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71" r:id="rId2"/>
  </p:sldIdLst>
  <p:sldSz cx="9906000" cy="6858000" type="A4"/>
  <p:notesSz cx="6797675" cy="9926638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userDrawn="1">
          <p15:clr>
            <a:srgbClr val="A4A3A4"/>
          </p15:clr>
        </p15:guide>
        <p15:guide id="2" pos="562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FFCC66"/>
    <a:srgbClr val="FFCCCC"/>
    <a:srgbClr val="7B61FF"/>
    <a:srgbClr val="4AA3E8"/>
    <a:srgbClr val="FF8A00"/>
    <a:srgbClr val="FFFF66"/>
    <a:srgbClr val="FFCCFF"/>
    <a:srgbClr val="0066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中間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中間スタイル 1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FECB4D8-DB02-4DC6-A0A2-4F2EBAE1DC90}" styleName="中間スタイル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E171933-4619-4E11-9A3F-F7608DF75F80}" styleName="中間スタイル 1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31" autoAdjust="0"/>
    <p:restoredTop sz="94110" autoAdjust="0"/>
  </p:normalViewPr>
  <p:slideViewPr>
    <p:cSldViewPr snapToObjects="1">
      <p:cViewPr varScale="1">
        <p:scale>
          <a:sx n="104" d="100"/>
          <a:sy n="104" d="100"/>
        </p:scale>
        <p:origin x="1464" y="84"/>
      </p:cViewPr>
      <p:guideLst>
        <p:guide orient="horz"/>
        <p:guide pos="56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118801" cy="118801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47" cy="498328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9826" y="0"/>
            <a:ext cx="2946246" cy="498328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3B5E747C-E315-40F9-9947-CD52A50CA458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288" y="4777245"/>
            <a:ext cx="5439101" cy="3908363"/>
          </a:xfrm>
          <a:prstGeom prst="rect">
            <a:avLst/>
          </a:prstGeom>
        </p:spPr>
        <p:txBody>
          <a:bodyPr vert="horz" lIns="92108" tIns="46054" rIns="92108" bIns="4605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310"/>
            <a:ext cx="2946247" cy="498328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9826" y="9428310"/>
            <a:ext cx="2946246" cy="498328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0DB40273-D865-4CA5-8C2B-C0EB633F19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383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24F55-C78A-D64B-80C6-D883892603FB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451B8-B741-3B40-B18E-4A4968715D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0637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24F55-C78A-D64B-80C6-D883892603FB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451B8-B741-3B40-B18E-4A4968715D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9562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24F55-C78A-D64B-80C6-D883892603FB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451B8-B741-3B40-B18E-4A4968715D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2825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24F55-C78A-D64B-80C6-D883892603FB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451B8-B741-3B40-B18E-4A4968715D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7047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333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167">
                <a:solidFill>
                  <a:schemeClr val="tx1">
                    <a:tint val="75000"/>
                  </a:schemeClr>
                </a:solidFill>
              </a:defRPr>
            </a:lvl1pPr>
            <a:lvl2pPr marL="495285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2pPr>
            <a:lvl3pPr marL="9905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3pPr>
            <a:lvl4pPr marL="1485854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4pPr>
            <a:lvl5pPr marL="1981139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5pPr>
            <a:lvl6pPr marL="2476424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6pPr>
            <a:lvl7pPr marL="2971709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7pPr>
            <a:lvl8pPr marL="3466993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8pPr>
            <a:lvl9pPr marL="3962278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24F55-C78A-D64B-80C6-D883892603FB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451B8-B741-3B40-B18E-4A4968715D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025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3033"/>
            </a:lvl1pPr>
            <a:lvl2pPr>
              <a:defRPr sz="2600"/>
            </a:lvl2pPr>
            <a:lvl3pPr>
              <a:defRPr sz="2167"/>
            </a:lvl3pPr>
            <a:lvl4pPr>
              <a:defRPr sz="1950"/>
            </a:lvl4pPr>
            <a:lvl5pPr>
              <a:defRPr sz="195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3033"/>
            </a:lvl1pPr>
            <a:lvl2pPr>
              <a:defRPr sz="2600"/>
            </a:lvl2pPr>
            <a:lvl3pPr>
              <a:defRPr sz="2167"/>
            </a:lvl3pPr>
            <a:lvl4pPr>
              <a:defRPr sz="1950"/>
            </a:lvl4pPr>
            <a:lvl5pPr>
              <a:defRPr sz="195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24F55-C78A-D64B-80C6-D883892603FB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451B8-B741-3B40-B18E-4A4968715D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8221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600"/>
            </a:lvl1pPr>
            <a:lvl2pPr>
              <a:defRPr sz="2167"/>
            </a:lvl2pPr>
            <a:lvl3pPr>
              <a:defRPr sz="1950"/>
            </a:lvl3pPr>
            <a:lvl4pPr>
              <a:defRPr sz="1733"/>
            </a:lvl4pPr>
            <a:lvl5pPr>
              <a:defRPr sz="1733"/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600"/>
            </a:lvl1pPr>
            <a:lvl2pPr>
              <a:defRPr sz="2167"/>
            </a:lvl2pPr>
            <a:lvl3pPr>
              <a:defRPr sz="1950"/>
            </a:lvl3pPr>
            <a:lvl4pPr>
              <a:defRPr sz="1733"/>
            </a:lvl4pPr>
            <a:lvl5pPr>
              <a:defRPr sz="1733"/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24F55-C78A-D64B-80C6-D883892603FB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451B8-B741-3B40-B18E-4A4968715D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0187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24F55-C78A-D64B-80C6-D883892603FB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451B8-B741-3B40-B18E-4A4968715D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1622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24F55-C78A-D64B-80C6-D883892603FB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451B8-B741-3B40-B18E-4A4968715D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5885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167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467"/>
            </a:lvl1pPr>
            <a:lvl2pPr>
              <a:defRPr sz="3033"/>
            </a:lvl2pPr>
            <a:lvl3pPr>
              <a:defRPr sz="2600"/>
            </a:lvl3pPr>
            <a:lvl4pPr>
              <a:defRPr sz="2167"/>
            </a:lvl4pPr>
            <a:lvl5pPr>
              <a:defRPr sz="2167"/>
            </a:lvl5pPr>
            <a:lvl6pPr>
              <a:defRPr sz="2167"/>
            </a:lvl6pPr>
            <a:lvl7pPr>
              <a:defRPr sz="2167"/>
            </a:lvl7pPr>
            <a:lvl8pPr>
              <a:defRPr sz="2167"/>
            </a:lvl8pPr>
            <a:lvl9pPr>
              <a:defRPr sz="216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517"/>
            </a:lvl1pPr>
            <a:lvl2pPr marL="495285" indent="0">
              <a:buNone/>
              <a:defRPr sz="1300"/>
            </a:lvl2pPr>
            <a:lvl3pPr marL="990570" indent="0">
              <a:buNone/>
              <a:defRPr sz="1083"/>
            </a:lvl3pPr>
            <a:lvl4pPr marL="1485854" indent="0">
              <a:buNone/>
              <a:defRPr sz="975"/>
            </a:lvl4pPr>
            <a:lvl5pPr marL="1981139" indent="0">
              <a:buNone/>
              <a:defRPr sz="975"/>
            </a:lvl5pPr>
            <a:lvl6pPr marL="2476424" indent="0">
              <a:buNone/>
              <a:defRPr sz="975"/>
            </a:lvl6pPr>
            <a:lvl7pPr marL="2971709" indent="0">
              <a:buNone/>
              <a:defRPr sz="975"/>
            </a:lvl7pPr>
            <a:lvl8pPr marL="3466993" indent="0">
              <a:buNone/>
              <a:defRPr sz="975"/>
            </a:lvl8pPr>
            <a:lvl9pPr marL="3962278" indent="0">
              <a:buNone/>
              <a:defRPr sz="97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24F55-C78A-D64B-80C6-D883892603FB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451B8-B741-3B40-B18E-4A4968715D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5113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167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467"/>
            </a:lvl1pPr>
            <a:lvl2pPr marL="495285" indent="0">
              <a:buNone/>
              <a:defRPr sz="3033"/>
            </a:lvl2pPr>
            <a:lvl3pPr marL="990570" indent="0">
              <a:buNone/>
              <a:defRPr sz="2600"/>
            </a:lvl3pPr>
            <a:lvl4pPr marL="1485854" indent="0">
              <a:buNone/>
              <a:defRPr sz="2167"/>
            </a:lvl4pPr>
            <a:lvl5pPr marL="1981139" indent="0">
              <a:buNone/>
              <a:defRPr sz="2167"/>
            </a:lvl5pPr>
            <a:lvl6pPr marL="2476424" indent="0">
              <a:buNone/>
              <a:defRPr sz="2167"/>
            </a:lvl6pPr>
            <a:lvl7pPr marL="2971709" indent="0">
              <a:buNone/>
              <a:defRPr sz="2167"/>
            </a:lvl7pPr>
            <a:lvl8pPr marL="3466993" indent="0">
              <a:buNone/>
              <a:defRPr sz="2167"/>
            </a:lvl8pPr>
            <a:lvl9pPr marL="3962278" indent="0">
              <a:buNone/>
              <a:defRPr sz="2167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517"/>
            </a:lvl1pPr>
            <a:lvl2pPr marL="495285" indent="0">
              <a:buNone/>
              <a:defRPr sz="1300"/>
            </a:lvl2pPr>
            <a:lvl3pPr marL="990570" indent="0">
              <a:buNone/>
              <a:defRPr sz="1083"/>
            </a:lvl3pPr>
            <a:lvl4pPr marL="1485854" indent="0">
              <a:buNone/>
              <a:defRPr sz="975"/>
            </a:lvl4pPr>
            <a:lvl5pPr marL="1981139" indent="0">
              <a:buNone/>
              <a:defRPr sz="975"/>
            </a:lvl5pPr>
            <a:lvl6pPr marL="2476424" indent="0">
              <a:buNone/>
              <a:defRPr sz="975"/>
            </a:lvl6pPr>
            <a:lvl7pPr marL="2971709" indent="0">
              <a:buNone/>
              <a:defRPr sz="975"/>
            </a:lvl7pPr>
            <a:lvl8pPr marL="3466993" indent="0">
              <a:buNone/>
              <a:defRPr sz="975"/>
            </a:lvl8pPr>
            <a:lvl9pPr marL="3962278" indent="0">
              <a:buNone/>
              <a:defRPr sz="97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24F55-C78A-D64B-80C6-D883892603FB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451B8-B741-3B40-B18E-4A4968715D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1234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824F55-C78A-D64B-80C6-D883892603FB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A451B8-B741-3B40-B18E-4A4968715D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148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95285" rtl="0" eaLnBrk="1" latinLnBrk="0" hangingPunct="1">
        <a:spcBef>
          <a:spcPct val="0"/>
        </a:spcBef>
        <a:buNone/>
        <a:defRPr kumimoji="1" sz="47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1464" indent="-371464" algn="l" defTabSz="495285" rtl="0" eaLnBrk="1" latinLnBrk="0" hangingPunct="1">
        <a:spcBef>
          <a:spcPct val="20000"/>
        </a:spcBef>
        <a:buFont typeface="Arial"/>
        <a:buChar char="•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1pPr>
      <a:lvl2pPr marL="804838" indent="-309553" algn="l" defTabSz="495285" rtl="0" eaLnBrk="1" latinLnBrk="0" hangingPunct="1">
        <a:spcBef>
          <a:spcPct val="20000"/>
        </a:spcBef>
        <a:buFont typeface="Arial"/>
        <a:buChar char="–"/>
        <a:defRPr kumimoji="1" sz="3033" kern="1200">
          <a:solidFill>
            <a:schemeClr val="tx1"/>
          </a:solidFill>
          <a:latin typeface="+mn-lt"/>
          <a:ea typeface="+mn-ea"/>
          <a:cs typeface="+mn-cs"/>
        </a:defRPr>
      </a:lvl2pPr>
      <a:lvl3pPr marL="1238212" indent="-247642" algn="l" defTabSz="495285" rtl="0" eaLnBrk="1" latinLnBrk="0" hangingPunct="1">
        <a:spcBef>
          <a:spcPct val="20000"/>
        </a:spcBef>
        <a:buFont typeface="Arial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33497" indent="-247642" algn="l" defTabSz="495285" rtl="0" eaLnBrk="1" latinLnBrk="0" hangingPunct="1">
        <a:spcBef>
          <a:spcPct val="20000"/>
        </a:spcBef>
        <a:buFont typeface="Arial"/>
        <a:buChar char="–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4pPr>
      <a:lvl5pPr marL="2228781" indent="-247642" algn="l" defTabSz="495285" rtl="0" eaLnBrk="1" latinLnBrk="0" hangingPunct="1">
        <a:spcBef>
          <a:spcPct val="20000"/>
        </a:spcBef>
        <a:buFont typeface="Arial"/>
        <a:buChar char="»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5pPr>
      <a:lvl6pPr marL="2724066" indent="-247642" algn="l" defTabSz="495285" rtl="0" eaLnBrk="1" latinLnBrk="0" hangingPunct="1">
        <a:spcBef>
          <a:spcPct val="20000"/>
        </a:spcBef>
        <a:buFont typeface="Arial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6pPr>
      <a:lvl7pPr marL="3219351" indent="-247642" algn="l" defTabSz="495285" rtl="0" eaLnBrk="1" latinLnBrk="0" hangingPunct="1">
        <a:spcBef>
          <a:spcPct val="20000"/>
        </a:spcBef>
        <a:buFont typeface="Arial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7pPr>
      <a:lvl8pPr marL="3714636" indent="-247642" algn="l" defTabSz="495285" rtl="0" eaLnBrk="1" latinLnBrk="0" hangingPunct="1">
        <a:spcBef>
          <a:spcPct val="20000"/>
        </a:spcBef>
        <a:buFont typeface="Arial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8pPr>
      <a:lvl9pPr marL="4209920" indent="-247642" algn="l" defTabSz="495285" rtl="0" eaLnBrk="1" latinLnBrk="0" hangingPunct="1">
        <a:spcBef>
          <a:spcPct val="20000"/>
        </a:spcBef>
        <a:buFont typeface="Arial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9528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5" algn="l" defTabSz="49528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70" algn="l" defTabSz="49528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54" algn="l" defTabSz="49528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39" algn="l" defTabSz="49528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24" algn="l" defTabSz="49528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09" algn="l" defTabSz="49528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93" algn="l" defTabSz="49528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78" algn="l" defTabSz="49528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A6CF0A-470C-B701-AAA6-B080995F20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1" name="表 90">
            <a:extLst>
              <a:ext uri="{FF2B5EF4-FFF2-40B4-BE49-F238E27FC236}">
                <a16:creationId xmlns:a16="http://schemas.microsoft.com/office/drawing/2014/main" id="{FF400415-A412-307B-C728-68E7B2DA8A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9564119"/>
              </p:ext>
            </p:extLst>
          </p:nvPr>
        </p:nvGraphicFramePr>
        <p:xfrm>
          <a:off x="379406" y="581291"/>
          <a:ext cx="9195612" cy="627671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663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63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63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63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63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63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630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630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6630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6630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6630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6630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74693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/>
                        <a:t>４月</a:t>
                      </a:r>
                      <a:endParaRPr kumimoji="1" lang="ja-JP" altLang="en-US" sz="2200" dirty="0">
                        <a:solidFill>
                          <a:srgbClr val="000000"/>
                        </a:solidFill>
                      </a:endParaRPr>
                    </a:p>
                  </a:txBody>
                  <a:tcPr marL="99060" marR="99060" marT="49530" marB="4953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/>
                        <a:t>５月</a:t>
                      </a:r>
                      <a:endParaRPr kumimoji="1" lang="ja-JP" altLang="en-US" sz="2200" dirty="0">
                        <a:solidFill>
                          <a:srgbClr val="000000"/>
                        </a:solidFill>
                      </a:endParaRPr>
                    </a:p>
                  </a:txBody>
                  <a:tcPr marL="99060" marR="99060" marT="49530" marB="4953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/>
                        <a:t>６月</a:t>
                      </a:r>
                      <a:endParaRPr kumimoji="1" lang="ja-JP" altLang="en-US" sz="2200" dirty="0">
                        <a:solidFill>
                          <a:srgbClr val="000000"/>
                        </a:solidFill>
                      </a:endParaRPr>
                    </a:p>
                  </a:txBody>
                  <a:tcPr marL="99060" marR="99060" marT="49530" marB="4953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/>
                        <a:t>７月</a:t>
                      </a:r>
                      <a:endParaRPr kumimoji="1" lang="ja-JP" altLang="en-US" sz="2200" dirty="0">
                        <a:solidFill>
                          <a:srgbClr val="000000"/>
                        </a:solidFill>
                      </a:endParaRPr>
                    </a:p>
                  </a:txBody>
                  <a:tcPr marL="99060" marR="99060" marT="49530" marB="4953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/>
                        <a:t>８月</a:t>
                      </a:r>
                      <a:endParaRPr kumimoji="1" lang="ja-JP" altLang="en-US" sz="2200" dirty="0">
                        <a:solidFill>
                          <a:srgbClr val="000000"/>
                        </a:solidFill>
                      </a:endParaRPr>
                    </a:p>
                  </a:txBody>
                  <a:tcPr marL="99060" marR="99060" marT="49530" marB="4953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/>
                        <a:t>９月</a:t>
                      </a:r>
                      <a:endParaRPr kumimoji="1" lang="ja-JP" altLang="en-US" sz="2200" dirty="0">
                        <a:solidFill>
                          <a:srgbClr val="000000"/>
                        </a:solidFill>
                      </a:endParaRPr>
                    </a:p>
                  </a:txBody>
                  <a:tcPr marL="99060" marR="99060" marT="49530" marB="4953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/>
                        <a:t>10</a:t>
                      </a:r>
                      <a:r>
                        <a:rPr kumimoji="1" lang="ja-JP" altLang="en-US" sz="2200" dirty="0"/>
                        <a:t>月</a:t>
                      </a:r>
                      <a:endParaRPr kumimoji="1" lang="ja-JP" altLang="en-US" sz="2200" dirty="0">
                        <a:solidFill>
                          <a:srgbClr val="000000"/>
                        </a:solidFill>
                      </a:endParaRPr>
                    </a:p>
                  </a:txBody>
                  <a:tcPr marL="99060" marR="99060" marT="49530" marB="4953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/>
                        <a:t>11</a:t>
                      </a:r>
                      <a:r>
                        <a:rPr kumimoji="1" lang="ja-JP" altLang="en-US" sz="2200" dirty="0"/>
                        <a:t>月</a:t>
                      </a:r>
                      <a:endParaRPr kumimoji="1" lang="ja-JP" altLang="en-US" sz="2200" dirty="0">
                        <a:solidFill>
                          <a:srgbClr val="000000"/>
                        </a:solidFill>
                      </a:endParaRPr>
                    </a:p>
                  </a:txBody>
                  <a:tcPr marL="99060" marR="99060" marT="49530" marB="4953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/>
                        <a:t>12</a:t>
                      </a:r>
                      <a:r>
                        <a:rPr kumimoji="1" lang="ja-JP" altLang="en-US" sz="2200" dirty="0"/>
                        <a:t>月</a:t>
                      </a:r>
                      <a:endParaRPr kumimoji="1" lang="en-US" altLang="ja-JP" sz="2200" dirty="0">
                        <a:solidFill>
                          <a:srgbClr val="000000"/>
                        </a:solidFill>
                      </a:endParaRPr>
                    </a:p>
                  </a:txBody>
                  <a:tcPr marL="99060" marR="99060" marT="49530" marB="4953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/>
                        <a:t>１月</a:t>
                      </a:r>
                      <a:endParaRPr kumimoji="1" lang="ja-JP" altLang="en-US" sz="2200" dirty="0">
                        <a:solidFill>
                          <a:srgbClr val="000000"/>
                        </a:solidFill>
                      </a:endParaRPr>
                    </a:p>
                  </a:txBody>
                  <a:tcPr marL="99060" marR="99060" marT="49530" marB="4953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/>
                        <a:t>２月</a:t>
                      </a:r>
                      <a:endParaRPr kumimoji="1" lang="ja-JP" altLang="en-US" sz="2200" dirty="0">
                        <a:solidFill>
                          <a:srgbClr val="000000"/>
                        </a:solidFill>
                      </a:endParaRPr>
                    </a:p>
                  </a:txBody>
                  <a:tcPr marL="99060" marR="99060" marT="49530" marB="4953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/>
                        <a:t>３月</a:t>
                      </a:r>
                      <a:endParaRPr kumimoji="1" lang="ja-JP" altLang="en-US" sz="2200" dirty="0">
                        <a:solidFill>
                          <a:srgbClr val="000000"/>
                        </a:solidFill>
                      </a:endParaRPr>
                    </a:p>
                  </a:txBody>
                  <a:tcPr marL="99060" marR="99060" marT="49530" marB="49530"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29771"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marL="99060" marR="99060" marT="49530" marB="49530">
                    <a:solidFill>
                      <a:srgbClr val="00CC66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marL="99060" marR="99060" marT="49530" marB="49530">
                    <a:solidFill>
                      <a:srgbClr val="00CC66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marL="99060" marR="99060" marT="49530" marB="49530">
                    <a:solidFill>
                      <a:srgbClr val="00CC66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marL="99060" marR="99060" marT="49530" marB="49530">
                    <a:solidFill>
                      <a:srgbClr val="00CC66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marL="99060" marR="99060" marT="49530" marB="49530">
                    <a:solidFill>
                      <a:srgbClr val="00CC66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marL="99060" marR="99060" marT="49530" marB="49530">
                    <a:solidFill>
                      <a:srgbClr val="00CC66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marL="99060" marR="99060" marT="49530" marB="49530">
                    <a:solidFill>
                      <a:srgbClr val="00CC66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marL="99060" marR="99060" marT="49530" marB="49530">
                    <a:solidFill>
                      <a:srgbClr val="00CC66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marL="99060" marR="99060" marT="49530" marB="49530">
                    <a:solidFill>
                      <a:srgbClr val="00CC66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marL="99060" marR="99060" marT="49530" marB="49530">
                    <a:solidFill>
                      <a:srgbClr val="00CC66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marL="99060" marR="99060" marT="49530" marB="49530">
                    <a:solidFill>
                      <a:srgbClr val="00CC66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marL="99060" marR="99060" marT="49530" marB="49530">
                    <a:solidFill>
                      <a:srgbClr val="00CC66">
                        <a:alpha val="1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F31340A-AC4A-66C1-9580-84A1E5A43948}"/>
              </a:ext>
            </a:extLst>
          </p:cNvPr>
          <p:cNvSpPr/>
          <p:nvPr/>
        </p:nvSpPr>
        <p:spPr>
          <a:xfrm>
            <a:off x="393940" y="4220008"/>
            <a:ext cx="9122945" cy="40868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95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角丸四角形 9">
            <a:extLst>
              <a:ext uri="{FF2B5EF4-FFF2-40B4-BE49-F238E27FC236}">
                <a16:creationId xmlns:a16="http://schemas.microsoft.com/office/drawing/2014/main" id="{81901C5D-67F3-26A4-78FF-AB7DE7EA0BF6}"/>
              </a:ext>
            </a:extLst>
          </p:cNvPr>
          <p:cNvSpPr/>
          <p:nvPr/>
        </p:nvSpPr>
        <p:spPr>
          <a:xfrm>
            <a:off x="846858" y="3764982"/>
            <a:ext cx="391144" cy="2098874"/>
          </a:xfrm>
          <a:prstGeom prst="roundRect">
            <a:avLst/>
          </a:prstGeom>
          <a:solidFill>
            <a:srgbClr val="FFC000"/>
          </a:solidFill>
          <a:ln w="38100" cmpd="dbl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14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全国学力・学習状況調査　</a:t>
            </a:r>
          </a:p>
        </p:txBody>
      </p:sp>
      <p:sp>
        <p:nvSpPr>
          <p:cNvPr id="14" name="角丸四角形 13">
            <a:extLst>
              <a:ext uri="{FF2B5EF4-FFF2-40B4-BE49-F238E27FC236}">
                <a16:creationId xmlns:a16="http://schemas.microsoft.com/office/drawing/2014/main" id="{3F43FCF4-21D5-B3CA-14EE-42381C91FBFB}"/>
              </a:ext>
            </a:extLst>
          </p:cNvPr>
          <p:cNvSpPr/>
          <p:nvPr/>
        </p:nvSpPr>
        <p:spPr>
          <a:xfrm>
            <a:off x="5497157" y="3877023"/>
            <a:ext cx="431691" cy="1585012"/>
          </a:xfrm>
          <a:prstGeom prst="roundRect">
            <a:avLst/>
          </a:prstGeom>
          <a:solidFill>
            <a:srgbClr val="FFCCCC"/>
          </a:solidFill>
          <a:ln w="38100" cmpd="dbl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14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県学習到達度調査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1E4BC30-93EA-1B90-4AF2-45197F60BA7D}"/>
              </a:ext>
            </a:extLst>
          </p:cNvPr>
          <p:cNvSpPr/>
          <p:nvPr/>
        </p:nvSpPr>
        <p:spPr>
          <a:xfrm>
            <a:off x="1460358" y="40846"/>
            <a:ext cx="7293000" cy="479255"/>
          </a:xfrm>
          <a:prstGeom prst="rect">
            <a:avLst/>
          </a:prstGeom>
          <a:pattFill prst="dkUpDiag">
            <a:fgClr>
              <a:srgbClr val="FFFF99"/>
            </a:fgClr>
            <a:bgClr>
              <a:schemeClr val="bg1"/>
            </a:bgClr>
          </a:patt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95000" rtlCol="0" anchor="b"/>
          <a:lstStyle/>
          <a:p>
            <a:pPr algn="ctr"/>
            <a:r>
              <a:rPr lang="ja-JP" altLang="en-US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/>
              </a:rPr>
              <a:t>○○学校　学力向上ロードマップ　</a:t>
            </a:r>
            <a:endParaRPr lang="en-US" altLang="ja-JP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A9036DB-67BA-63F0-F677-51879A07B235}"/>
              </a:ext>
            </a:extLst>
          </p:cNvPr>
          <p:cNvSpPr txBox="1"/>
          <p:nvPr/>
        </p:nvSpPr>
        <p:spPr>
          <a:xfrm>
            <a:off x="-3064" y="99966"/>
            <a:ext cx="1617419" cy="3590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733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令和８年度版</a:t>
            </a: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A4C21FFF-EC57-6049-732D-DEEA197F17E5}"/>
              </a:ext>
            </a:extLst>
          </p:cNvPr>
          <p:cNvSpPr/>
          <p:nvPr/>
        </p:nvSpPr>
        <p:spPr>
          <a:xfrm>
            <a:off x="393940" y="6402099"/>
            <a:ext cx="9122944" cy="447604"/>
          </a:xfrm>
          <a:prstGeom prst="rect">
            <a:avLst/>
          </a:prstGeom>
          <a:pattFill prst="pct75">
            <a:fgClr>
              <a:srgbClr val="66CCFF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95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5" name="角丸四角形 54">
            <a:extLst>
              <a:ext uri="{FF2B5EF4-FFF2-40B4-BE49-F238E27FC236}">
                <a16:creationId xmlns:a16="http://schemas.microsoft.com/office/drawing/2014/main" id="{D309DA9D-78FC-C785-93A5-25289AB0D660}"/>
              </a:ext>
            </a:extLst>
          </p:cNvPr>
          <p:cNvSpPr/>
          <p:nvPr/>
        </p:nvSpPr>
        <p:spPr>
          <a:xfrm>
            <a:off x="5129211" y="4019782"/>
            <a:ext cx="330326" cy="1492204"/>
          </a:xfrm>
          <a:prstGeom prst="roundRect">
            <a:avLst/>
          </a:prstGeom>
          <a:solidFill>
            <a:srgbClr val="FFC000"/>
          </a:solidFill>
          <a:ln w="38100" cmpd="dbl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14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説明動画の活用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A18A6C4-3EBF-54C4-4DBC-C7F12FC69440}"/>
              </a:ext>
            </a:extLst>
          </p:cNvPr>
          <p:cNvSpPr txBox="1"/>
          <p:nvPr/>
        </p:nvSpPr>
        <p:spPr>
          <a:xfrm>
            <a:off x="363070" y="581505"/>
            <a:ext cx="9182083" cy="392415"/>
          </a:xfrm>
          <a:prstGeom prst="rect">
            <a:avLst/>
          </a:prstGeom>
          <a:noFill/>
          <a:ln w="50800">
            <a:solidFill>
              <a:srgbClr val="00CC66"/>
            </a:solidFill>
          </a:ln>
        </p:spPr>
        <p:txBody>
          <a:bodyPr wrap="square" rtlCol="0">
            <a:spAutoFit/>
          </a:bodyPr>
          <a:lstStyle/>
          <a:p>
            <a:endParaRPr lang="ja-JP" altLang="en-US" sz="1950" dirty="0"/>
          </a:p>
        </p:txBody>
      </p:sp>
      <p:sp>
        <p:nvSpPr>
          <p:cNvPr id="8" name="角丸四角形 55">
            <a:extLst>
              <a:ext uri="{FF2B5EF4-FFF2-40B4-BE49-F238E27FC236}">
                <a16:creationId xmlns:a16="http://schemas.microsoft.com/office/drawing/2014/main" id="{3A300E53-C811-57EB-6C00-900D44885F40}"/>
              </a:ext>
            </a:extLst>
          </p:cNvPr>
          <p:cNvSpPr/>
          <p:nvPr/>
        </p:nvSpPr>
        <p:spPr>
          <a:xfrm>
            <a:off x="9226638" y="4369567"/>
            <a:ext cx="276533" cy="1577816"/>
          </a:xfrm>
          <a:prstGeom prst="roundRect">
            <a:avLst/>
          </a:prstGeom>
          <a:solidFill>
            <a:srgbClr val="00B0F0"/>
          </a:solidFill>
          <a:ln w="9525" cmpd="dbl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1517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評価テスト問題</a:t>
            </a:r>
            <a:endParaRPr lang="en-US" altLang="ja-JP" sz="1517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角丸四角形吹き出し 14">
            <a:extLst>
              <a:ext uri="{FF2B5EF4-FFF2-40B4-BE49-F238E27FC236}">
                <a16:creationId xmlns:a16="http://schemas.microsoft.com/office/drawing/2014/main" id="{E733E081-C431-99B8-4FA1-C8DEC0019339}"/>
              </a:ext>
            </a:extLst>
          </p:cNvPr>
          <p:cNvSpPr/>
          <p:nvPr/>
        </p:nvSpPr>
        <p:spPr>
          <a:xfrm>
            <a:off x="8841879" y="3743710"/>
            <a:ext cx="744360" cy="468000"/>
          </a:xfrm>
          <a:prstGeom prst="wedgeRoundRectCallout">
            <a:avLst>
              <a:gd name="adj1" fmla="val 23783"/>
              <a:gd name="adj2" fmla="val 81017"/>
              <a:gd name="adj3" fmla="val 16667"/>
            </a:avLst>
          </a:prstGeom>
          <a:solidFill>
            <a:srgbClr val="FFFFCC"/>
          </a:solidFill>
          <a:ln w="19050">
            <a:solidFill>
              <a:srgbClr val="FF99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9000" tIns="39000" rIns="39000" bIns="39000" rtlCol="0" anchor="ctr"/>
          <a:lstStyle/>
          <a:p>
            <a:pPr algn="ctr"/>
            <a:r>
              <a:rPr lang="ja-JP" altLang="en-US" sz="1192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春休み</a:t>
            </a:r>
            <a:endParaRPr lang="en-US" altLang="ja-JP" sz="1192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角丸四角形吹き出し 50">
            <a:extLst>
              <a:ext uri="{FF2B5EF4-FFF2-40B4-BE49-F238E27FC236}">
                <a16:creationId xmlns:a16="http://schemas.microsoft.com/office/drawing/2014/main" id="{C7927E1F-EB10-D9E6-155F-11AB33D04C78}"/>
              </a:ext>
            </a:extLst>
          </p:cNvPr>
          <p:cNvSpPr/>
          <p:nvPr/>
        </p:nvSpPr>
        <p:spPr>
          <a:xfrm>
            <a:off x="2522722" y="5448617"/>
            <a:ext cx="744359" cy="468000"/>
          </a:xfrm>
          <a:prstGeom prst="wedgeRoundRectCallout">
            <a:avLst>
              <a:gd name="adj1" fmla="val 65685"/>
              <a:gd name="adj2" fmla="val -39823"/>
              <a:gd name="adj3" fmla="val 16667"/>
            </a:avLst>
          </a:prstGeom>
          <a:solidFill>
            <a:srgbClr val="FFFFCC"/>
          </a:solidFill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9000" tIns="39000" rIns="39000" bIns="39000" rtlCol="0" anchor="ctr"/>
          <a:lstStyle/>
          <a:p>
            <a:pPr algn="ctr"/>
            <a:r>
              <a:rPr lang="ja-JP" altLang="en-US" sz="1192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夏休み　</a:t>
            </a:r>
            <a:endParaRPr lang="en-US" altLang="ja-JP" sz="1192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角丸四角形吹き出し 50">
            <a:extLst>
              <a:ext uri="{FF2B5EF4-FFF2-40B4-BE49-F238E27FC236}">
                <a16:creationId xmlns:a16="http://schemas.microsoft.com/office/drawing/2014/main" id="{5EF1A4D8-EB98-8893-592B-AC58C0CDE662}"/>
              </a:ext>
            </a:extLst>
          </p:cNvPr>
          <p:cNvSpPr/>
          <p:nvPr/>
        </p:nvSpPr>
        <p:spPr>
          <a:xfrm>
            <a:off x="6180130" y="5423952"/>
            <a:ext cx="815876" cy="468000"/>
          </a:xfrm>
          <a:prstGeom prst="wedgeRoundRectCallout">
            <a:avLst>
              <a:gd name="adj1" fmla="val 56994"/>
              <a:gd name="adj2" fmla="val -57334"/>
              <a:gd name="adj3" fmla="val 16667"/>
            </a:avLst>
          </a:prstGeom>
          <a:solidFill>
            <a:srgbClr val="FFFFCC"/>
          </a:solidFill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9000" tIns="39000" rIns="39000" bIns="39000" rtlCol="0" anchor="ctr"/>
          <a:lstStyle/>
          <a:p>
            <a:pPr algn="ctr"/>
            <a:r>
              <a:rPr lang="ja-JP" altLang="en-US" sz="1192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冬休み　</a:t>
            </a:r>
            <a:endParaRPr lang="en-US" altLang="ja-JP" sz="1192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角丸四角形 9">
            <a:extLst>
              <a:ext uri="{FF2B5EF4-FFF2-40B4-BE49-F238E27FC236}">
                <a16:creationId xmlns:a16="http://schemas.microsoft.com/office/drawing/2014/main" id="{94C1D64C-2070-84DD-CB3E-B0418CA17211}"/>
              </a:ext>
            </a:extLst>
          </p:cNvPr>
          <p:cNvSpPr/>
          <p:nvPr/>
        </p:nvSpPr>
        <p:spPr>
          <a:xfrm>
            <a:off x="2965398" y="4040914"/>
            <a:ext cx="349684" cy="1240292"/>
          </a:xfrm>
          <a:prstGeom prst="roundRect">
            <a:avLst/>
          </a:prstGeom>
          <a:solidFill>
            <a:srgbClr val="FFC000"/>
          </a:solidFill>
          <a:ln w="38100" cmpd="dbl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結果・分析</a:t>
            </a:r>
            <a:endParaRPr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角丸四角形 13">
            <a:extLst>
              <a:ext uri="{FF2B5EF4-FFF2-40B4-BE49-F238E27FC236}">
                <a16:creationId xmlns:a16="http://schemas.microsoft.com/office/drawing/2014/main" id="{EF8FA338-C00D-82AB-9040-F938A2988FA8}"/>
              </a:ext>
            </a:extLst>
          </p:cNvPr>
          <p:cNvSpPr/>
          <p:nvPr/>
        </p:nvSpPr>
        <p:spPr>
          <a:xfrm>
            <a:off x="6714765" y="4019782"/>
            <a:ext cx="351000" cy="1219467"/>
          </a:xfrm>
          <a:prstGeom prst="roundRect">
            <a:avLst/>
          </a:prstGeom>
          <a:solidFill>
            <a:srgbClr val="FFCCCC"/>
          </a:solidFill>
          <a:ln w="38100" cmpd="dbl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結果・分析</a:t>
            </a:r>
            <a:endParaRPr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角丸四角形 55">
            <a:extLst>
              <a:ext uri="{FF2B5EF4-FFF2-40B4-BE49-F238E27FC236}">
                <a16:creationId xmlns:a16="http://schemas.microsoft.com/office/drawing/2014/main" id="{7FFC5E10-8C4F-9A47-3B90-9E2049ECAFAF}"/>
              </a:ext>
            </a:extLst>
          </p:cNvPr>
          <p:cNvSpPr/>
          <p:nvPr/>
        </p:nvSpPr>
        <p:spPr>
          <a:xfrm>
            <a:off x="3435329" y="4369567"/>
            <a:ext cx="276533" cy="1577816"/>
          </a:xfrm>
          <a:prstGeom prst="roundRect">
            <a:avLst/>
          </a:prstGeom>
          <a:solidFill>
            <a:srgbClr val="00B0F0"/>
          </a:solidFill>
          <a:ln w="9525" cmpd="dbl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1517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評価テスト問題</a:t>
            </a:r>
            <a:endParaRPr lang="en-US" altLang="ja-JP" sz="1517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角丸四角形 55">
            <a:extLst>
              <a:ext uri="{FF2B5EF4-FFF2-40B4-BE49-F238E27FC236}">
                <a16:creationId xmlns:a16="http://schemas.microsoft.com/office/drawing/2014/main" id="{30CE6337-01EC-D329-F92B-C82362CADDC1}"/>
              </a:ext>
            </a:extLst>
          </p:cNvPr>
          <p:cNvSpPr/>
          <p:nvPr/>
        </p:nvSpPr>
        <p:spPr>
          <a:xfrm>
            <a:off x="7100344" y="4369567"/>
            <a:ext cx="276533" cy="1577816"/>
          </a:xfrm>
          <a:prstGeom prst="roundRect">
            <a:avLst/>
          </a:prstGeom>
          <a:solidFill>
            <a:srgbClr val="00B0F0"/>
          </a:solidFill>
          <a:ln w="9525" cmpd="dbl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1517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評価テスト問題</a:t>
            </a:r>
            <a:endParaRPr lang="en-US" altLang="ja-JP" sz="1517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B7F8D642-CD37-785E-2CC1-42D3470CF50B}"/>
              </a:ext>
            </a:extLst>
          </p:cNvPr>
          <p:cNvSpPr/>
          <p:nvPr/>
        </p:nvSpPr>
        <p:spPr>
          <a:xfrm>
            <a:off x="365806" y="991493"/>
            <a:ext cx="9195612" cy="330338"/>
          </a:xfrm>
          <a:prstGeom prst="roundRect">
            <a:avLst/>
          </a:prstGeom>
          <a:solidFill>
            <a:srgbClr val="66FF33"/>
          </a:solidFill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通年（基礎学習・読書タイムなど）</a:t>
            </a: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9EC4DE9F-0FA4-25E3-2AF4-A5E310FAACE3}"/>
              </a:ext>
            </a:extLst>
          </p:cNvPr>
          <p:cNvSpPr/>
          <p:nvPr/>
        </p:nvSpPr>
        <p:spPr>
          <a:xfrm>
            <a:off x="384230" y="2384144"/>
            <a:ext cx="9132654" cy="305775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角丸四角形 55">
            <a:extLst>
              <a:ext uri="{FF2B5EF4-FFF2-40B4-BE49-F238E27FC236}">
                <a16:creationId xmlns:a16="http://schemas.microsoft.com/office/drawing/2014/main" id="{9D0EED03-B432-9FA8-DA8A-CE51703CB64E}"/>
              </a:ext>
            </a:extLst>
          </p:cNvPr>
          <p:cNvSpPr/>
          <p:nvPr/>
        </p:nvSpPr>
        <p:spPr>
          <a:xfrm>
            <a:off x="822838" y="1884134"/>
            <a:ext cx="590137" cy="1653728"/>
          </a:xfrm>
          <a:prstGeom prst="roundRect">
            <a:avLst/>
          </a:prstGeom>
          <a:solidFill>
            <a:srgbClr val="FFFF00"/>
          </a:solidFill>
          <a:ln w="9525" cmpd="dbl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1517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重点課題共有</a:t>
            </a:r>
            <a:endParaRPr lang="en-US" altLang="ja-JP" sz="1517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517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研究方法共有</a:t>
            </a:r>
            <a:endParaRPr lang="en-US" altLang="ja-JP" sz="1517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角丸四角形 55">
            <a:extLst>
              <a:ext uri="{FF2B5EF4-FFF2-40B4-BE49-F238E27FC236}">
                <a16:creationId xmlns:a16="http://schemas.microsoft.com/office/drawing/2014/main" id="{30EDEA51-4814-1126-D0EC-0DC29415B8A2}"/>
              </a:ext>
            </a:extLst>
          </p:cNvPr>
          <p:cNvSpPr/>
          <p:nvPr/>
        </p:nvSpPr>
        <p:spPr>
          <a:xfrm>
            <a:off x="2129621" y="1894073"/>
            <a:ext cx="333839" cy="1653728"/>
          </a:xfrm>
          <a:prstGeom prst="roundRect">
            <a:avLst/>
          </a:prstGeom>
          <a:solidFill>
            <a:srgbClr val="FFFF00"/>
          </a:solidFill>
          <a:ln w="9525" cmpd="dbl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1517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研究授業①</a:t>
            </a:r>
            <a:endParaRPr lang="en-US" altLang="ja-JP" sz="1517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角丸四角形 55">
            <a:extLst>
              <a:ext uri="{FF2B5EF4-FFF2-40B4-BE49-F238E27FC236}">
                <a16:creationId xmlns:a16="http://schemas.microsoft.com/office/drawing/2014/main" id="{1702B13D-4778-C5A0-FD39-980CE2E1E8E9}"/>
              </a:ext>
            </a:extLst>
          </p:cNvPr>
          <p:cNvSpPr/>
          <p:nvPr/>
        </p:nvSpPr>
        <p:spPr>
          <a:xfrm>
            <a:off x="3271429" y="1884134"/>
            <a:ext cx="333839" cy="1653728"/>
          </a:xfrm>
          <a:prstGeom prst="roundRect">
            <a:avLst/>
          </a:prstGeom>
          <a:solidFill>
            <a:srgbClr val="FFFF00"/>
          </a:solidFill>
          <a:ln w="9525" cmpd="dbl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1517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授業実践検証</a:t>
            </a:r>
            <a:endParaRPr lang="en-US" altLang="ja-JP" sz="1517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角丸四角形 55">
            <a:extLst>
              <a:ext uri="{FF2B5EF4-FFF2-40B4-BE49-F238E27FC236}">
                <a16:creationId xmlns:a16="http://schemas.microsoft.com/office/drawing/2014/main" id="{58B2904B-E55A-C2FF-6421-78DC46B6DC0D}"/>
              </a:ext>
            </a:extLst>
          </p:cNvPr>
          <p:cNvSpPr/>
          <p:nvPr/>
        </p:nvSpPr>
        <p:spPr>
          <a:xfrm>
            <a:off x="5428204" y="1880572"/>
            <a:ext cx="333839" cy="1653728"/>
          </a:xfrm>
          <a:prstGeom prst="roundRect">
            <a:avLst/>
          </a:prstGeom>
          <a:solidFill>
            <a:srgbClr val="FFFF00"/>
          </a:solidFill>
          <a:ln w="9525" cmpd="dbl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1517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研究授業②</a:t>
            </a:r>
            <a:endParaRPr lang="en-US" altLang="ja-JP" sz="1517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角丸四角形 55">
            <a:extLst>
              <a:ext uri="{FF2B5EF4-FFF2-40B4-BE49-F238E27FC236}">
                <a16:creationId xmlns:a16="http://schemas.microsoft.com/office/drawing/2014/main" id="{BA2C9F76-F283-185B-2F6B-FDB60CFC7EF3}"/>
              </a:ext>
            </a:extLst>
          </p:cNvPr>
          <p:cNvSpPr/>
          <p:nvPr/>
        </p:nvSpPr>
        <p:spPr>
          <a:xfrm>
            <a:off x="6950534" y="1882430"/>
            <a:ext cx="333839" cy="1653728"/>
          </a:xfrm>
          <a:prstGeom prst="roundRect">
            <a:avLst/>
          </a:prstGeom>
          <a:solidFill>
            <a:srgbClr val="FFFF00"/>
          </a:solidFill>
          <a:ln w="9525" cmpd="dbl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1517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授業実践検証</a:t>
            </a:r>
            <a:endParaRPr lang="en-US" altLang="ja-JP" sz="1517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角丸四角形 55">
            <a:extLst>
              <a:ext uri="{FF2B5EF4-FFF2-40B4-BE49-F238E27FC236}">
                <a16:creationId xmlns:a16="http://schemas.microsoft.com/office/drawing/2014/main" id="{174AFA97-EE8F-39A0-4E53-2BA4FDAC6760}"/>
              </a:ext>
            </a:extLst>
          </p:cNvPr>
          <p:cNvSpPr/>
          <p:nvPr/>
        </p:nvSpPr>
        <p:spPr>
          <a:xfrm>
            <a:off x="6030250" y="1884134"/>
            <a:ext cx="333839" cy="1653728"/>
          </a:xfrm>
          <a:prstGeom prst="roundRect">
            <a:avLst/>
          </a:prstGeom>
          <a:solidFill>
            <a:srgbClr val="FFFF00"/>
          </a:solidFill>
          <a:ln w="9525" cmpd="dbl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1517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研究授業③</a:t>
            </a:r>
            <a:endParaRPr lang="en-US" altLang="ja-JP" sz="1517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角丸四角形 10">
            <a:extLst>
              <a:ext uri="{FF2B5EF4-FFF2-40B4-BE49-F238E27FC236}">
                <a16:creationId xmlns:a16="http://schemas.microsoft.com/office/drawing/2014/main" id="{0CEB52E0-D1E4-78B3-0DEC-15EF244577B2}"/>
              </a:ext>
            </a:extLst>
          </p:cNvPr>
          <p:cNvSpPr/>
          <p:nvPr/>
        </p:nvSpPr>
        <p:spPr>
          <a:xfrm>
            <a:off x="377547" y="1321831"/>
            <a:ext cx="431691" cy="5402348"/>
          </a:xfrm>
          <a:prstGeom prst="roundRect">
            <a:avLst/>
          </a:prstGeom>
          <a:pattFill prst="pct75">
            <a:fgClr>
              <a:srgbClr val="66CCFF"/>
            </a:fgClr>
            <a:bgClr>
              <a:schemeClr val="bg1"/>
            </a:bgClr>
          </a:patt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lIns="39000" tIns="39000" rIns="39000" bIns="39000" rtlCol="0" anchor="ctr"/>
          <a:lstStyle/>
          <a:p>
            <a:pPr algn="ctr"/>
            <a:r>
              <a:rPr lang="ja-JP" altLang="en-US" sz="14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ス ク ー ル プ ラ ン策定</a:t>
            </a:r>
            <a:endParaRPr lang="en-US" altLang="ja-JP" sz="1400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4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学力向上推進プラン策定</a:t>
            </a:r>
          </a:p>
        </p:txBody>
      </p:sp>
      <p:sp>
        <p:nvSpPr>
          <p:cNvPr id="37" name="角丸四角形 36">
            <a:extLst>
              <a:ext uri="{FF2B5EF4-FFF2-40B4-BE49-F238E27FC236}">
                <a16:creationId xmlns:a16="http://schemas.microsoft.com/office/drawing/2014/main" id="{5E7F1F83-D0D8-0817-42BE-2929A2281B85}"/>
              </a:ext>
            </a:extLst>
          </p:cNvPr>
          <p:cNvSpPr/>
          <p:nvPr/>
        </p:nvSpPr>
        <p:spPr>
          <a:xfrm>
            <a:off x="3731649" y="1327085"/>
            <a:ext cx="431692" cy="5433938"/>
          </a:xfrm>
          <a:prstGeom prst="roundRect">
            <a:avLst/>
          </a:prstGeom>
          <a:pattFill prst="pct75">
            <a:fgClr>
              <a:srgbClr val="66CCFF"/>
            </a:fgClr>
            <a:bgClr>
              <a:schemeClr val="bg1"/>
            </a:bgClr>
          </a:patt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lIns="39000" tIns="39000" rIns="39000" bIns="39000" rtlCol="0" anchor="ctr"/>
          <a:lstStyle/>
          <a:p>
            <a:pPr algn="ctr"/>
            <a:r>
              <a:rPr lang="ja-JP" altLang="en-US" sz="14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学力向上推進プラン点検</a:t>
            </a:r>
          </a:p>
        </p:txBody>
      </p:sp>
      <p:sp>
        <p:nvSpPr>
          <p:cNvPr id="59" name="角丸四角形 58">
            <a:extLst>
              <a:ext uri="{FF2B5EF4-FFF2-40B4-BE49-F238E27FC236}">
                <a16:creationId xmlns:a16="http://schemas.microsoft.com/office/drawing/2014/main" id="{1E256F4E-1E92-17B6-FA1F-48BEAAD0F9B2}"/>
              </a:ext>
            </a:extLst>
          </p:cNvPr>
          <p:cNvSpPr/>
          <p:nvPr/>
        </p:nvSpPr>
        <p:spPr>
          <a:xfrm>
            <a:off x="8320216" y="1327085"/>
            <a:ext cx="456314" cy="5399534"/>
          </a:xfrm>
          <a:prstGeom prst="roundRect">
            <a:avLst/>
          </a:prstGeom>
          <a:pattFill prst="pct75">
            <a:fgClr>
              <a:srgbClr val="66CCFF"/>
            </a:fgClr>
            <a:bgClr>
              <a:schemeClr val="bg1"/>
            </a:bgClr>
          </a:patt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lIns="39000" tIns="39000" rIns="39000" bIns="39000" rtlCol="0" anchor="ctr"/>
          <a:lstStyle/>
          <a:p>
            <a:pPr algn="ctr"/>
            <a:r>
              <a:rPr lang="ja-JP" altLang="en-US" sz="14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ス ク ー ル プ ラ ン点検</a:t>
            </a:r>
            <a:endParaRPr lang="en-US" altLang="ja-JP" sz="1400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4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学力向上推進プラン点検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EB1E126C-E7BA-3763-EFD9-62F8F6F1F829}"/>
              </a:ext>
            </a:extLst>
          </p:cNvPr>
          <p:cNvSpPr txBox="1"/>
          <p:nvPr/>
        </p:nvSpPr>
        <p:spPr>
          <a:xfrm>
            <a:off x="8800169" y="238659"/>
            <a:ext cx="11294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（小学校）</a:t>
            </a:r>
          </a:p>
        </p:txBody>
      </p:sp>
      <p:sp>
        <p:nvSpPr>
          <p:cNvPr id="24" name="角丸四角形 44">
            <a:extLst>
              <a:ext uri="{FF2B5EF4-FFF2-40B4-BE49-F238E27FC236}">
                <a16:creationId xmlns:a16="http://schemas.microsoft.com/office/drawing/2014/main" id="{BF1C8188-2CAF-4496-4696-F99F09EF1174}"/>
              </a:ext>
            </a:extLst>
          </p:cNvPr>
          <p:cNvSpPr/>
          <p:nvPr/>
        </p:nvSpPr>
        <p:spPr>
          <a:xfrm>
            <a:off x="6890265" y="5421687"/>
            <a:ext cx="2921763" cy="1339213"/>
          </a:xfrm>
          <a:prstGeom prst="round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rgbClr val="FF0000"/>
                </a:solidFill>
              </a:rPr>
              <a:t>各学校のスケジュール等を</a:t>
            </a:r>
            <a:endParaRPr kumimoji="1" lang="en-US" altLang="ja-JP" sz="1600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1600" dirty="0">
                <a:solidFill>
                  <a:srgbClr val="FF0000"/>
                </a:solidFill>
              </a:rPr>
              <a:t>加えて学校独自の「学力向上ロードマップ」を作成するなどして必要に応じて御活用ください。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2039794039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2322</TotalTime>
  <Words>143</Words>
  <Application>Microsoft Office PowerPoint</Application>
  <PresentationFormat>A4 210 x 297 mm</PresentationFormat>
  <Paragraphs>41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Arial</vt:lpstr>
      <vt:lpstr>Calibri</vt:lpstr>
      <vt:lpstr>ホワイト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大堀 和美</dc:creator>
  <cp:lastModifiedBy>和中　淳子</cp:lastModifiedBy>
  <cp:revision>194</cp:revision>
  <cp:lastPrinted>2026-04-06T02:42:39Z</cp:lastPrinted>
  <dcterms:created xsi:type="dcterms:W3CDTF">2017-02-18T09:47:31Z</dcterms:created>
  <dcterms:modified xsi:type="dcterms:W3CDTF">2026-04-06T04:19:25Z</dcterms:modified>
</cp:coreProperties>
</file>