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9906000" cy="6858000" type="A4"/>
  <p:notesSz cx="6797675" cy="99266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56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CC66"/>
    <a:srgbClr val="FFCCCC"/>
    <a:srgbClr val="7B61FF"/>
    <a:srgbClr val="4AA3E8"/>
    <a:srgbClr val="FF8A00"/>
    <a:srgbClr val="FFFF66"/>
    <a:srgbClr val="FFCC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1" autoAdjust="0"/>
    <p:restoredTop sz="94110" autoAdjust="0"/>
  </p:normalViewPr>
  <p:slideViewPr>
    <p:cSldViewPr snapToObjects="1">
      <p:cViewPr varScale="1">
        <p:scale>
          <a:sx n="104" d="100"/>
          <a:sy n="104" d="100"/>
        </p:scale>
        <p:origin x="1464" y="84"/>
      </p:cViewPr>
      <p:guideLst>
        <p:guide orient="horz"/>
        <p:guide pos="56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118801" cy="1188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3B5E747C-E315-40F9-9947-CD52A50CA458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0DB40273-D865-4CA5-8C2B-C0EB633F19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8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63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56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82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04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02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22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18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2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88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11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23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4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5285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495285" rtl="0" eaLnBrk="1" latinLnBrk="0" hangingPunct="1">
        <a:spcBef>
          <a:spcPct val="20000"/>
        </a:spcBef>
        <a:buFont typeface="Arial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495285" rtl="0" eaLnBrk="1" latinLnBrk="0" hangingPunct="1">
        <a:spcBef>
          <a:spcPct val="20000"/>
        </a:spcBef>
        <a:buFont typeface="Arial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495285" rtl="0" eaLnBrk="1" latinLnBrk="0" hangingPunct="1">
        <a:spcBef>
          <a:spcPct val="20000"/>
        </a:spcBef>
        <a:buFont typeface="Arial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495285" rtl="0" eaLnBrk="1" latinLnBrk="0" hangingPunct="1">
        <a:spcBef>
          <a:spcPct val="20000"/>
        </a:spcBef>
        <a:buFont typeface="Arial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495285" rtl="0" eaLnBrk="1" latinLnBrk="0" hangingPunct="1">
        <a:spcBef>
          <a:spcPct val="20000"/>
        </a:spcBef>
        <a:buFont typeface="Arial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CDB9E-9081-F3E3-1FF1-6BCF8EC6C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表 90">
            <a:extLst>
              <a:ext uri="{FF2B5EF4-FFF2-40B4-BE49-F238E27FC236}">
                <a16:creationId xmlns:a16="http://schemas.microsoft.com/office/drawing/2014/main" id="{92B65D0C-4539-939A-CFDA-A69097610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962624"/>
              </p:ext>
            </p:extLst>
          </p:nvPr>
        </p:nvGraphicFramePr>
        <p:xfrm>
          <a:off x="379406" y="581291"/>
          <a:ext cx="9195612" cy="62767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6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469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４月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５月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６月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７月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８月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９月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10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11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12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en-US" altLang="ja-JP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１月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２月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３月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9771"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FDBC96-B7E9-DDB4-F042-CD8DA1A5C3A8}"/>
              </a:ext>
            </a:extLst>
          </p:cNvPr>
          <p:cNvSpPr/>
          <p:nvPr/>
        </p:nvSpPr>
        <p:spPr>
          <a:xfrm>
            <a:off x="393940" y="4220008"/>
            <a:ext cx="9122945" cy="4086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848CD4CE-130D-24D4-0AA6-8AB42BBF207E}"/>
              </a:ext>
            </a:extLst>
          </p:cNvPr>
          <p:cNvSpPr/>
          <p:nvPr/>
        </p:nvSpPr>
        <p:spPr>
          <a:xfrm>
            <a:off x="871613" y="3785403"/>
            <a:ext cx="391144" cy="2098874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全国学力・学習状況調査　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6A3920-AD32-4A6A-3649-2EDA947824E3}"/>
              </a:ext>
            </a:extLst>
          </p:cNvPr>
          <p:cNvSpPr/>
          <p:nvPr/>
        </p:nvSpPr>
        <p:spPr>
          <a:xfrm>
            <a:off x="1460358" y="40846"/>
            <a:ext cx="7293000" cy="479255"/>
          </a:xfrm>
          <a:prstGeom prst="rect">
            <a:avLst/>
          </a:prstGeom>
          <a:pattFill prst="dkUpDiag">
            <a:fgClr>
              <a:srgbClr val="FFFF99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95000" rtlCol="0" anchor="b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○○学校　学力向上ロードマップ　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D80A932-C04C-1F6A-4E00-EF67A07F870F}"/>
              </a:ext>
            </a:extLst>
          </p:cNvPr>
          <p:cNvSpPr txBox="1"/>
          <p:nvPr/>
        </p:nvSpPr>
        <p:spPr>
          <a:xfrm>
            <a:off x="-3064" y="99966"/>
            <a:ext cx="1617419" cy="35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33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令和８年度版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BF69C02C-3B13-CA69-6C0E-D2D6BABA85C2}"/>
              </a:ext>
            </a:extLst>
          </p:cNvPr>
          <p:cNvSpPr/>
          <p:nvPr/>
        </p:nvSpPr>
        <p:spPr>
          <a:xfrm>
            <a:off x="393940" y="6402099"/>
            <a:ext cx="9122944" cy="447604"/>
          </a:xfrm>
          <a:prstGeom prst="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角丸四角形 54">
            <a:extLst>
              <a:ext uri="{FF2B5EF4-FFF2-40B4-BE49-F238E27FC236}">
                <a16:creationId xmlns:a16="http://schemas.microsoft.com/office/drawing/2014/main" id="{BF265DAD-4393-7874-B3B6-87C4B5E4817E}"/>
              </a:ext>
            </a:extLst>
          </p:cNvPr>
          <p:cNvSpPr/>
          <p:nvPr/>
        </p:nvSpPr>
        <p:spPr>
          <a:xfrm>
            <a:off x="5205644" y="4072790"/>
            <a:ext cx="330326" cy="1492204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説明動画の活用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043344-5DB0-76BB-24C1-2C5405DBF1B4}"/>
              </a:ext>
            </a:extLst>
          </p:cNvPr>
          <p:cNvSpPr txBox="1"/>
          <p:nvPr/>
        </p:nvSpPr>
        <p:spPr>
          <a:xfrm>
            <a:off x="378889" y="581179"/>
            <a:ext cx="9182083" cy="392415"/>
          </a:xfrm>
          <a:prstGeom prst="rect">
            <a:avLst/>
          </a:prstGeom>
          <a:noFill/>
          <a:ln w="50800">
            <a:solidFill>
              <a:srgbClr val="00CC66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950" dirty="0"/>
          </a:p>
        </p:txBody>
      </p:sp>
      <p:sp>
        <p:nvSpPr>
          <p:cNvPr id="8" name="角丸四角形 55">
            <a:extLst>
              <a:ext uri="{FF2B5EF4-FFF2-40B4-BE49-F238E27FC236}">
                <a16:creationId xmlns:a16="http://schemas.microsoft.com/office/drawing/2014/main" id="{14676E90-E598-12DB-5599-2BD1624FBE4F}"/>
              </a:ext>
            </a:extLst>
          </p:cNvPr>
          <p:cNvSpPr/>
          <p:nvPr/>
        </p:nvSpPr>
        <p:spPr>
          <a:xfrm>
            <a:off x="9229836" y="4379408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角丸四角形吹き出し 50">
            <a:extLst>
              <a:ext uri="{FF2B5EF4-FFF2-40B4-BE49-F238E27FC236}">
                <a16:creationId xmlns:a16="http://schemas.microsoft.com/office/drawing/2014/main" id="{34401923-33A0-D041-B510-3D78E5F1B92B}"/>
              </a:ext>
            </a:extLst>
          </p:cNvPr>
          <p:cNvSpPr/>
          <p:nvPr/>
        </p:nvSpPr>
        <p:spPr>
          <a:xfrm>
            <a:off x="3419547" y="3709611"/>
            <a:ext cx="744359" cy="468000"/>
          </a:xfrm>
          <a:prstGeom prst="wedgeRoundRectCallout">
            <a:avLst>
              <a:gd name="adj1" fmla="val -25113"/>
              <a:gd name="adj2" fmla="val 76984"/>
              <a:gd name="adj3" fmla="val 16667"/>
            </a:avLst>
          </a:prstGeom>
          <a:solidFill>
            <a:srgbClr val="FFFFC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夏休み　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吹き出し 50">
            <a:extLst>
              <a:ext uri="{FF2B5EF4-FFF2-40B4-BE49-F238E27FC236}">
                <a16:creationId xmlns:a16="http://schemas.microsoft.com/office/drawing/2014/main" id="{3B996EBB-0C1D-7CE4-A9C6-62326A169086}"/>
              </a:ext>
            </a:extLst>
          </p:cNvPr>
          <p:cNvSpPr/>
          <p:nvPr/>
        </p:nvSpPr>
        <p:spPr>
          <a:xfrm>
            <a:off x="7438202" y="3827367"/>
            <a:ext cx="815876" cy="468000"/>
          </a:xfrm>
          <a:prstGeom prst="wedgeRoundRectCallout">
            <a:avLst>
              <a:gd name="adj1" fmla="val -55082"/>
              <a:gd name="adj2" fmla="val 80710"/>
              <a:gd name="adj3" fmla="val 16667"/>
            </a:avLst>
          </a:prstGeom>
          <a:solidFill>
            <a:srgbClr val="FFFFC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冬休み　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9">
            <a:extLst>
              <a:ext uri="{FF2B5EF4-FFF2-40B4-BE49-F238E27FC236}">
                <a16:creationId xmlns:a16="http://schemas.microsoft.com/office/drawing/2014/main" id="{B7DF810E-632B-FB61-2762-87668CA97BDD}"/>
              </a:ext>
            </a:extLst>
          </p:cNvPr>
          <p:cNvSpPr/>
          <p:nvPr/>
        </p:nvSpPr>
        <p:spPr>
          <a:xfrm>
            <a:off x="3045560" y="4034216"/>
            <a:ext cx="349684" cy="1240292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結果・分析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角丸四角形 55">
            <a:extLst>
              <a:ext uri="{FF2B5EF4-FFF2-40B4-BE49-F238E27FC236}">
                <a16:creationId xmlns:a16="http://schemas.microsoft.com/office/drawing/2014/main" id="{40BA7568-D319-E572-64F7-00109B2EBD27}"/>
              </a:ext>
            </a:extLst>
          </p:cNvPr>
          <p:cNvSpPr/>
          <p:nvPr/>
        </p:nvSpPr>
        <p:spPr>
          <a:xfrm>
            <a:off x="3419547" y="4357607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角丸四角形 55">
            <a:extLst>
              <a:ext uri="{FF2B5EF4-FFF2-40B4-BE49-F238E27FC236}">
                <a16:creationId xmlns:a16="http://schemas.microsoft.com/office/drawing/2014/main" id="{2B222379-6CA2-17E6-0E95-8E4C5FE85315}"/>
              </a:ext>
            </a:extLst>
          </p:cNvPr>
          <p:cNvSpPr/>
          <p:nvPr/>
        </p:nvSpPr>
        <p:spPr>
          <a:xfrm>
            <a:off x="7161669" y="4379408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A739865-8AF2-E65F-378A-87D935F706A2}"/>
              </a:ext>
            </a:extLst>
          </p:cNvPr>
          <p:cNvSpPr/>
          <p:nvPr/>
        </p:nvSpPr>
        <p:spPr>
          <a:xfrm>
            <a:off x="384231" y="991673"/>
            <a:ext cx="9202008" cy="301334"/>
          </a:xfrm>
          <a:prstGeom prst="roundRect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通年（単元末小テストの実施）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B9D24BB-ABF7-561D-940C-2C8F55121538}"/>
              </a:ext>
            </a:extLst>
          </p:cNvPr>
          <p:cNvSpPr/>
          <p:nvPr/>
        </p:nvSpPr>
        <p:spPr>
          <a:xfrm>
            <a:off x="453585" y="2529220"/>
            <a:ext cx="9132654" cy="30577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角丸四角形 55">
            <a:extLst>
              <a:ext uri="{FF2B5EF4-FFF2-40B4-BE49-F238E27FC236}">
                <a16:creationId xmlns:a16="http://schemas.microsoft.com/office/drawing/2014/main" id="{124097BE-0BAA-B110-1A0D-BD8D6723D4E4}"/>
              </a:ext>
            </a:extLst>
          </p:cNvPr>
          <p:cNvSpPr/>
          <p:nvPr/>
        </p:nvSpPr>
        <p:spPr>
          <a:xfrm>
            <a:off x="5465834" y="1888786"/>
            <a:ext cx="1015510" cy="1673625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授業改善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中間テスト実施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093313F4-A342-85FD-DA75-FF2934F29589}"/>
              </a:ext>
            </a:extLst>
          </p:cNvPr>
          <p:cNvSpPr/>
          <p:nvPr/>
        </p:nvSpPr>
        <p:spPr>
          <a:xfrm>
            <a:off x="417729" y="4231048"/>
            <a:ext cx="431691" cy="2472922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 ク ー ル プ ラ ン策定</a:t>
            </a:r>
            <a:endParaRPr lang="en-US" altLang="ja-JP" sz="14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学力向上推進プラン策定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1599A5DB-A8F3-E751-0767-555D36E97B20}"/>
              </a:ext>
            </a:extLst>
          </p:cNvPr>
          <p:cNvSpPr/>
          <p:nvPr/>
        </p:nvSpPr>
        <p:spPr>
          <a:xfrm>
            <a:off x="3718812" y="4215267"/>
            <a:ext cx="431692" cy="2567752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学力向上推進プラン点検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99B88192-9D05-68EE-C12F-2C46FBCB900B}"/>
              </a:ext>
            </a:extLst>
          </p:cNvPr>
          <p:cNvSpPr/>
          <p:nvPr/>
        </p:nvSpPr>
        <p:spPr>
          <a:xfrm>
            <a:off x="8517030" y="4215267"/>
            <a:ext cx="456314" cy="2530131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 ク ー ル プ ラ ン点検</a:t>
            </a:r>
            <a:endParaRPr lang="en-US" altLang="ja-JP" sz="14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学力向上推進プラン点検</a:t>
            </a:r>
          </a:p>
        </p:txBody>
      </p:sp>
      <p:sp>
        <p:nvSpPr>
          <p:cNvPr id="17" name="角丸四角形 55">
            <a:extLst>
              <a:ext uri="{FF2B5EF4-FFF2-40B4-BE49-F238E27FC236}">
                <a16:creationId xmlns:a16="http://schemas.microsoft.com/office/drawing/2014/main" id="{40B13DD2-D1C4-4627-EEB3-6E865476E4D2}"/>
              </a:ext>
            </a:extLst>
          </p:cNvPr>
          <p:cNvSpPr/>
          <p:nvPr/>
        </p:nvSpPr>
        <p:spPr>
          <a:xfrm>
            <a:off x="2964283" y="1857847"/>
            <a:ext cx="1052343" cy="1673625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授業改善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期末テスト実施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角丸四角形 55">
            <a:extLst>
              <a:ext uri="{FF2B5EF4-FFF2-40B4-BE49-F238E27FC236}">
                <a16:creationId xmlns:a16="http://schemas.microsoft.com/office/drawing/2014/main" id="{751ADA18-6E80-8A08-3AB3-4AF00CD05561}"/>
              </a:ext>
            </a:extLst>
          </p:cNvPr>
          <p:cNvSpPr/>
          <p:nvPr/>
        </p:nvSpPr>
        <p:spPr>
          <a:xfrm>
            <a:off x="1945110" y="1857847"/>
            <a:ext cx="1015510" cy="1673625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授業改善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中間テスト実施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角丸四角形 55">
            <a:extLst>
              <a:ext uri="{FF2B5EF4-FFF2-40B4-BE49-F238E27FC236}">
                <a16:creationId xmlns:a16="http://schemas.microsoft.com/office/drawing/2014/main" id="{6E680252-31AE-9B4B-2BCF-91FC673A8C99}"/>
              </a:ext>
            </a:extLst>
          </p:cNvPr>
          <p:cNvSpPr/>
          <p:nvPr/>
        </p:nvSpPr>
        <p:spPr>
          <a:xfrm>
            <a:off x="6514279" y="1888786"/>
            <a:ext cx="1052343" cy="1673625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授業改善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期末テスト実施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55">
            <a:extLst>
              <a:ext uri="{FF2B5EF4-FFF2-40B4-BE49-F238E27FC236}">
                <a16:creationId xmlns:a16="http://schemas.microsoft.com/office/drawing/2014/main" id="{17F4A791-2BBD-5F80-D5E3-407C7C9555CF}"/>
              </a:ext>
            </a:extLst>
          </p:cNvPr>
          <p:cNvSpPr/>
          <p:nvPr/>
        </p:nvSpPr>
        <p:spPr>
          <a:xfrm>
            <a:off x="8011545" y="1907463"/>
            <a:ext cx="1052343" cy="1673625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授業改善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学年末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テスト実施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角丸四角形吹き出し 50">
            <a:extLst>
              <a:ext uri="{FF2B5EF4-FFF2-40B4-BE49-F238E27FC236}">
                <a16:creationId xmlns:a16="http://schemas.microsoft.com/office/drawing/2014/main" id="{D9EE9A3B-33C4-76AD-6209-E80D9CD6EBA2}"/>
              </a:ext>
            </a:extLst>
          </p:cNvPr>
          <p:cNvSpPr/>
          <p:nvPr/>
        </p:nvSpPr>
        <p:spPr>
          <a:xfrm>
            <a:off x="8731050" y="3681648"/>
            <a:ext cx="815876" cy="468000"/>
          </a:xfrm>
          <a:prstGeom prst="wedgeRoundRectCallout">
            <a:avLst>
              <a:gd name="adj1" fmla="val 25320"/>
              <a:gd name="adj2" fmla="val 110442"/>
              <a:gd name="adj3" fmla="val 16667"/>
            </a:avLst>
          </a:prstGeom>
          <a:solidFill>
            <a:srgbClr val="FFFFC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春休み　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09B4C73-F8F5-EFBE-8539-1827CE54A26D}"/>
              </a:ext>
            </a:extLst>
          </p:cNvPr>
          <p:cNvSpPr txBox="1"/>
          <p:nvPr/>
        </p:nvSpPr>
        <p:spPr>
          <a:xfrm>
            <a:off x="8800169" y="238659"/>
            <a:ext cx="1129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（中学校）</a:t>
            </a:r>
          </a:p>
        </p:txBody>
      </p:sp>
      <p:sp>
        <p:nvSpPr>
          <p:cNvPr id="14" name="角丸四角形 44">
            <a:extLst>
              <a:ext uri="{FF2B5EF4-FFF2-40B4-BE49-F238E27FC236}">
                <a16:creationId xmlns:a16="http://schemas.microsoft.com/office/drawing/2014/main" id="{3DA5E504-3A85-DCBA-AE9D-575B8DCC7F35}"/>
              </a:ext>
            </a:extLst>
          </p:cNvPr>
          <p:cNvSpPr/>
          <p:nvPr/>
        </p:nvSpPr>
        <p:spPr>
          <a:xfrm>
            <a:off x="6918689" y="5467898"/>
            <a:ext cx="2921763" cy="133921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</a:rPr>
              <a:t>各学校のスケジュール等を</a:t>
            </a:r>
            <a:endParaRPr kumimoji="1" lang="en-US" altLang="ja-JP" sz="16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rgbClr val="FF0000"/>
                </a:solidFill>
              </a:rPr>
              <a:t>加えて学校独自の「学力向上ロードマップ」を作成するなどして必要に応じて御活用ください。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19014278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155</Words>
  <Application>Microsoft Office PowerPoint</Application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大堀 和美</dc:creator>
  <cp:lastModifiedBy>和中　淳子</cp:lastModifiedBy>
  <cp:revision>195</cp:revision>
  <cp:lastPrinted>2026-04-06T02:42:39Z</cp:lastPrinted>
  <dcterms:created xsi:type="dcterms:W3CDTF">2017-02-18T09:47:31Z</dcterms:created>
  <dcterms:modified xsi:type="dcterms:W3CDTF">2026-04-06T05:35:22Z</dcterms:modified>
</cp:coreProperties>
</file>