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307" r:id="rId2"/>
    <p:sldId id="259" r:id="rId3"/>
    <p:sldId id="267" r:id="rId4"/>
    <p:sldId id="258" r:id="rId5"/>
    <p:sldId id="260" r:id="rId6"/>
    <p:sldId id="261" r:id="rId7"/>
    <p:sldId id="257" r:id="rId8"/>
    <p:sldId id="263" r:id="rId9"/>
    <p:sldId id="264" r:id="rId10"/>
    <p:sldId id="2247" r:id="rId11"/>
    <p:sldId id="273" r:id="rId12"/>
    <p:sldId id="2300" r:id="rId13"/>
    <p:sldId id="2213" r:id="rId14"/>
    <p:sldId id="2243" r:id="rId15"/>
    <p:sldId id="2297" r:id="rId16"/>
    <p:sldId id="2298" r:id="rId17"/>
    <p:sldId id="2299" r:id="rId18"/>
    <p:sldId id="2304" r:id="rId1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09A9"/>
    <a:srgbClr val="B606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62398" autoAdjust="0"/>
  </p:normalViewPr>
  <p:slideViewPr>
    <p:cSldViewPr snapToGrid="0">
      <p:cViewPr varScale="1">
        <p:scale>
          <a:sx n="72" d="100"/>
          <a:sy n="72" d="100"/>
        </p:scale>
        <p:origin x="2340"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2946400" cy="496889"/>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90" y="3"/>
            <a:ext cx="2946400" cy="496889"/>
          </a:xfrm>
          <a:prstGeom prst="rect">
            <a:avLst/>
          </a:prstGeom>
        </p:spPr>
        <p:txBody>
          <a:bodyPr vert="horz" lIns="91426" tIns="45713" rIns="91426" bIns="45713" rtlCol="0"/>
          <a:lstStyle>
            <a:lvl1pPr algn="r">
              <a:defRPr sz="1200"/>
            </a:lvl1pPr>
          </a:lstStyle>
          <a:p>
            <a:fld id="{89963C7D-40E5-4860-9FEC-C7005BC99386}" type="datetimeFigureOut">
              <a:rPr kumimoji="1" lang="ja-JP" altLang="en-US" smtClean="0"/>
              <a:t>2025/7/10</a:t>
            </a:fld>
            <a:endParaRPr kumimoji="1" lang="ja-JP" altLang="en-US"/>
          </a:p>
        </p:txBody>
      </p:sp>
      <p:sp>
        <p:nvSpPr>
          <p:cNvPr id="4" name="フッター プレースホルダー 3"/>
          <p:cNvSpPr>
            <a:spLocks noGrp="1"/>
          </p:cNvSpPr>
          <p:nvPr>
            <p:ph type="ftr" sz="quarter" idx="2"/>
          </p:nvPr>
        </p:nvSpPr>
        <p:spPr>
          <a:xfrm>
            <a:off x="1" y="9429753"/>
            <a:ext cx="2946400" cy="496889"/>
          </a:xfrm>
          <a:prstGeom prst="rect">
            <a:avLst/>
          </a:prstGeom>
        </p:spPr>
        <p:txBody>
          <a:bodyPr vert="horz" lIns="91426" tIns="45713" rIns="91426" bIns="457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90" y="9429753"/>
            <a:ext cx="2946400" cy="496889"/>
          </a:xfrm>
          <a:prstGeom prst="rect">
            <a:avLst/>
          </a:prstGeom>
        </p:spPr>
        <p:txBody>
          <a:bodyPr vert="horz" lIns="91426" tIns="45713" rIns="91426" bIns="45713" rtlCol="0" anchor="b"/>
          <a:lstStyle>
            <a:lvl1pPr algn="r">
              <a:defRPr sz="1200"/>
            </a:lvl1pPr>
          </a:lstStyle>
          <a:p>
            <a:fld id="{6FB3647C-8DC9-4F81-854B-108B5D6F8903}" type="slidenum">
              <a:rPr kumimoji="1" lang="ja-JP" altLang="en-US" smtClean="0"/>
              <a:t>‹#›</a:t>
            </a:fld>
            <a:endParaRPr kumimoji="1" lang="ja-JP" altLang="en-US"/>
          </a:p>
        </p:txBody>
      </p:sp>
    </p:spTree>
    <p:extLst>
      <p:ext uri="{BB962C8B-B14F-4D97-AF65-F5344CB8AC3E}">
        <p14:creationId xmlns:p14="http://schemas.microsoft.com/office/powerpoint/2010/main" val="946995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45659" cy="498055"/>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6" y="2"/>
            <a:ext cx="2945659" cy="498055"/>
          </a:xfrm>
          <a:prstGeom prst="rect">
            <a:avLst/>
          </a:prstGeom>
        </p:spPr>
        <p:txBody>
          <a:bodyPr vert="horz" lIns="91426" tIns="45713" rIns="91426" bIns="45713" rtlCol="0"/>
          <a:lstStyle>
            <a:lvl1pPr algn="r">
              <a:defRPr sz="1200"/>
            </a:lvl1pPr>
          </a:lstStyle>
          <a:p>
            <a:fld id="{8CC07AB0-43E7-4D96-86DE-B89DF9214E11}" type="datetimeFigureOut">
              <a:rPr kumimoji="1" lang="ja-JP" altLang="en-US" smtClean="0"/>
              <a:t>2025/7/10</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60875" cy="3346450"/>
          </a:xfrm>
          <a:prstGeom prst="rect">
            <a:avLst/>
          </a:prstGeom>
          <a:noFill/>
          <a:ln w="12700">
            <a:solidFill>
              <a:prstClr val="black"/>
            </a:solidFill>
          </a:ln>
        </p:spPr>
        <p:txBody>
          <a:bodyPr vert="horz" lIns="91426" tIns="45713" rIns="91426" bIns="45713" rtlCol="0" anchor="ctr"/>
          <a:lstStyle/>
          <a:p>
            <a:endParaRPr lang="ja-JP" altLang="en-US"/>
          </a:p>
        </p:txBody>
      </p:sp>
      <p:sp>
        <p:nvSpPr>
          <p:cNvPr id="5" name="ノート プレースホルダー 4"/>
          <p:cNvSpPr>
            <a:spLocks noGrp="1"/>
          </p:cNvSpPr>
          <p:nvPr>
            <p:ph type="body" sz="quarter" idx="3"/>
          </p:nvPr>
        </p:nvSpPr>
        <p:spPr>
          <a:xfrm>
            <a:off x="679768" y="4777197"/>
            <a:ext cx="5438140" cy="3908614"/>
          </a:xfrm>
          <a:prstGeom prst="rect">
            <a:avLst/>
          </a:prstGeom>
        </p:spPr>
        <p:txBody>
          <a:bodyPr vert="horz" lIns="91426" tIns="45713" rIns="91426"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28584"/>
            <a:ext cx="2945659" cy="498055"/>
          </a:xfrm>
          <a:prstGeom prst="rect">
            <a:avLst/>
          </a:prstGeom>
        </p:spPr>
        <p:txBody>
          <a:bodyPr vert="horz" lIns="91426" tIns="45713" rIns="91426"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6" y="9428584"/>
            <a:ext cx="2945659" cy="498055"/>
          </a:xfrm>
          <a:prstGeom prst="rect">
            <a:avLst/>
          </a:prstGeom>
        </p:spPr>
        <p:txBody>
          <a:bodyPr vert="horz" lIns="91426" tIns="45713" rIns="91426" bIns="45713" rtlCol="0" anchor="b"/>
          <a:lstStyle>
            <a:lvl1pPr algn="r">
              <a:defRPr sz="1200"/>
            </a:lvl1pPr>
          </a:lstStyle>
          <a:p>
            <a:fld id="{D5948AD5-7D44-44EE-9DA6-BAA226CDD2C2}" type="slidenum">
              <a:rPr kumimoji="1" lang="ja-JP" altLang="en-US" smtClean="0"/>
              <a:t>‹#›</a:t>
            </a:fld>
            <a:endParaRPr kumimoji="1" lang="ja-JP" altLang="en-US"/>
          </a:p>
        </p:txBody>
      </p:sp>
    </p:spTree>
    <p:extLst>
      <p:ext uri="{BB962C8B-B14F-4D97-AF65-F5344CB8AC3E}">
        <p14:creationId xmlns:p14="http://schemas.microsoft.com/office/powerpoint/2010/main" val="4429299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同和問題</a:t>
            </a:r>
            <a:r>
              <a:rPr kumimoji="1" lang="en-US" altLang="ja-JP" dirty="0" smtClean="0"/>
              <a:t>(</a:t>
            </a:r>
            <a:r>
              <a:rPr kumimoji="1" lang="ja-JP" altLang="en-US" dirty="0" smtClean="0"/>
              <a:t>部落差別</a:t>
            </a:r>
            <a:r>
              <a:rPr kumimoji="1" lang="en-US" altLang="ja-JP" dirty="0" smtClean="0"/>
              <a:t>)</a:t>
            </a:r>
            <a:r>
              <a:rPr kumimoji="1" lang="ja-JP" altLang="en-US" dirty="0" smtClean="0"/>
              <a:t>について、ここでは特に就職に焦点をあてて現状起きている差別について学習します。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5948AD5-7D44-44EE-9DA6-BAA226CDD2C2}" type="slidenum">
              <a:rPr kumimoji="1" lang="ja-JP" altLang="en-US" smtClean="0"/>
              <a:t>1</a:t>
            </a:fld>
            <a:endParaRPr kumimoji="1" lang="ja-JP" altLang="en-US"/>
          </a:p>
        </p:txBody>
      </p:sp>
    </p:spTree>
    <p:extLst>
      <p:ext uri="{BB962C8B-B14F-4D97-AF65-F5344CB8AC3E}">
        <p14:creationId xmlns:p14="http://schemas.microsoft.com/office/powerpoint/2010/main" val="292190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9">
              <a:defRPr/>
            </a:pPr>
            <a:r>
              <a:rPr kumimoji="1" lang="ja-JP" altLang="en-US" dirty="0">
                <a:latin typeface="HG丸ｺﾞｼｯｸM-PRO" panose="020F0600000000000000" pitchFamily="50" charset="-128"/>
                <a:ea typeface="HG丸ｺﾞｼｯｸM-PRO" panose="020F0600000000000000" pitchFamily="50" charset="-128"/>
              </a:rPr>
              <a:t>これまでの学習の振り返るとともに、同和問題（部落差別）について知るために、動画を</a:t>
            </a:r>
            <a:r>
              <a:rPr kumimoji="1" lang="ja-JP" altLang="en-US" dirty="0" smtClean="0">
                <a:latin typeface="HG丸ｺﾞｼｯｸM-PRO" panose="020F0600000000000000" pitchFamily="50" charset="-128"/>
                <a:ea typeface="HG丸ｺﾞｼｯｸM-PRO" panose="020F0600000000000000" pitchFamily="50" charset="-128"/>
              </a:rPr>
              <a:t>視聴させて下さい。</a:t>
            </a:r>
            <a:r>
              <a:rPr kumimoji="1" lang="en-US" altLang="ja-JP" dirty="0" smtClean="0">
                <a:latin typeface="HG丸ｺﾞｼｯｸM-PRO" panose="020F0600000000000000" pitchFamily="50" charset="-128"/>
                <a:ea typeface="HG丸ｺﾞｼｯｸM-PRO" panose="020F0600000000000000" pitchFamily="50" charset="-128"/>
              </a:rPr>
              <a:t>〔</a:t>
            </a:r>
            <a:r>
              <a:rPr kumimoji="1" lang="ja-JP" altLang="en-US" dirty="0" smtClean="0">
                <a:latin typeface="HG丸ｺﾞｼｯｸM-PRO" panose="020F0600000000000000" pitchFamily="50" charset="-128"/>
                <a:ea typeface="HG丸ｺﾞｼｯｸM-PRO" panose="020F0600000000000000" pitchFamily="50" charset="-128"/>
              </a:rPr>
              <a:t>クリック</a:t>
            </a:r>
            <a:r>
              <a:rPr kumimoji="1" lang="en-US" altLang="ja-JP" dirty="0" smtClean="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D5948AD5-7D44-44EE-9DA6-BAA226CDD2C2}" type="slidenum">
              <a:rPr kumimoji="1" lang="ja-JP" altLang="en-US" smtClean="0"/>
              <a:t>10</a:t>
            </a:fld>
            <a:endParaRPr kumimoji="1" lang="ja-JP" altLang="en-US"/>
          </a:p>
        </p:txBody>
      </p:sp>
    </p:spTree>
    <p:extLst>
      <p:ext uri="{BB962C8B-B14F-4D97-AF65-F5344CB8AC3E}">
        <p14:creationId xmlns:p14="http://schemas.microsoft.com/office/powerpoint/2010/main" val="353946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60875" cy="3346450"/>
          </a:xfrm>
        </p:spPr>
      </p:sp>
      <p:sp>
        <p:nvSpPr>
          <p:cNvPr id="3" name="ノート プレースホルダー 2"/>
          <p:cNvSpPr>
            <a:spLocks noGrp="1"/>
          </p:cNvSpPr>
          <p:nvPr>
            <p:ph type="body" idx="1"/>
          </p:nvPr>
        </p:nvSpPr>
        <p:spPr/>
        <p:txBody>
          <a:bodyPr/>
          <a:lstStyle/>
          <a:p>
            <a:r>
              <a:rPr lang="ja-JP" altLang="en-US" dirty="0">
                <a:latin typeface="HG丸ｺﾞｼｯｸM-PRO" panose="020F0600000000000000" pitchFamily="50" charset="-128"/>
                <a:ea typeface="HG丸ｺﾞｼｯｸM-PRO" panose="020F0600000000000000" pitchFamily="50" charset="-128"/>
              </a:rPr>
              <a:t>同和問題（部落差別）について、スライドをもとに</a:t>
            </a:r>
            <a:r>
              <a:rPr lang="ja-JP" altLang="en-US" dirty="0" smtClean="0">
                <a:latin typeface="HG丸ｺﾞｼｯｸM-PRO" panose="020F0600000000000000" pitchFamily="50" charset="-128"/>
                <a:ea typeface="HG丸ｺﾞｼｯｸM-PRO" panose="020F0600000000000000" pitchFamily="50" charset="-128"/>
              </a:rPr>
              <a:t>説明して下さい。</a:t>
            </a:r>
            <a:endParaRPr lang="en-US" altLang="ja-JP" dirty="0" smtClean="0">
              <a:latin typeface="HG丸ｺﾞｼｯｸM-PRO" panose="020F0600000000000000" pitchFamily="50" charset="-128"/>
              <a:ea typeface="HG丸ｺﾞｼｯｸM-PRO" panose="020F0600000000000000" pitchFamily="50" charset="-128"/>
            </a:endParaRPr>
          </a:p>
          <a:p>
            <a:endParaRPr lang="en-US" altLang="ja-JP" dirty="0" smtClean="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HG丸ｺﾞｼｯｸM-PRO" panose="020F0600000000000000" pitchFamily="50" charset="-128"/>
                <a:ea typeface="HG丸ｺﾞｼｯｸM-PRO" panose="020F0600000000000000" pitchFamily="50" charset="-128"/>
              </a:rPr>
              <a:t>特に、生まれた場所や住んでいる場所で人を差別する問題であることを理解させて下さい。</a:t>
            </a:r>
            <a:endParaRPr lang="en-US" altLang="ja-JP" dirty="0" smtClean="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pPr defTabSz="914259">
              <a:defRPr/>
            </a:pPr>
            <a:r>
              <a:rPr kumimoji="1" lang="ja-JP" altLang="en-US" dirty="0" smtClean="0">
                <a:latin typeface="HG丸ｺﾞｼｯｸM-PRO" panose="020F0600000000000000" pitchFamily="50" charset="-128"/>
                <a:ea typeface="HG丸ｺﾞｼｯｸM-PRO" panose="020F0600000000000000" pitchFamily="50" charset="-128"/>
              </a:rPr>
              <a:t>ワークシートの４に、同和問題についての説明を聞き、感じたことや大切だと思ったこと等を書かせる。</a:t>
            </a:r>
          </a:p>
          <a:p>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5948AD5-7D44-44EE-9DA6-BAA226CDD2C2}" type="slidenum">
              <a:rPr kumimoji="1" lang="ja-JP" altLang="en-US" smtClean="0"/>
              <a:t>11</a:t>
            </a:fld>
            <a:endParaRPr kumimoji="1" lang="ja-JP" altLang="en-US"/>
          </a:p>
        </p:txBody>
      </p:sp>
    </p:spTree>
    <p:extLst>
      <p:ext uri="{BB962C8B-B14F-4D97-AF65-F5344CB8AC3E}">
        <p14:creationId xmlns:p14="http://schemas.microsoft.com/office/powerpoint/2010/main" val="278454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スライドをもとに同和問題（部落差別）の起源について説明して下さい。</a:t>
            </a:r>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＜クリック＞中世（鎌倉・室町時代）におけるケガレ意識について</a:t>
            </a:r>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＜クリック＞江戸時代の身分制度について</a:t>
            </a:r>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＜クリック＞明治政府は差別をなくすための積極的な政策を行わなかったことについて</a:t>
            </a:r>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＜クリック＞当たり前のことですが、差別意識のもとである「ケガレ」には科学的根拠はまったくないことを確認して下さい。</a:t>
            </a:r>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生徒から「えた</a:t>
            </a:r>
            <a:r>
              <a:rPr kumimoji="1" lang="en-US" altLang="ja-JP" dirty="0" smtClean="0">
                <a:latin typeface="HG丸ｺﾞｼｯｸM-PRO" panose="020F0600000000000000" pitchFamily="50" charset="-128"/>
                <a:ea typeface="HG丸ｺﾞｼｯｸM-PRO" panose="020F0600000000000000" pitchFamily="50" charset="-128"/>
              </a:rPr>
              <a:t>(</a:t>
            </a:r>
            <a:r>
              <a:rPr kumimoji="1" lang="ja-JP" altLang="en-US" dirty="0" smtClean="0">
                <a:latin typeface="HG丸ｺﾞｼｯｸM-PRO" panose="020F0600000000000000" pitchFamily="50" charset="-128"/>
                <a:ea typeface="HG丸ｺﾞｼｯｸM-PRO" panose="020F0600000000000000" pitchFamily="50" charset="-128"/>
              </a:rPr>
              <a:t>穢多</a:t>
            </a:r>
            <a:r>
              <a:rPr kumimoji="1" lang="en-US" altLang="ja-JP" dirty="0" smtClean="0">
                <a:latin typeface="HG丸ｺﾞｼｯｸM-PRO" panose="020F0600000000000000" pitchFamily="50" charset="-128"/>
                <a:ea typeface="HG丸ｺﾞｼｯｸM-PRO" panose="020F0600000000000000" pitchFamily="50" charset="-128"/>
              </a:rPr>
              <a:t>)</a:t>
            </a:r>
            <a:r>
              <a:rPr kumimoji="1" lang="ja-JP" altLang="en-US" dirty="0" smtClean="0">
                <a:latin typeface="HG丸ｺﾞｼｯｸM-PRO" panose="020F0600000000000000" pitchFamily="50" charset="-128"/>
                <a:ea typeface="HG丸ｺﾞｼｯｸM-PRO" panose="020F0600000000000000" pitchFamily="50" charset="-128"/>
              </a:rPr>
              <a:t>」や「ひにん</a:t>
            </a:r>
            <a:r>
              <a:rPr kumimoji="1" lang="en-US" altLang="ja-JP" dirty="0" smtClean="0">
                <a:latin typeface="HG丸ｺﾞｼｯｸM-PRO" panose="020F0600000000000000" pitchFamily="50" charset="-128"/>
                <a:ea typeface="HG丸ｺﾞｼｯｸM-PRO" panose="020F0600000000000000" pitchFamily="50" charset="-128"/>
              </a:rPr>
              <a:t>(</a:t>
            </a:r>
            <a:r>
              <a:rPr kumimoji="1" lang="ja-JP" altLang="en-US" dirty="0" smtClean="0">
                <a:latin typeface="HG丸ｺﾞｼｯｸM-PRO" panose="020F0600000000000000" pitchFamily="50" charset="-128"/>
                <a:ea typeface="HG丸ｺﾞｼｯｸM-PRO" panose="020F0600000000000000" pitchFamily="50" charset="-128"/>
              </a:rPr>
              <a:t>非人</a:t>
            </a:r>
            <a:r>
              <a:rPr kumimoji="1" lang="en-US" altLang="ja-JP" dirty="0" smtClean="0">
                <a:latin typeface="HG丸ｺﾞｼｯｸM-PRO" panose="020F0600000000000000" pitchFamily="50" charset="-128"/>
                <a:ea typeface="HG丸ｺﾞｼｯｸM-PRO" panose="020F0600000000000000" pitchFamily="50" charset="-128"/>
              </a:rPr>
              <a:t>)</a:t>
            </a:r>
            <a:r>
              <a:rPr kumimoji="1" lang="ja-JP" altLang="en-US" dirty="0" smtClean="0">
                <a:latin typeface="HG丸ｺﾞｼｯｸM-PRO" panose="020F0600000000000000" pitchFamily="50" charset="-128"/>
                <a:ea typeface="HG丸ｺﾞｼｯｸM-PRO" panose="020F0600000000000000" pitchFamily="50" charset="-128"/>
              </a:rPr>
              <a:t>」という言葉に関して発言があった場合は、これらは人を蔑み、差別するために使用されてきた言葉であり、人に対して使ってはならない「差別用語」であることを理解させて下さい。</a:t>
            </a:r>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D5948AD5-7D44-44EE-9DA6-BAA226CDD2C2}" type="slidenum">
              <a:rPr kumimoji="1" lang="ja-JP" altLang="en-US" smtClean="0"/>
              <a:t>12</a:t>
            </a:fld>
            <a:endParaRPr kumimoji="1" lang="ja-JP" altLang="en-US"/>
          </a:p>
        </p:txBody>
      </p:sp>
    </p:spTree>
    <p:extLst>
      <p:ext uri="{BB962C8B-B14F-4D97-AF65-F5344CB8AC3E}">
        <p14:creationId xmlns:p14="http://schemas.microsoft.com/office/powerpoint/2010/main" val="1339193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60875" cy="3346450"/>
          </a:xfrm>
        </p:spPr>
      </p:sp>
      <p:sp>
        <p:nvSpPr>
          <p:cNvPr id="3" name="ノート プレースホルダー 2"/>
          <p:cNvSpPr>
            <a:spLocks noGrp="1"/>
          </p:cNvSpPr>
          <p:nvPr>
            <p:ph type="body" idx="1"/>
          </p:nvPr>
        </p:nvSpPr>
        <p:spPr/>
        <p:txBody>
          <a:bodyPr/>
          <a:lstStyle/>
          <a:p>
            <a:r>
              <a:rPr lang="ja-JP" altLang="en-US" dirty="0" smtClean="0">
                <a:latin typeface="HG丸ｺﾞｼｯｸM-PRO" panose="020F0600000000000000" pitchFamily="50" charset="-128"/>
                <a:ea typeface="HG丸ｺﾞｼｯｸM-PRO" panose="020F0600000000000000" pitchFamily="50" charset="-128"/>
              </a:rPr>
              <a:t>同和問題（部落差別）について、再度</a:t>
            </a:r>
            <a:r>
              <a:rPr kumimoji="1" lang="ja-JP" altLang="en-US" dirty="0" smtClean="0">
                <a:latin typeface="HG丸ｺﾞｼｯｸM-PRO" panose="020F0600000000000000" pitchFamily="50" charset="-128"/>
                <a:ea typeface="HG丸ｺﾞｼｯｸM-PRO" panose="020F0600000000000000" pitchFamily="50" charset="-128"/>
              </a:rPr>
              <a:t>スライドをもとに説明してください。</a:t>
            </a:r>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容易に変えることができない属性や各個人の能力とはまったく関係なく人を差別する問題であることを再確認させて下さい。</a:t>
            </a:r>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また、長年にわたる政府や地方自治体の取り組みの結果、同和地区の生活環境は大きく改善し、</a:t>
            </a:r>
            <a:r>
              <a:rPr kumimoji="1" lang="en-US" altLang="ja-JP" dirty="0" smtClean="0">
                <a:latin typeface="HG丸ｺﾞｼｯｸM-PRO" panose="020F0600000000000000" pitchFamily="50" charset="-128"/>
                <a:ea typeface="HG丸ｺﾞｼｯｸM-PRO" panose="020F0600000000000000" pitchFamily="50" charset="-128"/>
              </a:rPr>
              <a:t>2002</a:t>
            </a:r>
            <a:r>
              <a:rPr kumimoji="1" lang="ja-JP" altLang="en-US" dirty="0" smtClean="0">
                <a:latin typeface="HG丸ｺﾞｼｯｸM-PRO" panose="020F0600000000000000" pitchFamily="50" charset="-128"/>
                <a:ea typeface="HG丸ｺﾞｼｯｸM-PRO" panose="020F0600000000000000" pitchFamily="50" charset="-128"/>
              </a:rPr>
              <a:t>年に対策</a:t>
            </a:r>
            <a:r>
              <a:rPr kumimoji="1" lang="en-US" altLang="ja-JP" dirty="0" smtClean="0">
                <a:latin typeface="HG丸ｺﾞｼｯｸM-PRO" panose="020F0600000000000000" pitchFamily="50" charset="-128"/>
                <a:ea typeface="HG丸ｺﾞｼｯｸM-PRO" panose="020F0600000000000000" pitchFamily="50" charset="-128"/>
              </a:rPr>
              <a:t>(</a:t>
            </a:r>
            <a:r>
              <a:rPr kumimoji="1" lang="ja-JP" altLang="en-US" dirty="0" smtClean="0">
                <a:latin typeface="HG丸ｺﾞｼｯｸM-PRO" panose="020F0600000000000000" pitchFamily="50" charset="-128"/>
                <a:ea typeface="HG丸ｺﾞｼｯｸM-PRO" panose="020F0600000000000000" pitchFamily="50" charset="-128"/>
              </a:rPr>
              <a:t>同和対策事業</a:t>
            </a:r>
            <a:r>
              <a:rPr kumimoji="1" lang="en-US" altLang="ja-JP" dirty="0" smtClean="0">
                <a:latin typeface="HG丸ｺﾞｼｯｸM-PRO" panose="020F0600000000000000" pitchFamily="50" charset="-128"/>
                <a:ea typeface="HG丸ｺﾞｼｯｸM-PRO" panose="020F0600000000000000" pitchFamily="50" charset="-128"/>
              </a:rPr>
              <a:t>)</a:t>
            </a:r>
            <a:r>
              <a:rPr kumimoji="1" lang="ja-JP" altLang="en-US" dirty="0" smtClean="0">
                <a:latin typeface="HG丸ｺﾞｼｯｸM-PRO" panose="020F0600000000000000" pitchFamily="50" charset="-128"/>
                <a:ea typeface="HG丸ｺﾞｼｯｸM-PRO" panose="020F0600000000000000" pitchFamily="50" charset="-128"/>
              </a:rPr>
              <a:t>を進める特別措置としての根拠法も失効し、解消に向かっていることも理解させて下さい。</a:t>
            </a:r>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しかし、誤った情報や偏見や思い込みによって現在も続いている人権侵害でもあることを同時に理解させる必要があります。</a:t>
            </a:r>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5948AD5-7D44-44EE-9DA6-BAA226CDD2C2}" type="slidenum">
              <a:rPr kumimoji="1" lang="ja-JP" altLang="en-US" smtClean="0"/>
              <a:t>13</a:t>
            </a:fld>
            <a:endParaRPr kumimoji="1" lang="ja-JP" altLang="en-US"/>
          </a:p>
        </p:txBody>
      </p:sp>
    </p:spTree>
    <p:extLst>
      <p:ext uri="{BB962C8B-B14F-4D97-AF65-F5344CB8AC3E}">
        <p14:creationId xmlns:p14="http://schemas.microsoft.com/office/powerpoint/2010/main" val="3633739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82850">
              <a:defRPr/>
            </a:pPr>
            <a:r>
              <a:rPr lang="ja-JP" altLang="en-US" dirty="0">
                <a:latin typeface="HG丸ｺﾞｼｯｸM-PRO" panose="020F0600000000000000" pitchFamily="50" charset="-128"/>
                <a:ea typeface="HG丸ｺﾞｼｯｸM-PRO" panose="020F0600000000000000" pitchFamily="50" charset="-128"/>
              </a:rPr>
              <a:t>差別の解消に向けて、国や県の差別の解消に向けての、法律や条例があることを</a:t>
            </a:r>
            <a:r>
              <a:rPr lang="ja-JP" altLang="en-US" dirty="0" smtClean="0">
                <a:latin typeface="HG丸ｺﾞｼｯｸM-PRO" panose="020F0600000000000000" pitchFamily="50" charset="-128"/>
                <a:ea typeface="HG丸ｺﾞｼｯｸM-PRO" panose="020F0600000000000000" pitchFamily="50" charset="-128"/>
              </a:rPr>
              <a:t>知らせて下さい。</a:t>
            </a:r>
            <a:endParaRPr lang="ja-JP" altLang="en-US" dirty="0">
              <a:latin typeface="HG丸ｺﾞｼｯｸM-PRO" panose="020F0600000000000000" pitchFamily="50" charset="-128"/>
              <a:ea typeface="HG丸ｺﾞｼｯｸM-PRO" panose="020F0600000000000000" pitchFamily="50" charset="-128"/>
            </a:endParaRPr>
          </a:p>
          <a:p>
            <a:pPr defTabSz="982850">
              <a:defRPr/>
            </a:pPr>
            <a:endParaRPr lang="en-US" altLang="ja-JP" dirty="0">
              <a:latin typeface="Meiryo UI" panose="020B0604030504040204" pitchFamily="50" charset="-128"/>
              <a:ea typeface="Meiryo UI" panose="020B0604030504040204" pitchFamily="50" charset="-128"/>
            </a:endParaRPr>
          </a:p>
          <a:p>
            <a:pPr defTabSz="982850">
              <a:defRPr/>
            </a:pPr>
            <a:endParaRPr lang="en-US" altLang="ja-JP" dirty="0">
              <a:latin typeface="Meiryo UI" panose="020B0604030504040204" pitchFamily="50" charset="-128"/>
              <a:ea typeface="Meiryo UI" panose="020B0604030504040204" pitchFamily="50" charset="-128"/>
            </a:endParaRPr>
          </a:p>
          <a:p>
            <a:endParaRPr kumimoji="1" lang="en-US" altLang="ja-JP" dirty="0"/>
          </a:p>
        </p:txBody>
      </p:sp>
      <p:sp>
        <p:nvSpPr>
          <p:cNvPr id="4" name="スライド番号プレースホルダー 3"/>
          <p:cNvSpPr>
            <a:spLocks noGrp="1"/>
          </p:cNvSpPr>
          <p:nvPr>
            <p:ph type="sldNum" sz="quarter" idx="10"/>
          </p:nvPr>
        </p:nvSpPr>
        <p:spPr/>
        <p:txBody>
          <a:bodyPr/>
          <a:lstStyle/>
          <a:p>
            <a:pPr defTabSz="457130">
              <a:defRPr/>
            </a:pPr>
            <a:fld id="{DBA8DA9D-FE99-48B7-B848-A52EC21A1347}" type="slidenum">
              <a:rPr kumimoji="1" lang="ja-JP" altLang="en-US" sz="1100">
                <a:solidFill>
                  <a:prstClr val="black"/>
                </a:solidFill>
                <a:latin typeface="Calibri"/>
                <a:ea typeface="ＭＳ Ｐゴシック" panose="020B0600070205080204" pitchFamily="50" charset="-128"/>
              </a:rPr>
              <a:pPr defTabSz="457130">
                <a:defRPr/>
              </a:pPr>
              <a:t>14</a:t>
            </a:fld>
            <a:endParaRPr kumimoji="1" lang="ja-JP" altLang="en-US" sz="11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248631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採用選考に関して、同和問題以外にも、様々な人権問題があることを</a:t>
            </a:r>
            <a:r>
              <a:rPr kumimoji="1" lang="ja-JP" altLang="en-US" dirty="0" smtClean="0">
                <a:latin typeface="HG丸ｺﾞｼｯｸM-PRO" panose="020F0600000000000000" pitchFamily="50" charset="-128"/>
                <a:ea typeface="HG丸ｺﾞｼｯｸM-PRO" panose="020F0600000000000000" pitchFamily="50" charset="-128"/>
              </a:rPr>
              <a:t>伝えて下さい。</a:t>
            </a:r>
            <a:endParaRPr kumimoji="1" lang="en-US" altLang="ja-JP" dirty="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a:p>
            <a:pPr defTabSz="914259">
              <a:defRPr/>
            </a:pPr>
            <a:r>
              <a:rPr lang="ja-JP" altLang="en-US"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実際に、採用選考で不適切な質問や差別的な取扱いを受けたと感じた場合にどうするかを尋ねた後、</a:t>
            </a:r>
            <a:r>
              <a:rPr lang="ja-JP" altLang="en-US"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教職員</a:t>
            </a:r>
            <a:r>
              <a:rPr lang="en-US" altLang="ja-JP"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担任や進路指導部の教員</a:t>
            </a:r>
            <a:r>
              <a:rPr lang="en-US" altLang="ja-JP"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に必ず報告</a:t>
            </a:r>
            <a:r>
              <a:rPr lang="ja-JP" altLang="en-US"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することを</a:t>
            </a:r>
            <a:r>
              <a:rPr lang="ja-JP" altLang="en-US"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確認して下さい。</a:t>
            </a:r>
            <a:endParaRPr lang="en-US" altLang="ja-JP"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914259">
              <a:defRPr/>
            </a:pPr>
            <a:endParaRPr lang="en-US" altLang="ja-JP"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914259">
              <a:defRPr/>
            </a:pPr>
            <a:r>
              <a:rPr lang="ja-JP" altLang="en-US"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報告し対応していくこと</a:t>
            </a:r>
            <a:r>
              <a:rPr lang="ja-JP" altLang="en-US"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が、差別をなくす</a:t>
            </a:r>
            <a:r>
              <a:rPr lang="ja-JP" altLang="en-US"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取り組みに</a:t>
            </a:r>
            <a:r>
              <a:rPr lang="ja-JP" altLang="en-US"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つながることを理解</a:t>
            </a:r>
            <a:r>
              <a:rPr lang="ja-JP" altLang="en-US"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させて下さい。</a:t>
            </a:r>
            <a:endParaRPr lang="en-US" altLang="ja-JP"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D5948AD5-7D44-44EE-9DA6-BAA226CDD2C2}" type="slidenum">
              <a:rPr kumimoji="1" lang="ja-JP" altLang="en-US" smtClean="0"/>
              <a:t>15</a:t>
            </a:fld>
            <a:endParaRPr kumimoji="1" lang="ja-JP" altLang="en-US"/>
          </a:p>
        </p:txBody>
      </p:sp>
    </p:spTree>
    <p:extLst>
      <p:ext uri="{BB962C8B-B14F-4D97-AF65-F5344CB8AC3E}">
        <p14:creationId xmlns:p14="http://schemas.microsoft.com/office/powerpoint/2010/main" val="1899214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9">
              <a:defRPr/>
            </a:pPr>
            <a:endParaRPr lang="en-US" altLang="ja-JP"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914259">
              <a:defRPr/>
            </a:pPr>
            <a:r>
              <a:rPr lang="ja-JP" altLang="en-US"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高校卒業後は面接等で不適切な質問があった場合、ハローワーク</a:t>
            </a:r>
            <a:r>
              <a:rPr lang="en-US" altLang="ja-JP"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公共職業紹介所</a:t>
            </a:r>
            <a:r>
              <a:rPr lang="en-US" altLang="ja-JP"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や県や市町村の人権</a:t>
            </a:r>
            <a:r>
              <a:rPr lang="ja-JP" altLang="en-US"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相談</a:t>
            </a:r>
            <a:r>
              <a:rPr lang="ja-JP" altLang="en-US"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機関や窓口に</a:t>
            </a:r>
            <a:r>
              <a:rPr lang="ja-JP" altLang="en-US"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相談することができることを</a:t>
            </a:r>
            <a:r>
              <a:rPr lang="ja-JP" altLang="en-US"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知らせて下さい。</a:t>
            </a:r>
            <a:endParaRPr lang="en-US" altLang="ja-JP"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5948AD5-7D44-44EE-9DA6-BAA226CDD2C2}" type="slidenum">
              <a:rPr kumimoji="1" lang="ja-JP" altLang="en-US" smtClean="0"/>
              <a:t>16</a:t>
            </a:fld>
            <a:endParaRPr kumimoji="1" lang="ja-JP" altLang="en-US"/>
          </a:p>
        </p:txBody>
      </p:sp>
    </p:spTree>
    <p:extLst>
      <p:ext uri="{BB962C8B-B14F-4D97-AF65-F5344CB8AC3E}">
        <p14:creationId xmlns:p14="http://schemas.microsoft.com/office/powerpoint/2010/main" val="3950910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公平・公正な社会を実現するために、大切だと思うことを、ワークシートの５に書かせて下さい。</a:t>
            </a:r>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smtClean="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HG丸ｺﾞｼｯｸM-PRO" panose="020F0600000000000000" pitchFamily="50" charset="-128"/>
                <a:ea typeface="HG丸ｺﾞｼｯｸM-PRO" panose="020F0600000000000000" pitchFamily="50" charset="-128"/>
              </a:rPr>
              <a:t>生徒には情緒的に同情するような感想を記入するのではなく、社会問題としてとらえ、同和問題</a:t>
            </a:r>
            <a:r>
              <a:rPr kumimoji="1" lang="en-US" altLang="ja-JP" dirty="0" smtClean="0">
                <a:latin typeface="HG丸ｺﾞｼｯｸM-PRO" panose="020F0600000000000000" pitchFamily="50" charset="-128"/>
                <a:ea typeface="HG丸ｺﾞｼｯｸM-PRO" panose="020F0600000000000000" pitchFamily="50" charset="-128"/>
              </a:rPr>
              <a:t>(</a:t>
            </a:r>
            <a:r>
              <a:rPr kumimoji="1" lang="ja-JP" altLang="en-US" dirty="0" smtClean="0">
                <a:latin typeface="HG丸ｺﾞｼｯｸM-PRO" panose="020F0600000000000000" pitchFamily="50" charset="-128"/>
                <a:ea typeface="HG丸ｺﾞｼｯｸM-PRO" panose="020F0600000000000000" pitchFamily="50" charset="-128"/>
              </a:rPr>
              <a:t>部落差別</a:t>
            </a:r>
            <a:r>
              <a:rPr kumimoji="1" lang="en-US" altLang="ja-JP" dirty="0" smtClean="0">
                <a:latin typeface="HG丸ｺﾞｼｯｸM-PRO" panose="020F0600000000000000" pitchFamily="50" charset="-128"/>
                <a:ea typeface="HG丸ｺﾞｼｯｸM-PRO" panose="020F0600000000000000" pitchFamily="50" charset="-128"/>
              </a:rPr>
              <a:t>)</a:t>
            </a:r>
            <a:r>
              <a:rPr kumimoji="1" lang="ja-JP" altLang="en-US" dirty="0" smtClean="0">
                <a:latin typeface="HG丸ｺﾞｼｯｸM-PRO" panose="020F0600000000000000" pitchFamily="50" charset="-128"/>
                <a:ea typeface="HG丸ｺﾞｼｯｸM-PRO" panose="020F0600000000000000" pitchFamily="50" charset="-128"/>
              </a:rPr>
              <a:t>を終わらせるために、主権者として自分自身や自身が属する共同体がどのようにすればよいか具体的に考察することが求められます。</a:t>
            </a:r>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D5948AD5-7D44-44EE-9DA6-BAA226CDD2C2}" type="slidenum">
              <a:rPr kumimoji="1" lang="ja-JP" altLang="en-US" smtClean="0"/>
              <a:t>17</a:t>
            </a:fld>
            <a:endParaRPr kumimoji="1" lang="ja-JP" altLang="en-US"/>
          </a:p>
        </p:txBody>
      </p:sp>
    </p:spTree>
    <p:extLst>
      <p:ext uri="{BB962C8B-B14F-4D97-AF65-F5344CB8AC3E}">
        <p14:creationId xmlns:p14="http://schemas.microsoft.com/office/powerpoint/2010/main" val="215047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ワークシート５の感想を記入している時間に表示</a:t>
            </a:r>
            <a:r>
              <a:rPr kumimoji="1" lang="en-US" altLang="ja-JP" dirty="0" smtClean="0"/>
              <a:t>)</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5948AD5-7D44-44EE-9DA6-BAA226CDD2C2}" type="slidenum">
              <a:rPr kumimoji="1" lang="ja-JP" altLang="en-US" smtClean="0"/>
              <a:t>18</a:t>
            </a:fld>
            <a:endParaRPr kumimoji="1" lang="ja-JP" altLang="en-US"/>
          </a:p>
        </p:txBody>
      </p:sp>
    </p:spTree>
    <p:extLst>
      <p:ext uri="{BB962C8B-B14F-4D97-AF65-F5344CB8AC3E}">
        <p14:creationId xmlns:p14="http://schemas.microsoft.com/office/powerpoint/2010/main" val="200671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kern="0" baseline="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b="1" kern="0" baseline="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ワークシートの１枚目のみ配布する。</a:t>
            </a:r>
            <a:endParaRPr lang="en-US" altLang="ja-JP" b="1" kern="0" baseline="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kern="0" baseline="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kern="0" baseline="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就職面接</a:t>
            </a:r>
            <a:r>
              <a:rPr lang="ja-JP" altLang="en-US" kern="0" baseline="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を想定させ、</a:t>
            </a:r>
            <a:r>
              <a:rPr lang="ja-JP" altLang="ja-JP" kern="0" baseline="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不適切な質問だと思うものには（　　　）に</a:t>
            </a:r>
            <a:r>
              <a:rPr lang="en-US" altLang="ja-JP" kern="0" baseline="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kern="0" baseline="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をつけて、その理由を</a:t>
            </a:r>
            <a:r>
              <a:rPr lang="ja-JP" altLang="ja-JP" kern="0" baseline="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］に</a:t>
            </a:r>
            <a:r>
              <a:rPr lang="ja-JP" altLang="en-US" kern="0" baseline="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書かせて下さい</a:t>
            </a:r>
            <a:r>
              <a:rPr lang="ja-JP" altLang="ja-JP" kern="0" baseline="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kern="0" baseline="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（ワークシートの１）</a:t>
            </a:r>
            <a:r>
              <a:rPr lang="ja-JP" altLang="ja-JP" kern="0" baseline="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kern="0" baseline="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kern="0" baseline="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228564" indent="-228564" algn="l">
              <a:lnSpc>
                <a:spcPts val="1999"/>
              </a:lnSpc>
            </a:pPr>
            <a:r>
              <a:rPr lang="ja-JP" altLang="en-US"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本籍・・・その人の戸籍のあるところ</a:t>
            </a:r>
            <a:endParaRPr lang="en-US" altLang="ja-JP"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defTabSz="914259">
              <a:defRPr/>
            </a:pPr>
            <a:r>
              <a:rPr lang="ja-JP" altLang="en-US"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本籍地・・・本籍のある市町村</a:t>
            </a:r>
            <a:endParaRPr lang="en-US" altLang="ja-JP"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defTabSz="914259">
              <a:defRPr/>
            </a:pPr>
            <a:r>
              <a:rPr lang="ja-JP" altLang="en-US"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戸籍・・・氏名・生年月日・性別・実父母の氏名とその続柄などを記載した公文書</a:t>
            </a:r>
            <a:endParaRPr lang="ja-JP" altLang="ja-JP"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endParaRPr kumimoji="1" lang="en-US" altLang="ja-JP" dirty="0" smtClean="0"/>
          </a:p>
          <a:p>
            <a:pPr algn="l" defTabSz="914259">
              <a:defRPr/>
            </a:pPr>
            <a:r>
              <a:rPr kumimoji="1" lang="ja-JP" altLang="en-US" b="1" dirty="0" smtClean="0">
                <a:latin typeface="HG丸ｺﾞｼｯｸM-PRO" panose="020F0600000000000000" pitchFamily="50" charset="-128"/>
                <a:ea typeface="HG丸ｺﾞｼｯｸM-PRO" panose="020F0600000000000000" pitchFamily="50" charset="-128"/>
              </a:rPr>
              <a:t>☆学級や生徒の実態等に合わせて、グループやペアで交流させたり、発表させたりしながら、進めて下さい。</a:t>
            </a:r>
            <a:endParaRPr kumimoji="1" lang="en-US" altLang="ja-JP" b="1" dirty="0" smtClean="0">
              <a:latin typeface="HG丸ｺﾞｼｯｸM-PRO" panose="020F0600000000000000" pitchFamily="50" charset="-128"/>
              <a:ea typeface="HG丸ｺﾞｼｯｸM-PRO" panose="020F0600000000000000" pitchFamily="50" charset="-128"/>
            </a:endParaRPr>
          </a:p>
          <a:p>
            <a:pPr algn="l" defTabSz="914259">
              <a:defRPr/>
            </a:pPr>
            <a:r>
              <a:rPr kumimoji="1" lang="ja-JP" altLang="en-US" b="1" dirty="0" smtClean="0">
                <a:latin typeface="HG丸ｺﾞｼｯｸM-PRO" panose="020F0600000000000000" pitchFamily="50" charset="-128"/>
                <a:ea typeface="HG丸ｺﾞｼｯｸM-PRO" panose="020F0600000000000000" pitchFamily="50" charset="-128"/>
              </a:rPr>
              <a:t>　この段階</a:t>
            </a:r>
            <a:r>
              <a:rPr kumimoji="1" lang="ja-JP" altLang="en-US" b="1" dirty="0" smtClean="0">
                <a:latin typeface="HG丸ｺﾞｼｯｸM-PRO" panose="020F0600000000000000" pitchFamily="50" charset="-128"/>
                <a:ea typeface="HG丸ｺﾞｼｯｸM-PRO" panose="020F0600000000000000" pitchFamily="50" charset="-128"/>
              </a:rPr>
              <a:t>で</a:t>
            </a:r>
            <a:r>
              <a:rPr kumimoji="1" lang="en-US" altLang="ja-JP" b="1" dirty="0" smtClean="0">
                <a:latin typeface="HG丸ｺﾞｼｯｸM-PRO" panose="020F0600000000000000" pitchFamily="50" charset="-128"/>
                <a:ea typeface="HG丸ｺﾞｼｯｸM-PRO" panose="020F0600000000000000" pitchFamily="50" charset="-128"/>
              </a:rPr>
              <a:t>(</a:t>
            </a:r>
            <a:r>
              <a:rPr kumimoji="1" lang="ja-JP" altLang="en-US" b="1" dirty="0" smtClean="0">
                <a:latin typeface="HG丸ｺﾞｼｯｸM-PRO" panose="020F0600000000000000" pitchFamily="50" charset="-128"/>
                <a:ea typeface="HG丸ｺﾞｼｯｸM-PRO" panose="020F0600000000000000" pitchFamily="50" charset="-128"/>
              </a:rPr>
              <a:t>　　</a:t>
            </a:r>
            <a:r>
              <a:rPr kumimoji="1" lang="en-US" altLang="ja-JP" b="1" dirty="0" smtClean="0">
                <a:latin typeface="HG丸ｺﾞｼｯｸM-PRO" panose="020F0600000000000000" pitchFamily="50" charset="-128"/>
                <a:ea typeface="HG丸ｺﾞｼｯｸM-PRO" panose="020F0600000000000000" pitchFamily="50" charset="-128"/>
              </a:rPr>
              <a:t>)</a:t>
            </a:r>
            <a:r>
              <a:rPr kumimoji="1" lang="ja-JP" altLang="en-US" b="1" dirty="0" smtClean="0">
                <a:latin typeface="HG丸ｺﾞｼｯｸM-PRO" panose="020F0600000000000000" pitchFamily="50" charset="-128"/>
                <a:ea typeface="HG丸ｺﾞｼｯｸM-PRO" panose="020F0600000000000000" pitchFamily="50" charset="-128"/>
              </a:rPr>
              <a:t>内の正誤を伝えて確認</a:t>
            </a:r>
            <a:r>
              <a:rPr kumimoji="1" lang="ja-JP" altLang="en-US" b="1" dirty="0" smtClean="0">
                <a:latin typeface="HG丸ｺﾞｼｯｸM-PRO" panose="020F0600000000000000" pitchFamily="50" charset="-128"/>
                <a:ea typeface="HG丸ｺﾞｼｯｸM-PRO" panose="020F0600000000000000" pitchFamily="50" charset="-128"/>
              </a:rPr>
              <a:t>してもよいですし、７枚目の</a:t>
            </a:r>
            <a:r>
              <a:rPr kumimoji="1" lang="ja-JP" altLang="en-US" b="1" dirty="0" smtClean="0">
                <a:latin typeface="HG丸ｺﾞｼｯｸM-PRO" panose="020F0600000000000000" pitchFamily="50" charset="-128"/>
                <a:ea typeface="HG丸ｺﾞｼｯｸM-PRO" panose="020F0600000000000000" pitchFamily="50" charset="-128"/>
              </a:rPr>
              <a:t>スライドの「</a:t>
            </a:r>
            <a:r>
              <a:rPr kumimoji="1" lang="ja-JP" altLang="en-US" b="1" dirty="0" smtClean="0">
                <a:latin typeface="HG丸ｺﾞｼｯｸM-PRO" panose="020F0600000000000000" pitchFamily="50" charset="-128"/>
                <a:ea typeface="HG丸ｺﾞｼｯｸM-PRO" panose="020F0600000000000000" pitchFamily="50" charset="-128"/>
              </a:rPr>
              <a:t>採用選考時に配慮するべき事項」まで進めてから、</a:t>
            </a:r>
            <a:endParaRPr kumimoji="1" lang="en-US" altLang="ja-JP" b="1" dirty="0" smtClean="0">
              <a:latin typeface="HG丸ｺﾞｼｯｸM-PRO" panose="020F0600000000000000" pitchFamily="50" charset="-128"/>
              <a:ea typeface="HG丸ｺﾞｼｯｸM-PRO" panose="020F0600000000000000" pitchFamily="50" charset="-128"/>
            </a:endParaRPr>
          </a:p>
          <a:p>
            <a:pPr algn="l" defTabSz="914259">
              <a:defRPr/>
            </a:pPr>
            <a:r>
              <a:rPr kumimoji="1" lang="ja-JP" altLang="en-US" b="1" dirty="0" smtClean="0">
                <a:latin typeface="HG丸ｺﾞｼｯｸM-PRO" panose="020F0600000000000000" pitchFamily="50" charset="-128"/>
                <a:ea typeface="HG丸ｺﾞｼｯｸM-PRO" panose="020F0600000000000000" pitchFamily="50" charset="-128"/>
              </a:rPr>
              <a:t>　戻って理由も含めた答え合わせをしてもよいと思います。</a:t>
            </a:r>
            <a:endParaRPr kumimoji="1" lang="en-US" altLang="ja-JP" b="1" dirty="0" smtClean="0">
              <a:latin typeface="HG丸ｺﾞｼｯｸM-PRO" panose="020F0600000000000000" pitchFamily="50" charset="-128"/>
              <a:ea typeface="HG丸ｺﾞｼｯｸM-PRO" panose="020F0600000000000000" pitchFamily="50" charset="-128"/>
            </a:endParaRPr>
          </a:p>
          <a:p>
            <a:pPr algn="l" defTabSz="914259">
              <a:defRPr/>
            </a:pPr>
            <a:endParaRPr kumimoji="1" lang="en-US" altLang="ja-JP" b="1" dirty="0" smtClean="0">
              <a:latin typeface="HG丸ｺﾞｼｯｸM-PRO" panose="020F0600000000000000" pitchFamily="50" charset="-128"/>
              <a:ea typeface="HG丸ｺﾞｼｯｸM-PRO" panose="020F0600000000000000" pitchFamily="50" charset="-128"/>
            </a:endParaRPr>
          </a:p>
          <a:p>
            <a:pPr algn="l" defTabSz="914259">
              <a:defRPr/>
            </a:pPr>
            <a:r>
              <a:rPr kumimoji="1" lang="en-US" altLang="ja-JP" b="1" dirty="0" smtClean="0">
                <a:latin typeface="HG丸ｺﾞｼｯｸM-PRO" panose="020F0600000000000000" pitchFamily="50" charset="-128"/>
                <a:ea typeface="HG丸ｺﾞｼｯｸM-PRO" panose="020F0600000000000000" pitchFamily="50" charset="-128"/>
              </a:rPr>
              <a:t>※</a:t>
            </a:r>
            <a:r>
              <a:rPr kumimoji="1" lang="ja-JP" altLang="en-US" b="1" dirty="0" smtClean="0">
                <a:latin typeface="HG丸ｺﾞｼｯｸM-PRO" panose="020F0600000000000000" pitchFamily="50" charset="-128"/>
                <a:ea typeface="HG丸ｺﾞｼｯｸM-PRO" panose="020F0600000000000000" pitchFamily="50" charset="-128"/>
              </a:rPr>
              <a:t>教員用のワークシートには①～⑪までの〇・</a:t>
            </a:r>
            <a:r>
              <a:rPr kumimoji="1" lang="en-US" altLang="ja-JP" b="1" dirty="0" smtClean="0">
                <a:latin typeface="HG丸ｺﾞｼｯｸM-PRO" panose="020F0600000000000000" pitchFamily="50" charset="-128"/>
                <a:ea typeface="HG丸ｺﾞｼｯｸM-PRO" panose="020F0600000000000000" pitchFamily="50" charset="-128"/>
              </a:rPr>
              <a:t>×</a:t>
            </a:r>
            <a:r>
              <a:rPr kumimoji="1" lang="ja-JP" altLang="en-US" b="1" dirty="0" smtClean="0">
                <a:latin typeface="HG丸ｺﾞｼｯｸM-PRO" panose="020F0600000000000000" pitchFamily="50" charset="-128"/>
                <a:ea typeface="HG丸ｺﾞｼｯｸM-PRO" panose="020F0600000000000000" pitchFamily="50" charset="-128"/>
              </a:rPr>
              <a:t>と</a:t>
            </a:r>
            <a:r>
              <a:rPr kumimoji="1" lang="en-US" altLang="ja-JP" b="1" dirty="0" smtClean="0">
                <a:latin typeface="HG丸ｺﾞｼｯｸM-PRO" panose="020F0600000000000000" pitchFamily="50" charset="-128"/>
                <a:ea typeface="HG丸ｺﾞｼｯｸM-PRO" panose="020F0600000000000000" pitchFamily="50" charset="-128"/>
              </a:rPr>
              <a:t>×</a:t>
            </a:r>
            <a:r>
              <a:rPr kumimoji="1" lang="ja-JP" altLang="en-US" b="1" dirty="0" smtClean="0">
                <a:latin typeface="HG丸ｺﾞｼｯｸM-PRO" panose="020F0600000000000000" pitchFamily="50" charset="-128"/>
                <a:ea typeface="HG丸ｺﾞｼｯｸM-PRO" panose="020F0600000000000000" pitchFamily="50" charset="-128"/>
              </a:rPr>
              <a:t>の理由の解答例を載せています。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kern="0" baseline="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5948AD5-7D44-44EE-9DA6-BAA226CDD2C2}" type="slidenum">
              <a:rPr kumimoji="1" lang="ja-JP" altLang="en-US" smtClean="0"/>
              <a:t>2</a:t>
            </a:fld>
            <a:endParaRPr kumimoji="1" lang="ja-JP" altLang="en-US"/>
          </a:p>
        </p:txBody>
      </p:sp>
    </p:spTree>
    <p:extLst>
      <p:ext uri="{BB962C8B-B14F-4D97-AF65-F5344CB8AC3E}">
        <p14:creationId xmlns:p14="http://schemas.microsoft.com/office/powerpoint/2010/main" val="4132765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60875" cy="3346450"/>
          </a:xfrm>
        </p:spPr>
      </p:sp>
      <p:sp>
        <p:nvSpPr>
          <p:cNvPr id="3" name="ノート プレースホルダー 2"/>
          <p:cNvSpPr>
            <a:spLocks noGrp="1"/>
          </p:cNvSpPr>
          <p:nvPr>
            <p:ph type="body" idx="1"/>
          </p:nvPr>
        </p:nvSpPr>
        <p:spPr/>
        <p:txBody>
          <a:bodyPr/>
          <a:lstStyle/>
          <a:p>
            <a:pPr marL="114282" marR="0" lvl="0" indent="-114282" algn="l" defTabSz="914400" rtl="0" eaLnBrk="1" fontAlgn="auto" latinLnBrk="0" hangingPunct="1">
              <a:lnSpc>
                <a:spcPts val="1999"/>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次に、ワークシートの２「社用紙の例」を見て、それぞれの項目にどう書くかを個人で考え（記入はしなくてよい）、「記入する必要がないと思う欄」や「不適切であると思われる欄」はないか考えさせて下さい。</a:t>
            </a:r>
          </a:p>
          <a:p>
            <a:pPr marL="114282" marR="0" lvl="0" indent="-114282" algn="l" defTabSz="914400" rtl="0" eaLnBrk="1" fontAlgn="auto" latinLnBrk="0" hangingPunct="1">
              <a:lnSpc>
                <a:spcPts val="1999"/>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114282" marR="0" lvl="0" indent="-114282" algn="l" defTabSz="914400" rtl="0" eaLnBrk="1" fontAlgn="auto" latinLnBrk="0" hangingPunct="1">
              <a:lnSpc>
                <a:spcPts val="1999"/>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筆頭者・・・戸籍で一番初めに名の書いてある人</a:t>
            </a:r>
          </a:p>
          <a:p>
            <a:pPr marL="114282" indent="-114282" algn="just">
              <a:lnSpc>
                <a:spcPts val="1999"/>
              </a:lnSpc>
            </a:pP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5948AD5-7D44-44EE-9DA6-BAA226CDD2C2}" type="slidenum">
              <a:rPr kumimoji="1" lang="ja-JP" altLang="en-US" smtClean="0"/>
              <a:t>3</a:t>
            </a:fld>
            <a:endParaRPr kumimoji="1" lang="ja-JP" altLang="en-US"/>
          </a:p>
        </p:txBody>
      </p:sp>
    </p:spTree>
    <p:extLst>
      <p:ext uri="{BB962C8B-B14F-4D97-AF65-F5344CB8AC3E}">
        <p14:creationId xmlns:p14="http://schemas.microsoft.com/office/powerpoint/2010/main" val="3395548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latin typeface="HG丸ｺﾞｼｯｸM-PRO" panose="020F0600000000000000" pitchFamily="50" charset="-128"/>
                <a:ea typeface="HG丸ｺﾞｼｯｸM-PRO" panose="020F0600000000000000" pitchFamily="50" charset="-128"/>
              </a:rPr>
              <a:t>こちらは厚生</a:t>
            </a:r>
            <a:r>
              <a:rPr kumimoji="1" lang="ja-JP" altLang="en-US" dirty="0" smtClean="0">
                <a:latin typeface="HG丸ｺﾞｼｯｸM-PRO" panose="020F0600000000000000" pitchFamily="50" charset="-128"/>
                <a:ea typeface="HG丸ｺﾞｼｯｸM-PRO" panose="020F0600000000000000" pitchFamily="50" charset="-128"/>
              </a:rPr>
              <a:t>労働省の</a:t>
            </a:r>
            <a:r>
              <a:rPr kumimoji="1" lang="en-US" altLang="ja-JP" dirty="0" smtClean="0">
                <a:latin typeface="HG丸ｺﾞｼｯｸM-PRO" panose="020F0600000000000000" pitchFamily="50" charset="-128"/>
                <a:ea typeface="HG丸ｺﾞｼｯｸM-PRO" panose="020F0600000000000000" pitchFamily="50" charset="-128"/>
              </a:rPr>
              <a:t>HP</a:t>
            </a:r>
            <a:r>
              <a:rPr kumimoji="1" lang="ja-JP" altLang="en-US" dirty="0" smtClean="0">
                <a:latin typeface="HG丸ｺﾞｼｯｸM-PRO" panose="020F0600000000000000" pitchFamily="50" charset="-128"/>
                <a:ea typeface="HG丸ｺﾞｼｯｸM-PRO" panose="020F0600000000000000" pitchFamily="50" charset="-128"/>
              </a:rPr>
              <a:t>からの抜粋です。採用</a:t>
            </a:r>
            <a:r>
              <a:rPr kumimoji="1" lang="ja-JP" altLang="en-US" dirty="0">
                <a:latin typeface="HG丸ｺﾞｼｯｸM-PRO" panose="020F0600000000000000" pitchFamily="50" charset="-128"/>
                <a:ea typeface="HG丸ｺﾞｼｯｸM-PRO" panose="020F0600000000000000" pitchFamily="50" charset="-128"/>
              </a:rPr>
              <a:t>選考の基本的な考え方</a:t>
            </a:r>
            <a:r>
              <a:rPr kumimoji="1" lang="ja-JP" altLang="en-US" dirty="0" smtClean="0">
                <a:latin typeface="HG丸ｺﾞｼｯｸM-PRO" panose="020F0600000000000000" pitchFamily="50" charset="-128"/>
                <a:ea typeface="HG丸ｺﾞｼｯｸM-PRO" panose="020F0600000000000000" pitchFamily="50" charset="-128"/>
              </a:rPr>
              <a:t>を確認して下さい。</a:t>
            </a:r>
            <a:endParaRPr kumimoji="1" lang="en-US" altLang="ja-JP" dirty="0">
              <a:latin typeface="HG丸ｺﾞｼｯｸM-PRO" panose="020F0600000000000000" pitchFamily="50" charset="-128"/>
              <a:ea typeface="HG丸ｺﾞｼｯｸM-PRO" panose="020F0600000000000000" pitchFamily="50" charset="-128"/>
            </a:endParaRPr>
          </a:p>
          <a:p>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ワークシートの３に、採用選考の基本的な考え方について聞き、感じたことや大切だと思ったこと等を書かせる。</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5948AD5-7D44-44EE-9DA6-BAA226CDD2C2}" type="slidenum">
              <a:rPr kumimoji="1" lang="ja-JP" altLang="en-US" smtClean="0"/>
              <a:t>4</a:t>
            </a:fld>
            <a:endParaRPr kumimoji="1" lang="ja-JP" altLang="en-US"/>
          </a:p>
        </p:txBody>
      </p:sp>
    </p:spTree>
    <p:extLst>
      <p:ext uri="{BB962C8B-B14F-4D97-AF65-F5344CB8AC3E}">
        <p14:creationId xmlns:p14="http://schemas.microsoft.com/office/powerpoint/2010/main" val="277520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HG丸ｺﾞｼｯｸM-PRO" panose="020F0600000000000000" pitchFamily="50" charset="-128"/>
                <a:ea typeface="HG丸ｺﾞｼｯｸM-PRO" panose="020F0600000000000000" pitchFamily="50" charset="-128"/>
              </a:rPr>
              <a:t>スライドを読みながら、採用選考の基本的な考え方（ア　応募者の基本的人権の尊重）を日本国憲法の職業選択の自由を基に確認させて下さい。</a:t>
            </a:r>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5948AD5-7D44-44EE-9DA6-BAA226CDD2C2}" type="slidenum">
              <a:rPr kumimoji="1" lang="ja-JP" altLang="en-US" smtClean="0"/>
              <a:t>5</a:t>
            </a:fld>
            <a:endParaRPr kumimoji="1" lang="ja-JP" altLang="en-US"/>
          </a:p>
        </p:txBody>
      </p:sp>
    </p:spTree>
    <p:extLst>
      <p:ext uri="{BB962C8B-B14F-4D97-AF65-F5344CB8AC3E}">
        <p14:creationId xmlns:p14="http://schemas.microsoft.com/office/powerpoint/2010/main" val="2419938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HG丸ｺﾞｼｯｸM-PRO" panose="020F0600000000000000" pitchFamily="50" charset="-128"/>
                <a:ea typeface="HG丸ｺﾞｼｯｸM-PRO" panose="020F0600000000000000" pitchFamily="50" charset="-128"/>
              </a:rPr>
              <a:t>採用選考の基本的な考え方（イ　適正・能力による採用選考）を日本国憲法の平等権を基に理解させて下さい。</a:t>
            </a:r>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5948AD5-7D44-44EE-9DA6-BAA226CDD2C2}" type="slidenum">
              <a:rPr kumimoji="1" lang="ja-JP" altLang="en-US" smtClean="0"/>
              <a:t>6</a:t>
            </a:fld>
            <a:endParaRPr kumimoji="1" lang="ja-JP" altLang="en-US"/>
          </a:p>
        </p:txBody>
      </p:sp>
    </p:spTree>
    <p:extLst>
      <p:ext uri="{BB962C8B-B14F-4D97-AF65-F5344CB8AC3E}">
        <p14:creationId xmlns:p14="http://schemas.microsoft.com/office/powerpoint/2010/main" val="369155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60875" cy="3346450"/>
          </a:xfrm>
        </p:spPr>
      </p:sp>
      <p:sp>
        <p:nvSpPr>
          <p:cNvPr id="3" name="ノート プレースホルダー 2"/>
          <p:cNvSpPr>
            <a:spLocks noGrp="1"/>
          </p:cNvSpPr>
          <p:nvPr>
            <p:ph type="body" idx="1"/>
          </p:nvPr>
        </p:nvSpPr>
        <p:spPr/>
        <p:txBody>
          <a:bodyPr/>
          <a:lstStyle/>
          <a:p>
            <a:pPr marL="0" marR="0" lvl="0" indent="0" algn="l" defTabSz="914259" rtl="0" eaLnBrk="1" fontAlgn="auto" latinLnBrk="0" hangingPunct="1">
              <a:lnSpc>
                <a:spcPct val="100000"/>
              </a:lnSpc>
              <a:spcBef>
                <a:spcPts val="0"/>
              </a:spcBef>
              <a:spcAft>
                <a:spcPts val="0"/>
              </a:spcAft>
              <a:buClrTx/>
              <a:buSzTx/>
              <a:buFontTx/>
              <a:buNone/>
              <a:tabLst/>
              <a:defRPr/>
            </a:pPr>
            <a:r>
              <a:rPr lang="en-US" altLang="ja-JP" b="1" kern="0" baseline="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b="1" kern="0" baseline="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ワークシートの２枚目を配布する。</a:t>
            </a:r>
            <a:endParaRPr lang="en-US" altLang="ja-JP" kern="100" dirty="0" smtClean="0">
              <a:latin typeface="游明朝" panose="02020400000000000000" pitchFamily="18" charset="-128"/>
              <a:ea typeface="HG丸ｺﾞｼｯｸM-PRO" panose="020F0600000000000000" pitchFamily="50" charset="-128"/>
              <a:cs typeface="Times New Roman" panose="02020603050405020304" pitchFamily="18" charset="0"/>
            </a:endParaRPr>
          </a:p>
          <a:p>
            <a:pPr defTabSz="914259">
              <a:defRPr/>
            </a:pPr>
            <a:endParaRPr lang="en-US" altLang="ja-JP" kern="100" dirty="0" smtClean="0">
              <a:latin typeface="游明朝" panose="02020400000000000000" pitchFamily="18" charset="-128"/>
              <a:ea typeface="HG丸ｺﾞｼｯｸM-PRO" panose="020F0600000000000000" pitchFamily="50" charset="-128"/>
              <a:cs typeface="Times New Roman" panose="02020603050405020304" pitchFamily="18" charset="0"/>
            </a:endParaRPr>
          </a:p>
          <a:p>
            <a:pPr defTabSz="914259">
              <a:defRPr/>
            </a:pPr>
            <a:r>
              <a:rPr lang="ja-JP" altLang="en-US" kern="100" dirty="0" smtClean="0">
                <a:latin typeface="游明朝" panose="02020400000000000000" pitchFamily="18" charset="-128"/>
                <a:ea typeface="HG丸ｺﾞｼｯｸM-PRO" panose="020F0600000000000000" pitchFamily="50" charset="-128"/>
                <a:cs typeface="Times New Roman" panose="02020603050405020304" pitchFamily="18" charset="0"/>
              </a:rPr>
              <a:t>採用選考の基本的な考え方に基づき、「採用選考時に配慮すべき事項」～就職差別につながるおそれのある１４事項～　が厚生労働省から事業者</a:t>
            </a:r>
            <a:r>
              <a:rPr lang="en-US" altLang="ja-JP" kern="100" dirty="0" smtClean="0">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kern="100" dirty="0" smtClean="0">
                <a:latin typeface="游明朝" panose="02020400000000000000" pitchFamily="18" charset="-128"/>
                <a:ea typeface="HG丸ｺﾞｼｯｸM-PRO" panose="020F0600000000000000" pitchFamily="50" charset="-128"/>
                <a:cs typeface="Times New Roman" panose="02020603050405020304" pitchFamily="18" charset="0"/>
              </a:rPr>
              <a:t>会社</a:t>
            </a:r>
            <a:r>
              <a:rPr lang="en-US" altLang="ja-JP" kern="100" dirty="0" smtClean="0">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kern="100" dirty="0" smtClean="0">
                <a:latin typeface="游明朝" panose="02020400000000000000" pitchFamily="18" charset="-128"/>
                <a:ea typeface="HG丸ｺﾞｼｯｸM-PRO" panose="020F0600000000000000" pitchFamily="50" charset="-128"/>
                <a:cs typeface="Times New Roman" panose="02020603050405020304" pitchFamily="18" charset="0"/>
              </a:rPr>
              <a:t>へ通知されていることを伝え、ワークシート</a:t>
            </a:r>
            <a:r>
              <a:rPr lang="en-US" altLang="ja-JP" kern="100" dirty="0">
                <a:latin typeface="游明朝" panose="02020400000000000000" pitchFamily="18" charset="-128"/>
                <a:ea typeface="HG丸ｺﾞｼｯｸM-PRO" panose="020F0600000000000000" pitchFamily="50" charset="-128"/>
                <a:cs typeface="Times New Roman" panose="02020603050405020304" pitchFamily="18" charset="0"/>
              </a:rPr>
              <a:t>1</a:t>
            </a:r>
            <a:r>
              <a:rPr lang="ja-JP" altLang="en-US" kern="100" dirty="0">
                <a:latin typeface="游明朝" panose="02020400000000000000" pitchFamily="18" charset="-128"/>
                <a:ea typeface="HG丸ｺﾞｼｯｸM-PRO" panose="020F0600000000000000" pitchFamily="50" charset="-128"/>
                <a:cs typeface="Times New Roman" panose="02020603050405020304" pitchFamily="18" charset="0"/>
              </a:rPr>
              <a:t>や社用紙の例で話し合ったことを振り返らせたり、気づいたこと等を交流</a:t>
            </a:r>
            <a:r>
              <a:rPr lang="ja-JP" altLang="en-US" kern="100" dirty="0" smtClean="0">
                <a:latin typeface="游明朝" panose="02020400000000000000" pitchFamily="18" charset="-128"/>
                <a:ea typeface="HG丸ｺﾞｼｯｸM-PRO" panose="020F0600000000000000" pitchFamily="50" charset="-128"/>
                <a:cs typeface="Times New Roman" panose="02020603050405020304" pitchFamily="18" charset="0"/>
              </a:rPr>
              <a:t>させたりして下さい。</a:t>
            </a:r>
            <a:endParaRPr lang="en-US" altLang="ja-JP"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defTabSz="914259">
              <a:defRPr/>
            </a:pPr>
            <a:endParaRPr lang="en-US" altLang="ja-JP" kern="100" dirty="0" smtClean="0">
              <a:latin typeface="游明朝" panose="02020400000000000000" pitchFamily="18" charset="-128"/>
              <a:ea typeface="HG丸ｺﾞｼｯｸM-PRO" panose="020F0600000000000000" pitchFamily="50" charset="-128"/>
              <a:cs typeface="Times New Roman" panose="02020603050405020304" pitchFamily="18" charset="0"/>
            </a:endParaRPr>
          </a:p>
          <a:p>
            <a:pPr defTabSz="914259">
              <a:defRPr/>
            </a:pPr>
            <a:r>
              <a:rPr lang="en-US" altLang="ja-JP" kern="100" dirty="0" smtClean="0">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kern="100" dirty="0" smtClean="0">
                <a:latin typeface="游明朝" panose="02020400000000000000" pitchFamily="18" charset="-128"/>
                <a:ea typeface="HG丸ｺﾞｼｯｸM-PRO" panose="020F0600000000000000" pitchFamily="50" charset="-128"/>
                <a:cs typeface="Times New Roman" panose="02020603050405020304" pitchFamily="18" charset="0"/>
              </a:rPr>
              <a:t>⑧「尊敬する人物」や⑪「愛読書」などは受験者の思想信条が伺えることがある</a:t>
            </a:r>
            <a:endParaRPr lang="en-US" altLang="ja-JP" kern="100" dirty="0">
              <a:latin typeface="游明朝" panose="02020400000000000000" pitchFamily="18" charset="-128"/>
              <a:ea typeface="HG丸ｺﾞｼｯｸM-PRO" panose="020F0600000000000000"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D5948AD5-7D44-44EE-9DA6-BAA226CDD2C2}" type="slidenum">
              <a:rPr kumimoji="1" lang="ja-JP" altLang="en-US" smtClean="0"/>
              <a:t>7</a:t>
            </a:fld>
            <a:endParaRPr kumimoji="1" lang="ja-JP" altLang="en-US"/>
          </a:p>
        </p:txBody>
      </p:sp>
    </p:spTree>
    <p:extLst>
      <p:ext uri="{BB962C8B-B14F-4D97-AF65-F5344CB8AC3E}">
        <p14:creationId xmlns:p14="http://schemas.microsoft.com/office/powerpoint/2010/main" val="804941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59" rtl="0" eaLnBrk="1" fontAlgn="auto" latinLnBrk="0" hangingPunct="1">
              <a:lnSpc>
                <a:spcPct val="100000"/>
              </a:lnSpc>
              <a:spcBef>
                <a:spcPts val="0"/>
              </a:spcBef>
              <a:spcAft>
                <a:spcPts val="0"/>
              </a:spcAft>
              <a:buClrTx/>
              <a:buSzTx/>
              <a:buFontTx/>
              <a:buNone/>
              <a:tabLst/>
              <a:defRPr/>
            </a:pPr>
            <a:r>
              <a:rPr lang="ja-JP" altLang="en-US" kern="100" dirty="0" smtClean="0">
                <a:latin typeface="游明朝" panose="02020400000000000000" pitchFamily="18" charset="-128"/>
                <a:ea typeface="HG丸ｺﾞｼｯｸM-PRO" panose="020F0600000000000000" pitchFamily="50" charset="-128"/>
                <a:cs typeface="Times New Roman" panose="02020603050405020304" pitchFamily="18" charset="0"/>
              </a:rPr>
              <a:t>「採用選考時に配慮すべき事項」～就職差別につながるおそれのある１４事項～　を踏まえ、</a:t>
            </a:r>
            <a:r>
              <a:rPr kumimoji="1" lang="ja-JP" altLang="en-US" dirty="0" smtClean="0">
                <a:latin typeface="HG丸ｺﾞｼｯｸM-PRO" panose="020F0600000000000000" pitchFamily="50" charset="-128"/>
                <a:ea typeface="HG丸ｺﾞｼｯｸM-PRO" panose="020F0600000000000000" pitchFamily="50" charset="-128"/>
              </a:rPr>
              <a:t>現在</a:t>
            </a:r>
            <a:r>
              <a:rPr kumimoji="1" lang="ja-JP" altLang="en-US" dirty="0">
                <a:latin typeface="HG丸ｺﾞｼｯｸM-PRO" panose="020F0600000000000000" pitchFamily="50" charset="-128"/>
                <a:ea typeface="HG丸ｺﾞｼｯｸM-PRO" panose="020F0600000000000000" pitchFamily="50" charset="-128"/>
              </a:rPr>
              <a:t>は、社用紙ではなく、近畿地方で統一された「統一用紙」が使用されていることを</a:t>
            </a:r>
            <a:r>
              <a:rPr kumimoji="1" lang="ja-JP" altLang="en-US" dirty="0" smtClean="0">
                <a:latin typeface="HG丸ｺﾞｼｯｸM-PRO" panose="020F0600000000000000" pitchFamily="50" charset="-128"/>
                <a:ea typeface="HG丸ｺﾞｼｯｸM-PRO" panose="020F0600000000000000" pitchFamily="50" charset="-128"/>
              </a:rPr>
              <a:t>伝えて下さい。</a:t>
            </a:r>
            <a:endParaRPr kumimoji="1" lang="en-US" altLang="ja-JP" dirty="0" smtClean="0">
              <a:latin typeface="HG丸ｺﾞｼｯｸM-PRO" panose="020F0600000000000000" pitchFamily="50" charset="-128"/>
              <a:ea typeface="HG丸ｺﾞｼｯｸM-PRO" panose="020F0600000000000000" pitchFamily="50" charset="-128"/>
            </a:endParaRPr>
          </a:p>
          <a:p>
            <a:pPr defTabSz="914259">
              <a:defRPr/>
            </a:pPr>
            <a:endParaRPr kumimoji="1" lang="en-US" altLang="ja-JP" dirty="0">
              <a:latin typeface="HG丸ｺﾞｼｯｸM-PRO" panose="020F0600000000000000" pitchFamily="50" charset="-128"/>
              <a:ea typeface="HG丸ｺﾞｼｯｸM-PRO" panose="020F0600000000000000" pitchFamily="50" charset="-128"/>
            </a:endParaRPr>
          </a:p>
          <a:p>
            <a:pPr defTabSz="914259">
              <a:defRPr/>
            </a:pPr>
            <a:r>
              <a:rPr kumimoji="1" lang="ja-JP" altLang="en-US" dirty="0">
                <a:latin typeface="HG丸ｺﾞｼｯｸM-PRO" panose="020F0600000000000000" pitchFamily="50" charset="-128"/>
                <a:ea typeface="HG丸ｺﾞｼｯｸM-PRO" panose="020F0600000000000000" pitchFamily="50" charset="-128"/>
              </a:rPr>
              <a:t>前のスライドの①「本籍・出生地」に関すること、⑫「身元調査など」の実施に注目させ、これらの発問がなぜ就職差別につながるおそれがあるのかを</a:t>
            </a:r>
            <a:r>
              <a:rPr kumimoji="1" lang="ja-JP" altLang="en-US" dirty="0" smtClean="0">
                <a:latin typeface="HG丸ｺﾞｼｯｸM-PRO" panose="020F0600000000000000" pitchFamily="50" charset="-128"/>
                <a:ea typeface="HG丸ｺﾞｼｯｸM-PRO" panose="020F0600000000000000" pitchFamily="50" charset="-128"/>
              </a:rPr>
              <a:t>考えさせて下さい。</a:t>
            </a:r>
            <a:endParaRPr kumimoji="1" lang="en-US" altLang="ja-JP" dirty="0" smtClean="0">
              <a:latin typeface="HG丸ｺﾞｼｯｸM-PRO" panose="020F0600000000000000" pitchFamily="50" charset="-128"/>
              <a:ea typeface="HG丸ｺﾞｼｯｸM-PRO" panose="020F0600000000000000" pitchFamily="50" charset="-128"/>
            </a:endParaRPr>
          </a:p>
          <a:p>
            <a:pPr defTabSz="914259">
              <a:defRPr/>
            </a:pPr>
            <a:endParaRPr kumimoji="1" lang="en-US" altLang="ja-JP" dirty="0" smtClean="0">
              <a:latin typeface="HG丸ｺﾞｼｯｸM-PRO" panose="020F0600000000000000" pitchFamily="50" charset="-128"/>
              <a:ea typeface="HG丸ｺﾞｼｯｸM-PRO" panose="020F0600000000000000" pitchFamily="50" charset="-128"/>
            </a:endParaRPr>
          </a:p>
          <a:p>
            <a:pPr defTabSz="914259">
              <a:defRPr/>
            </a:pPr>
            <a:r>
              <a:rPr kumimoji="1" lang="ja-JP" altLang="en-US" dirty="0" smtClean="0">
                <a:latin typeface="HG丸ｺﾞｼｯｸM-PRO" panose="020F0600000000000000" pitchFamily="50" charset="-128"/>
                <a:ea typeface="HG丸ｺﾞｼｯｸM-PRO" panose="020F0600000000000000" pitchFamily="50" charset="-128"/>
              </a:rPr>
              <a:t>また、現在の統一用紙では性別欄が削除されていることなどについても、性的同一性・性自認に対する配慮であることも考えさせてもいいと思います。</a:t>
            </a:r>
            <a:endParaRPr kumimoji="1" lang="ja-JP" altLang="en-US" dirty="0">
              <a:latin typeface="HG丸ｺﾞｼｯｸM-PRO" panose="020F0600000000000000" pitchFamily="50" charset="-128"/>
              <a:ea typeface="HG丸ｺﾞｼｯｸM-PRO" panose="020F0600000000000000" pitchFamily="50" charset="-128"/>
            </a:endParaRPr>
          </a:p>
          <a:p>
            <a:pPr defTabSz="914259">
              <a:defRPr/>
            </a:pPr>
            <a:endParaRPr kumimoji="1" lang="en-US" altLang="ja-JP" dirty="0"/>
          </a:p>
          <a:p>
            <a:pPr defTabSz="914259">
              <a:defRPr/>
            </a:pP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5948AD5-7D44-44EE-9DA6-BAA226CDD2C2}" type="slidenum">
              <a:rPr kumimoji="1" lang="ja-JP" altLang="en-US" smtClean="0"/>
              <a:t>8</a:t>
            </a:fld>
            <a:endParaRPr kumimoji="1" lang="ja-JP" altLang="en-US"/>
          </a:p>
        </p:txBody>
      </p:sp>
    </p:spTree>
    <p:extLst>
      <p:ext uri="{BB962C8B-B14F-4D97-AF65-F5344CB8AC3E}">
        <p14:creationId xmlns:p14="http://schemas.microsoft.com/office/powerpoint/2010/main" val="3033244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9">
              <a:defRPr/>
            </a:pPr>
            <a:r>
              <a:rPr lang="ja-JP" altLang="en-US" dirty="0">
                <a:latin typeface="HG丸ｺﾞｼｯｸM-PRO" panose="020F0600000000000000" pitchFamily="50" charset="-128"/>
                <a:ea typeface="HG丸ｺﾞｼｯｸM-PRO" panose="020F0600000000000000" pitchFamily="50" charset="-128"/>
              </a:rPr>
              <a:t>統一用紙の成り立ちについて、再度説明する</a:t>
            </a:r>
            <a:r>
              <a:rPr lang="ja-JP" altLang="en-US" dirty="0" smtClean="0">
                <a:latin typeface="HG丸ｺﾞｼｯｸM-PRO" panose="020F0600000000000000" pitchFamily="50" charset="-128"/>
                <a:ea typeface="HG丸ｺﾞｼｯｸM-PRO" panose="020F0600000000000000" pitchFamily="50" charset="-128"/>
              </a:rPr>
              <a:t>。</a:t>
            </a:r>
            <a:endParaRPr lang="en-US" altLang="ja-JP" dirty="0" smtClean="0">
              <a:latin typeface="HG丸ｺﾞｼｯｸM-PRO" panose="020F0600000000000000" pitchFamily="50" charset="-128"/>
              <a:ea typeface="HG丸ｺﾞｼｯｸM-PRO" panose="020F0600000000000000" pitchFamily="50" charset="-128"/>
            </a:endParaRPr>
          </a:p>
          <a:p>
            <a:pPr marL="0" marR="0" lvl="0" indent="0" algn="l" defTabSz="914259" rtl="0" eaLnBrk="1" fontAlgn="auto" latinLnBrk="0" hangingPunct="1">
              <a:lnSpc>
                <a:spcPct val="100000"/>
              </a:lnSpc>
              <a:spcBef>
                <a:spcPts val="0"/>
              </a:spcBef>
              <a:spcAft>
                <a:spcPts val="0"/>
              </a:spcAft>
              <a:buClrTx/>
              <a:buSzTx/>
              <a:buFontTx/>
              <a:buNone/>
              <a:tabLst/>
              <a:defRPr/>
            </a:pPr>
            <a:r>
              <a:rPr kumimoji="1" lang="ja-JP" altLang="en-US" dirty="0" smtClean="0">
                <a:latin typeface="HG丸ｺﾞｼｯｸM-PRO" panose="020F0600000000000000" pitchFamily="50" charset="-128"/>
                <a:ea typeface="HG丸ｺﾞｼｯｸM-PRO" panose="020F0600000000000000" pitchFamily="50" charset="-128"/>
              </a:rPr>
              <a:t>また、近畿統一用紙については全国に先駆けて近畿地方の高校教員からの要望や運動の成果でつくられてきた歴史的経過についても伝えてもいいと思います。</a:t>
            </a:r>
            <a:endParaRPr lang="en-US" altLang="ja-JP" dirty="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同和問題について、着目</a:t>
            </a:r>
            <a:r>
              <a:rPr kumimoji="1" lang="ja-JP" altLang="en-US" dirty="0" smtClean="0">
                <a:latin typeface="HG丸ｺﾞｼｯｸM-PRO" panose="020F0600000000000000" pitchFamily="50" charset="-128"/>
                <a:ea typeface="HG丸ｺﾞｼｯｸM-PRO" panose="020F0600000000000000" pitchFamily="50" charset="-128"/>
              </a:rPr>
              <a:t>させて下さい。</a:t>
            </a:r>
            <a:endParaRPr kumimoji="1" lang="en-US" altLang="ja-JP" dirty="0" smtClean="0">
              <a:latin typeface="HG丸ｺﾞｼｯｸM-PRO" panose="020F0600000000000000" pitchFamily="50" charset="-128"/>
              <a:ea typeface="HG丸ｺﾞｼｯｸM-PRO" panose="020F0600000000000000" pitchFamily="50" charset="-128"/>
            </a:endParaRPr>
          </a:p>
          <a:p>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ワークシートの４に、同和問題についての説明を聞き、感じたことや大切だと思ったこと等を書かせて下さい。</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5948AD5-7D44-44EE-9DA6-BAA226CDD2C2}" type="slidenum">
              <a:rPr kumimoji="1" lang="ja-JP" altLang="en-US" smtClean="0"/>
              <a:t>9</a:t>
            </a:fld>
            <a:endParaRPr kumimoji="1" lang="ja-JP" altLang="en-US"/>
          </a:p>
        </p:txBody>
      </p:sp>
    </p:spTree>
    <p:extLst>
      <p:ext uri="{BB962C8B-B14F-4D97-AF65-F5344CB8AC3E}">
        <p14:creationId xmlns:p14="http://schemas.microsoft.com/office/powerpoint/2010/main" val="3394714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6CA575D-9BDB-41CB-A2D3-C84A5EE56952}" type="datetimeFigureOut">
              <a:rPr kumimoji="1" lang="ja-JP" altLang="en-US" smtClean="0"/>
              <a:t>2025/7/10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50CBFB1-67AF-41DD-B0FE-E08857AB2653}" type="slidenum">
              <a:rPr kumimoji="1" lang="ja-JP" altLang="en-US" smtClean="0"/>
              <a:t>‹#›</a:t>
            </a:fld>
            <a:endParaRPr kumimoji="1" lang="ja-JP" altLang="en-US"/>
          </a:p>
        </p:txBody>
      </p:sp>
    </p:spTree>
    <p:extLst>
      <p:ext uri="{BB962C8B-B14F-4D97-AF65-F5344CB8AC3E}">
        <p14:creationId xmlns:p14="http://schemas.microsoft.com/office/powerpoint/2010/main" val="371592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CA575D-9BDB-41CB-A2D3-C84A5EE56952}" type="datetimeFigureOut">
              <a:rPr kumimoji="1" lang="ja-JP" altLang="en-US" smtClean="0"/>
              <a:t>2025/7/10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50CBFB1-67AF-41DD-B0FE-E08857AB2653}" type="slidenum">
              <a:rPr kumimoji="1" lang="ja-JP" altLang="en-US" smtClean="0"/>
              <a:t>‹#›</a:t>
            </a:fld>
            <a:endParaRPr kumimoji="1" lang="ja-JP" altLang="en-US"/>
          </a:p>
        </p:txBody>
      </p:sp>
    </p:spTree>
    <p:extLst>
      <p:ext uri="{BB962C8B-B14F-4D97-AF65-F5344CB8AC3E}">
        <p14:creationId xmlns:p14="http://schemas.microsoft.com/office/powerpoint/2010/main" val="34039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CA575D-9BDB-41CB-A2D3-C84A5EE56952}" type="datetimeFigureOut">
              <a:rPr kumimoji="1" lang="ja-JP" altLang="en-US" smtClean="0"/>
              <a:t>2025/7/10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50CBFB1-67AF-41DD-B0FE-E08857AB2653}" type="slidenum">
              <a:rPr kumimoji="1" lang="ja-JP" altLang="en-US" smtClean="0"/>
              <a:t>‹#›</a:t>
            </a:fld>
            <a:endParaRPr kumimoji="1" lang="ja-JP" altLang="en-US"/>
          </a:p>
        </p:txBody>
      </p:sp>
    </p:spTree>
    <p:extLst>
      <p:ext uri="{BB962C8B-B14F-4D97-AF65-F5344CB8AC3E}">
        <p14:creationId xmlns:p14="http://schemas.microsoft.com/office/powerpoint/2010/main" val="239751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CA575D-9BDB-41CB-A2D3-C84A5EE56952}" type="datetimeFigureOut">
              <a:rPr kumimoji="1" lang="ja-JP" altLang="en-US" smtClean="0"/>
              <a:t>2025/7/10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50CBFB1-67AF-41DD-B0FE-E08857AB2653}" type="slidenum">
              <a:rPr kumimoji="1" lang="ja-JP" altLang="en-US" smtClean="0"/>
              <a:t>‹#›</a:t>
            </a:fld>
            <a:endParaRPr kumimoji="1" lang="ja-JP" altLang="en-US"/>
          </a:p>
        </p:txBody>
      </p:sp>
    </p:spTree>
    <p:extLst>
      <p:ext uri="{BB962C8B-B14F-4D97-AF65-F5344CB8AC3E}">
        <p14:creationId xmlns:p14="http://schemas.microsoft.com/office/powerpoint/2010/main" val="1049422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6CA575D-9BDB-41CB-A2D3-C84A5EE56952}" type="datetimeFigureOut">
              <a:rPr kumimoji="1" lang="ja-JP" altLang="en-US" smtClean="0"/>
              <a:t>2025/7/10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50CBFB1-67AF-41DD-B0FE-E08857AB2653}" type="slidenum">
              <a:rPr kumimoji="1" lang="ja-JP" altLang="en-US" smtClean="0"/>
              <a:t>‹#›</a:t>
            </a:fld>
            <a:endParaRPr kumimoji="1" lang="ja-JP" altLang="en-US"/>
          </a:p>
        </p:txBody>
      </p:sp>
    </p:spTree>
    <p:extLst>
      <p:ext uri="{BB962C8B-B14F-4D97-AF65-F5344CB8AC3E}">
        <p14:creationId xmlns:p14="http://schemas.microsoft.com/office/powerpoint/2010/main" val="1848967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6CA575D-9BDB-41CB-A2D3-C84A5EE56952}" type="datetimeFigureOut">
              <a:rPr kumimoji="1" lang="ja-JP" altLang="en-US" smtClean="0"/>
              <a:t>2025/7/10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50CBFB1-67AF-41DD-B0FE-E08857AB2653}" type="slidenum">
              <a:rPr kumimoji="1" lang="ja-JP" altLang="en-US" smtClean="0"/>
              <a:t>‹#›</a:t>
            </a:fld>
            <a:endParaRPr kumimoji="1" lang="ja-JP" altLang="en-US"/>
          </a:p>
        </p:txBody>
      </p:sp>
    </p:spTree>
    <p:extLst>
      <p:ext uri="{BB962C8B-B14F-4D97-AF65-F5344CB8AC3E}">
        <p14:creationId xmlns:p14="http://schemas.microsoft.com/office/powerpoint/2010/main" val="362758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6CA575D-9BDB-41CB-A2D3-C84A5EE56952}" type="datetimeFigureOut">
              <a:rPr kumimoji="1" lang="ja-JP" altLang="en-US" smtClean="0"/>
              <a:t>2025/7/10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50CBFB1-67AF-41DD-B0FE-E08857AB2653}" type="slidenum">
              <a:rPr kumimoji="1" lang="ja-JP" altLang="en-US" smtClean="0"/>
              <a:t>‹#›</a:t>
            </a:fld>
            <a:endParaRPr kumimoji="1" lang="ja-JP" altLang="en-US"/>
          </a:p>
        </p:txBody>
      </p:sp>
    </p:spTree>
    <p:extLst>
      <p:ext uri="{BB962C8B-B14F-4D97-AF65-F5344CB8AC3E}">
        <p14:creationId xmlns:p14="http://schemas.microsoft.com/office/powerpoint/2010/main" val="66941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6CA575D-9BDB-41CB-A2D3-C84A5EE56952}" type="datetimeFigureOut">
              <a:rPr kumimoji="1" lang="ja-JP" altLang="en-US" smtClean="0"/>
              <a:t>2025/7/10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50CBFB1-67AF-41DD-B0FE-E08857AB2653}" type="slidenum">
              <a:rPr kumimoji="1" lang="ja-JP" altLang="en-US" smtClean="0"/>
              <a:t>‹#›</a:t>
            </a:fld>
            <a:endParaRPr kumimoji="1" lang="ja-JP" altLang="en-US"/>
          </a:p>
        </p:txBody>
      </p:sp>
    </p:spTree>
    <p:extLst>
      <p:ext uri="{BB962C8B-B14F-4D97-AF65-F5344CB8AC3E}">
        <p14:creationId xmlns:p14="http://schemas.microsoft.com/office/powerpoint/2010/main" val="3393910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CA575D-9BDB-41CB-A2D3-C84A5EE56952}" type="datetimeFigureOut">
              <a:rPr kumimoji="1" lang="ja-JP" altLang="en-US" smtClean="0"/>
              <a:t>2025/7/10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50CBFB1-67AF-41DD-B0FE-E08857AB2653}" type="slidenum">
              <a:rPr kumimoji="1" lang="ja-JP" altLang="en-US" smtClean="0"/>
              <a:t>‹#›</a:t>
            </a:fld>
            <a:endParaRPr kumimoji="1" lang="ja-JP" altLang="en-US"/>
          </a:p>
        </p:txBody>
      </p:sp>
    </p:spTree>
    <p:extLst>
      <p:ext uri="{BB962C8B-B14F-4D97-AF65-F5344CB8AC3E}">
        <p14:creationId xmlns:p14="http://schemas.microsoft.com/office/powerpoint/2010/main" val="3671532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6CA575D-9BDB-41CB-A2D3-C84A5EE56952}" type="datetimeFigureOut">
              <a:rPr kumimoji="1" lang="ja-JP" altLang="en-US" smtClean="0"/>
              <a:t>2025/7/10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50CBFB1-67AF-41DD-B0FE-E08857AB2653}" type="slidenum">
              <a:rPr kumimoji="1" lang="ja-JP" altLang="en-US" smtClean="0"/>
              <a:t>‹#›</a:t>
            </a:fld>
            <a:endParaRPr kumimoji="1" lang="ja-JP" altLang="en-US"/>
          </a:p>
        </p:txBody>
      </p:sp>
    </p:spTree>
    <p:extLst>
      <p:ext uri="{BB962C8B-B14F-4D97-AF65-F5344CB8AC3E}">
        <p14:creationId xmlns:p14="http://schemas.microsoft.com/office/powerpoint/2010/main" val="42776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6CA575D-9BDB-41CB-A2D3-C84A5EE56952}" type="datetimeFigureOut">
              <a:rPr kumimoji="1" lang="ja-JP" altLang="en-US" smtClean="0"/>
              <a:t>2025/7/10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50CBFB1-67AF-41DD-B0FE-E08857AB2653}" type="slidenum">
              <a:rPr kumimoji="1" lang="ja-JP" altLang="en-US" smtClean="0"/>
              <a:t>‹#›</a:t>
            </a:fld>
            <a:endParaRPr kumimoji="1" lang="ja-JP" altLang="en-US"/>
          </a:p>
        </p:txBody>
      </p:sp>
    </p:spTree>
    <p:extLst>
      <p:ext uri="{BB962C8B-B14F-4D97-AF65-F5344CB8AC3E}">
        <p14:creationId xmlns:p14="http://schemas.microsoft.com/office/powerpoint/2010/main" val="765155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A575D-9BDB-41CB-A2D3-C84A5EE56952}" type="datetimeFigureOut">
              <a:rPr kumimoji="1" lang="ja-JP" altLang="en-US" smtClean="0"/>
              <a:t>2025/7/10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CBFB1-67AF-41DD-B0FE-E08857AB2653}" type="slidenum">
              <a:rPr kumimoji="1" lang="ja-JP" altLang="en-US" smtClean="0"/>
              <a:t>‹#›</a:t>
            </a:fld>
            <a:endParaRPr kumimoji="1" lang="ja-JP" altLang="en-US"/>
          </a:p>
        </p:txBody>
      </p:sp>
    </p:spTree>
    <p:extLst>
      <p:ext uri="{BB962C8B-B14F-4D97-AF65-F5344CB8AC3E}">
        <p14:creationId xmlns:p14="http://schemas.microsoft.com/office/powerpoint/2010/main" val="2751845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iOJLZUqNO9Q"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5126"/>
            <a:ext cx="7886700" cy="1325563"/>
          </a:xfrm>
        </p:spPr>
        <p:txBody>
          <a:bodyPr>
            <a:normAutofit/>
          </a:bodyPr>
          <a:lstStyle/>
          <a:p>
            <a:r>
              <a:rPr kumimoji="1" lang="ja-JP" altLang="en-US" sz="3200" dirty="0" smtClean="0"/>
              <a:t>　</a:t>
            </a:r>
            <a:r>
              <a:rPr kumimoji="1" lang="ja-JP" altLang="en-US" sz="3200" dirty="0" smtClean="0">
                <a:latin typeface="HG丸ｺﾞｼｯｸM-PRO" panose="020F0600000000000000" pitchFamily="50" charset="-128"/>
                <a:ea typeface="HG丸ｺﾞｼｯｸM-PRO" panose="020F0600000000000000" pitchFamily="50" charset="-128"/>
              </a:rPr>
              <a:t>　</a:t>
            </a:r>
            <a:r>
              <a:rPr kumimoji="1" lang="ja-JP" altLang="en-US" sz="3200" b="1" dirty="0" smtClean="0">
                <a:latin typeface="HG丸ｺﾞｼｯｸM-PRO" panose="020F0600000000000000" pitchFamily="50" charset="-128"/>
                <a:ea typeface="HG丸ｺﾞｼｯｸM-PRO" panose="020F0600000000000000" pitchFamily="50" charset="-128"/>
              </a:rPr>
              <a:t>人権学習　同和問題</a:t>
            </a:r>
            <a:r>
              <a:rPr kumimoji="1" lang="en-US" altLang="ja-JP" sz="3200" b="1" dirty="0" smtClean="0">
                <a:latin typeface="HG丸ｺﾞｼｯｸM-PRO" panose="020F0600000000000000" pitchFamily="50" charset="-128"/>
                <a:ea typeface="HG丸ｺﾞｼｯｸM-PRO" panose="020F0600000000000000" pitchFamily="50" charset="-128"/>
              </a:rPr>
              <a:t>(</a:t>
            </a:r>
            <a:r>
              <a:rPr kumimoji="1" lang="ja-JP" altLang="en-US" sz="3200" b="1" dirty="0" smtClean="0">
                <a:latin typeface="HG丸ｺﾞｼｯｸM-PRO" panose="020F0600000000000000" pitchFamily="50" charset="-128"/>
                <a:ea typeface="HG丸ｺﾞｼｯｸM-PRO" panose="020F0600000000000000" pitchFamily="50" charset="-128"/>
              </a:rPr>
              <a:t>部落差別</a:t>
            </a:r>
            <a:r>
              <a:rPr kumimoji="1" lang="en-US" altLang="ja-JP" sz="3200" b="1" dirty="0" smtClean="0">
                <a:latin typeface="HG丸ｺﾞｼｯｸM-PRO" panose="020F0600000000000000" pitchFamily="50" charset="-128"/>
                <a:ea typeface="HG丸ｺﾞｼｯｸM-PRO" panose="020F0600000000000000" pitchFamily="50" charset="-128"/>
              </a:rPr>
              <a:t>)</a:t>
            </a:r>
            <a:endParaRPr kumimoji="1" lang="ja-JP" altLang="en-US" sz="3200" b="1"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370232" y="874643"/>
            <a:ext cx="7886700" cy="3717235"/>
          </a:xfrm>
        </p:spPr>
        <p:txBody>
          <a:bodyPr/>
          <a:lstStyle/>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r>
              <a:rPr lang="ja-JP" altLang="en-US" dirty="0" smtClean="0"/>
              <a:t>　　</a:t>
            </a:r>
            <a:endParaRPr lang="en-US" altLang="ja-JP" dirty="0" smtClean="0"/>
          </a:p>
          <a:p>
            <a:pPr marL="0" indent="0">
              <a:buNone/>
            </a:pPr>
            <a:r>
              <a:rPr lang="ja-JP" altLang="en-US" dirty="0"/>
              <a:t>　</a:t>
            </a:r>
            <a:r>
              <a:rPr lang="ja-JP" altLang="en-US" sz="4000" dirty="0">
                <a:latin typeface="HG丸ｺﾞｼｯｸM-PRO" panose="020F0600000000000000" pitchFamily="50" charset="-128"/>
                <a:ea typeface="HG丸ｺﾞｼｯｸM-PRO" panose="020F0600000000000000" pitchFamily="50" charset="-128"/>
              </a:rPr>
              <a:t>就職</a:t>
            </a:r>
            <a:r>
              <a:rPr lang="ja-JP" altLang="en-US" sz="4000" dirty="0" smtClean="0">
                <a:latin typeface="HG丸ｺﾞｼｯｸM-PRO" panose="020F0600000000000000" pitchFamily="50" charset="-128"/>
                <a:ea typeface="HG丸ｺﾞｼｯｸM-PRO" panose="020F0600000000000000" pitchFamily="50" charset="-128"/>
              </a:rPr>
              <a:t>差別のない社会を目指して</a:t>
            </a:r>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4766972" y="5101395"/>
            <a:ext cx="3489960" cy="954107"/>
          </a:xfrm>
          <a:prstGeom prst="rect">
            <a:avLst/>
          </a:prstGeom>
          <a:noFill/>
        </p:spPr>
        <p:txBody>
          <a:bodyPr wrap="squar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和歌山県教育委員会</a:t>
            </a:r>
            <a:endParaRPr kumimoji="1" lang="en-US" altLang="ja-JP" sz="2800" dirty="0" smtClean="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　　人権教育推進</a:t>
            </a:r>
            <a:r>
              <a:rPr kumimoji="1" lang="ja-JP" altLang="en-US" sz="2800" dirty="0">
                <a:latin typeface="HG丸ｺﾞｼｯｸM-PRO" panose="020F0600000000000000" pitchFamily="50" charset="-128"/>
                <a:ea typeface="HG丸ｺﾞｼｯｸM-PRO" panose="020F0600000000000000" pitchFamily="50" charset="-128"/>
              </a:rPr>
              <a:t>課</a:t>
            </a:r>
          </a:p>
        </p:txBody>
      </p:sp>
    </p:spTree>
    <p:extLst>
      <p:ext uri="{BB962C8B-B14F-4D97-AF65-F5344CB8AC3E}">
        <p14:creationId xmlns:p14="http://schemas.microsoft.com/office/powerpoint/2010/main" val="1139091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1F615ED-B819-B5D6-5960-843EF127606E}"/>
              </a:ext>
            </a:extLst>
          </p:cNvPr>
          <p:cNvSpPr txBox="1"/>
          <p:nvPr/>
        </p:nvSpPr>
        <p:spPr>
          <a:xfrm>
            <a:off x="320040" y="5344775"/>
            <a:ext cx="8823960" cy="584775"/>
          </a:xfrm>
          <a:prstGeom prst="rect">
            <a:avLst/>
          </a:prstGeom>
          <a:noFill/>
        </p:spPr>
        <p:txBody>
          <a:bodyPr wrap="square">
            <a:spAutoFit/>
          </a:bodyPr>
          <a:lstStyle/>
          <a:p>
            <a:pPr algn="l"/>
            <a:r>
              <a:rPr lang="ja-JP" altLang="en-US" sz="1600" i="0" dirty="0">
                <a:solidFill>
                  <a:srgbClr val="0F0F0F"/>
                </a:solidFill>
                <a:effectLst/>
                <a:latin typeface="HG丸ｺﾞｼｯｸM-PRO" panose="020F0600000000000000" pitchFamily="50" charset="-128"/>
                <a:ea typeface="HG丸ｺﾞｼｯｸM-PRO" panose="020F0600000000000000" pitchFamily="50" charset="-128"/>
                <a:hlinkClick r:id="rId3"/>
              </a:rPr>
              <a:t>公正採用選考啓発動画～公正な採用選考について正しい理解と認識を深めよう～（長尺版）</a:t>
            </a:r>
            <a:endParaRPr lang="en-US" altLang="ja-JP" sz="1600" i="0" dirty="0">
              <a:solidFill>
                <a:srgbClr val="0F0F0F"/>
              </a:solidFill>
              <a:effectLst/>
              <a:latin typeface="HG丸ｺﾞｼｯｸM-PRO" panose="020F0600000000000000" pitchFamily="50" charset="-128"/>
              <a:ea typeface="HG丸ｺﾞｼｯｸM-PRO" panose="020F0600000000000000" pitchFamily="50" charset="-128"/>
              <a:hlinkClick r:id="rId3"/>
            </a:endParaRPr>
          </a:p>
          <a:p>
            <a:pPr algn="l"/>
            <a:r>
              <a:rPr lang="ja-JP" altLang="en-US" sz="1600" dirty="0">
                <a:solidFill>
                  <a:srgbClr val="0F0F0F"/>
                </a:solidFill>
                <a:latin typeface="HG丸ｺﾞｼｯｸM-PRO" panose="020F0600000000000000" pitchFamily="50" charset="-128"/>
                <a:ea typeface="HG丸ｺﾞｼｯｸM-PRO" panose="020F0600000000000000" pitchFamily="50" charset="-128"/>
                <a:hlinkClick r:id="rId3"/>
              </a:rPr>
              <a:t>（～</a:t>
            </a:r>
            <a:r>
              <a:rPr lang="ja-JP" altLang="en-US" sz="1600" dirty="0" smtClean="0">
                <a:solidFill>
                  <a:srgbClr val="0F0F0F"/>
                </a:solidFill>
                <a:latin typeface="HG丸ｺﾞｼｯｸM-PRO" panose="020F0600000000000000" pitchFamily="50" charset="-128"/>
                <a:ea typeface="HG丸ｺﾞｼｯｸM-PRO" panose="020F0600000000000000" pitchFamily="50" charset="-128"/>
                <a:hlinkClick r:id="rId3"/>
              </a:rPr>
              <a:t>２分５５秒）</a:t>
            </a:r>
            <a:endParaRPr lang="ja-JP" altLang="en-US" sz="1600" i="0" dirty="0">
              <a:solidFill>
                <a:srgbClr val="0F0F0F"/>
              </a:solidFill>
              <a:effectLst/>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75C5229F-607E-2C1A-98FE-81C1161F3526}"/>
              </a:ext>
            </a:extLst>
          </p:cNvPr>
          <p:cNvPicPr>
            <a:picLocks noChangeAspect="1"/>
          </p:cNvPicPr>
          <p:nvPr/>
        </p:nvPicPr>
        <p:blipFill>
          <a:blip r:embed="rId4"/>
          <a:stretch>
            <a:fillRect/>
          </a:stretch>
        </p:blipFill>
        <p:spPr>
          <a:xfrm>
            <a:off x="141648" y="527583"/>
            <a:ext cx="8645568" cy="4288257"/>
          </a:xfrm>
          <a:prstGeom prst="rect">
            <a:avLst/>
          </a:prstGeom>
        </p:spPr>
      </p:pic>
    </p:spTree>
    <p:extLst>
      <p:ext uri="{BB962C8B-B14F-4D97-AF65-F5344CB8AC3E}">
        <p14:creationId xmlns:p14="http://schemas.microsoft.com/office/powerpoint/2010/main" val="2373084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A5D5341-1B76-2DE9-57CF-6D54A7EEDCD5}"/>
              </a:ext>
            </a:extLst>
          </p:cNvPr>
          <p:cNvSpPr/>
          <p:nvPr/>
        </p:nvSpPr>
        <p:spPr>
          <a:xfrm>
            <a:off x="202046" y="1530593"/>
            <a:ext cx="8739908" cy="2949525"/>
          </a:xfrm>
          <a:prstGeom prst="rect">
            <a:avLst/>
          </a:prstGeom>
          <a:noFill/>
        </p:spPr>
        <p:txBody>
          <a:bodyPr wrap="square">
            <a:spAutoFit/>
          </a:bodyPr>
          <a:lstStyle/>
          <a:p>
            <a:pPr>
              <a:lnSpc>
                <a:spcPts val="3750"/>
              </a:lnSpc>
            </a:pPr>
            <a:r>
              <a:rPr lang="ja-JP" altLang="en-US" sz="2400" dirty="0">
                <a:latin typeface="HG丸ｺﾞｼｯｸM-PRO" panose="020F0600000000000000" pitchFamily="50" charset="-128"/>
                <a:ea typeface="HG丸ｺﾞｼｯｸM-PRO" panose="020F0600000000000000" pitchFamily="50" charset="-128"/>
              </a:rPr>
              <a:t>　</a:t>
            </a:r>
            <a:r>
              <a:rPr lang="ja-JP" altLang="en-US" sz="2550" dirty="0">
                <a:latin typeface="HG丸ｺﾞｼｯｸM-PRO" panose="020F0600000000000000" pitchFamily="50" charset="-128"/>
                <a:ea typeface="HG丸ｺﾞｼｯｸM-PRO" panose="020F0600000000000000" pitchFamily="50" charset="-128"/>
              </a:rPr>
              <a:t>日本社会の歴史的過程において形づくられた身分差別により、日本国民の一部の人々が、長い間、経済的、社会的、文化的に低い状態に置かれることを強いられ、現代社会においても</a:t>
            </a:r>
            <a:r>
              <a:rPr lang="ja-JP" altLang="en-US" sz="2550" b="1" dirty="0">
                <a:solidFill>
                  <a:srgbClr val="FF0000"/>
                </a:solidFill>
                <a:latin typeface="HG丸ｺﾞｼｯｸM-PRO" panose="020F0600000000000000" pitchFamily="50" charset="-128"/>
                <a:ea typeface="HG丸ｺﾞｼｯｸM-PRO" panose="020F0600000000000000" pitchFamily="50" charset="-128"/>
              </a:rPr>
              <a:t>同和地区と呼ばれる地域の出身者であるということを理由に、日常生活でさまざまな差別を受ける</a:t>
            </a:r>
            <a:r>
              <a:rPr lang="ja-JP" altLang="en-US" sz="2550" dirty="0">
                <a:latin typeface="HG丸ｺﾞｼｯｸM-PRO" panose="020F0600000000000000" pitchFamily="50" charset="-128"/>
                <a:ea typeface="HG丸ｺﾞｼｯｸM-PRO" panose="020F0600000000000000" pitchFamily="50" charset="-128"/>
              </a:rPr>
              <a:t>という、わが国固有の人権問題</a:t>
            </a:r>
            <a:endParaRPr lang="en-US" altLang="ja-JP" sz="2550" dirty="0">
              <a:latin typeface="HG丸ｺﾞｼｯｸM-PRO" panose="020F0600000000000000" pitchFamily="50" charset="-128"/>
              <a:ea typeface="HG丸ｺﾞｼｯｸM-PRO" panose="020F0600000000000000" pitchFamily="50" charset="-128"/>
            </a:endParaRPr>
          </a:p>
        </p:txBody>
      </p:sp>
      <p:sp>
        <p:nvSpPr>
          <p:cNvPr id="5" name="角丸四角形吹き出し 47">
            <a:extLst>
              <a:ext uri="{FF2B5EF4-FFF2-40B4-BE49-F238E27FC236}">
                <a16:creationId xmlns:a16="http://schemas.microsoft.com/office/drawing/2014/main" id="{D40A99F3-ECDB-0B72-CF28-AFC08E90C833}"/>
              </a:ext>
            </a:extLst>
          </p:cNvPr>
          <p:cNvSpPr/>
          <p:nvPr/>
        </p:nvSpPr>
        <p:spPr>
          <a:xfrm>
            <a:off x="202048" y="430670"/>
            <a:ext cx="5426125" cy="574358"/>
          </a:xfrm>
          <a:prstGeom prst="wedgeRoundRectCallout">
            <a:avLst>
              <a:gd name="adj1" fmla="val 31727"/>
              <a:gd name="adj2" fmla="val 22578"/>
              <a:gd name="adj3" fmla="val 16667"/>
            </a:avLst>
          </a:prstGeom>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228600" indent="-228600">
              <a:lnSpc>
                <a:spcPts val="3750"/>
              </a:lnSpc>
            </a:pPr>
            <a:r>
              <a:rPr lang="ja-JP" altLang="en-US" sz="30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同和問題（部落差別）とは？</a:t>
            </a:r>
            <a:endParaRPr lang="en-US" altLang="ja-JP" sz="30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3" name="角丸四角形吹き出し 14">
            <a:extLst>
              <a:ext uri="{FF2B5EF4-FFF2-40B4-BE49-F238E27FC236}">
                <a16:creationId xmlns:a16="http://schemas.microsoft.com/office/drawing/2014/main" id="{878F571B-BC5B-FB43-E1E8-1DF7D541BE1E}"/>
              </a:ext>
            </a:extLst>
          </p:cNvPr>
          <p:cNvSpPr/>
          <p:nvPr/>
        </p:nvSpPr>
        <p:spPr>
          <a:xfrm>
            <a:off x="298301" y="4815840"/>
            <a:ext cx="6790472" cy="1611489"/>
          </a:xfrm>
          <a:prstGeom prst="wedgeRoundRectCallout">
            <a:avLst>
              <a:gd name="adj1" fmla="val 54637"/>
              <a:gd name="adj2" fmla="val 9254"/>
              <a:gd name="adj3" fmla="val 16667"/>
            </a:avLst>
          </a:prstGeom>
          <a:solidFill>
            <a:schemeClr val="accent4">
              <a:lumMod val="20000"/>
              <a:lumOff val="80000"/>
            </a:schemeClr>
          </a:solidFill>
          <a:ln/>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defTabSz="342900">
              <a:lnSpc>
                <a:spcPts val="3200"/>
              </a:lnSpc>
              <a:defRPr/>
            </a:pPr>
            <a:r>
              <a:rPr lang="ja-JP" altLang="en-US" sz="2100" b="1" kern="0" dirty="0">
                <a:solidFill>
                  <a:prstClr val="black"/>
                </a:solidFill>
                <a:latin typeface="HG丸ｺﾞｼｯｸM-PRO" panose="020F0600000000000000" pitchFamily="50" charset="-128"/>
                <a:ea typeface="HG丸ｺﾞｼｯｸM-PRO" panose="020F0600000000000000" pitchFamily="50" charset="-128"/>
              </a:rPr>
              <a:t>　</a:t>
            </a:r>
            <a:r>
              <a:rPr lang="ja-JP" altLang="en-US" sz="2100" kern="0" dirty="0">
                <a:solidFill>
                  <a:prstClr val="black"/>
                </a:solidFill>
                <a:latin typeface="HG丸ｺﾞｼｯｸM-PRO" panose="020F0600000000000000" pitchFamily="50" charset="-128"/>
                <a:ea typeface="HG丸ｺﾞｼｯｸM-PRO" panose="020F0600000000000000" pitchFamily="50" charset="-128"/>
              </a:rPr>
              <a:t>部落差別がどのような背景と経緯の中で形づくられたものだとしても、生まれた場所や住んでいる場所などによって差別するのは誤った考え方です</a:t>
            </a:r>
            <a:r>
              <a:rPr lang="ja-JP" altLang="en-US" sz="2100" b="1" kern="0" dirty="0">
                <a:solidFill>
                  <a:prstClr val="black"/>
                </a:solidFill>
                <a:latin typeface="HG丸ｺﾞｼｯｸM-PRO" panose="020F0600000000000000" pitchFamily="50" charset="-128"/>
                <a:ea typeface="HG丸ｺﾞｼｯｸM-PRO" panose="020F0600000000000000" pitchFamily="50" charset="-128"/>
              </a:rPr>
              <a:t>。</a:t>
            </a:r>
            <a:endParaRPr lang="ja-JP" altLang="en-US" sz="2100" b="1" kern="0" dirty="0">
              <a:solidFill>
                <a:prstClr val="black"/>
              </a:solidFill>
              <a:latin typeface="メイリオ"/>
              <a:ea typeface="メイリオ"/>
            </a:endParaRPr>
          </a:p>
        </p:txBody>
      </p:sp>
      <p:pic>
        <p:nvPicPr>
          <p:cNvPr id="7" name="図 6">
            <a:extLst>
              <a:ext uri="{FF2B5EF4-FFF2-40B4-BE49-F238E27FC236}">
                <a16:creationId xmlns:a16="http://schemas.microsoft.com/office/drawing/2014/main" id="{F97734A2-958F-0081-6A16-4A9E4D31ED8A}"/>
              </a:ext>
            </a:extLst>
          </p:cNvPr>
          <p:cNvPicPr>
            <a:picLocks noChangeAspect="1"/>
          </p:cNvPicPr>
          <p:nvPr/>
        </p:nvPicPr>
        <p:blipFill>
          <a:blip r:embed="rId3"/>
          <a:stretch>
            <a:fillRect/>
          </a:stretch>
        </p:blipFill>
        <p:spPr>
          <a:xfrm>
            <a:off x="7738044" y="5005682"/>
            <a:ext cx="872196" cy="1237009"/>
          </a:xfrm>
          <a:prstGeom prst="rect">
            <a:avLst/>
          </a:prstGeom>
        </p:spPr>
      </p:pic>
    </p:spTree>
    <p:extLst>
      <p:ext uri="{BB962C8B-B14F-4D97-AF65-F5344CB8AC3E}">
        <p14:creationId xmlns:p14="http://schemas.microsoft.com/office/powerpoint/2010/main" val="29584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吹き出し 47">
            <a:extLst>
              <a:ext uri="{FF2B5EF4-FFF2-40B4-BE49-F238E27FC236}">
                <a16:creationId xmlns:a16="http://schemas.microsoft.com/office/drawing/2014/main" id="{8A9BF119-B288-F8FD-46DE-D50040A0FE28}"/>
              </a:ext>
            </a:extLst>
          </p:cNvPr>
          <p:cNvSpPr/>
          <p:nvPr/>
        </p:nvSpPr>
        <p:spPr>
          <a:xfrm>
            <a:off x="202044" y="171086"/>
            <a:ext cx="5380948" cy="519753"/>
          </a:xfrm>
          <a:prstGeom prst="wedgeRoundRectCallout">
            <a:avLst>
              <a:gd name="adj1" fmla="val 31727"/>
              <a:gd name="adj2" fmla="val 22578"/>
              <a:gd name="adj3" fmla="val 16667"/>
            </a:avLst>
          </a:prstGeom>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228600" indent="-228600">
              <a:lnSpc>
                <a:spcPts val="3750"/>
              </a:lnSpc>
            </a:pPr>
            <a:r>
              <a:rPr lang="ja-JP" altLang="en-US" sz="24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同和問題（部落差別）の起源は？</a:t>
            </a:r>
            <a:endParaRPr lang="en-US" altLang="ja-JP" sz="24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3" name="コンテンツ プレースホルダー 2">
            <a:extLst>
              <a:ext uri="{FF2B5EF4-FFF2-40B4-BE49-F238E27FC236}">
                <a16:creationId xmlns:a16="http://schemas.microsoft.com/office/drawing/2014/main" id="{7909B975-D9A9-D66C-482F-BC9807248474}"/>
              </a:ext>
            </a:extLst>
          </p:cNvPr>
          <p:cNvSpPr txBox="1">
            <a:spLocks/>
          </p:cNvSpPr>
          <p:nvPr/>
        </p:nvSpPr>
        <p:spPr>
          <a:xfrm>
            <a:off x="202044" y="834131"/>
            <a:ext cx="8703449" cy="1234709"/>
          </a:xfrm>
          <a:prstGeom prst="rect">
            <a:avLst/>
          </a:prstGeom>
        </p:spPr>
        <p:txBody>
          <a:bodyPr vert="horz" lIns="68580" tIns="34290" rIns="68580" bIns="3429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ts val="3000"/>
              </a:lnSpc>
              <a:buNone/>
            </a:pPr>
            <a:r>
              <a:rPr lang="ja-JP" altLang="en-US" sz="1800" dirty="0">
                <a:latin typeface="HG丸ｺﾞｼｯｸM-PRO" panose="020F0600000000000000" pitchFamily="50" charset="-128"/>
                <a:ea typeface="HG丸ｺﾞｼｯｸM-PRO" panose="020F0600000000000000" pitchFamily="50" charset="-128"/>
              </a:rPr>
              <a:t>さまざまな学説がありますが、</a:t>
            </a:r>
            <a:endParaRPr lang="en-US" altLang="ja-JP" sz="1800" dirty="0">
              <a:latin typeface="HG丸ｺﾞｼｯｸM-PRO" panose="020F0600000000000000" pitchFamily="50" charset="-128"/>
              <a:ea typeface="HG丸ｺﾞｼｯｸM-PRO" panose="020F0600000000000000" pitchFamily="50" charset="-128"/>
            </a:endParaRPr>
          </a:p>
          <a:p>
            <a:pPr marL="0" indent="0">
              <a:lnSpc>
                <a:spcPts val="3000"/>
              </a:lnSpc>
              <a:buNone/>
            </a:pPr>
            <a:r>
              <a:rPr lang="ja-JP" altLang="en-US" sz="2400" b="1" dirty="0">
                <a:latin typeface="HG丸ｺﾞｼｯｸM-PRO" panose="020F0600000000000000" pitchFamily="50" charset="-128"/>
                <a:ea typeface="HG丸ｺﾞｼｯｸM-PRO" panose="020F0600000000000000" pitchFamily="50" charset="-128"/>
              </a:rPr>
              <a:t>・社会にあったケガレ意識　・江戸時代における身分制度　</a:t>
            </a:r>
            <a:endParaRPr lang="en-US" altLang="ja-JP" sz="2400" b="1" dirty="0">
              <a:latin typeface="HG丸ｺﾞｼｯｸM-PRO" panose="020F0600000000000000" pitchFamily="50" charset="-128"/>
              <a:ea typeface="HG丸ｺﾞｼｯｸM-PRO" panose="020F0600000000000000" pitchFamily="50" charset="-128"/>
            </a:endParaRPr>
          </a:p>
          <a:p>
            <a:pPr marL="0" indent="0">
              <a:lnSpc>
                <a:spcPts val="3000"/>
              </a:lnSpc>
              <a:buNone/>
            </a:pPr>
            <a:r>
              <a:rPr lang="ja-JP" altLang="en-US" sz="1800" dirty="0">
                <a:latin typeface="HG丸ｺﾞｼｯｸM-PRO" panose="020F0600000000000000" pitchFamily="50" charset="-128"/>
                <a:ea typeface="HG丸ｺﾞｼｯｸM-PRO" panose="020F0600000000000000" pitchFamily="50" charset="-128"/>
              </a:rPr>
              <a:t>に由来していると言われています。</a:t>
            </a:r>
            <a:endParaRPr lang="en-US" altLang="ja-JP" sz="210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D901709F-3A77-0A10-D90F-22E09BF2F754}"/>
              </a:ext>
            </a:extLst>
          </p:cNvPr>
          <p:cNvSpPr txBox="1"/>
          <p:nvPr/>
        </p:nvSpPr>
        <p:spPr>
          <a:xfrm>
            <a:off x="202044" y="2107517"/>
            <a:ext cx="4320000" cy="2144177"/>
          </a:xfrm>
          <a:prstGeom prst="rect">
            <a:avLst/>
          </a:prstGeom>
          <a:solidFill>
            <a:schemeClr val="accent2">
              <a:lumMod val="20000"/>
              <a:lumOff val="80000"/>
            </a:schemeClr>
          </a:solidFill>
        </p:spPr>
        <p:txBody>
          <a:bodyPr wrap="square">
            <a:spAutoFit/>
          </a:bodyPr>
          <a:lstStyle/>
          <a:p>
            <a:pPr defTabSz="342900">
              <a:lnSpc>
                <a:spcPts val="1950"/>
              </a:lnSpc>
              <a:defRPr/>
            </a:pPr>
            <a:r>
              <a:rPr lang="ja-JP" altLang="en-US" sz="1500" dirty="0">
                <a:latin typeface="HG丸ｺﾞｼｯｸM-PRO" panose="020F0600000000000000" pitchFamily="50" charset="-128"/>
                <a:ea typeface="HG丸ｺﾞｼｯｸM-PRO" panose="020F0600000000000000" pitchFamily="50" charset="-128"/>
              </a:rPr>
              <a:t>〇　ケガレ意識（中世）</a:t>
            </a:r>
            <a:endParaRPr lang="en-US" altLang="ja-JP" sz="1500" dirty="0">
              <a:latin typeface="HG丸ｺﾞｼｯｸM-PRO" panose="020F0600000000000000" pitchFamily="50" charset="-128"/>
              <a:ea typeface="HG丸ｺﾞｼｯｸM-PRO" panose="020F0600000000000000" pitchFamily="50" charset="-128"/>
            </a:endParaRPr>
          </a:p>
          <a:p>
            <a:pPr defTabSz="342900">
              <a:lnSpc>
                <a:spcPts val="1950"/>
              </a:lnSpc>
              <a:defRPr/>
            </a:pPr>
            <a:r>
              <a:rPr lang="ja-JP" altLang="en-US" sz="1500" dirty="0">
                <a:solidFill>
                  <a:prstClr val="black"/>
                </a:solidFill>
                <a:latin typeface="HG丸ｺﾞｼｯｸM-PRO" panose="020F0600000000000000" pitchFamily="50" charset="-128"/>
                <a:ea typeface="HG丸ｺﾞｼｯｸM-PRO" panose="020F0600000000000000" pitchFamily="50" charset="-128"/>
              </a:rPr>
              <a:t>民衆の間で人の死や血などの通常と異なる事態に関することをおそれた。</a:t>
            </a: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a:p>
            <a:pPr defTabSz="342900">
              <a:lnSpc>
                <a:spcPts val="1950"/>
              </a:lnSpc>
              <a:defRPr/>
            </a:pP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a:p>
            <a:pPr defTabSz="342900">
              <a:lnSpc>
                <a:spcPts val="1950"/>
              </a:lnSpc>
              <a:defRPr/>
            </a:pPr>
            <a:r>
              <a:rPr lang="ja-JP" altLang="en-US" sz="1500" dirty="0">
                <a:solidFill>
                  <a:prstClr val="black"/>
                </a:solidFill>
                <a:latin typeface="HG丸ｺﾞｼｯｸM-PRO" panose="020F0600000000000000" pitchFamily="50" charset="-128"/>
                <a:ea typeface="HG丸ｺﾞｼｯｸM-PRO" panose="020F0600000000000000" pitchFamily="50" charset="-128"/>
              </a:rPr>
              <a:t>→　人や動物の死や血に触れる仕事に従事する　　</a:t>
            </a: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a:p>
            <a:pPr defTabSz="342900">
              <a:lnSpc>
                <a:spcPts val="1950"/>
              </a:lnSpc>
              <a:defRPr/>
            </a:pPr>
            <a:r>
              <a:rPr lang="ja-JP" altLang="en-US" sz="1500" dirty="0">
                <a:solidFill>
                  <a:prstClr val="black"/>
                </a:solidFill>
                <a:latin typeface="HG丸ｺﾞｼｯｸM-PRO" panose="020F0600000000000000" pitchFamily="50" charset="-128"/>
                <a:ea typeface="HG丸ｺﾞｼｯｸM-PRO" panose="020F0600000000000000" pitchFamily="50" charset="-128"/>
              </a:rPr>
              <a:t>　　「河原者」などと呼ばれた人々</a:t>
            </a: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a:p>
            <a:pPr defTabSz="342900">
              <a:lnSpc>
                <a:spcPts val="1950"/>
              </a:lnSpc>
              <a:defRPr/>
            </a:pP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a:p>
            <a:pPr defTabSz="342900">
              <a:lnSpc>
                <a:spcPts val="1950"/>
              </a:lnSpc>
              <a:defRPr/>
            </a:pPr>
            <a:r>
              <a:rPr lang="ja-JP" altLang="en-US" sz="1500" dirty="0">
                <a:solidFill>
                  <a:prstClr val="black"/>
                </a:solidFill>
                <a:latin typeface="HG丸ｺﾞｼｯｸM-PRO" panose="020F0600000000000000" pitchFamily="50" charset="-128"/>
                <a:ea typeface="HG丸ｺﾞｼｯｸM-PRO" panose="020F0600000000000000" pitchFamily="50" charset="-128"/>
              </a:rPr>
              <a:t>→　けがれた存在という考え方が広まる。</a:t>
            </a: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 name="角丸四角形吹き出し 5">
            <a:extLst>
              <a:ext uri="{FF2B5EF4-FFF2-40B4-BE49-F238E27FC236}">
                <a16:creationId xmlns:a16="http://schemas.microsoft.com/office/drawing/2014/main" id="{E1EC810A-0FC4-3239-A053-D169C8CA595C}"/>
              </a:ext>
            </a:extLst>
          </p:cNvPr>
          <p:cNvSpPr/>
          <p:nvPr/>
        </p:nvSpPr>
        <p:spPr>
          <a:xfrm>
            <a:off x="316074" y="4857750"/>
            <a:ext cx="4091940" cy="1544198"/>
          </a:xfrm>
          <a:prstGeom prst="wedgeRoundRectCallout">
            <a:avLst>
              <a:gd name="adj1" fmla="val 4943"/>
              <a:gd name="adj2" fmla="val -69657"/>
              <a:gd name="adj3" fmla="val 16667"/>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nchor="ctr">
            <a:noAutofit/>
          </a:bodyPr>
          <a:lstStyle/>
          <a:p>
            <a:pPr defTabSz="342900">
              <a:lnSpc>
                <a:spcPts val="2625"/>
              </a:lnSpc>
            </a:pPr>
            <a:r>
              <a:rPr kumimoji="1" lang="ja-JP" altLang="en-US" sz="2000" b="1" dirty="0">
                <a:solidFill>
                  <a:srgbClr val="FF0000"/>
                </a:solidFill>
                <a:latin typeface="HG丸ｺﾞｼｯｸM-PRO" panose="020F0600000000000000" pitchFamily="50" charset="-128"/>
                <a:ea typeface="HG丸ｺﾞｼｯｸM-PRO" panose="020F0600000000000000" pitchFamily="50" charset="-128"/>
              </a:rPr>
              <a:t>差別意識のもとになっている「ケガレ」には、科学的な根拠はまったくありません。</a:t>
            </a:r>
          </a:p>
        </p:txBody>
      </p:sp>
      <p:sp>
        <p:nvSpPr>
          <p:cNvPr id="9" name="テキスト ボックス 8">
            <a:extLst>
              <a:ext uri="{FF2B5EF4-FFF2-40B4-BE49-F238E27FC236}">
                <a16:creationId xmlns:a16="http://schemas.microsoft.com/office/drawing/2014/main" id="{2ABE82F3-21C5-C0CC-862D-324A673684C5}"/>
              </a:ext>
            </a:extLst>
          </p:cNvPr>
          <p:cNvSpPr txBox="1"/>
          <p:nvPr/>
        </p:nvSpPr>
        <p:spPr>
          <a:xfrm>
            <a:off x="4737407" y="2107517"/>
            <a:ext cx="4259905" cy="1808472"/>
          </a:xfrm>
          <a:prstGeom prst="rect">
            <a:avLst/>
          </a:prstGeom>
          <a:solidFill>
            <a:schemeClr val="accent2">
              <a:lumMod val="20000"/>
              <a:lumOff val="80000"/>
            </a:schemeClr>
          </a:solidFill>
        </p:spPr>
        <p:txBody>
          <a:bodyPr wrap="square">
            <a:noAutofit/>
          </a:bodyPr>
          <a:lstStyle/>
          <a:p>
            <a:pPr defTabSz="342900">
              <a:lnSpc>
                <a:spcPts val="1950"/>
              </a:lnSpc>
              <a:defRPr/>
            </a:pPr>
            <a:r>
              <a:rPr lang="ja-JP" altLang="en-US" sz="1500" dirty="0">
                <a:solidFill>
                  <a:prstClr val="black"/>
                </a:solidFill>
                <a:latin typeface="HG丸ｺﾞｼｯｸM-PRO" panose="020F0600000000000000" pitchFamily="50" charset="-128"/>
                <a:ea typeface="HG丸ｺﾞｼｯｸM-PRO" panose="020F0600000000000000" pitchFamily="50" charset="-128"/>
              </a:rPr>
              <a:t>〇　江戸時代の身分制度</a:t>
            </a: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a:p>
            <a:pPr defTabSz="342900">
              <a:lnSpc>
                <a:spcPts val="1950"/>
              </a:lnSpc>
              <a:defRPr/>
            </a:pP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身分</a:t>
            </a:r>
            <a:r>
              <a:rPr lang="ja-JP" altLang="en-US" sz="1500" dirty="0">
                <a:solidFill>
                  <a:prstClr val="black"/>
                </a:solidFill>
                <a:latin typeface="HG丸ｺﾞｼｯｸM-PRO" panose="020F0600000000000000" pitchFamily="50" charset="-128"/>
                <a:ea typeface="HG丸ｺﾞｼｯｸM-PRO" panose="020F0600000000000000" pitchFamily="50" charset="-128"/>
              </a:rPr>
              <a:t>が区別されるしくみが固められ</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、百姓や町人からも差別されてきた人々がいた</a:t>
            </a:r>
            <a:r>
              <a:rPr lang="ja-JP" altLang="en-US" sz="2250"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2250" dirty="0">
              <a:solidFill>
                <a:prstClr val="black"/>
              </a:solidFill>
              <a:latin typeface="HG丸ｺﾞｼｯｸM-PRO" panose="020F0600000000000000" pitchFamily="50" charset="-128"/>
              <a:ea typeface="HG丸ｺﾞｼｯｸM-PRO" panose="020F0600000000000000" pitchFamily="50" charset="-128"/>
            </a:endParaRPr>
          </a:p>
          <a:p>
            <a:pPr defTabSz="342900">
              <a:lnSpc>
                <a:spcPts val="1950"/>
              </a:lnSpc>
              <a:defRPr/>
            </a:pPr>
            <a:endParaRPr lang="en-US" altLang="ja-JP" sz="2250" dirty="0">
              <a:solidFill>
                <a:prstClr val="black"/>
              </a:solidFill>
              <a:latin typeface="HG丸ｺﾞｼｯｸM-PRO" panose="020F0600000000000000" pitchFamily="50" charset="-128"/>
              <a:ea typeface="HG丸ｺﾞｼｯｸM-PRO" panose="020F0600000000000000" pitchFamily="50" charset="-128"/>
            </a:endParaRPr>
          </a:p>
          <a:p>
            <a:pPr lvl="0">
              <a:defRPr/>
            </a:pPr>
            <a:r>
              <a:rPr lang="ja-JP" altLang="en-US" sz="1500" dirty="0">
                <a:solidFill>
                  <a:prstClr val="black"/>
                </a:solidFill>
                <a:latin typeface="HG丸ｺﾞｼｯｸM-PRO" panose="020F0600000000000000" pitchFamily="50" charset="-128"/>
                <a:ea typeface="HG丸ｺﾞｼｯｸM-PRO" panose="020F0600000000000000" pitchFamily="50" charset="-128"/>
              </a:rPr>
              <a:t>→　江戸時代の中頃から、これらの身分の人々　　　</a:t>
            </a: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a:p>
            <a:pPr lvl="0">
              <a:defRPr/>
            </a:pPr>
            <a:r>
              <a:rPr lang="ja-JP" altLang="en-US" sz="1500" dirty="0">
                <a:solidFill>
                  <a:prstClr val="black"/>
                </a:solidFill>
                <a:latin typeface="HG丸ｺﾞｼｯｸM-PRO" panose="020F0600000000000000" pitchFamily="50" charset="-128"/>
                <a:ea typeface="HG丸ｺﾞｼｯｸM-PRO" panose="020F0600000000000000" pitchFamily="50" charset="-128"/>
              </a:rPr>
              <a:t>　　</a:t>
            </a:r>
            <a:r>
              <a:rPr lang="ja-JP" altLang="en-US" sz="1500" dirty="0" err="1">
                <a:solidFill>
                  <a:prstClr val="black"/>
                </a:solidFill>
                <a:latin typeface="HG丸ｺﾞｼｯｸM-PRO" panose="020F0600000000000000" pitchFamily="50" charset="-128"/>
                <a:ea typeface="HG丸ｺﾞｼｯｸM-PRO" panose="020F0600000000000000" pitchFamily="50" charset="-128"/>
              </a:rPr>
              <a:t>への</a:t>
            </a:r>
            <a:r>
              <a:rPr lang="ja-JP" altLang="en-US" sz="1500" dirty="0">
                <a:solidFill>
                  <a:prstClr val="black"/>
                </a:solidFill>
                <a:latin typeface="HG丸ｺﾞｼｯｸM-PRO" panose="020F0600000000000000" pitchFamily="50" charset="-128"/>
                <a:ea typeface="HG丸ｺﾞｼｯｸM-PRO" panose="020F0600000000000000" pitchFamily="50" charset="-128"/>
              </a:rPr>
              <a:t>差別が強められた。</a:t>
            </a: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2ABE82F3-21C5-C0CC-862D-324A673684C5}"/>
              </a:ext>
            </a:extLst>
          </p:cNvPr>
          <p:cNvSpPr txBox="1"/>
          <p:nvPr/>
        </p:nvSpPr>
        <p:spPr>
          <a:xfrm>
            <a:off x="4737407" y="4295604"/>
            <a:ext cx="4259905" cy="2106344"/>
          </a:xfrm>
          <a:prstGeom prst="rect">
            <a:avLst/>
          </a:prstGeom>
          <a:solidFill>
            <a:schemeClr val="accent2">
              <a:lumMod val="20000"/>
              <a:lumOff val="80000"/>
            </a:schemeClr>
          </a:solidFill>
        </p:spPr>
        <p:txBody>
          <a:bodyPr wrap="square">
            <a:noAutofit/>
          </a:bodyPr>
          <a:lstStyle/>
          <a:p>
            <a:pPr defTabSz="342900">
              <a:lnSpc>
                <a:spcPts val="1950"/>
              </a:lnSpc>
              <a:defRPr/>
            </a:pPr>
            <a:r>
              <a:rPr lang="ja-JP" altLang="en-US" sz="1500" dirty="0">
                <a:solidFill>
                  <a:prstClr val="black"/>
                </a:solidFill>
                <a:latin typeface="HG丸ｺﾞｼｯｸM-PRO" panose="020F0600000000000000" pitchFamily="50" charset="-128"/>
                <a:ea typeface="HG丸ｺﾞｼｯｸM-PRO" panose="020F0600000000000000" pitchFamily="50" charset="-128"/>
              </a:rPr>
              <a:t>〇　明治時代</a:t>
            </a: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a:p>
            <a:pPr defTabSz="342900">
              <a:lnSpc>
                <a:spcPts val="1950"/>
              </a:lnSpc>
              <a:defRPr/>
            </a:pPr>
            <a:r>
              <a:rPr lang="ja-JP" altLang="en-US" sz="1500" dirty="0">
                <a:solidFill>
                  <a:prstClr val="black"/>
                </a:solidFill>
                <a:latin typeface="HG丸ｺﾞｼｯｸM-PRO" panose="020F0600000000000000" pitchFamily="50" charset="-128"/>
                <a:ea typeface="HG丸ｺﾞｼｯｸM-PRO" panose="020F0600000000000000" pitchFamily="50" charset="-128"/>
              </a:rPr>
              <a:t>明治政府は、「賤称廃止令」（「解放令」）を出し</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、差別されてき</a:t>
            </a:r>
            <a:r>
              <a:rPr lang="ja-JP" altLang="en-US" sz="1500" dirty="0">
                <a:solidFill>
                  <a:prstClr val="black"/>
                </a:solidFill>
                <a:latin typeface="HG丸ｺﾞｼｯｸM-PRO" panose="020F0600000000000000" pitchFamily="50" charset="-128"/>
                <a:ea typeface="HG丸ｺﾞｼｯｸM-PRO" panose="020F0600000000000000" pitchFamily="50" charset="-128"/>
              </a:rPr>
              <a:t>た</a:t>
            </a:r>
            <a:r>
              <a:rPr lang="ja-JP" altLang="en-US" sz="1500" dirty="0" smtClean="0">
                <a:solidFill>
                  <a:prstClr val="black"/>
                </a:solidFill>
                <a:latin typeface="HG丸ｺﾞｼｯｸM-PRO" panose="020F0600000000000000" pitchFamily="50" charset="-128"/>
                <a:ea typeface="HG丸ｺﾞｼｯｸM-PRO" panose="020F0600000000000000" pitchFamily="50" charset="-128"/>
              </a:rPr>
              <a:t>人々</a:t>
            </a:r>
            <a:r>
              <a:rPr lang="ja-JP" altLang="en-US" sz="1500" dirty="0">
                <a:solidFill>
                  <a:prstClr val="black"/>
                </a:solidFill>
                <a:latin typeface="HG丸ｺﾞｼｯｸM-PRO" panose="020F0600000000000000" pitchFamily="50" charset="-128"/>
                <a:ea typeface="HG丸ｺﾞｼｯｸM-PRO" panose="020F0600000000000000" pitchFamily="50" charset="-128"/>
              </a:rPr>
              <a:t>の呼び名を廃止、身分と職業を平民を同じとしたものの、差別をなくすための積極的な政策を行わなかった。</a:t>
            </a: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a:p>
            <a:pPr defTabSz="342900">
              <a:lnSpc>
                <a:spcPts val="1950"/>
              </a:lnSpc>
              <a:defRPr/>
            </a:pP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a:p>
            <a:pPr defTabSz="342900">
              <a:lnSpc>
                <a:spcPts val="1950"/>
              </a:lnSpc>
              <a:defRPr/>
            </a:pPr>
            <a:r>
              <a:rPr lang="ja-JP" altLang="en-US" sz="1500" dirty="0">
                <a:solidFill>
                  <a:prstClr val="black"/>
                </a:solidFill>
                <a:latin typeface="HG丸ｺﾞｼｯｸM-PRO" panose="020F0600000000000000" pitchFamily="50" charset="-128"/>
                <a:ea typeface="HG丸ｺﾞｼｯｸM-PRO" panose="020F0600000000000000" pitchFamily="50" charset="-128"/>
              </a:rPr>
              <a:t>→　社会には根強い差別意識が残された</a:t>
            </a:r>
            <a:r>
              <a:rPr lang="ja-JP" altLang="en-US" sz="1400" dirty="0">
                <a:solidFill>
                  <a:prstClr val="black"/>
                </a:solidFill>
                <a:latin typeface="HG丸ｺﾞｼｯｸM-PRO" panose="020F0600000000000000" pitchFamily="50" charset="-128"/>
                <a:ea typeface="HG丸ｺﾞｼｯｸM-PRO" panose="020F0600000000000000" pitchFamily="50" charset="-128"/>
              </a:rPr>
              <a:t>。</a:t>
            </a:r>
          </a:p>
          <a:p>
            <a:pPr defTabSz="342900">
              <a:lnSpc>
                <a:spcPts val="1950"/>
              </a:lnSpc>
              <a:defRPr/>
            </a:pPr>
            <a:endParaRPr lang="en-US" altLang="ja-JP" sz="15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9937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吹き出し 47">
            <a:extLst>
              <a:ext uri="{FF2B5EF4-FFF2-40B4-BE49-F238E27FC236}">
                <a16:creationId xmlns:a16="http://schemas.microsoft.com/office/drawing/2014/main" id="{1DAF0232-FB51-4E49-3945-DE01AE68D486}"/>
              </a:ext>
            </a:extLst>
          </p:cNvPr>
          <p:cNvSpPr/>
          <p:nvPr/>
        </p:nvSpPr>
        <p:spPr>
          <a:xfrm>
            <a:off x="237421" y="379780"/>
            <a:ext cx="5386139" cy="548810"/>
          </a:xfrm>
          <a:prstGeom prst="wedgeRoundRectCallout">
            <a:avLst>
              <a:gd name="adj1" fmla="val 31727"/>
              <a:gd name="adj2" fmla="val 22578"/>
              <a:gd name="adj3" fmla="val 16667"/>
            </a:avLst>
          </a:prstGeom>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228600" indent="-228600">
              <a:lnSpc>
                <a:spcPts val="3750"/>
              </a:lnSpc>
            </a:pPr>
            <a:r>
              <a:rPr lang="ja-JP" altLang="en-US" sz="30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同和問題（部落差別）とは？</a:t>
            </a:r>
            <a:endParaRPr lang="en-US" altLang="ja-JP" sz="3000" b="1"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5CBB6BF5-F6D1-8332-8B71-B62481104DD5}"/>
              </a:ext>
            </a:extLst>
          </p:cNvPr>
          <p:cNvSpPr txBox="1"/>
          <p:nvPr/>
        </p:nvSpPr>
        <p:spPr>
          <a:xfrm>
            <a:off x="237423" y="1159214"/>
            <a:ext cx="8765064" cy="1019446"/>
          </a:xfrm>
          <a:prstGeom prst="rect">
            <a:avLst/>
          </a:prstGeom>
          <a:noFill/>
        </p:spPr>
        <p:txBody>
          <a:bodyPr wrap="square">
            <a:spAutoFit/>
          </a:bodyPr>
          <a:lstStyle/>
          <a:p>
            <a:pPr>
              <a:lnSpc>
                <a:spcPts val="3750"/>
              </a:lnSpc>
            </a:pPr>
            <a:r>
              <a:rPr lang="ja-JP" altLang="en-US" sz="2250" kern="0" dirty="0">
                <a:solidFill>
                  <a:prstClr val="black"/>
                </a:solidFill>
                <a:latin typeface="HG丸ｺﾞｼｯｸM-PRO" panose="020F0600000000000000" pitchFamily="50" charset="-128"/>
                <a:ea typeface="HG丸ｺﾞｼｯｸM-PRO" panose="020F0600000000000000" pitchFamily="50" charset="-128"/>
              </a:rPr>
              <a:t>・生まれた場所や住んでいる場所などによって不合理な差別を受け　</a:t>
            </a:r>
            <a:endParaRPr lang="en-US" altLang="ja-JP" sz="2250" kern="0" dirty="0">
              <a:solidFill>
                <a:prstClr val="black"/>
              </a:solidFill>
              <a:latin typeface="HG丸ｺﾞｼｯｸM-PRO" panose="020F0600000000000000" pitchFamily="50" charset="-128"/>
              <a:ea typeface="HG丸ｺﾞｼｯｸM-PRO" panose="020F0600000000000000" pitchFamily="50" charset="-128"/>
            </a:endParaRPr>
          </a:p>
          <a:p>
            <a:pPr>
              <a:lnSpc>
                <a:spcPts val="3750"/>
              </a:lnSpc>
            </a:pPr>
            <a:r>
              <a:rPr lang="ja-JP" altLang="en-US" sz="2250" kern="0" dirty="0">
                <a:solidFill>
                  <a:prstClr val="black"/>
                </a:solidFill>
                <a:latin typeface="HG丸ｺﾞｼｯｸM-PRO" panose="020F0600000000000000" pitchFamily="50" charset="-128"/>
                <a:ea typeface="HG丸ｺﾞｼｯｸM-PRO" panose="020F0600000000000000" pitchFamily="50" charset="-128"/>
              </a:rPr>
              <a:t>　る問題</a:t>
            </a:r>
            <a:endParaRPr lang="ja-JP" altLang="en-US" sz="2250" dirty="0"/>
          </a:p>
        </p:txBody>
      </p:sp>
      <p:sp>
        <p:nvSpPr>
          <p:cNvPr id="7" name="角丸四角形吹き出し 14">
            <a:extLst>
              <a:ext uri="{FF2B5EF4-FFF2-40B4-BE49-F238E27FC236}">
                <a16:creationId xmlns:a16="http://schemas.microsoft.com/office/drawing/2014/main" id="{D1AA2AAF-714C-2AEA-0568-AEFEC9F6CCEF}"/>
              </a:ext>
            </a:extLst>
          </p:cNvPr>
          <p:cNvSpPr/>
          <p:nvPr/>
        </p:nvSpPr>
        <p:spPr>
          <a:xfrm>
            <a:off x="4719274" y="2178659"/>
            <a:ext cx="4105777" cy="1698871"/>
          </a:xfrm>
          <a:prstGeom prst="wedgeRoundRectCallout">
            <a:avLst>
              <a:gd name="adj1" fmla="val 6267"/>
              <a:gd name="adj2" fmla="val -81194"/>
              <a:gd name="adj3" fmla="val 16667"/>
            </a:avLst>
          </a:prstGeom>
          <a:solidFill>
            <a:schemeClr val="accent4">
              <a:lumMod val="20000"/>
              <a:lumOff val="80000"/>
            </a:schemeClr>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rtlCol="0" anchor="ctr">
            <a:noAutofit/>
          </a:bodyPr>
          <a:lstStyle/>
          <a:p>
            <a:pPr>
              <a:lnSpc>
                <a:spcPts val="3000"/>
              </a:lnSpc>
            </a:pPr>
            <a:r>
              <a:rPr lang="ja-JP" altLang="en-US" sz="1950" dirty="0">
                <a:latin typeface="HG丸ｺﾞｼｯｸM-PRO" panose="020F0600000000000000" pitchFamily="50" charset="-128"/>
                <a:ea typeface="HG丸ｺﾞｼｯｸM-PRO" panose="020F0600000000000000" pitchFamily="50" charset="-128"/>
              </a:rPr>
              <a:t>就職の際に不当に扱われたり、結婚を反対されたり・・・</a:t>
            </a:r>
            <a:endParaRPr lang="en-US" altLang="ja-JP" sz="1950" dirty="0">
              <a:latin typeface="HG丸ｺﾞｼｯｸM-PRO" panose="020F0600000000000000" pitchFamily="50" charset="-128"/>
              <a:ea typeface="HG丸ｺﾞｼｯｸM-PRO" panose="020F0600000000000000" pitchFamily="50" charset="-128"/>
            </a:endParaRPr>
          </a:p>
          <a:p>
            <a:pPr>
              <a:lnSpc>
                <a:spcPts val="3000"/>
              </a:lnSpc>
            </a:pPr>
            <a:r>
              <a:rPr lang="ja-JP" altLang="en-US" sz="1950" dirty="0">
                <a:latin typeface="HG丸ｺﾞｼｯｸM-PRO" panose="020F0600000000000000" pitchFamily="50" charset="-128"/>
                <a:ea typeface="HG丸ｺﾞｼｯｸM-PRO" panose="020F0600000000000000" pitchFamily="50" charset="-128"/>
              </a:rPr>
              <a:t>差別発言やインターネット上の誹謗中傷など</a:t>
            </a:r>
            <a:endParaRPr lang="en-US" altLang="ja-JP" sz="1950" dirty="0">
              <a:latin typeface="HG丸ｺﾞｼｯｸM-PRO" panose="020F0600000000000000" pitchFamily="50" charset="-128"/>
              <a:ea typeface="HG丸ｺﾞｼｯｸM-PRO" panose="020F0600000000000000" pitchFamily="50" charset="-128"/>
            </a:endParaRPr>
          </a:p>
        </p:txBody>
      </p:sp>
      <p:sp>
        <p:nvSpPr>
          <p:cNvPr id="11" name="角丸四角形吹き出し 9">
            <a:extLst>
              <a:ext uri="{FF2B5EF4-FFF2-40B4-BE49-F238E27FC236}">
                <a16:creationId xmlns:a16="http://schemas.microsoft.com/office/drawing/2014/main" id="{C6AC2989-F3D1-D200-23BC-BAB6F2302B78}"/>
              </a:ext>
            </a:extLst>
          </p:cNvPr>
          <p:cNvSpPr/>
          <p:nvPr/>
        </p:nvSpPr>
        <p:spPr>
          <a:xfrm>
            <a:off x="269476" y="2555915"/>
            <a:ext cx="4272362" cy="990079"/>
          </a:xfrm>
          <a:prstGeom prst="wedgeRoundRectCallout">
            <a:avLst>
              <a:gd name="adj1" fmla="val 8449"/>
              <a:gd name="adj2" fmla="val -83464"/>
              <a:gd name="adj3" fmla="val 16667"/>
            </a:avLst>
          </a:prstGeom>
          <a:solidFill>
            <a:sysClr val="window" lastClr="FFFFFF"/>
          </a:solidFill>
          <a:ln w="25400" cap="flat" cmpd="sng" algn="ctr">
            <a:solidFill>
              <a:srgbClr val="F79646"/>
            </a:solidFill>
            <a:prstDash val="solid"/>
          </a:ln>
          <a:effectLst/>
        </p:spPr>
        <p:txBody>
          <a:bodyPr wrap="square" rtlCol="0" anchor="ctr">
            <a:noAutofit/>
          </a:bodyPr>
          <a:lstStyle/>
          <a:p>
            <a:pPr defTabSz="685800">
              <a:lnSpc>
                <a:spcPts val="3000"/>
              </a:lnSpc>
              <a:defRPr/>
            </a:pPr>
            <a:r>
              <a:rPr lang="ja-JP" altLang="en-US" sz="1950" kern="0" dirty="0">
                <a:solidFill>
                  <a:prstClr val="black"/>
                </a:solidFill>
                <a:latin typeface="HG丸ｺﾞｼｯｸM-PRO" panose="020F0600000000000000" pitchFamily="50" charset="-128"/>
                <a:ea typeface="HG丸ｺﾞｼｯｸM-PRO" panose="020F0600000000000000" pitchFamily="50" charset="-128"/>
              </a:rPr>
              <a:t>・自分で変えられるものではない。</a:t>
            </a:r>
            <a:endParaRPr lang="en-US" altLang="ja-JP" sz="1950" kern="0" dirty="0">
              <a:solidFill>
                <a:prstClr val="black"/>
              </a:solidFill>
              <a:latin typeface="HG丸ｺﾞｼｯｸM-PRO" panose="020F0600000000000000" pitchFamily="50" charset="-128"/>
              <a:ea typeface="HG丸ｺﾞｼｯｸM-PRO" panose="020F0600000000000000" pitchFamily="50" charset="-128"/>
            </a:endParaRPr>
          </a:p>
          <a:p>
            <a:pPr defTabSz="685800">
              <a:lnSpc>
                <a:spcPts val="3000"/>
              </a:lnSpc>
              <a:defRPr/>
            </a:pPr>
            <a:r>
              <a:rPr lang="ja-JP" altLang="en-US" sz="1950" kern="0" dirty="0">
                <a:solidFill>
                  <a:prstClr val="black"/>
                </a:solidFill>
                <a:latin typeface="HG丸ｺﾞｼｯｸM-PRO" panose="020F0600000000000000" pitchFamily="50" charset="-128"/>
                <a:ea typeface="HG丸ｺﾞｼｯｸM-PRO" panose="020F0600000000000000" pitchFamily="50" charset="-128"/>
              </a:rPr>
              <a:t>・自分の能力と関係ない。</a:t>
            </a:r>
            <a:endParaRPr lang="en-US" altLang="ja-JP" sz="1950" kern="0" dirty="0">
              <a:solidFill>
                <a:prstClr val="black"/>
              </a:solidFill>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279D1E7A-1918-244E-4491-45F44BD6E977}"/>
              </a:ext>
            </a:extLst>
          </p:cNvPr>
          <p:cNvSpPr txBox="1"/>
          <p:nvPr/>
        </p:nvSpPr>
        <p:spPr>
          <a:xfrm>
            <a:off x="269476" y="4147026"/>
            <a:ext cx="8587630" cy="477054"/>
          </a:xfrm>
          <a:prstGeom prst="rect">
            <a:avLst/>
          </a:prstGeom>
          <a:noFill/>
        </p:spPr>
        <p:txBody>
          <a:bodyPr wrap="square">
            <a:spAutoFit/>
          </a:bodyPr>
          <a:lstStyle/>
          <a:p>
            <a:pPr>
              <a:lnSpc>
                <a:spcPts val="3000"/>
              </a:lnSpc>
            </a:pPr>
            <a:r>
              <a:rPr lang="ja-JP" altLang="en-US" sz="2250" kern="0" dirty="0">
                <a:solidFill>
                  <a:prstClr val="black"/>
                </a:solidFill>
                <a:latin typeface="HG丸ｺﾞｼｯｸM-PRO" panose="020F0600000000000000" pitchFamily="50" charset="-128"/>
                <a:ea typeface="HG丸ｺﾞｼｯｸM-PRO" panose="020F0600000000000000" pitchFamily="50" charset="-128"/>
              </a:rPr>
              <a:t>・これまでの取組の結果、現在、部落差別は解消に向かっている。　　　</a:t>
            </a:r>
            <a:endParaRPr lang="en-US" altLang="ja-JP" sz="2250" kern="0"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E44D7CB1-E5AE-D2E2-8C1D-347CD1D33C46}"/>
              </a:ext>
            </a:extLst>
          </p:cNvPr>
          <p:cNvSpPr txBox="1"/>
          <p:nvPr/>
        </p:nvSpPr>
        <p:spPr>
          <a:xfrm>
            <a:off x="494251" y="5998856"/>
            <a:ext cx="4634009" cy="477054"/>
          </a:xfrm>
          <a:prstGeom prst="rect">
            <a:avLst/>
          </a:prstGeom>
          <a:noFill/>
        </p:spPr>
        <p:txBody>
          <a:bodyPr wrap="square">
            <a:spAutoFit/>
          </a:bodyPr>
          <a:lstStyle/>
          <a:p>
            <a:pPr>
              <a:lnSpc>
                <a:spcPts val="3000"/>
              </a:lnSpc>
            </a:pPr>
            <a:r>
              <a:rPr lang="en-US" altLang="ja-JP" sz="2250" kern="0" dirty="0">
                <a:latin typeface="HG丸ｺﾞｼｯｸM-PRO" panose="020F0600000000000000" pitchFamily="50" charset="-128"/>
                <a:ea typeface="HG丸ｺﾞｼｯｸM-PRO" panose="020F0600000000000000" pitchFamily="50" charset="-128"/>
              </a:rPr>
              <a:t>※</a:t>
            </a:r>
            <a:r>
              <a:rPr lang="ja-JP" altLang="en-US" sz="2250" kern="0" dirty="0">
                <a:latin typeface="HG丸ｺﾞｼｯｸM-PRO" panose="020F0600000000000000" pitchFamily="50" charset="-128"/>
                <a:ea typeface="HG丸ｺﾞｼｯｸM-PRO" panose="020F0600000000000000" pitchFamily="50" charset="-128"/>
              </a:rPr>
              <a:t>偏見･･･一方にかたよった見解</a:t>
            </a:r>
            <a:endParaRPr lang="en-US" altLang="ja-JP" sz="2250" kern="0" dirty="0">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279D1E7A-1918-244E-4491-45F44BD6E977}"/>
              </a:ext>
            </a:extLst>
          </p:cNvPr>
          <p:cNvSpPr txBox="1"/>
          <p:nvPr/>
        </p:nvSpPr>
        <p:spPr>
          <a:xfrm>
            <a:off x="237421" y="5108576"/>
            <a:ext cx="8906579" cy="814325"/>
          </a:xfrm>
          <a:prstGeom prst="rect">
            <a:avLst/>
          </a:prstGeom>
          <a:noFill/>
        </p:spPr>
        <p:txBody>
          <a:bodyPr wrap="square">
            <a:spAutoFit/>
          </a:bodyPr>
          <a:lstStyle/>
          <a:p>
            <a:pPr>
              <a:lnSpc>
                <a:spcPts val="3000"/>
              </a:lnSpc>
            </a:pPr>
            <a:r>
              <a:rPr lang="ja-JP" altLang="en-US" sz="2250" kern="0" dirty="0">
                <a:solidFill>
                  <a:prstClr val="black"/>
                </a:solidFill>
                <a:latin typeface="HG丸ｺﾞｼｯｸM-PRO" panose="020F0600000000000000" pitchFamily="50" charset="-128"/>
                <a:ea typeface="HG丸ｺﾞｼｯｸM-PRO" panose="020F0600000000000000" pitchFamily="50" charset="-128"/>
              </a:rPr>
              <a:t>・誤った認識・偏見によって、現在も続いている重大な人権問題　　　　　　　　　　　　</a:t>
            </a:r>
            <a:endParaRPr lang="en-US" altLang="ja-JP" sz="2250" kern="0" dirty="0">
              <a:solidFill>
                <a:prstClr val="black"/>
              </a:solidFill>
              <a:latin typeface="HG丸ｺﾞｼｯｸM-PRO" panose="020F0600000000000000" pitchFamily="50" charset="-128"/>
              <a:ea typeface="HG丸ｺﾞｼｯｸM-PRO" panose="020F0600000000000000" pitchFamily="50" charset="-128"/>
            </a:endParaRPr>
          </a:p>
          <a:p>
            <a:pPr>
              <a:lnSpc>
                <a:spcPts val="3000"/>
              </a:lnSpc>
            </a:pPr>
            <a:r>
              <a:rPr lang="ja-JP" altLang="en-US" sz="2250" kern="0" dirty="0">
                <a:solidFill>
                  <a:prstClr val="black"/>
                </a:solidFill>
                <a:latin typeface="HG丸ｺﾞｼｯｸM-PRO" panose="020F0600000000000000" pitchFamily="50" charset="-128"/>
                <a:ea typeface="HG丸ｺﾞｼｯｸM-PRO" panose="020F0600000000000000" pitchFamily="50" charset="-128"/>
              </a:rPr>
              <a:t>　　　　　　　　　　　　　　　　（昔の問題ではない）　　　</a:t>
            </a:r>
            <a:endParaRPr lang="en-US" altLang="ja-JP" sz="2250" kern="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186643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flipH="1">
            <a:off x="7787243" y="5426283"/>
            <a:ext cx="99855" cy="169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white"/>
              </a:solidFill>
              <a:latin typeface="Calibri"/>
              <a:ea typeface="メイリオ"/>
            </a:endParaRPr>
          </a:p>
        </p:txBody>
      </p:sp>
      <p:sp>
        <p:nvSpPr>
          <p:cNvPr id="9" name="正方形/長方形 8"/>
          <p:cNvSpPr/>
          <p:nvPr/>
        </p:nvSpPr>
        <p:spPr>
          <a:xfrm>
            <a:off x="242888" y="439375"/>
            <a:ext cx="8784713" cy="461665"/>
          </a:xfrm>
          <a:prstGeom prst="rect">
            <a:avLst/>
          </a:prstGeom>
        </p:spPr>
        <p:txBody>
          <a:bodyPr wrap="square">
            <a:spAutoFit/>
          </a:bodyPr>
          <a:lstStyle/>
          <a:p>
            <a:pPr algn="just" defTabSz="342900"/>
            <a:r>
              <a:rPr lang="ja-JP" altLang="ja-JP" sz="2400" b="1" kern="100" dirty="0">
                <a:solidFill>
                  <a:srgbClr val="7030A0"/>
                </a:solidFill>
                <a:latin typeface="HG丸ｺﾞｼｯｸM-PRO" panose="020F0600000000000000" pitchFamily="50" charset="-128"/>
                <a:ea typeface="HG丸ｺﾞｼｯｸM-PRO" panose="020F0600000000000000" pitchFamily="50" charset="-128"/>
                <a:cs typeface="Times New Roman" panose="02020603050405020304" pitchFamily="18" charset="0"/>
              </a:rPr>
              <a:t>部落差別の解消の推進に関する法律</a:t>
            </a:r>
            <a:r>
              <a:rPr lang="ja-JP" altLang="ja-JP" sz="12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（平成</a:t>
            </a:r>
            <a:r>
              <a:rPr lang="en-US" altLang="ja-JP" sz="12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28</a:t>
            </a:r>
            <a:r>
              <a:rPr lang="ja-JP" altLang="ja-JP" sz="12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a:t>
            </a:r>
            <a:r>
              <a:rPr lang="en-US" altLang="ja-JP" sz="12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12</a:t>
            </a:r>
            <a:r>
              <a:rPr lang="ja-JP" altLang="ja-JP" sz="12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月</a:t>
            </a:r>
            <a:r>
              <a:rPr lang="en-US" altLang="ja-JP" sz="12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16</a:t>
            </a:r>
            <a:r>
              <a:rPr lang="ja-JP" altLang="ja-JP" sz="12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日施行）</a:t>
            </a:r>
            <a:endParaRPr lang="en-US" altLang="ja-JP" sz="12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ED7F07B9-6FE4-D61B-B7F0-5C9ADB36FA32}"/>
              </a:ext>
            </a:extLst>
          </p:cNvPr>
          <p:cNvSpPr/>
          <p:nvPr/>
        </p:nvSpPr>
        <p:spPr>
          <a:xfrm>
            <a:off x="369379" y="1110549"/>
            <a:ext cx="8479446" cy="696666"/>
          </a:xfrm>
          <a:prstGeom prst="rect">
            <a:avLst/>
          </a:prstGeom>
        </p:spPr>
        <p:txBody>
          <a:bodyPr wrap="square">
            <a:spAutoFit/>
          </a:bodyPr>
          <a:lstStyle/>
          <a:p>
            <a:pPr algn="just" defTabSz="342900">
              <a:lnSpc>
                <a:spcPts val="2500"/>
              </a:lnSpc>
            </a:pPr>
            <a:r>
              <a:rPr lang="ja-JP" altLang="en-US" sz="20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〇部落差別は許されないものであるという認識のもとで、部落差別の解　</a:t>
            </a:r>
            <a:endParaRPr lang="en-US" altLang="ja-JP" sz="20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defTabSz="342900">
              <a:lnSpc>
                <a:spcPts val="2500"/>
              </a:lnSpc>
            </a:pPr>
            <a:r>
              <a:rPr lang="ja-JP" altLang="en-US" sz="20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消を推進することが重要である。</a:t>
            </a:r>
            <a:endParaRPr lang="en-US" altLang="ja-JP" sz="20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nvGrpSpPr>
          <p:cNvPr id="2" name="グループ化 1"/>
          <p:cNvGrpSpPr/>
          <p:nvPr/>
        </p:nvGrpSpPr>
        <p:grpSpPr>
          <a:xfrm>
            <a:off x="242888" y="2197482"/>
            <a:ext cx="8805614" cy="4027694"/>
            <a:chOff x="65436" y="2772720"/>
            <a:chExt cx="8805614" cy="4027694"/>
          </a:xfrm>
        </p:grpSpPr>
        <p:sp>
          <p:nvSpPr>
            <p:cNvPr id="11" name="正方形/長方形 10">
              <a:extLst>
                <a:ext uri="{FF2B5EF4-FFF2-40B4-BE49-F238E27FC236}">
                  <a16:creationId xmlns:a16="http://schemas.microsoft.com/office/drawing/2014/main" id="{F1A2E991-6B81-C063-90F8-0CEE2194683D}"/>
                </a:ext>
              </a:extLst>
            </p:cNvPr>
            <p:cNvSpPr/>
            <p:nvPr/>
          </p:nvSpPr>
          <p:spPr>
            <a:xfrm>
              <a:off x="92830" y="2772720"/>
              <a:ext cx="6653046" cy="461665"/>
            </a:xfrm>
            <a:prstGeom prst="rect">
              <a:avLst/>
            </a:prstGeom>
          </p:spPr>
          <p:txBody>
            <a:bodyPr wrap="square">
              <a:spAutoFit/>
            </a:bodyPr>
            <a:lstStyle/>
            <a:p>
              <a:r>
                <a:rPr lang="ja-JP" altLang="ja-JP" sz="2400" b="1" dirty="0">
                  <a:solidFill>
                    <a:srgbClr val="7030A0"/>
                  </a:solidFill>
                  <a:latin typeface="HG丸ｺﾞｼｯｸM-PRO" panose="020F0600000000000000" pitchFamily="50" charset="-128"/>
                  <a:ea typeface="HG丸ｺﾞｼｯｸM-PRO" panose="020F0600000000000000" pitchFamily="50" charset="-128"/>
                </a:rPr>
                <a:t>和歌山県部落差別の解消の推進に関する条例</a:t>
              </a:r>
              <a:endParaRPr lang="ja-JP" altLang="ja-JP" sz="2400" dirty="0">
                <a:solidFill>
                  <a:srgbClr val="7030A0"/>
                </a:solidFill>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7C9F8CA9-3E9D-00DE-B80C-6954E0B89A0F}"/>
                </a:ext>
              </a:extLst>
            </p:cNvPr>
            <p:cNvSpPr txBox="1"/>
            <p:nvPr/>
          </p:nvSpPr>
          <p:spPr>
            <a:xfrm>
              <a:off x="65436" y="3298397"/>
              <a:ext cx="6707835" cy="276999"/>
            </a:xfrm>
            <a:prstGeom prst="rect">
              <a:avLst/>
            </a:prstGeom>
            <a:noFill/>
          </p:spPr>
          <p:txBody>
            <a:bodyPr wrap="square">
              <a:spAutoFit/>
            </a:bodyPr>
            <a:lstStyle/>
            <a:p>
              <a:r>
                <a:rPr lang="ja-JP" altLang="ja-JP" sz="1200" dirty="0">
                  <a:latin typeface="HG丸ｺﾞｼｯｸM-PRO" panose="020F0600000000000000" pitchFamily="50" charset="-128"/>
                  <a:ea typeface="HG丸ｺﾞｼｯｸM-PRO" panose="020F0600000000000000" pitchFamily="50" charset="-128"/>
                </a:rPr>
                <a:t>（令和２年３月</a:t>
              </a:r>
              <a:r>
                <a:rPr lang="en-US" altLang="ja-JP" sz="1200" dirty="0">
                  <a:latin typeface="HG丸ｺﾞｼｯｸM-PRO" panose="020F0600000000000000" pitchFamily="50" charset="-128"/>
                  <a:ea typeface="HG丸ｺﾞｼｯｸM-PRO" panose="020F0600000000000000" pitchFamily="50" charset="-128"/>
                </a:rPr>
                <a:t>24</a:t>
              </a:r>
              <a:r>
                <a:rPr lang="ja-JP" altLang="ja-JP" sz="1200" dirty="0">
                  <a:latin typeface="HG丸ｺﾞｼｯｸM-PRO" panose="020F0600000000000000" pitchFamily="50" charset="-128"/>
                  <a:ea typeface="HG丸ｺﾞｼｯｸM-PRO" panose="020F0600000000000000" pitchFamily="50" charset="-128"/>
                </a:rPr>
                <a:t>日施行</a:t>
              </a:r>
              <a:r>
                <a:rPr lang="ja-JP" altLang="en-US" sz="1200" dirty="0">
                  <a:latin typeface="HG丸ｺﾞｼｯｸM-PRO" panose="020F0600000000000000" pitchFamily="50" charset="-128"/>
                  <a:ea typeface="HG丸ｺﾞｼｯｸM-PRO" panose="020F0600000000000000" pitchFamily="50" charset="-128"/>
                </a:rPr>
                <a:t>　</a:t>
              </a:r>
              <a:r>
                <a:rPr lang="ja-JP" altLang="ja-JP" sz="1200" dirty="0">
                  <a:latin typeface="HG丸ｺﾞｼｯｸM-PRO" panose="020F0600000000000000" pitchFamily="50" charset="-128"/>
                  <a:ea typeface="HG丸ｺﾞｼｯｸM-PRO" panose="020F0600000000000000" pitchFamily="50" charset="-128"/>
                </a:rPr>
                <a:t>令和</a:t>
              </a:r>
              <a:r>
                <a:rPr lang="en-US" altLang="ja-JP" sz="1200" dirty="0">
                  <a:latin typeface="HG丸ｺﾞｼｯｸM-PRO" panose="020F0600000000000000" pitchFamily="50" charset="-128"/>
                  <a:ea typeface="HG丸ｺﾞｼｯｸM-PRO" panose="020F0600000000000000" pitchFamily="50" charset="-128"/>
                </a:rPr>
                <a:t>2</a:t>
              </a:r>
              <a:r>
                <a:rPr lang="ja-JP" altLang="ja-JP" sz="1200" dirty="0">
                  <a:latin typeface="HG丸ｺﾞｼｯｸM-PRO" panose="020F0600000000000000" pitchFamily="50" charset="-128"/>
                  <a:ea typeface="HG丸ｺﾞｼｯｸM-PRO" panose="020F0600000000000000" pitchFamily="50" charset="-128"/>
                </a:rPr>
                <a:t>年</a:t>
              </a:r>
              <a:r>
                <a:rPr lang="en-US" altLang="ja-JP" sz="1200" dirty="0">
                  <a:latin typeface="HG丸ｺﾞｼｯｸM-PRO" panose="020F0600000000000000" pitchFamily="50" charset="-128"/>
                  <a:ea typeface="HG丸ｺﾞｼｯｸM-PRO" panose="020F0600000000000000" pitchFamily="50" charset="-128"/>
                </a:rPr>
                <a:t>12</a:t>
              </a:r>
              <a:r>
                <a:rPr lang="ja-JP" altLang="ja-JP" sz="1200" dirty="0">
                  <a:latin typeface="HG丸ｺﾞｼｯｸM-PRO" panose="020F0600000000000000" pitchFamily="50" charset="-128"/>
                  <a:ea typeface="HG丸ｺﾞｼｯｸM-PRO" panose="020F0600000000000000" pitchFamily="50" charset="-128"/>
                </a:rPr>
                <a:t>月</a:t>
              </a:r>
              <a:r>
                <a:rPr lang="ja-JP" altLang="en-US" sz="1200" dirty="0">
                  <a:latin typeface="HG丸ｺﾞｼｯｸM-PRO" panose="020F0600000000000000" pitchFamily="50" charset="-128"/>
                  <a:ea typeface="HG丸ｺﾞｼｯｸM-PRO" panose="020F0600000000000000" pitchFamily="50" charset="-128"/>
                </a:rPr>
                <a:t>・令和</a:t>
              </a:r>
              <a:r>
                <a:rPr lang="en-US" altLang="ja-JP" sz="1200" dirty="0">
                  <a:latin typeface="HG丸ｺﾞｼｯｸM-PRO" panose="020F0600000000000000" pitchFamily="50" charset="-128"/>
                  <a:ea typeface="HG丸ｺﾞｼｯｸM-PRO" panose="020F0600000000000000" pitchFamily="50" charset="-128"/>
                </a:rPr>
                <a:t>6</a:t>
              </a:r>
              <a:r>
                <a:rPr lang="ja-JP" altLang="en-US" sz="1200" dirty="0">
                  <a:latin typeface="HG丸ｺﾞｼｯｸM-PRO" panose="020F0600000000000000" pitchFamily="50" charset="-128"/>
                  <a:ea typeface="HG丸ｺﾞｼｯｸM-PRO" panose="020F0600000000000000" pitchFamily="50" charset="-128"/>
                </a:rPr>
                <a:t>年</a:t>
              </a:r>
              <a:r>
                <a:rPr lang="en-US" altLang="ja-JP" sz="1200" dirty="0">
                  <a:latin typeface="HG丸ｺﾞｼｯｸM-PRO" panose="020F0600000000000000" pitchFamily="50" charset="-128"/>
                  <a:ea typeface="HG丸ｺﾞｼｯｸM-PRO" panose="020F0600000000000000" pitchFamily="50" charset="-128"/>
                </a:rPr>
                <a:t>4</a:t>
              </a:r>
              <a:r>
                <a:rPr lang="ja-JP" altLang="en-US" sz="1200" dirty="0">
                  <a:latin typeface="HG丸ｺﾞｼｯｸM-PRO" panose="020F0600000000000000" pitchFamily="50" charset="-128"/>
                  <a:ea typeface="HG丸ｺﾞｼｯｸM-PRO" panose="020F0600000000000000" pitchFamily="50" charset="-128"/>
                </a:rPr>
                <a:t>月</a:t>
              </a:r>
              <a:r>
                <a:rPr lang="ja-JP" altLang="ja-JP" sz="1200" dirty="0">
                  <a:latin typeface="HG丸ｺﾞｼｯｸM-PRO" panose="020F0600000000000000" pitchFamily="50" charset="-128"/>
                  <a:ea typeface="HG丸ｺﾞｼｯｸM-PRO" panose="020F0600000000000000" pitchFamily="50" charset="-128"/>
                </a:rPr>
                <a:t>一部改正施行</a:t>
              </a:r>
              <a:r>
                <a:rPr lang="en-US" altLang="ja-JP" sz="1200" dirty="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pic>
          <p:nvPicPr>
            <p:cNvPr id="14" name="図 13">
              <a:extLst>
                <a:ext uri="{FF2B5EF4-FFF2-40B4-BE49-F238E27FC236}">
                  <a16:creationId xmlns:a16="http://schemas.microsoft.com/office/drawing/2014/main" id="{4EA3D7AC-9294-C742-5FE3-4D350F8FD8F6}"/>
                </a:ext>
              </a:extLst>
            </p:cNvPr>
            <p:cNvPicPr>
              <a:picLocks noChangeAspect="1"/>
            </p:cNvPicPr>
            <p:nvPr/>
          </p:nvPicPr>
          <p:blipFill>
            <a:blip r:embed="rId3"/>
            <a:stretch>
              <a:fillRect/>
            </a:stretch>
          </p:blipFill>
          <p:spPr>
            <a:xfrm>
              <a:off x="6713936" y="4194014"/>
              <a:ext cx="1812038" cy="2606400"/>
            </a:xfrm>
            <a:prstGeom prst="rect">
              <a:avLst/>
            </a:prstGeom>
          </p:spPr>
        </p:pic>
        <p:sp>
          <p:nvSpPr>
            <p:cNvPr id="15" name="正方形/長方形 14">
              <a:extLst>
                <a:ext uri="{FF2B5EF4-FFF2-40B4-BE49-F238E27FC236}">
                  <a16:creationId xmlns:a16="http://schemas.microsoft.com/office/drawing/2014/main" id="{B56B2B45-AD1F-50B9-778F-0E67BFAFB6B2}"/>
                </a:ext>
              </a:extLst>
            </p:cNvPr>
            <p:cNvSpPr/>
            <p:nvPr/>
          </p:nvSpPr>
          <p:spPr>
            <a:xfrm>
              <a:off x="191927" y="3634539"/>
              <a:ext cx="8679123" cy="3117200"/>
            </a:xfrm>
            <a:prstGeom prst="rect">
              <a:avLst/>
            </a:prstGeom>
          </p:spPr>
          <p:txBody>
            <a:bodyPr wrap="square">
              <a:spAutoFit/>
            </a:bodyPr>
            <a:lstStyle/>
            <a:p>
              <a:pPr algn="just">
                <a:lnSpc>
                  <a:spcPts val="3000"/>
                </a:lnSpc>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〇行政、県民、事業者、関係機関などが一体となって部落差別のない社会　　　</a:t>
              </a:r>
              <a:endPar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3000"/>
                </a:lnSpc>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を実現することをめざす。</a:t>
              </a:r>
              <a:endPar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3000"/>
                </a:lnSpc>
              </a:pPr>
              <a:endPar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3000"/>
                </a:lnSpc>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〇部落差別は基本的人権の侵害であり、</a:t>
              </a:r>
              <a:endPar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3000"/>
                </a:lnSpc>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・インターネットを利用した部落差別</a:t>
              </a:r>
              <a:endPar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3000"/>
                </a:lnSpc>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・結婚や就職に際しての身元の調査による部落差別</a:t>
              </a:r>
              <a:endPar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3000"/>
                </a:lnSpc>
                <a:spcAft>
                  <a:spcPts val="0"/>
                </a:spcAft>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・その他あらゆる行為による部落差別　</a:t>
              </a:r>
              <a:endPar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3000"/>
                </a:lnSpc>
                <a:spcAft>
                  <a:spcPts val="0"/>
                </a:spcAft>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をおこなってはならない。</a:t>
              </a:r>
              <a:endPar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spTree>
    <p:extLst>
      <p:ext uri="{BB962C8B-B14F-4D97-AF65-F5344CB8AC3E}">
        <p14:creationId xmlns:p14="http://schemas.microsoft.com/office/powerpoint/2010/main" val="134419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吹き出し 47">
            <a:extLst>
              <a:ext uri="{FF2B5EF4-FFF2-40B4-BE49-F238E27FC236}">
                <a16:creationId xmlns:a16="http://schemas.microsoft.com/office/drawing/2014/main" id="{8E00CF9E-A2EF-02C6-AC52-B4BCC469BB0B}"/>
              </a:ext>
            </a:extLst>
          </p:cNvPr>
          <p:cNvSpPr/>
          <p:nvPr/>
        </p:nvSpPr>
        <p:spPr>
          <a:xfrm>
            <a:off x="296993" y="362523"/>
            <a:ext cx="7490684" cy="578401"/>
          </a:xfrm>
          <a:prstGeom prst="wedgeRoundRectCallout">
            <a:avLst>
              <a:gd name="adj1" fmla="val 31727"/>
              <a:gd name="adj2" fmla="val 22578"/>
              <a:gd name="adj3" fmla="val 16667"/>
            </a:avLst>
          </a:prstGeom>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04800" indent="-304800">
              <a:lnSpc>
                <a:spcPts val="4200"/>
              </a:lnSpc>
            </a:pPr>
            <a:r>
              <a:rPr lang="ja-JP" altLang="en-US" sz="2400" dirty="0">
                <a:latin typeface="HG丸ｺﾞｼｯｸM-PRO" panose="020F0600000000000000" pitchFamily="50" charset="-128"/>
                <a:ea typeface="HG丸ｺﾞｼｯｸM-PRO" panose="020F0600000000000000" pitchFamily="50" charset="-128"/>
              </a:rPr>
              <a:t>採用選考に関しては、様々な人権問題があります。</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E44D7CB1-E5AE-D2E2-8C1D-347CD1D33C46}"/>
              </a:ext>
            </a:extLst>
          </p:cNvPr>
          <p:cNvSpPr txBox="1"/>
          <p:nvPr/>
        </p:nvSpPr>
        <p:spPr>
          <a:xfrm>
            <a:off x="693345" y="1417978"/>
            <a:ext cx="3250455" cy="477054"/>
          </a:xfrm>
          <a:prstGeom prst="rect">
            <a:avLst/>
          </a:prstGeom>
          <a:noFill/>
        </p:spPr>
        <p:txBody>
          <a:bodyPr wrap="square">
            <a:spAutoFit/>
          </a:bodyPr>
          <a:lstStyle/>
          <a:p>
            <a:pPr>
              <a:lnSpc>
                <a:spcPts val="3000"/>
              </a:lnSpc>
            </a:pPr>
            <a:r>
              <a:rPr lang="ja-JP" altLang="en-US" sz="2250" kern="0" dirty="0">
                <a:latin typeface="HG丸ｺﾞｼｯｸM-PRO" panose="020F0600000000000000" pitchFamily="50" charset="-128"/>
                <a:ea typeface="HG丸ｺﾞｼｯｸM-PRO" panose="020F0600000000000000" pitchFamily="50" charset="-128"/>
              </a:rPr>
              <a:t>同和問題（部落差別）</a:t>
            </a:r>
            <a:endParaRPr lang="en-US" altLang="ja-JP" sz="2250" kern="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E44D7CB1-E5AE-D2E2-8C1D-347CD1D33C46}"/>
              </a:ext>
            </a:extLst>
          </p:cNvPr>
          <p:cNvSpPr txBox="1"/>
          <p:nvPr/>
        </p:nvSpPr>
        <p:spPr>
          <a:xfrm>
            <a:off x="4042335" y="2310940"/>
            <a:ext cx="4634009" cy="477054"/>
          </a:xfrm>
          <a:prstGeom prst="rect">
            <a:avLst/>
          </a:prstGeom>
          <a:noFill/>
        </p:spPr>
        <p:txBody>
          <a:bodyPr wrap="square">
            <a:spAutoFit/>
          </a:bodyPr>
          <a:lstStyle/>
          <a:p>
            <a:pPr>
              <a:lnSpc>
                <a:spcPts val="3000"/>
              </a:lnSpc>
            </a:pPr>
            <a:r>
              <a:rPr lang="ja-JP" altLang="en-US" sz="2250" kern="0" dirty="0">
                <a:latin typeface="HG丸ｺﾞｼｯｸM-PRO" panose="020F0600000000000000" pitchFamily="50" charset="-128"/>
                <a:ea typeface="HG丸ｺﾞｼｯｸM-PRO" panose="020F0600000000000000" pitchFamily="50" charset="-128"/>
              </a:rPr>
              <a:t>障害のある人の人権</a:t>
            </a:r>
            <a:endParaRPr lang="en-US" altLang="ja-JP" sz="2250" kern="0" dirty="0">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E44D7CB1-E5AE-D2E2-8C1D-347CD1D33C46}"/>
              </a:ext>
            </a:extLst>
          </p:cNvPr>
          <p:cNvSpPr txBox="1"/>
          <p:nvPr/>
        </p:nvSpPr>
        <p:spPr>
          <a:xfrm>
            <a:off x="4042335" y="1444429"/>
            <a:ext cx="3609119" cy="477054"/>
          </a:xfrm>
          <a:prstGeom prst="rect">
            <a:avLst/>
          </a:prstGeom>
          <a:noFill/>
        </p:spPr>
        <p:txBody>
          <a:bodyPr wrap="square">
            <a:spAutoFit/>
          </a:bodyPr>
          <a:lstStyle/>
          <a:p>
            <a:pPr>
              <a:lnSpc>
                <a:spcPts val="3000"/>
              </a:lnSpc>
            </a:pPr>
            <a:r>
              <a:rPr lang="ja-JP" altLang="en-US" sz="2250" kern="0" dirty="0">
                <a:latin typeface="HG丸ｺﾞｼｯｸM-PRO" panose="020F0600000000000000" pitchFamily="50" charset="-128"/>
                <a:ea typeface="HG丸ｺﾞｼｯｸM-PRO" panose="020F0600000000000000" pitchFamily="50" charset="-128"/>
              </a:rPr>
              <a:t>男女平等に関する課題</a:t>
            </a:r>
            <a:endParaRPr lang="en-US" altLang="ja-JP" sz="2250" kern="0" dirty="0">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E44D7CB1-E5AE-D2E2-8C1D-347CD1D33C46}"/>
              </a:ext>
            </a:extLst>
          </p:cNvPr>
          <p:cNvSpPr txBox="1"/>
          <p:nvPr/>
        </p:nvSpPr>
        <p:spPr>
          <a:xfrm>
            <a:off x="693345" y="2302816"/>
            <a:ext cx="2020349" cy="477054"/>
          </a:xfrm>
          <a:prstGeom prst="rect">
            <a:avLst/>
          </a:prstGeom>
          <a:noFill/>
        </p:spPr>
        <p:txBody>
          <a:bodyPr wrap="square">
            <a:spAutoFit/>
          </a:bodyPr>
          <a:lstStyle/>
          <a:p>
            <a:pPr>
              <a:lnSpc>
                <a:spcPts val="3000"/>
              </a:lnSpc>
            </a:pPr>
            <a:r>
              <a:rPr lang="ja-JP" altLang="en-US" sz="2250" kern="0" dirty="0">
                <a:latin typeface="HG丸ｺﾞｼｯｸM-PRO" panose="020F0600000000000000" pitchFamily="50" charset="-128"/>
                <a:ea typeface="HG丸ｺﾞｼｯｸM-PRO" panose="020F0600000000000000" pitchFamily="50" charset="-128"/>
              </a:rPr>
              <a:t>高齢者の人権</a:t>
            </a:r>
            <a:endParaRPr lang="en-US" altLang="ja-JP" sz="2250" kern="0" dirty="0">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E44D7CB1-E5AE-D2E2-8C1D-347CD1D33C46}"/>
              </a:ext>
            </a:extLst>
          </p:cNvPr>
          <p:cNvSpPr txBox="1"/>
          <p:nvPr/>
        </p:nvSpPr>
        <p:spPr>
          <a:xfrm>
            <a:off x="693345" y="3123802"/>
            <a:ext cx="2039511" cy="477054"/>
          </a:xfrm>
          <a:prstGeom prst="rect">
            <a:avLst/>
          </a:prstGeom>
          <a:noFill/>
        </p:spPr>
        <p:txBody>
          <a:bodyPr wrap="square">
            <a:spAutoFit/>
          </a:bodyPr>
          <a:lstStyle/>
          <a:p>
            <a:pPr>
              <a:lnSpc>
                <a:spcPts val="3000"/>
              </a:lnSpc>
            </a:pPr>
            <a:r>
              <a:rPr lang="ja-JP" altLang="en-US" sz="2250" kern="0" dirty="0">
                <a:latin typeface="HG丸ｺﾞｼｯｸM-PRO" panose="020F0600000000000000" pitchFamily="50" charset="-128"/>
                <a:ea typeface="HG丸ｺﾞｼｯｸM-PRO" panose="020F0600000000000000" pitchFamily="50" charset="-128"/>
              </a:rPr>
              <a:t>外国人の人権</a:t>
            </a:r>
            <a:endParaRPr lang="en-US" altLang="ja-JP" sz="2250" kern="0" dirty="0">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E44D7CB1-E5AE-D2E2-8C1D-347CD1D33C46}"/>
              </a:ext>
            </a:extLst>
          </p:cNvPr>
          <p:cNvSpPr txBox="1"/>
          <p:nvPr/>
        </p:nvSpPr>
        <p:spPr>
          <a:xfrm>
            <a:off x="4042335" y="3123802"/>
            <a:ext cx="4314081" cy="477054"/>
          </a:xfrm>
          <a:prstGeom prst="rect">
            <a:avLst/>
          </a:prstGeom>
          <a:noFill/>
        </p:spPr>
        <p:txBody>
          <a:bodyPr wrap="square">
            <a:spAutoFit/>
          </a:bodyPr>
          <a:lstStyle/>
          <a:p>
            <a:pPr>
              <a:lnSpc>
                <a:spcPts val="3000"/>
              </a:lnSpc>
            </a:pPr>
            <a:r>
              <a:rPr lang="ja-JP" altLang="en-US" sz="2250" kern="0" dirty="0">
                <a:latin typeface="HG丸ｺﾞｼｯｸM-PRO" panose="020F0600000000000000" pitchFamily="50" charset="-128"/>
                <a:ea typeface="HG丸ｺﾞｼｯｸM-PRO" panose="020F0600000000000000" pitchFamily="50" charset="-128"/>
              </a:rPr>
              <a:t>性的指向・性自認に関する人権</a:t>
            </a:r>
            <a:endParaRPr lang="en-US" altLang="ja-JP" sz="2250" kern="0" dirty="0">
              <a:latin typeface="HG丸ｺﾞｼｯｸM-PRO" panose="020F0600000000000000" pitchFamily="50" charset="-128"/>
              <a:ea typeface="HG丸ｺﾞｼｯｸM-PRO" panose="020F0600000000000000" pitchFamily="50" charset="-128"/>
            </a:endParaRPr>
          </a:p>
        </p:txBody>
      </p:sp>
      <p:sp>
        <p:nvSpPr>
          <p:cNvPr id="11" name="テキスト ボックス 10">
            <a:extLst>
              <a:ext uri="{FF2B5EF4-FFF2-40B4-BE49-F238E27FC236}">
                <a16:creationId xmlns:a16="http://schemas.microsoft.com/office/drawing/2014/main" id="{E44D7CB1-E5AE-D2E2-8C1D-347CD1D33C46}"/>
              </a:ext>
            </a:extLst>
          </p:cNvPr>
          <p:cNvSpPr txBox="1"/>
          <p:nvPr/>
        </p:nvSpPr>
        <p:spPr>
          <a:xfrm>
            <a:off x="8031460" y="3600856"/>
            <a:ext cx="484921" cy="477054"/>
          </a:xfrm>
          <a:prstGeom prst="rect">
            <a:avLst/>
          </a:prstGeom>
          <a:noFill/>
        </p:spPr>
        <p:txBody>
          <a:bodyPr wrap="square">
            <a:spAutoFit/>
          </a:bodyPr>
          <a:lstStyle/>
          <a:p>
            <a:pPr>
              <a:lnSpc>
                <a:spcPts val="3000"/>
              </a:lnSpc>
            </a:pPr>
            <a:r>
              <a:rPr lang="ja-JP" altLang="en-US" sz="2250" kern="0" dirty="0">
                <a:latin typeface="HG丸ｺﾞｼｯｸM-PRO" panose="020F0600000000000000" pitchFamily="50" charset="-128"/>
                <a:ea typeface="HG丸ｺﾞｼｯｸM-PRO" panose="020F0600000000000000" pitchFamily="50" charset="-128"/>
              </a:rPr>
              <a:t>等</a:t>
            </a:r>
            <a:endParaRPr lang="en-US" altLang="ja-JP" sz="2250" kern="0" dirty="0">
              <a:latin typeface="HG丸ｺﾞｼｯｸM-PRO" panose="020F0600000000000000" pitchFamily="50" charset="-128"/>
              <a:ea typeface="HG丸ｺﾞｼｯｸM-PRO" panose="020F0600000000000000" pitchFamily="50" charset="-128"/>
            </a:endParaRPr>
          </a:p>
        </p:txBody>
      </p:sp>
      <p:sp>
        <p:nvSpPr>
          <p:cNvPr id="12" name="正方形/長方形 11">
            <a:extLst>
              <a:ext uri="{FF2B5EF4-FFF2-40B4-BE49-F238E27FC236}">
                <a16:creationId xmlns:a16="http://schemas.microsoft.com/office/drawing/2014/main" id="{ED7F07B9-6FE4-D61B-B7F0-5C9ADB36FA32}"/>
              </a:ext>
            </a:extLst>
          </p:cNvPr>
          <p:cNvSpPr/>
          <p:nvPr/>
        </p:nvSpPr>
        <p:spPr>
          <a:xfrm>
            <a:off x="388433" y="4663440"/>
            <a:ext cx="8479446" cy="1257300"/>
          </a:xfrm>
          <a:prstGeom prst="rect">
            <a:avLst/>
          </a:prstGeom>
          <a:ln w="38100">
            <a:solidFill>
              <a:srgbClr val="FF0000"/>
            </a:solidFill>
          </a:ln>
        </p:spPr>
        <p:style>
          <a:lnRef idx="2">
            <a:schemeClr val="accent4"/>
          </a:lnRef>
          <a:fillRef idx="1">
            <a:schemeClr val="lt1"/>
          </a:fillRef>
          <a:effectRef idx="0">
            <a:schemeClr val="accent4"/>
          </a:effectRef>
          <a:fontRef idx="minor">
            <a:schemeClr val="dk1"/>
          </a:fontRef>
        </p:style>
        <p:txBody>
          <a:bodyPr wrap="square" anchor="ctr" anchorCtr="0">
            <a:noAutofit/>
          </a:bodyPr>
          <a:lstStyle/>
          <a:p>
            <a:pPr algn="just" defTabSz="342900">
              <a:lnSpc>
                <a:spcPts val="3500"/>
              </a:lnSpc>
            </a:pPr>
            <a:r>
              <a:rPr lang="ja-JP" altLang="en-US" sz="20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採用選考で、不適切な質問や差別的な取扱いを受けたと感じた場合に、あなたはどうしますか。</a:t>
            </a:r>
            <a:endParaRPr lang="en-US" altLang="ja-JP" sz="20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2663612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40366" y="115296"/>
            <a:ext cx="4823124" cy="6636695"/>
          </a:xfrm>
          <a:prstGeom prst="rect">
            <a:avLst/>
          </a:prstGeom>
        </p:spPr>
      </p:pic>
      <p:pic>
        <p:nvPicPr>
          <p:cNvPr id="4" name="図 3"/>
          <p:cNvPicPr>
            <a:picLocks noChangeAspect="1"/>
          </p:cNvPicPr>
          <p:nvPr/>
        </p:nvPicPr>
        <p:blipFill>
          <a:blip r:embed="rId4"/>
          <a:stretch>
            <a:fillRect/>
          </a:stretch>
        </p:blipFill>
        <p:spPr>
          <a:xfrm>
            <a:off x="5452995" y="1537339"/>
            <a:ext cx="3156060" cy="4406261"/>
          </a:xfrm>
          <a:prstGeom prst="rect">
            <a:avLst/>
          </a:prstGeom>
        </p:spPr>
      </p:pic>
    </p:spTree>
    <p:extLst>
      <p:ext uri="{BB962C8B-B14F-4D97-AF65-F5344CB8AC3E}">
        <p14:creationId xmlns:p14="http://schemas.microsoft.com/office/powerpoint/2010/main" val="782218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D7F07B9-6FE4-D61B-B7F0-5C9ADB36FA32}"/>
              </a:ext>
            </a:extLst>
          </p:cNvPr>
          <p:cNvSpPr/>
          <p:nvPr/>
        </p:nvSpPr>
        <p:spPr>
          <a:xfrm>
            <a:off x="803204" y="2288341"/>
            <a:ext cx="7287248" cy="1210233"/>
          </a:xfrm>
          <a:prstGeom prst="rect">
            <a:avLst/>
          </a:prstGeom>
          <a:ln w="28575">
            <a:solidFill>
              <a:srgbClr val="FF0000"/>
            </a:solidFill>
          </a:ln>
        </p:spPr>
        <p:txBody>
          <a:bodyPr wrap="square">
            <a:noAutofit/>
          </a:bodyPr>
          <a:lstStyle/>
          <a:p>
            <a:pPr algn="just" defTabSz="342900">
              <a:lnSpc>
                <a:spcPts val="4000"/>
              </a:lnSpc>
            </a:pPr>
            <a:r>
              <a:rPr lang="ja-JP" altLang="en-US" sz="32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公平・公正な社会を実現するために</a:t>
            </a:r>
            <a:r>
              <a:rPr lang="ja-JP" altLang="en-US" sz="3200"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3200"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defTabSz="342900">
              <a:lnSpc>
                <a:spcPts val="4000"/>
              </a:lnSpc>
            </a:pPr>
            <a:r>
              <a:rPr lang="ja-JP" altLang="en-US" sz="3200"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どの</a:t>
            </a:r>
            <a:r>
              <a:rPr lang="ja-JP" altLang="en-US" sz="32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ようなことが大切だと思います</a:t>
            </a:r>
            <a:r>
              <a:rPr lang="ja-JP" altLang="en-US" sz="3200"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か</a:t>
            </a:r>
            <a:endParaRPr lang="en-US" altLang="ja-JP" sz="32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2765637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28650" y="119270"/>
            <a:ext cx="7886700" cy="728869"/>
          </a:xfrm>
        </p:spPr>
        <p:txBody>
          <a:bodyPr>
            <a:normAutofit/>
          </a:bodyPr>
          <a:lstStyle/>
          <a:p>
            <a:r>
              <a:rPr kumimoji="1" lang="ja-JP" altLang="en-US" sz="2800" dirty="0" smtClean="0">
                <a:latin typeface="HGｺﾞｼｯｸM" panose="020B0609000000000000" pitchFamily="49" charset="-128"/>
                <a:ea typeface="HGｺﾞｼｯｸM" panose="020B0609000000000000" pitchFamily="49" charset="-128"/>
              </a:rPr>
              <a:t>同和問題</a:t>
            </a:r>
            <a:r>
              <a:rPr kumimoji="1" lang="en-US" altLang="ja-JP" sz="2800" dirty="0" smtClean="0">
                <a:latin typeface="HGｺﾞｼｯｸM" panose="020B0609000000000000" pitchFamily="49" charset="-128"/>
                <a:ea typeface="HGｺﾞｼｯｸM" panose="020B0609000000000000" pitchFamily="49" charset="-128"/>
              </a:rPr>
              <a:t>(</a:t>
            </a:r>
            <a:r>
              <a:rPr kumimoji="1" lang="ja-JP" altLang="en-US" sz="2800" dirty="0" smtClean="0">
                <a:latin typeface="HGｺﾞｼｯｸM" panose="020B0609000000000000" pitchFamily="49" charset="-128"/>
                <a:ea typeface="HGｺﾞｼｯｸM" panose="020B0609000000000000" pitchFamily="49" charset="-128"/>
              </a:rPr>
              <a:t>部落差別</a:t>
            </a:r>
            <a:r>
              <a:rPr kumimoji="1" lang="en-US" altLang="ja-JP" sz="2800" dirty="0" smtClean="0">
                <a:latin typeface="HGｺﾞｼｯｸM" panose="020B0609000000000000" pitchFamily="49" charset="-128"/>
                <a:ea typeface="HGｺﾞｼｯｸM" panose="020B0609000000000000" pitchFamily="49" charset="-128"/>
              </a:rPr>
              <a:t>)</a:t>
            </a:r>
            <a:r>
              <a:rPr lang="ja-JP" altLang="en-US" sz="2800" dirty="0" smtClean="0">
                <a:latin typeface="HGｺﾞｼｯｸM" panose="020B0609000000000000" pitchFamily="49" charset="-128"/>
                <a:ea typeface="HGｺﾞｼｯｸM" panose="020B0609000000000000" pitchFamily="49" charset="-128"/>
              </a:rPr>
              <a:t>の県内の主な相談窓口</a:t>
            </a:r>
            <a:endParaRPr kumimoji="1" lang="ja-JP" altLang="en-US" sz="2800" dirty="0">
              <a:latin typeface="HGｺﾞｼｯｸM" panose="020B0609000000000000" pitchFamily="49" charset="-128"/>
              <a:ea typeface="HGｺﾞｼｯｸM" panose="020B0609000000000000" pitchFamily="49" charset="-128"/>
            </a:endParaRPr>
          </a:p>
        </p:txBody>
      </p:sp>
      <p:sp>
        <p:nvSpPr>
          <p:cNvPr id="4" name="コンテンツ プレースホルダー 3"/>
          <p:cNvSpPr>
            <a:spLocks noGrp="1"/>
          </p:cNvSpPr>
          <p:nvPr>
            <p:ph idx="1"/>
          </p:nvPr>
        </p:nvSpPr>
        <p:spPr>
          <a:xfrm>
            <a:off x="628650" y="848139"/>
            <a:ext cx="7886700" cy="5022574"/>
          </a:xfrm>
        </p:spPr>
        <p:txBody>
          <a:bodyPr>
            <a:normAutofit lnSpcReduction="10000"/>
          </a:bodyPr>
          <a:lstStyle/>
          <a:p>
            <a:pPr marL="0" indent="0">
              <a:buNone/>
            </a:pPr>
            <a:endParaRPr kumimoji="1" lang="en-US" altLang="ja-JP" sz="2000" dirty="0" smtClean="0"/>
          </a:p>
          <a:p>
            <a:pPr marL="0" indent="0">
              <a:buNone/>
            </a:pPr>
            <a:r>
              <a:rPr lang="ja-JP" altLang="en-US" sz="2000" dirty="0"/>
              <a:t>　</a:t>
            </a:r>
            <a:r>
              <a:rPr lang="ja-JP" altLang="en-US" sz="2000" dirty="0" smtClean="0"/>
              <a:t>高校生は在籍する高校の教職員に相談するか、</a:t>
            </a:r>
            <a:endParaRPr lang="en-US" altLang="ja-JP" sz="2000" dirty="0"/>
          </a:p>
          <a:p>
            <a:pPr marL="0" indent="0">
              <a:buNone/>
            </a:pPr>
            <a:r>
              <a:rPr lang="ja-JP" altLang="en-US" sz="2000" dirty="0"/>
              <a:t>　</a:t>
            </a:r>
            <a:r>
              <a:rPr lang="ja-JP" altLang="en-US" sz="2000" dirty="0" smtClean="0"/>
              <a:t>下記の地方公共団体の相談窓口で相談してください。</a:t>
            </a:r>
            <a:endParaRPr lang="en-US" altLang="ja-JP" sz="2000" dirty="0" smtClean="0"/>
          </a:p>
          <a:p>
            <a:pPr marL="0" indent="0">
              <a:buNone/>
            </a:pPr>
            <a:r>
              <a:rPr lang="ja-JP" altLang="en-US" sz="2000" dirty="0"/>
              <a:t>　</a:t>
            </a:r>
            <a:endParaRPr lang="en-US" altLang="ja-JP" sz="2000" dirty="0" smtClean="0"/>
          </a:p>
          <a:p>
            <a:pPr marL="0" indent="0">
              <a:buNone/>
            </a:pPr>
            <a:r>
              <a:rPr lang="ja-JP" altLang="en-US" sz="2000" dirty="0"/>
              <a:t>　</a:t>
            </a:r>
            <a:r>
              <a:rPr lang="ja-JP" altLang="en-US" sz="2000" dirty="0" smtClean="0"/>
              <a:t>〇人権ホットライン　公益財団法人和歌山県人権啓発センター</a:t>
            </a:r>
            <a:endParaRPr lang="en-US" altLang="ja-JP" sz="2000" dirty="0" smtClean="0"/>
          </a:p>
          <a:p>
            <a:pPr marL="0" indent="0">
              <a:buNone/>
            </a:pPr>
            <a:r>
              <a:rPr lang="ja-JP" altLang="en-US" sz="2000" dirty="0"/>
              <a:t>　</a:t>
            </a:r>
            <a:r>
              <a:rPr lang="ja-JP" altLang="en-US" sz="2000" dirty="0" smtClean="0"/>
              <a:t>　　</a:t>
            </a:r>
            <a:r>
              <a:rPr lang="en-US" altLang="ja-JP" sz="2000" dirty="0" smtClean="0"/>
              <a:t>TEL</a:t>
            </a:r>
            <a:r>
              <a:rPr lang="ja-JP" altLang="en-US" sz="2000" dirty="0" smtClean="0"/>
              <a:t>：０７３－４２１－７８３</a:t>
            </a:r>
            <a:r>
              <a:rPr lang="ja-JP" altLang="en-US" sz="2000" dirty="0"/>
              <a:t>０</a:t>
            </a:r>
            <a:endParaRPr lang="en-US" altLang="ja-JP" sz="2000" dirty="0" smtClean="0"/>
          </a:p>
          <a:p>
            <a:pPr marL="0" indent="0">
              <a:buNone/>
            </a:pPr>
            <a:r>
              <a:rPr lang="ja-JP" altLang="en-US" sz="2000" dirty="0"/>
              <a:t>　</a:t>
            </a:r>
            <a:endParaRPr lang="en-US" altLang="ja-JP" sz="2000" dirty="0" smtClean="0"/>
          </a:p>
          <a:p>
            <a:pPr marL="0" indent="0">
              <a:buNone/>
            </a:pPr>
            <a:r>
              <a:rPr lang="ja-JP" altLang="en-US" sz="2000" dirty="0" smtClean="0"/>
              <a:t>　〇和歌山県共生社会推進部人権局</a:t>
            </a:r>
            <a:endParaRPr lang="en-US" altLang="ja-JP" sz="2000" dirty="0" smtClean="0"/>
          </a:p>
          <a:p>
            <a:pPr marL="0" indent="0">
              <a:buNone/>
            </a:pPr>
            <a:r>
              <a:rPr lang="ja-JP" altLang="en-US" sz="2000" dirty="0"/>
              <a:t>　</a:t>
            </a:r>
            <a:r>
              <a:rPr lang="ja-JP" altLang="en-US" sz="2000" dirty="0" smtClean="0"/>
              <a:t>　　</a:t>
            </a:r>
            <a:r>
              <a:rPr lang="en-US" altLang="ja-JP" sz="2000" dirty="0" smtClean="0"/>
              <a:t>TEL</a:t>
            </a:r>
            <a:r>
              <a:rPr lang="ja-JP" altLang="en-US" sz="2000" dirty="0" smtClean="0"/>
              <a:t>：０７３－４４１－２５６</a:t>
            </a:r>
            <a:r>
              <a:rPr lang="ja-JP" altLang="en-US" sz="2000" dirty="0"/>
              <a:t>３</a:t>
            </a:r>
            <a:endParaRPr lang="en-US" altLang="ja-JP" sz="2000" dirty="0" smtClean="0"/>
          </a:p>
          <a:p>
            <a:pPr marL="0" indent="0">
              <a:buNone/>
            </a:pPr>
            <a:r>
              <a:rPr lang="ja-JP" altLang="en-US" sz="2000" dirty="0"/>
              <a:t>　</a:t>
            </a:r>
            <a:endParaRPr lang="en-US" altLang="ja-JP" sz="2000" dirty="0" smtClean="0"/>
          </a:p>
          <a:p>
            <a:pPr marL="0" indent="0">
              <a:buNone/>
            </a:pPr>
            <a:r>
              <a:rPr lang="ja-JP" altLang="en-US" sz="2000" dirty="0"/>
              <a:t>　</a:t>
            </a:r>
            <a:r>
              <a:rPr lang="ja-JP" altLang="en-US" sz="2000" dirty="0" smtClean="0"/>
              <a:t>〇各県振興局地域づくり部総務県民課</a:t>
            </a:r>
            <a:endParaRPr lang="en-US" altLang="ja-JP" sz="2000" dirty="0" smtClean="0"/>
          </a:p>
          <a:p>
            <a:pPr marL="0" indent="0">
              <a:buNone/>
            </a:pPr>
            <a:r>
              <a:rPr lang="ja-JP" altLang="en-US" sz="2000" dirty="0"/>
              <a:t>　</a:t>
            </a:r>
            <a:endParaRPr lang="en-US" altLang="ja-JP" sz="2000" dirty="0" smtClean="0"/>
          </a:p>
          <a:p>
            <a:pPr marL="0" indent="0">
              <a:buNone/>
            </a:pPr>
            <a:r>
              <a:rPr lang="ja-JP" altLang="en-US" sz="2000" dirty="0"/>
              <a:t>　</a:t>
            </a:r>
            <a:r>
              <a:rPr lang="ja-JP" altLang="en-US" sz="2000" dirty="0" smtClean="0"/>
              <a:t>〇各市町村の相談窓口</a:t>
            </a:r>
            <a:endParaRPr lang="en-US" altLang="ja-JP" sz="2000" dirty="0" smtClean="0"/>
          </a:p>
          <a:p>
            <a:pPr marL="0" indent="0">
              <a:buNone/>
            </a:pPr>
            <a:endParaRPr kumimoji="1" lang="ja-JP" altLang="en-US" dirty="0"/>
          </a:p>
        </p:txBody>
      </p:sp>
      <p:sp>
        <p:nvSpPr>
          <p:cNvPr id="5" name="正方形/長方形 4"/>
          <p:cNvSpPr/>
          <p:nvPr/>
        </p:nvSpPr>
        <p:spPr>
          <a:xfrm>
            <a:off x="384313" y="1007165"/>
            <a:ext cx="7991061" cy="49828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77875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2">
            <a:extLst>
              <a:ext uri="{FF2B5EF4-FFF2-40B4-BE49-F238E27FC236}">
                <a16:creationId xmlns:a16="http://schemas.microsoft.com/office/drawing/2014/main" id="{FCBF8795-ED61-623E-C021-9B712667A983}"/>
              </a:ext>
            </a:extLst>
          </p:cNvPr>
          <p:cNvSpPr txBox="1"/>
          <p:nvPr/>
        </p:nvSpPr>
        <p:spPr>
          <a:xfrm>
            <a:off x="517434" y="1087395"/>
            <a:ext cx="7935686" cy="522169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1400" kern="100" dirty="0">
                <a:latin typeface="游明朝" panose="02020400000000000000" pitchFamily="18" charset="-128"/>
                <a:ea typeface="HG丸ｺﾞｼｯｸM-PRO" panose="020F0600000000000000" pitchFamily="50" charset="-128"/>
                <a:cs typeface="Times New Roman" panose="02020603050405020304" pitchFamily="18" charset="0"/>
              </a:rPr>
              <a:t>①（　　）当社を選んだ理由・動機を答えてください。</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pPr>
            <a:r>
              <a:rPr lang="ja-JP" altLang="en-US" sz="1400" kern="100" dirty="0">
                <a:latin typeface="游明朝" panose="02020400000000000000" pitchFamily="18" charset="-128"/>
                <a:ea typeface="HG丸ｺﾞｼｯｸM-PRO" panose="020F0600000000000000" pitchFamily="50" charset="-128"/>
                <a:cs typeface="Times New Roman" panose="02020603050405020304" pitchFamily="18" charset="0"/>
              </a:rPr>
              <a:t>　</a:t>
            </a:r>
            <a:r>
              <a:rPr lang="ja-JP" altLang="en-US" sz="1600" kern="100" dirty="0">
                <a:latin typeface="游明朝" panose="02020400000000000000" pitchFamily="18" charset="-128"/>
                <a:ea typeface="HG丸ｺﾞｼｯｸM-PRO" panose="020F0600000000000000" pitchFamily="50" charset="-128"/>
                <a:cs typeface="Times New Roman" panose="02020603050405020304" pitchFamily="18" charset="0"/>
              </a:rPr>
              <a:t>［　　　　　　　　　　　　　　　　　　　　　　　　　　　　　　　　　　］</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pPr>
            <a:r>
              <a:rPr lang="ja-JP" altLang="en-US" sz="1400" kern="100" dirty="0">
                <a:latin typeface="游明朝" panose="02020400000000000000" pitchFamily="18" charset="-128"/>
                <a:ea typeface="HG丸ｺﾞｼｯｸM-PRO" panose="020F0600000000000000" pitchFamily="50" charset="-128"/>
                <a:cs typeface="Times New Roman" panose="02020603050405020304" pitchFamily="18" charset="0"/>
              </a:rPr>
              <a:t>②（　　）あなたの家族は何人ですか。皆さん健康ですか。</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pPr>
            <a:r>
              <a:rPr lang="ja-JP" altLang="en-US" sz="1400" kern="100" dirty="0">
                <a:latin typeface="游明朝" panose="02020400000000000000" pitchFamily="18" charset="-128"/>
                <a:ea typeface="HG丸ｺﾞｼｯｸM-PRO" panose="020F0600000000000000" pitchFamily="50" charset="-128"/>
                <a:cs typeface="Times New Roman" panose="02020603050405020304" pitchFamily="18" charset="0"/>
              </a:rPr>
              <a:t>　</a:t>
            </a:r>
            <a:r>
              <a:rPr lang="ja-JP" altLang="en-US" sz="1600" kern="100" dirty="0">
                <a:latin typeface="游明朝" panose="02020400000000000000" pitchFamily="18" charset="-128"/>
                <a:ea typeface="HG丸ｺﾞｼｯｸM-PRO" panose="020F0600000000000000" pitchFamily="50" charset="-128"/>
                <a:cs typeface="Times New Roman" panose="02020603050405020304" pitchFamily="18" charset="0"/>
              </a:rPr>
              <a:t>［　　　　　　　　　　　　　　　　　　　　　　　　　　　　　　　　　　］</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pPr>
            <a:r>
              <a:rPr lang="ja-JP" altLang="en-US" sz="1400" kern="100" dirty="0">
                <a:latin typeface="游明朝" panose="02020400000000000000" pitchFamily="18" charset="-128"/>
                <a:ea typeface="HG丸ｺﾞｼｯｸM-PRO" panose="020F0600000000000000" pitchFamily="50" charset="-128"/>
                <a:cs typeface="Times New Roman" panose="02020603050405020304" pitchFamily="18" charset="0"/>
              </a:rPr>
              <a:t>③（　　）高校で最も楽しかったことは何ですか。</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pPr>
            <a:r>
              <a:rPr lang="ja-JP" altLang="en-US" sz="1400" kern="100" dirty="0">
                <a:latin typeface="游明朝" panose="02020400000000000000" pitchFamily="18" charset="-128"/>
                <a:ea typeface="HG丸ｺﾞｼｯｸM-PRO" panose="020F0600000000000000" pitchFamily="50" charset="-128"/>
                <a:cs typeface="Times New Roman" panose="02020603050405020304" pitchFamily="18" charset="0"/>
              </a:rPr>
              <a:t>　</a:t>
            </a:r>
            <a:r>
              <a:rPr lang="ja-JP" altLang="en-US" sz="1600" kern="100" dirty="0">
                <a:latin typeface="游明朝" panose="02020400000000000000" pitchFamily="18" charset="-128"/>
                <a:ea typeface="HG丸ｺﾞｼｯｸM-PRO" panose="020F0600000000000000" pitchFamily="50" charset="-128"/>
                <a:cs typeface="Times New Roman" panose="02020603050405020304" pitchFamily="18" charset="0"/>
              </a:rPr>
              <a:t>［　　　　　　　　　　　　　　　　　　　　　　　　　　　　　　　　　　］</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pPr>
            <a:r>
              <a:rPr lang="ja-JP" altLang="en-US" sz="1400" kern="100" dirty="0">
                <a:latin typeface="游明朝" panose="02020400000000000000" pitchFamily="18" charset="-128"/>
                <a:ea typeface="HG丸ｺﾞｼｯｸM-PRO" panose="020F0600000000000000" pitchFamily="50" charset="-128"/>
                <a:cs typeface="Times New Roman" panose="02020603050405020304" pitchFamily="18" charset="0"/>
              </a:rPr>
              <a:t>④（　　）クラブ活動は何をしていましたか。</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pPr>
            <a:r>
              <a:rPr lang="ja-JP" altLang="en-US" sz="1400" kern="100" dirty="0">
                <a:latin typeface="游明朝" panose="02020400000000000000" pitchFamily="18" charset="-128"/>
                <a:ea typeface="HG丸ｺﾞｼｯｸM-PRO" panose="020F0600000000000000" pitchFamily="50" charset="-128"/>
                <a:cs typeface="Times New Roman" panose="02020603050405020304" pitchFamily="18" charset="0"/>
              </a:rPr>
              <a:t>　</a:t>
            </a:r>
            <a:r>
              <a:rPr lang="ja-JP" altLang="en-US" sz="1600" kern="100" dirty="0">
                <a:latin typeface="游明朝" panose="02020400000000000000" pitchFamily="18" charset="-128"/>
                <a:ea typeface="HG丸ｺﾞｼｯｸM-PRO" panose="020F0600000000000000" pitchFamily="50" charset="-128"/>
                <a:cs typeface="Times New Roman" panose="02020603050405020304" pitchFamily="18" charset="0"/>
              </a:rPr>
              <a:t>［　　　　　　　　　　　　　　　　　　　　　　　　　　　　　　　　　　］</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pPr>
            <a:r>
              <a:rPr lang="ja-JP" altLang="en-US" sz="1400" kern="100" dirty="0">
                <a:latin typeface="游明朝" panose="02020400000000000000" pitchFamily="18" charset="-128"/>
                <a:ea typeface="HG丸ｺﾞｼｯｸM-PRO" panose="020F0600000000000000" pitchFamily="50" charset="-128"/>
                <a:cs typeface="Times New Roman" panose="02020603050405020304" pitchFamily="18" charset="0"/>
              </a:rPr>
              <a:t>⑤（　　）あなたの尊敬する人はだれですか。</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pPr>
            <a:r>
              <a:rPr lang="ja-JP" altLang="en-US" sz="1400" kern="100" dirty="0">
                <a:latin typeface="游明朝" panose="02020400000000000000" pitchFamily="18" charset="-128"/>
                <a:ea typeface="HG丸ｺﾞｼｯｸM-PRO" panose="020F0600000000000000" pitchFamily="50" charset="-128"/>
                <a:cs typeface="Times New Roman" panose="02020603050405020304" pitchFamily="18" charset="0"/>
              </a:rPr>
              <a:t>　</a:t>
            </a:r>
            <a:r>
              <a:rPr lang="ja-JP" altLang="en-US" sz="1600" kern="100" dirty="0">
                <a:latin typeface="游明朝" panose="02020400000000000000" pitchFamily="18" charset="-128"/>
                <a:ea typeface="HG丸ｺﾞｼｯｸM-PRO" panose="020F0600000000000000" pitchFamily="50" charset="-128"/>
                <a:cs typeface="Times New Roman" panose="02020603050405020304" pitchFamily="18" charset="0"/>
              </a:rPr>
              <a:t>［　　　　　　　　　　　　　　　　　　　　　　　　　　　　　　　　　　］</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pPr>
            <a:r>
              <a:rPr lang="ja-JP" altLang="en-US" sz="1400" kern="100" dirty="0">
                <a:latin typeface="游明朝" panose="02020400000000000000" pitchFamily="18" charset="-128"/>
                <a:ea typeface="HG丸ｺﾞｼｯｸM-PRO" panose="020F0600000000000000" pitchFamily="50" charset="-128"/>
                <a:cs typeface="Times New Roman" panose="02020603050405020304" pitchFamily="18" charset="0"/>
              </a:rPr>
              <a:t>⑥（　　）あなたの学校の特色を教えてください。</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pPr>
            <a:r>
              <a:rPr lang="ja-JP" altLang="en-US" sz="1400" kern="100" dirty="0">
                <a:latin typeface="游明朝" panose="02020400000000000000" pitchFamily="18" charset="-128"/>
                <a:ea typeface="HG丸ｺﾞｼｯｸM-PRO" panose="020F0600000000000000" pitchFamily="50" charset="-128"/>
                <a:cs typeface="Times New Roman" panose="02020603050405020304" pitchFamily="18" charset="0"/>
              </a:rPr>
              <a:t>　</a:t>
            </a:r>
            <a:r>
              <a:rPr lang="ja-JP" altLang="en-US" sz="1600" kern="100" dirty="0">
                <a:latin typeface="游明朝" panose="02020400000000000000" pitchFamily="18" charset="-128"/>
                <a:ea typeface="HG丸ｺﾞｼｯｸM-PRO" panose="020F0600000000000000" pitchFamily="50" charset="-128"/>
                <a:cs typeface="Times New Roman" panose="02020603050405020304" pitchFamily="18" charset="0"/>
              </a:rPr>
              <a:t>［　　　　　　　　　　　　　　　　　　　　　　　　　　　　　　　　　　］</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pPr>
            <a:r>
              <a:rPr lang="ja-JP" altLang="en-US" sz="1400" kern="100" dirty="0">
                <a:latin typeface="游明朝" panose="02020400000000000000" pitchFamily="18" charset="-128"/>
                <a:ea typeface="HG丸ｺﾞｼｯｸM-PRO" panose="020F0600000000000000" pitchFamily="50" charset="-128"/>
                <a:cs typeface="Times New Roman" panose="02020603050405020304" pitchFamily="18" charset="0"/>
              </a:rPr>
              <a:t>⑦（　　）あなたの家は持ち家ですか。それともアパートですか。</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pPr>
            <a:r>
              <a:rPr lang="ja-JP" altLang="en-US" sz="1400" kern="100" dirty="0">
                <a:latin typeface="游明朝" panose="02020400000000000000" pitchFamily="18" charset="-128"/>
                <a:ea typeface="HG丸ｺﾞｼｯｸM-PRO" panose="020F0600000000000000" pitchFamily="50" charset="-128"/>
                <a:cs typeface="Times New Roman" panose="02020603050405020304" pitchFamily="18" charset="0"/>
              </a:rPr>
              <a:t>　</a:t>
            </a:r>
            <a:r>
              <a:rPr lang="ja-JP" altLang="en-US" sz="1600" kern="100" dirty="0">
                <a:latin typeface="游明朝" panose="02020400000000000000" pitchFamily="18" charset="-128"/>
                <a:ea typeface="HG丸ｺﾞｼｯｸM-PRO" panose="020F0600000000000000" pitchFamily="50" charset="-128"/>
                <a:cs typeface="Times New Roman" panose="02020603050405020304" pitchFamily="18" charset="0"/>
              </a:rPr>
              <a:t>［　　　　　　　　　　　　　　　　　　　　　　　　　　　　　　　　　　］</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pPr>
            <a:r>
              <a:rPr lang="ja-JP" altLang="en-US" sz="1400" kern="100" dirty="0">
                <a:latin typeface="游明朝" panose="02020400000000000000" pitchFamily="18" charset="-128"/>
                <a:ea typeface="HG丸ｺﾞｼｯｸM-PRO" panose="020F0600000000000000" pitchFamily="50" charset="-128"/>
                <a:cs typeface="Times New Roman" panose="02020603050405020304" pitchFamily="18" charset="0"/>
              </a:rPr>
              <a:t>⑧（　　）あなたの趣味・特技について答えてください。</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pPr>
            <a:r>
              <a:rPr lang="ja-JP" altLang="en-US" sz="1400" kern="100" dirty="0">
                <a:latin typeface="游明朝" panose="02020400000000000000" pitchFamily="18" charset="-128"/>
                <a:ea typeface="HG丸ｺﾞｼｯｸM-PRO" panose="020F0600000000000000" pitchFamily="50" charset="-128"/>
                <a:cs typeface="Times New Roman" panose="02020603050405020304" pitchFamily="18" charset="0"/>
              </a:rPr>
              <a:t>　</a:t>
            </a:r>
            <a:r>
              <a:rPr lang="ja-JP" altLang="en-US" sz="1600" kern="100" dirty="0">
                <a:latin typeface="游明朝" panose="02020400000000000000" pitchFamily="18" charset="-128"/>
                <a:ea typeface="HG丸ｺﾞｼｯｸM-PRO" panose="020F0600000000000000" pitchFamily="50" charset="-128"/>
                <a:cs typeface="Times New Roman" panose="02020603050405020304" pitchFamily="18" charset="0"/>
              </a:rPr>
              <a:t>［　　　　　　　　　　　　　　　　　　　　　　　　　　　　　　　　　　］</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pPr>
            <a:r>
              <a:rPr lang="ja-JP" altLang="en-US" sz="1400" kern="100" dirty="0">
                <a:latin typeface="游明朝" panose="02020400000000000000" pitchFamily="18" charset="-128"/>
                <a:ea typeface="HG丸ｺﾞｼｯｸM-PRO" panose="020F0600000000000000" pitchFamily="50" charset="-128"/>
                <a:cs typeface="Times New Roman" panose="02020603050405020304" pitchFamily="18" charset="0"/>
              </a:rPr>
              <a:t>⑨（　　）あなたの家の宗教は何ですか。</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a:p>
            <a:pPr indent="177800" algn="just">
              <a:lnSpc>
                <a:spcPts val="1800"/>
              </a:lnSpc>
            </a:pPr>
            <a:r>
              <a:rPr lang="ja-JP" altLang="en-US" sz="1600" kern="100" dirty="0">
                <a:latin typeface="游明朝" panose="02020400000000000000" pitchFamily="18" charset="-128"/>
                <a:ea typeface="HG丸ｺﾞｼｯｸM-PRO" panose="020F0600000000000000" pitchFamily="50" charset="-128"/>
                <a:cs typeface="Times New Roman" panose="02020603050405020304" pitchFamily="18" charset="0"/>
              </a:rPr>
              <a:t>［　　　　　　　　　　　　　　　　　　　　　　　　　　　　　　　　　　］</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pPr>
            <a:r>
              <a:rPr lang="ja-JP" altLang="en-US" sz="1400" kern="100" dirty="0">
                <a:latin typeface="游明朝" panose="02020400000000000000" pitchFamily="18" charset="-128"/>
                <a:ea typeface="HG丸ｺﾞｼｯｸM-PRO" panose="020F0600000000000000" pitchFamily="50" charset="-128"/>
                <a:cs typeface="Times New Roman" panose="02020603050405020304" pitchFamily="18" charset="0"/>
              </a:rPr>
              <a:t>⑩（　　）仕事内容はいろいろありますが、どんな仕事を担当したいですか。</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a:p>
            <a:pPr indent="177800" algn="just">
              <a:lnSpc>
                <a:spcPts val="1800"/>
              </a:lnSpc>
            </a:pPr>
            <a:r>
              <a:rPr lang="ja-JP" altLang="en-US" sz="1600" kern="100" dirty="0">
                <a:latin typeface="游明朝" panose="02020400000000000000" pitchFamily="18" charset="-128"/>
                <a:ea typeface="HG丸ｺﾞｼｯｸM-PRO" panose="020F0600000000000000" pitchFamily="50" charset="-128"/>
                <a:cs typeface="Times New Roman" panose="02020603050405020304" pitchFamily="18" charset="0"/>
              </a:rPr>
              <a:t>［　　　　　　　　　　　　　　　　　　　　　　　　　　　　　　　　　　］</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800"/>
              </a:lnSpc>
            </a:pPr>
            <a:r>
              <a:rPr lang="ja-JP" altLang="en-US" sz="1400" kern="100" dirty="0">
                <a:latin typeface="游明朝" panose="02020400000000000000" pitchFamily="18" charset="-128"/>
                <a:ea typeface="HG丸ｺﾞｼｯｸM-PRO" panose="020F0600000000000000" pitchFamily="50" charset="-128"/>
                <a:cs typeface="Times New Roman" panose="02020603050405020304" pitchFamily="18" charset="0"/>
              </a:rPr>
              <a:t>⑪（　　）あなたの本籍地を答えてください。</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a:p>
            <a:pPr indent="177800" algn="just">
              <a:lnSpc>
                <a:spcPts val="1800"/>
              </a:lnSpc>
            </a:pPr>
            <a:r>
              <a:rPr lang="ja-JP" altLang="en-US" sz="1600" kern="100" dirty="0">
                <a:latin typeface="游明朝" panose="02020400000000000000" pitchFamily="18" charset="-128"/>
                <a:ea typeface="HG丸ｺﾞｼｯｸM-PRO" panose="020F0600000000000000" pitchFamily="50" charset="-128"/>
                <a:cs typeface="Times New Roman" panose="02020603050405020304" pitchFamily="18" charset="0"/>
              </a:rPr>
              <a:t>［　　　　　　　　　　　　　　　　　　　　　　　　　　　　　　　　　   </a:t>
            </a:r>
            <a:r>
              <a:rPr lang="ja-JP" altLang="ja-JP" sz="1600" kern="100" dirty="0">
                <a:latin typeface="游明朝" panose="02020400000000000000" pitchFamily="18" charset="-128"/>
                <a:ea typeface="HG丸ｺﾞｼｯｸM-PRO" panose="020F0600000000000000" pitchFamily="50" charset="-128"/>
                <a:cs typeface="Times New Roman" panose="02020603050405020304" pitchFamily="18" charset="0"/>
              </a:rPr>
              <a:t> ］</a:t>
            </a:r>
            <a:r>
              <a:rPr lang="ja-JP" altLang="ja-JP" sz="1400" kern="100" dirty="0">
                <a:latin typeface="游明朝" panose="02020400000000000000" pitchFamily="18" charset="-128"/>
                <a:ea typeface="HG丸ｺﾞｼｯｸM-PRO" panose="020F0600000000000000" pitchFamily="50" charset="-128"/>
                <a:cs typeface="Times New Roman" panose="02020603050405020304" pitchFamily="18" charset="0"/>
              </a:rPr>
              <a:t> </a:t>
            </a:r>
            <a:r>
              <a:rPr lang="ja-JP" altLang="en-US" sz="1400" kern="100" dirty="0">
                <a:latin typeface="游明朝" panose="02020400000000000000" pitchFamily="18" charset="-128"/>
                <a:ea typeface="HG丸ｺﾞｼｯｸM-PRO" panose="020F0600000000000000" pitchFamily="50" charset="-128"/>
                <a:cs typeface="Times New Roman" panose="02020603050405020304" pitchFamily="18" charset="0"/>
              </a:rPr>
              <a:t>　　　　　　　　　　　　　　　　　　　　　　　　　　　　　　　　</a:t>
            </a:r>
            <a:endParaRPr lang="ja-JP" altLang="en-US" sz="105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テキスト ボックス 2"/>
          <p:cNvSpPr txBox="1"/>
          <p:nvPr/>
        </p:nvSpPr>
        <p:spPr>
          <a:xfrm>
            <a:off x="266219" y="399142"/>
            <a:ext cx="8186902" cy="584775"/>
          </a:xfrm>
          <a:prstGeom prst="rect">
            <a:avLst/>
          </a:prstGeom>
          <a:noFill/>
          <a:ln>
            <a:noFill/>
          </a:ln>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１　次の①～⑪は就職面接時の質問です。不適切な質問だと思うものには（　　　</a:t>
            </a:r>
            <a:r>
              <a:rPr kumimoji="1" lang="ja-JP" altLang="en-US" sz="1400" dirty="0" smtClean="0">
                <a:latin typeface="HG丸ｺﾞｼｯｸM-PRO" panose="020F0600000000000000" pitchFamily="50" charset="-128"/>
                <a:ea typeface="HG丸ｺﾞｼｯｸM-PRO" panose="020F0600000000000000" pitchFamily="50" charset="-128"/>
              </a:rPr>
              <a:t>）に</a:t>
            </a:r>
            <a:r>
              <a:rPr kumimoji="1" lang="en-US" altLang="ja-JP" sz="1400" dirty="0" smtClean="0">
                <a:latin typeface="HG丸ｺﾞｼｯｸM-PRO" panose="020F0600000000000000" pitchFamily="50" charset="-128"/>
                <a:ea typeface="HG丸ｺﾞｼｯｸM-PRO" panose="020F0600000000000000" pitchFamily="50" charset="-128"/>
              </a:rPr>
              <a:t>×</a:t>
            </a:r>
            <a:r>
              <a:rPr kumimoji="1" lang="ja-JP" altLang="en-US" sz="1400" dirty="0" smtClean="0">
                <a:latin typeface="HG丸ｺﾞｼｯｸM-PRO" panose="020F0600000000000000" pitchFamily="50" charset="-128"/>
                <a:ea typeface="HG丸ｺﾞｼｯｸM-PRO" panose="020F0600000000000000" pitchFamily="50" charset="-128"/>
              </a:rPr>
              <a:t>を</a:t>
            </a:r>
            <a:r>
              <a:rPr kumimoji="1" lang="ja-JP" altLang="en-US" sz="1400" dirty="0">
                <a:latin typeface="HG丸ｺﾞｼｯｸM-PRO" panose="020F0600000000000000" pitchFamily="50" charset="-128"/>
                <a:ea typeface="HG丸ｺﾞｼｯｸM-PRO" panose="020F0600000000000000" pitchFamily="50" charset="-128"/>
              </a:rPr>
              <a:t>つけて</a:t>
            </a:r>
            <a:r>
              <a:rPr kumimoji="1" lang="ja-JP" altLang="en-US" sz="1400" dirty="0" smtClean="0">
                <a:latin typeface="HG丸ｺﾞｼｯｸM-PRO" panose="020F0600000000000000" pitchFamily="50" charset="-128"/>
                <a:ea typeface="HG丸ｺﾞｼｯｸM-PRO" panose="020F0600000000000000" pitchFamily="50" charset="-128"/>
              </a:rPr>
              <a:t>、　　　</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　</a:t>
            </a:r>
            <a:r>
              <a:rPr kumimoji="1" lang="ja-JP" altLang="en-US" sz="1400" dirty="0" smtClean="0">
                <a:latin typeface="HG丸ｺﾞｼｯｸM-PRO" panose="020F0600000000000000" pitchFamily="50" charset="-128"/>
                <a:ea typeface="HG丸ｺﾞｼｯｸM-PRO" panose="020F0600000000000000" pitchFamily="50" charset="-128"/>
              </a:rPr>
              <a:t>　その</a:t>
            </a:r>
            <a:r>
              <a:rPr kumimoji="1" lang="ja-JP" altLang="en-US" sz="1400" dirty="0">
                <a:latin typeface="HG丸ｺﾞｼｯｸM-PRO" panose="020F0600000000000000" pitchFamily="50" charset="-128"/>
                <a:ea typeface="HG丸ｺﾞｼｯｸM-PRO" panose="020F0600000000000000" pitchFamily="50" charset="-128"/>
              </a:rPr>
              <a:t>理由を［　　　　］に書きましょう。</a:t>
            </a:r>
            <a:r>
              <a:rPr kumimoji="1" lang="ja-JP" altLang="en-US" dirty="0"/>
              <a:t>　</a:t>
            </a:r>
          </a:p>
        </p:txBody>
      </p:sp>
    </p:spTree>
    <p:extLst>
      <p:ext uri="{BB962C8B-B14F-4D97-AF65-F5344CB8AC3E}">
        <p14:creationId xmlns:p14="http://schemas.microsoft.com/office/powerpoint/2010/main" val="3883009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4">
            <a:extLst>
              <a:ext uri="{FF2B5EF4-FFF2-40B4-BE49-F238E27FC236}">
                <a16:creationId xmlns:a16="http://schemas.microsoft.com/office/drawing/2014/main" id="{D49557AE-8563-EE8D-E244-C52FA67578A1}"/>
              </a:ext>
            </a:extLst>
          </p:cNvPr>
          <p:cNvSpPr txBox="1"/>
          <p:nvPr/>
        </p:nvSpPr>
        <p:spPr>
          <a:xfrm>
            <a:off x="1216978" y="649489"/>
            <a:ext cx="7721599" cy="306302"/>
          </a:xfrm>
          <a:prstGeom prst="rect">
            <a:avLst/>
          </a:prstGeom>
          <a:noFill/>
        </p:spPr>
        <p:txBody>
          <a:bodyPr wrap="square">
            <a:spAutoFit/>
          </a:bodyPr>
          <a:lstStyle/>
          <a:p>
            <a:pPr marL="533400" indent="-533400">
              <a:lnSpc>
                <a:spcPts val="2000"/>
              </a:lnSpc>
            </a:pPr>
            <a:r>
              <a:rPr lang="ja-JP" sz="10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※社用紙　　会社ごとに異なる履歴書等のことで、かつて高校生が就職するとき、様々な個人情報を書き込むことが求められ</a:t>
            </a:r>
            <a:r>
              <a:rPr lang="ja-JP" altLang="en-US" sz="10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た。</a:t>
            </a:r>
            <a:endParaRPr lang="ja-JP"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7" name="図 6"/>
          <p:cNvPicPr>
            <a:picLocks noChangeAspect="1"/>
          </p:cNvPicPr>
          <p:nvPr/>
        </p:nvPicPr>
        <p:blipFill>
          <a:blip r:embed="rId3"/>
          <a:stretch>
            <a:fillRect/>
          </a:stretch>
        </p:blipFill>
        <p:spPr>
          <a:xfrm>
            <a:off x="606266" y="955791"/>
            <a:ext cx="7852410" cy="5763689"/>
          </a:xfrm>
          <a:prstGeom prst="rect">
            <a:avLst/>
          </a:prstGeom>
        </p:spPr>
      </p:pic>
      <p:sp>
        <p:nvSpPr>
          <p:cNvPr id="8" name="テキスト ボックス 7"/>
          <p:cNvSpPr txBox="1"/>
          <p:nvPr/>
        </p:nvSpPr>
        <p:spPr>
          <a:xfrm>
            <a:off x="222553" y="131693"/>
            <a:ext cx="8716023" cy="571631"/>
          </a:xfrm>
          <a:prstGeom prst="rect">
            <a:avLst/>
          </a:prstGeom>
          <a:noFill/>
          <a:ln>
            <a:noFill/>
          </a:ln>
        </p:spPr>
        <p:txBody>
          <a:bodyPr wrap="square" rtlCol="0">
            <a:spAutoFit/>
          </a:bodyPr>
          <a:lstStyle/>
          <a:p>
            <a:pPr marL="114300" lvl="0" indent="-114300" algn="just">
              <a:lnSpc>
                <a:spcPts val="2000"/>
              </a:lnSpc>
            </a:pPr>
            <a:r>
              <a:rPr lang="ja-JP" altLang="en-US" sz="14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２　「社用紙の例」を見て、それぞれの項目にどう書くかを個人で考え（記入はしなくてよい）、「</a:t>
            </a:r>
            <a:r>
              <a:rPr lang="ja-JP" altLang="en-US" sz="1400" dirty="0" smtClean="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記入　　</a:t>
            </a:r>
            <a:endParaRPr lang="en-US" altLang="ja-JP" sz="1400" dirty="0" smtClean="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endParaRPr>
          </a:p>
          <a:p>
            <a:pPr marL="114300" lvl="0" indent="-114300" algn="just">
              <a:lnSpc>
                <a:spcPts val="2000"/>
              </a:lnSpc>
            </a:pPr>
            <a:r>
              <a:rPr lang="ja-JP" altLang="en-US" sz="14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　</a:t>
            </a:r>
            <a:r>
              <a:rPr lang="ja-JP" altLang="en-US" sz="1400" dirty="0" smtClean="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　　する</a:t>
            </a:r>
            <a:r>
              <a:rPr lang="ja-JP" altLang="en-US" sz="14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必要がないと思う欄」や「不適切であると思われる欄」はないか考えましょう。</a:t>
            </a:r>
            <a:r>
              <a:rPr lang="ja-JP" altLang="en-US" sz="900" dirty="0">
                <a:solidFill>
                  <a:srgbClr val="000000"/>
                </a:solidFill>
                <a:latin typeface="游明朝" panose="02020400000000000000" pitchFamily="18" charset="-128"/>
                <a:ea typeface="HG丸ｺﾞｼｯｸM-PRO" panose="020F0600000000000000" pitchFamily="50" charset="-128"/>
                <a:cs typeface="Times New Roman" panose="02020603050405020304" pitchFamily="18" charset="0"/>
              </a:rPr>
              <a:t>　　</a:t>
            </a:r>
            <a:endParaRPr kumimoji="1" lang="ja-JP" altLang="en-US" dirty="0"/>
          </a:p>
        </p:txBody>
      </p:sp>
    </p:spTree>
    <p:extLst>
      <p:ext uri="{BB962C8B-B14F-4D97-AF65-F5344CB8AC3E}">
        <p14:creationId xmlns:p14="http://schemas.microsoft.com/office/powerpoint/2010/main" val="3003283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89005" y="2010220"/>
            <a:ext cx="8588189" cy="4140319"/>
          </a:xfrm>
          <a:prstGeom prst="rect">
            <a:avLst/>
          </a:prstGeom>
          <a:solidFill>
            <a:schemeClr val="bg1"/>
          </a:solidFill>
          <a:ln w="28575">
            <a:solidFill>
              <a:srgbClr val="B60684"/>
            </a:solidFill>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nSpc>
                <a:spcPts val="3500"/>
              </a:lnSpc>
            </a:pPr>
            <a:r>
              <a:rPr lang="ja-JP" altLang="en-US" sz="2400" dirty="0">
                <a:solidFill>
                  <a:schemeClr val="tx1"/>
                </a:solidFill>
                <a:latin typeface="HG丸ｺﾞｼｯｸM-PRO" panose="020F0600000000000000" pitchFamily="50" charset="-128"/>
                <a:ea typeface="HG丸ｺﾞｼｯｸM-PRO" panose="020F0600000000000000" pitchFamily="50" charset="-128"/>
              </a:rPr>
              <a:t>採用選考は</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a:lnSpc>
                <a:spcPts val="3500"/>
              </a:lnSpc>
            </a:pP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a:lnSpc>
                <a:spcPts val="3500"/>
              </a:lnSpc>
            </a:pPr>
            <a:r>
              <a:rPr lang="ja-JP" altLang="en-US" sz="2400" dirty="0">
                <a:solidFill>
                  <a:schemeClr val="tx1"/>
                </a:solidFill>
                <a:latin typeface="HG丸ｺﾞｼｯｸM-PRO" panose="020F0600000000000000" pitchFamily="50" charset="-128"/>
                <a:ea typeface="HG丸ｺﾞｼｯｸM-PRO" panose="020F0600000000000000" pitchFamily="50" charset="-128"/>
              </a:rPr>
              <a:t>ア　「人を人としてみる」人間尊重の精神、すなわち応募者　　</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a:lnSpc>
                <a:spcPts val="3500"/>
              </a:lnSpc>
            </a:pPr>
            <a:r>
              <a:rPr lang="ja-JP" altLang="en-US" sz="2400" dirty="0">
                <a:solidFill>
                  <a:schemeClr val="tx1"/>
                </a:solidFill>
                <a:latin typeface="HG丸ｺﾞｼｯｸM-PRO" panose="020F0600000000000000" pitchFamily="50" charset="-128"/>
                <a:ea typeface="HG丸ｺﾞｼｯｸM-PRO" panose="020F0600000000000000" pitchFamily="50" charset="-128"/>
              </a:rPr>
              <a:t>　　の基本的人権を尊重すること</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a:lnSpc>
                <a:spcPts val="3500"/>
              </a:lnSpc>
            </a:pP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a:lnSpc>
                <a:spcPts val="3500"/>
              </a:lnSpc>
            </a:pPr>
            <a:r>
              <a:rPr lang="ja-JP" altLang="en-US" sz="2400" dirty="0">
                <a:solidFill>
                  <a:schemeClr val="tx1"/>
                </a:solidFill>
                <a:latin typeface="HG丸ｺﾞｼｯｸM-PRO" panose="020F0600000000000000" pitchFamily="50" charset="-128"/>
                <a:ea typeface="HG丸ｺﾞｼｯｸM-PRO" panose="020F0600000000000000" pitchFamily="50" charset="-128"/>
              </a:rPr>
              <a:t>イ　応募者の適正・能力に基づいた基準により行うこと</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a:lnSpc>
                <a:spcPts val="3500"/>
              </a:lnSpc>
            </a:pP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a:lnSpc>
                <a:spcPts val="3500"/>
              </a:lnSpc>
            </a:pPr>
            <a:r>
              <a:rPr lang="ja-JP" altLang="en-US" sz="2400" dirty="0">
                <a:solidFill>
                  <a:schemeClr val="tx1"/>
                </a:solidFill>
                <a:latin typeface="HG丸ｺﾞｼｯｸM-PRO" panose="020F0600000000000000" pitchFamily="50" charset="-128"/>
                <a:ea typeface="HG丸ｺﾞｼｯｸM-PRO" panose="020F0600000000000000" pitchFamily="50" charset="-128"/>
              </a:rPr>
              <a:t>　の２点を基本的な考え方として実施することが大切です。</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角丸四角形吹き出し 47">
            <a:extLst>
              <a:ext uri="{FF2B5EF4-FFF2-40B4-BE49-F238E27FC236}">
                <a16:creationId xmlns:a16="http://schemas.microsoft.com/office/drawing/2014/main" id="{8E00CF9E-A2EF-02C6-AC52-B4BCC469BB0B}"/>
              </a:ext>
            </a:extLst>
          </p:cNvPr>
          <p:cNvSpPr/>
          <p:nvPr/>
        </p:nvSpPr>
        <p:spPr>
          <a:xfrm>
            <a:off x="430306" y="372288"/>
            <a:ext cx="4052794" cy="731747"/>
          </a:xfrm>
          <a:prstGeom prst="wedgeRoundRectCallout">
            <a:avLst>
              <a:gd name="adj1" fmla="val 31727"/>
              <a:gd name="adj2" fmla="val 22578"/>
              <a:gd name="adj3" fmla="val 16667"/>
            </a:avLst>
          </a:prstGeom>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04800" indent="-304800">
              <a:lnSpc>
                <a:spcPts val="4200"/>
              </a:lnSpc>
            </a:pPr>
            <a:r>
              <a:rPr lang="ja-JP" altLang="en-US" sz="2400" dirty="0">
                <a:latin typeface="HG丸ｺﾞｼｯｸM-PRO" panose="020F0600000000000000" pitchFamily="50" charset="-128"/>
                <a:ea typeface="HG丸ｺﾞｼｯｸM-PRO" panose="020F0600000000000000" pitchFamily="50" charset="-128"/>
              </a:rPr>
              <a:t>採用選考の基本的な考え方</a:t>
            </a:r>
          </a:p>
        </p:txBody>
      </p:sp>
      <p:sp>
        <p:nvSpPr>
          <p:cNvPr id="5" name="テキスト ボックス 4">
            <a:extLst>
              <a:ext uri="{FF2B5EF4-FFF2-40B4-BE49-F238E27FC236}">
                <a16:creationId xmlns:a16="http://schemas.microsoft.com/office/drawing/2014/main" id="{52DC27B3-B079-9CA8-0ED7-380DC7647B4D}"/>
              </a:ext>
            </a:extLst>
          </p:cNvPr>
          <p:cNvSpPr txBox="1"/>
          <p:nvPr/>
        </p:nvSpPr>
        <p:spPr>
          <a:xfrm>
            <a:off x="277905" y="1216600"/>
            <a:ext cx="8762229" cy="338554"/>
          </a:xfrm>
          <a:prstGeom prst="rect">
            <a:avLst/>
          </a:prstGeom>
          <a:noFill/>
        </p:spPr>
        <p:txBody>
          <a:bodyPr wrap="square">
            <a:spAutoFit/>
          </a:bodyPr>
          <a:lstStyle/>
          <a:p>
            <a:r>
              <a:rPr lang="ja-JP" altLang="en-US" sz="1600" dirty="0">
                <a:latin typeface="HG丸ｺﾞｼｯｸM-PRO" panose="020F0600000000000000" pitchFamily="50" charset="-128"/>
                <a:ea typeface="HG丸ｺﾞｼｯｸM-PRO" panose="020F0600000000000000" pitchFamily="50" charset="-128"/>
              </a:rPr>
              <a:t>（「厚生労働省</a:t>
            </a:r>
            <a:r>
              <a:rPr lang="en-US" altLang="ja-JP" sz="1600" dirty="0">
                <a:latin typeface="HG丸ｺﾞｼｯｸM-PRO" panose="020F0600000000000000" pitchFamily="50" charset="-128"/>
                <a:ea typeface="HG丸ｺﾞｼｯｸM-PRO" panose="020F0600000000000000" pitchFamily="50" charset="-128"/>
              </a:rPr>
              <a:t>HP</a:t>
            </a:r>
            <a:r>
              <a:rPr lang="ja-JP" altLang="en-US" sz="1600" dirty="0">
                <a:latin typeface="HG丸ｺﾞｼｯｸM-PRO" panose="020F0600000000000000" pitchFamily="50" charset="-128"/>
                <a:ea typeface="HG丸ｺﾞｼｯｸM-PRO" panose="020F0600000000000000" pitchFamily="50" charset="-128"/>
              </a:rPr>
              <a:t>　公正採用選考特設サイト　公正な採用選考をめざして」をもとに作成）</a:t>
            </a:r>
          </a:p>
        </p:txBody>
      </p:sp>
    </p:spTree>
    <p:extLst>
      <p:ext uri="{BB962C8B-B14F-4D97-AF65-F5344CB8AC3E}">
        <p14:creationId xmlns:p14="http://schemas.microsoft.com/office/powerpoint/2010/main" val="478666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22729" y="5665646"/>
            <a:ext cx="8498541" cy="1061683"/>
          </a:xfrm>
          <a:prstGeom prst="roundRect">
            <a:avLst/>
          </a:prstGeom>
          <a:ln w="28575">
            <a:solidFill>
              <a:srgbClr val="B509A9"/>
            </a:solidFill>
          </a:ln>
        </p:spPr>
        <p:style>
          <a:lnRef idx="2">
            <a:schemeClr val="accent2"/>
          </a:lnRef>
          <a:fillRef idx="1">
            <a:schemeClr val="lt1"/>
          </a:fillRef>
          <a:effectRef idx="0">
            <a:schemeClr val="accent2"/>
          </a:effectRef>
          <a:fontRef idx="minor">
            <a:schemeClr val="dk1"/>
          </a:fontRef>
        </p:style>
        <p:txBody>
          <a:bodyPr rtlCol="0" anchor="ctr"/>
          <a:lstStyle/>
          <a:p>
            <a:pPr>
              <a:lnSpc>
                <a:spcPts val="1800"/>
              </a:lnSpc>
            </a:pPr>
            <a:r>
              <a:rPr lang="ja-JP" altLang="en-US" dirty="0">
                <a:latin typeface="HG丸ｺﾞｼｯｸM-PRO" panose="020F0600000000000000" pitchFamily="50" charset="-128"/>
                <a:ea typeface="HG丸ｺﾞｼｯｸM-PRO" panose="020F0600000000000000" pitchFamily="50" charset="-128"/>
              </a:rPr>
              <a:t>日本国憲法　第２２条</a:t>
            </a:r>
            <a:endParaRPr lang="en-US" altLang="ja-JP" dirty="0">
              <a:latin typeface="HG丸ｺﾞｼｯｸM-PRO" panose="020F0600000000000000" pitchFamily="50" charset="-128"/>
              <a:ea typeface="HG丸ｺﾞｼｯｸM-PRO" panose="020F0600000000000000" pitchFamily="50" charset="-128"/>
            </a:endParaRPr>
          </a:p>
          <a:p>
            <a:pPr algn="ctr">
              <a:lnSpc>
                <a:spcPts val="1800"/>
              </a:lnSpc>
            </a:pPr>
            <a:endParaRPr lang="en-US" altLang="ja-JP" dirty="0">
              <a:latin typeface="HG丸ｺﾞｼｯｸM-PRO" panose="020F0600000000000000" pitchFamily="50" charset="-128"/>
              <a:ea typeface="HG丸ｺﾞｼｯｸM-PRO" panose="020F0600000000000000" pitchFamily="50" charset="-128"/>
            </a:endParaRPr>
          </a:p>
          <a:p>
            <a:pPr>
              <a:lnSpc>
                <a:spcPts val="1800"/>
              </a:lnSpc>
            </a:pPr>
            <a:r>
              <a:rPr lang="ja-JP" altLang="en-US" dirty="0">
                <a:latin typeface="HG丸ｺﾞｼｯｸM-PRO" panose="020F0600000000000000" pitchFamily="50" charset="-128"/>
                <a:ea typeface="HG丸ｺﾞｼｯｸM-PRO" panose="020F0600000000000000" pitchFamily="50" charset="-128"/>
              </a:rPr>
              <a:t>何人も、公共の福祉に反しない限り、居住、移転及び職業選択の自由を有する</a:t>
            </a:r>
            <a:r>
              <a:rPr lang="ja-JP" altLang="en-US" dirty="0"/>
              <a:t>。</a:t>
            </a:r>
          </a:p>
        </p:txBody>
      </p:sp>
      <p:sp>
        <p:nvSpPr>
          <p:cNvPr id="7" name="角丸四角形吹き出し 47">
            <a:extLst>
              <a:ext uri="{FF2B5EF4-FFF2-40B4-BE49-F238E27FC236}">
                <a16:creationId xmlns:a16="http://schemas.microsoft.com/office/drawing/2014/main" id="{D2C9D765-AC5C-1798-8091-1559D9C9CE2D}"/>
              </a:ext>
            </a:extLst>
          </p:cNvPr>
          <p:cNvSpPr/>
          <p:nvPr/>
        </p:nvSpPr>
        <p:spPr>
          <a:xfrm>
            <a:off x="338804" y="130671"/>
            <a:ext cx="5360894" cy="731747"/>
          </a:xfrm>
          <a:prstGeom prst="wedgeRoundRectCallout">
            <a:avLst>
              <a:gd name="adj1" fmla="val 31727"/>
              <a:gd name="adj2" fmla="val 22578"/>
              <a:gd name="adj3" fmla="val 16667"/>
            </a:avLst>
          </a:prstGeom>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04800" indent="-304800">
              <a:lnSpc>
                <a:spcPts val="4200"/>
              </a:lnSpc>
            </a:pPr>
            <a:r>
              <a:rPr lang="ja-JP" altLang="en-US" sz="2400" dirty="0">
                <a:latin typeface="HG丸ｺﾞｼｯｸM-PRO" panose="020F0600000000000000" pitchFamily="50" charset="-128"/>
                <a:ea typeface="HG丸ｺﾞｼｯｸM-PRO" panose="020F0600000000000000" pitchFamily="50" charset="-128"/>
              </a:rPr>
              <a:t>採用選考の基本的な考え方</a:t>
            </a:r>
          </a:p>
        </p:txBody>
      </p:sp>
      <p:sp>
        <p:nvSpPr>
          <p:cNvPr id="8" name="テキスト ボックス 7"/>
          <p:cNvSpPr txBox="1"/>
          <p:nvPr/>
        </p:nvSpPr>
        <p:spPr>
          <a:xfrm>
            <a:off x="104173" y="924797"/>
            <a:ext cx="4661963" cy="605294"/>
          </a:xfrm>
          <a:prstGeom prst="rect">
            <a:avLst/>
          </a:prstGeom>
          <a:noFill/>
          <a:ln>
            <a:noFill/>
          </a:ln>
        </p:spPr>
        <p:txBody>
          <a:bodyPr wrap="square" rtlCol="0">
            <a:spAutoFit/>
          </a:bodyPr>
          <a:lstStyle/>
          <a:p>
            <a:pPr lvl="0">
              <a:lnSpc>
                <a:spcPts val="4000"/>
              </a:lnSpc>
            </a:pPr>
            <a:r>
              <a:rPr lang="ja-JP" altLang="en-US" sz="2400" dirty="0">
                <a:solidFill>
                  <a:prstClr val="black"/>
                </a:solidFill>
                <a:latin typeface="HG丸ｺﾞｼｯｸM-PRO" panose="020F0600000000000000" pitchFamily="50" charset="-128"/>
                <a:ea typeface="HG丸ｺﾞｼｯｸM-PRO" panose="020F0600000000000000" pitchFamily="50" charset="-128"/>
              </a:rPr>
              <a:t>ア　応募者の基本的人権の尊重</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104173" y="1469626"/>
            <a:ext cx="8912506" cy="4196020"/>
          </a:xfrm>
          <a:prstGeom prst="rect">
            <a:avLst/>
          </a:prstGeom>
          <a:noFill/>
          <a:ln>
            <a:noFill/>
          </a:ln>
        </p:spPr>
        <p:txBody>
          <a:bodyPr wrap="square" rtlCol="0">
            <a:spAutoFit/>
          </a:bodyPr>
          <a:lstStyle/>
          <a:p>
            <a:pPr lvl="0">
              <a:lnSpc>
                <a:spcPts val="4000"/>
              </a:lnSpc>
            </a:pPr>
            <a:r>
              <a:rPr lang="ja-JP" altLang="en-US" sz="24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日本国憲法（第２２条）、基本的人権の一つとして全ての人に「職業選択　　</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lvl="0">
              <a:lnSpc>
                <a:spcPts val="40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の自由」を保障しています。</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lvl="0">
              <a:lnSpc>
                <a:spcPts val="40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・一方、雇用主にも、採用方針・採用基準・採否の決定など、「採用の自</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lvl="0">
              <a:lnSpc>
                <a:spcPts val="40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由」が認められています。</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lvl="0">
              <a:lnSpc>
                <a:spcPts val="40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・しかし、「採用の自由」は、応募者の基本的人権を侵してまで認められて</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lvl="0">
              <a:lnSpc>
                <a:spcPts val="40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いるわけではありません。</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lvl="0">
              <a:lnSpc>
                <a:spcPts val="40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・採用選考を行うに当たっては、何よりも「人を人としてみる」人間尊重の</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lvl="0">
              <a:lnSpc>
                <a:spcPts val="40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精神、すなわち、応募者の基本的人権を尊重することが重要です。</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380455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91965" y="1059372"/>
            <a:ext cx="4583235" cy="633046"/>
          </a:xfrm>
          <a:prstGeom prst="rect">
            <a:avLst/>
          </a:prstGeom>
          <a:solidFill>
            <a:schemeClr val="bg1"/>
          </a:solidFill>
          <a:ln w="28575">
            <a:solidFill>
              <a:schemeClr val="bg1"/>
            </a:solidFill>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nSpc>
                <a:spcPts val="4000"/>
              </a:lnSpc>
            </a:pP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256562" y="5327772"/>
            <a:ext cx="8566523" cy="1167915"/>
          </a:xfrm>
          <a:prstGeom prst="roundRect">
            <a:avLst/>
          </a:prstGeom>
          <a:ln w="28575">
            <a:solidFill>
              <a:srgbClr val="B509A9"/>
            </a:solidFill>
          </a:ln>
        </p:spPr>
        <p:style>
          <a:lnRef idx="2">
            <a:schemeClr val="accent2"/>
          </a:lnRef>
          <a:fillRef idx="1">
            <a:schemeClr val="lt1"/>
          </a:fillRef>
          <a:effectRef idx="0">
            <a:schemeClr val="accent2"/>
          </a:effectRef>
          <a:fontRef idx="minor">
            <a:schemeClr val="dk1"/>
          </a:fontRef>
        </p:style>
        <p:txBody>
          <a:bodyPr rtlCol="0" anchor="ctr"/>
          <a:lstStyle/>
          <a:p>
            <a:pPr>
              <a:lnSpc>
                <a:spcPts val="3000"/>
              </a:lnSpc>
            </a:pPr>
            <a:r>
              <a:rPr lang="ja-JP" altLang="en-US" dirty="0">
                <a:latin typeface="HG丸ｺﾞｼｯｸM-PRO" panose="020F0600000000000000" pitchFamily="50" charset="-128"/>
                <a:ea typeface="HG丸ｺﾞｼｯｸM-PRO" panose="020F0600000000000000" pitchFamily="50" charset="-128"/>
              </a:rPr>
              <a:t>日本国憲法　第１４条</a:t>
            </a:r>
            <a:endParaRPr lang="en-US" altLang="ja-JP" dirty="0">
              <a:latin typeface="HG丸ｺﾞｼｯｸM-PRO" panose="020F0600000000000000" pitchFamily="50" charset="-128"/>
              <a:ea typeface="HG丸ｺﾞｼｯｸM-PRO" panose="020F0600000000000000" pitchFamily="50" charset="-128"/>
            </a:endParaRPr>
          </a:p>
          <a:p>
            <a:pPr>
              <a:lnSpc>
                <a:spcPts val="3000"/>
              </a:lnSpc>
            </a:pPr>
            <a:r>
              <a:rPr lang="ja-JP" altLang="en-US" dirty="0">
                <a:latin typeface="HG丸ｺﾞｼｯｸM-PRO" panose="020F0600000000000000" pitchFamily="50" charset="-128"/>
                <a:ea typeface="HG丸ｺﾞｼｯｸM-PRO" panose="020F0600000000000000" pitchFamily="50" charset="-128"/>
              </a:rPr>
              <a:t>すべての国民は、法の下に平等であって、人種、信条、性別、社会的身分又は門地により、政治的、経済的又は社会的関係において、差別されない。</a:t>
            </a:r>
            <a:endParaRPr lang="en-US" altLang="ja-JP" dirty="0">
              <a:latin typeface="HG丸ｺﾞｼｯｸM-PRO" panose="020F0600000000000000" pitchFamily="50" charset="-128"/>
              <a:ea typeface="HG丸ｺﾞｼｯｸM-PRO" panose="020F0600000000000000" pitchFamily="50" charset="-128"/>
            </a:endParaRPr>
          </a:p>
        </p:txBody>
      </p:sp>
      <p:sp>
        <p:nvSpPr>
          <p:cNvPr id="7" name="角丸四角形吹き出し 47">
            <a:extLst>
              <a:ext uri="{FF2B5EF4-FFF2-40B4-BE49-F238E27FC236}">
                <a16:creationId xmlns:a16="http://schemas.microsoft.com/office/drawing/2014/main" id="{14740472-221C-C551-5581-4B4FA4C18A72}"/>
              </a:ext>
            </a:extLst>
          </p:cNvPr>
          <p:cNvSpPr/>
          <p:nvPr/>
        </p:nvSpPr>
        <p:spPr>
          <a:xfrm>
            <a:off x="272677" y="126499"/>
            <a:ext cx="5360894" cy="731747"/>
          </a:xfrm>
          <a:prstGeom prst="wedgeRoundRectCallout">
            <a:avLst>
              <a:gd name="adj1" fmla="val 31727"/>
              <a:gd name="adj2" fmla="val 22578"/>
              <a:gd name="adj3" fmla="val 16667"/>
            </a:avLst>
          </a:prstGeom>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04800" indent="-304800">
              <a:lnSpc>
                <a:spcPts val="4200"/>
              </a:lnSpc>
            </a:pPr>
            <a:r>
              <a:rPr lang="ja-JP" altLang="en-US" sz="2400" dirty="0">
                <a:latin typeface="HG丸ｺﾞｼｯｸM-PRO" panose="020F0600000000000000" pitchFamily="50" charset="-128"/>
                <a:ea typeface="HG丸ｺﾞｼｯｸM-PRO" panose="020F0600000000000000" pitchFamily="50" charset="-128"/>
              </a:rPr>
              <a:t>採用選考の基本的な考え方</a:t>
            </a:r>
          </a:p>
        </p:txBody>
      </p:sp>
      <p:sp>
        <p:nvSpPr>
          <p:cNvPr id="8" name="テキスト ボックス 7"/>
          <p:cNvSpPr txBox="1"/>
          <p:nvPr/>
        </p:nvSpPr>
        <p:spPr>
          <a:xfrm>
            <a:off x="191965" y="1819509"/>
            <a:ext cx="8912506" cy="3165290"/>
          </a:xfrm>
          <a:prstGeom prst="rect">
            <a:avLst/>
          </a:prstGeom>
          <a:noFill/>
          <a:ln>
            <a:noFill/>
          </a:ln>
        </p:spPr>
        <p:txBody>
          <a:bodyPr wrap="square" rtlCol="0">
            <a:spAutoFit/>
          </a:bodyPr>
          <a:lstStyle/>
          <a:p>
            <a:pPr lvl="0">
              <a:lnSpc>
                <a:spcPts val="3500"/>
              </a:lnSpc>
            </a:pPr>
            <a:r>
              <a:rPr lang="ja-JP" altLang="en-US" sz="2000" smtClean="0">
                <a:solidFill>
                  <a:prstClr val="black"/>
                </a:solidFill>
                <a:latin typeface="HG丸ｺﾞｼｯｸM-PRO" panose="020F0600000000000000" pitchFamily="50" charset="-128"/>
                <a:ea typeface="HG丸ｺﾞｼｯｸM-PRO" panose="020F0600000000000000" pitchFamily="50" charset="-128"/>
              </a:rPr>
              <a:t>・「職業選択の自由」すなわち「就職の機会均等」とは、誰でも自由に自　　</a:t>
            </a:r>
            <a:endParaRPr lang="en-US" altLang="ja-JP" sz="2000" smtClean="0">
              <a:solidFill>
                <a:prstClr val="black"/>
              </a:solidFill>
              <a:latin typeface="HG丸ｺﾞｼｯｸM-PRO" panose="020F0600000000000000" pitchFamily="50" charset="-128"/>
              <a:ea typeface="HG丸ｺﾞｼｯｸM-PRO" panose="020F0600000000000000" pitchFamily="50" charset="-128"/>
            </a:endParaRPr>
          </a:p>
          <a:p>
            <a:pPr lvl="0">
              <a:lnSpc>
                <a:spcPts val="3500"/>
              </a:lnSpc>
            </a:pPr>
            <a:r>
              <a:rPr lang="ja-JP" altLang="en-US" sz="2000" smtClean="0">
                <a:solidFill>
                  <a:prstClr val="black"/>
                </a:solidFill>
                <a:latin typeface="HG丸ｺﾞｼｯｸM-PRO" panose="020F0600000000000000" pitchFamily="50" charset="-128"/>
                <a:ea typeface="HG丸ｺﾞｼｯｸM-PRO" panose="020F0600000000000000" pitchFamily="50" charset="-128"/>
              </a:rPr>
              <a:t>　分の適正・能力に応じて職業を選択できます。</a:t>
            </a:r>
            <a:endParaRPr lang="en-US" altLang="ja-JP" sz="2000" smtClean="0">
              <a:solidFill>
                <a:prstClr val="black"/>
              </a:solidFill>
              <a:latin typeface="HG丸ｺﾞｼｯｸM-PRO" panose="020F0600000000000000" pitchFamily="50" charset="-128"/>
              <a:ea typeface="HG丸ｺﾞｼｯｸM-PRO" panose="020F0600000000000000" pitchFamily="50" charset="-128"/>
            </a:endParaRPr>
          </a:p>
          <a:p>
            <a:pPr lvl="0">
              <a:lnSpc>
                <a:spcPts val="3500"/>
              </a:lnSpc>
            </a:pPr>
            <a:endParaRPr lang="en-US" altLang="ja-JP" sz="2000" smtClean="0">
              <a:solidFill>
                <a:prstClr val="black"/>
              </a:solidFill>
              <a:latin typeface="HG丸ｺﾞｼｯｸM-PRO" panose="020F0600000000000000" pitchFamily="50" charset="-128"/>
              <a:ea typeface="HG丸ｺﾞｼｯｸM-PRO" panose="020F0600000000000000" pitchFamily="50" charset="-128"/>
            </a:endParaRPr>
          </a:p>
          <a:p>
            <a:pPr lvl="0">
              <a:lnSpc>
                <a:spcPts val="3500"/>
              </a:lnSpc>
            </a:pPr>
            <a:r>
              <a:rPr lang="ja-JP" altLang="en-US" sz="2000" smtClean="0">
                <a:solidFill>
                  <a:prstClr val="black"/>
                </a:solidFill>
                <a:latin typeface="HG丸ｺﾞｼｯｸM-PRO" panose="020F0600000000000000" pitchFamily="50" charset="-128"/>
                <a:ea typeface="HG丸ｺﾞｼｯｸM-PRO" panose="020F0600000000000000" pitchFamily="50" charset="-128"/>
              </a:rPr>
              <a:t>・日本国憲法（第１４条）は、基本的人権の１つとして全ての人に「法の</a:t>
            </a:r>
            <a:endParaRPr lang="en-US" altLang="ja-JP" sz="2000" smtClean="0">
              <a:solidFill>
                <a:prstClr val="black"/>
              </a:solidFill>
              <a:latin typeface="HG丸ｺﾞｼｯｸM-PRO" panose="020F0600000000000000" pitchFamily="50" charset="-128"/>
              <a:ea typeface="HG丸ｺﾞｼｯｸM-PRO" panose="020F0600000000000000" pitchFamily="50" charset="-128"/>
            </a:endParaRPr>
          </a:p>
          <a:p>
            <a:pPr lvl="0">
              <a:lnSpc>
                <a:spcPts val="3500"/>
              </a:lnSpc>
            </a:pPr>
            <a:r>
              <a:rPr lang="ja-JP" altLang="en-US" sz="2000" smtClean="0">
                <a:solidFill>
                  <a:prstClr val="black"/>
                </a:solidFill>
                <a:latin typeface="HG丸ｺﾞｼｯｸM-PRO" panose="020F0600000000000000" pitchFamily="50" charset="-128"/>
                <a:ea typeface="HG丸ｺﾞｼｯｸM-PRO" panose="020F0600000000000000" pitchFamily="50" charset="-128"/>
              </a:rPr>
              <a:t>　下の平等」を保障しています。採用選考においても、この理念にのっと</a:t>
            </a:r>
            <a:endParaRPr lang="en-US" altLang="ja-JP" sz="2000" smtClean="0">
              <a:solidFill>
                <a:prstClr val="black"/>
              </a:solidFill>
              <a:latin typeface="HG丸ｺﾞｼｯｸM-PRO" panose="020F0600000000000000" pitchFamily="50" charset="-128"/>
              <a:ea typeface="HG丸ｺﾞｼｯｸM-PRO" panose="020F0600000000000000" pitchFamily="50" charset="-128"/>
            </a:endParaRPr>
          </a:p>
          <a:p>
            <a:pPr lvl="0">
              <a:lnSpc>
                <a:spcPts val="3500"/>
              </a:lnSpc>
            </a:pPr>
            <a:r>
              <a:rPr lang="ja-JP" altLang="en-US" sz="2000" smtClean="0">
                <a:solidFill>
                  <a:prstClr val="black"/>
                </a:solidFill>
                <a:latin typeface="HG丸ｺﾞｼｯｸM-PRO" panose="020F0600000000000000" pitchFamily="50" charset="-128"/>
                <a:ea typeface="HG丸ｺﾞｼｯｸM-PRO" panose="020F0600000000000000" pitchFamily="50" charset="-128"/>
              </a:rPr>
              <a:t>　り、人種・信条・性別・社会的身分・門地などの事項による差別があっ</a:t>
            </a:r>
            <a:endParaRPr lang="en-US" altLang="ja-JP" sz="2000" smtClean="0">
              <a:solidFill>
                <a:prstClr val="black"/>
              </a:solidFill>
              <a:latin typeface="HG丸ｺﾞｼｯｸM-PRO" panose="020F0600000000000000" pitchFamily="50" charset="-128"/>
              <a:ea typeface="HG丸ｺﾞｼｯｸM-PRO" panose="020F0600000000000000" pitchFamily="50" charset="-128"/>
            </a:endParaRPr>
          </a:p>
          <a:p>
            <a:pPr lvl="0">
              <a:lnSpc>
                <a:spcPts val="3500"/>
              </a:lnSpc>
            </a:pPr>
            <a:r>
              <a:rPr lang="ja-JP" altLang="en-US" sz="2000" smtClean="0">
                <a:solidFill>
                  <a:prstClr val="black"/>
                </a:solidFill>
                <a:latin typeface="HG丸ｺﾞｼｯｸM-PRO" panose="020F0600000000000000" pitchFamily="50" charset="-128"/>
                <a:ea typeface="HG丸ｺﾞｼｯｸM-PRO" panose="020F0600000000000000" pitchFamily="50" charset="-128"/>
              </a:rPr>
              <a:t>　てはならず、適正・能力のみを基準として行うことが求められています。</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284252" y="1111399"/>
            <a:ext cx="5243332" cy="528991"/>
          </a:xfrm>
          <a:prstGeom prst="rect">
            <a:avLst/>
          </a:prstGeom>
          <a:noFill/>
        </p:spPr>
        <p:txBody>
          <a:bodyPr wrap="square" rtlCol="0">
            <a:spAutoFit/>
          </a:bodyPr>
          <a:lstStyle/>
          <a:p>
            <a:pPr>
              <a:lnSpc>
                <a:spcPts val="4000"/>
              </a:lnSpc>
            </a:pPr>
            <a:r>
              <a:rPr lang="ja-JP" altLang="en-US" sz="2400" dirty="0">
                <a:solidFill>
                  <a:prstClr val="black"/>
                </a:solidFill>
                <a:latin typeface="HG丸ｺﾞｼｯｸM-PRO" panose="020F0600000000000000" pitchFamily="50" charset="-128"/>
                <a:ea typeface="HG丸ｺﾞｼｯｸM-PRO" panose="020F0600000000000000" pitchFamily="50" charset="-128"/>
              </a:rPr>
              <a:t>イ　適正・能力による採用</a:t>
            </a:r>
            <a:r>
              <a:rPr lang="ja-JP" altLang="en-US" sz="2400" dirty="0" smtClean="0">
                <a:solidFill>
                  <a:prstClr val="black"/>
                </a:solidFill>
                <a:latin typeface="HG丸ｺﾞｼｯｸM-PRO" panose="020F0600000000000000" pitchFamily="50" charset="-128"/>
                <a:ea typeface="HG丸ｺﾞｼｯｸM-PRO" panose="020F0600000000000000" pitchFamily="50" charset="-128"/>
              </a:rPr>
              <a:t>選考</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42665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2">
            <a:extLst>
              <a:ext uri="{FF2B5EF4-FFF2-40B4-BE49-F238E27FC236}">
                <a16:creationId xmlns:a16="http://schemas.microsoft.com/office/drawing/2014/main" id="{FCBF8795-ED61-623E-C021-9B712667A983}"/>
              </a:ext>
            </a:extLst>
          </p:cNvPr>
          <p:cNvSpPr txBox="1"/>
          <p:nvPr/>
        </p:nvSpPr>
        <p:spPr>
          <a:xfrm>
            <a:off x="195981" y="204750"/>
            <a:ext cx="8590667" cy="645593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2100"/>
              </a:lnSpc>
            </a:pPr>
            <a:r>
              <a:rPr lang="ja-JP" altLang="en-US" kern="100" dirty="0">
                <a:latin typeface="游明朝" panose="02020400000000000000" pitchFamily="18" charset="-128"/>
                <a:ea typeface="HG丸ｺﾞｼｯｸM-PRO" panose="020F0600000000000000" pitchFamily="50" charset="-128"/>
                <a:cs typeface="Times New Roman" panose="02020603050405020304" pitchFamily="18" charset="0"/>
              </a:rPr>
              <a:t>「採用選考時に配慮すべき事項」～就職差別につながるおそれのある１４事項～</a:t>
            </a:r>
            <a:endParaRPr lang="en-US" altLang="ja-JP"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just">
              <a:lnSpc>
                <a:spcPts val="2100"/>
              </a:lnSpc>
            </a:pPr>
            <a:endParaRPr lang="en-US" altLang="ja-JP"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just">
              <a:lnSpc>
                <a:spcPts val="2100"/>
              </a:lnSpc>
            </a:pPr>
            <a:r>
              <a:rPr lang="ja-JP" altLang="en-US" sz="1600" kern="100" dirty="0">
                <a:latin typeface="游明朝" panose="02020400000000000000" pitchFamily="18" charset="-128"/>
                <a:ea typeface="HG丸ｺﾞｼｯｸM-PRO" panose="020F0600000000000000" pitchFamily="50" charset="-128"/>
                <a:cs typeface="Times New Roman" panose="02020603050405020304" pitchFamily="18" charset="0"/>
              </a:rPr>
              <a:t>次の①～⑪の事項を、エントリーシート・応募用紙に記載させる、面接時においてたずねる、作文の題材とするなどによって把握することや、⑫～⑭を実施することは、就職差別につながるおそれがあります。</a:t>
            </a:r>
            <a:endParaRPr lang="ja-JP" altLang="en-US" sz="16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2100"/>
              </a:lnSpc>
            </a:pPr>
            <a:r>
              <a:rPr lang="en-US" sz="1400" kern="100" dirty="0">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2100"/>
              </a:lnSpc>
            </a:pPr>
            <a:r>
              <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本人に責任のない事項の把握</a:t>
            </a:r>
            <a:endParaRPr lang="en-US"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2100"/>
              </a:lnSpc>
            </a:pPr>
            <a:r>
              <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①「本籍・出生地」に関すること</a:t>
            </a:r>
            <a:endParaRPr lang="en-US"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fontAlgn="base">
              <a:lnSpc>
                <a:spcPts val="2100"/>
              </a:lnSpc>
            </a:pPr>
            <a:r>
              <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②「家族」に関すること</a:t>
            </a:r>
            <a:r>
              <a:rPr lang="ja-JP" altLang="en-US" sz="1600" dirty="0">
                <a:latin typeface="HG丸ｺﾞｼｯｸM-PRO" panose="020F0600000000000000" pitchFamily="50" charset="-128"/>
                <a:ea typeface="HG丸ｺﾞｼｯｸM-PRO" panose="020F0600000000000000" pitchFamily="50" charset="-128"/>
              </a:rPr>
              <a:t>（職業・続柄・健康・病歴・地位・学歴・収入・資産など）</a:t>
            </a:r>
            <a:endParaRPr lang="en-US" altLang="ja-JP" sz="1600" dirty="0">
              <a:latin typeface="HG丸ｺﾞｼｯｸM-PRO" panose="020F0600000000000000" pitchFamily="50" charset="-128"/>
              <a:ea typeface="HG丸ｺﾞｼｯｸM-PRO" panose="020F0600000000000000" pitchFamily="50" charset="-128"/>
            </a:endParaRPr>
          </a:p>
          <a:p>
            <a:pPr fontAlgn="base">
              <a:lnSpc>
                <a:spcPts val="2100"/>
              </a:lnSpc>
            </a:pPr>
            <a:r>
              <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③「住宅状況」に関すること（間取り・部屋数・住宅の種類・近隣の施設など）</a:t>
            </a:r>
            <a:endParaRPr lang="en-US"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fontAlgn="base">
              <a:lnSpc>
                <a:spcPts val="2100"/>
              </a:lnSpc>
            </a:pPr>
            <a:r>
              <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④「生活環境・家庭環境など」に関すること</a:t>
            </a:r>
            <a:endParaRPr lang="en-US"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2100"/>
              </a:lnSpc>
            </a:pPr>
            <a:endParaRPr lang="en-US" altLang="ja-JP" sz="1600" b="1" dirty="0">
              <a:latin typeface="HG丸ｺﾞｼｯｸM-PRO" panose="020F0600000000000000" pitchFamily="50" charset="-128"/>
              <a:ea typeface="HG丸ｺﾞｼｯｸM-PRO" panose="020F0600000000000000" pitchFamily="50" charset="-128"/>
            </a:endParaRPr>
          </a:p>
          <a:p>
            <a:pPr algn="just">
              <a:lnSpc>
                <a:spcPts val="2100"/>
              </a:lnSpc>
            </a:pPr>
            <a:r>
              <a:rPr lang="ja-JP" altLang="en-US" sz="1600" dirty="0">
                <a:latin typeface="HG丸ｺﾞｼｯｸM-PRO" panose="020F0600000000000000" pitchFamily="50" charset="-128"/>
                <a:ea typeface="HG丸ｺﾞｼｯｸM-PRO" panose="020F0600000000000000" pitchFamily="50" charset="-128"/>
              </a:rPr>
              <a:t>本来自由であるべき事項（思想・信条にかかわること）の把握</a:t>
            </a:r>
            <a:endParaRPr lang="en-US" altLang="ja-JP" sz="1600" dirty="0">
              <a:latin typeface="HG丸ｺﾞｼｯｸM-PRO" panose="020F0600000000000000" pitchFamily="50" charset="-128"/>
              <a:ea typeface="HG丸ｺﾞｼｯｸM-PRO" panose="020F0600000000000000" pitchFamily="50" charset="-128"/>
            </a:endParaRPr>
          </a:p>
          <a:p>
            <a:pPr algn="just">
              <a:lnSpc>
                <a:spcPts val="2100"/>
              </a:lnSpc>
            </a:pPr>
            <a:r>
              <a:rPr lang="ja-JP" altLang="en-US" sz="1600" dirty="0">
                <a:latin typeface="HG丸ｺﾞｼｯｸM-PRO" panose="020F0600000000000000" pitchFamily="50" charset="-128"/>
                <a:ea typeface="HG丸ｺﾞｼｯｸM-PRO" panose="020F0600000000000000" pitchFamily="50" charset="-128"/>
              </a:rPr>
              <a:t>⑤「宗教」に関すること 　　　　　　　　　　⑥「支持政党」に関すること </a:t>
            </a:r>
            <a:endParaRPr lang="en-US" altLang="ja-JP" sz="1600" dirty="0">
              <a:latin typeface="HG丸ｺﾞｼｯｸM-PRO" panose="020F0600000000000000" pitchFamily="50" charset="-128"/>
              <a:ea typeface="HG丸ｺﾞｼｯｸM-PRO" panose="020F0600000000000000" pitchFamily="50" charset="-128"/>
            </a:endParaRPr>
          </a:p>
          <a:p>
            <a:pPr algn="just">
              <a:lnSpc>
                <a:spcPts val="2100"/>
              </a:lnSpc>
            </a:pPr>
            <a:r>
              <a:rPr lang="ja-JP" altLang="en-US" sz="1600" dirty="0">
                <a:latin typeface="HG丸ｺﾞｼｯｸM-PRO" panose="020F0600000000000000" pitchFamily="50" charset="-128"/>
                <a:ea typeface="HG丸ｺﾞｼｯｸM-PRO" panose="020F0600000000000000" pitchFamily="50" charset="-128"/>
              </a:rPr>
              <a:t>⑦「人生観・生活信条など」に関すること 　　⑧「尊敬する人物」に関すること </a:t>
            </a:r>
            <a:endParaRPr lang="en-US" altLang="ja-JP" sz="1600" dirty="0">
              <a:latin typeface="HG丸ｺﾞｼｯｸM-PRO" panose="020F0600000000000000" pitchFamily="50" charset="-128"/>
              <a:ea typeface="HG丸ｺﾞｼｯｸM-PRO" panose="020F0600000000000000" pitchFamily="50" charset="-128"/>
            </a:endParaRPr>
          </a:p>
          <a:p>
            <a:pPr algn="just">
              <a:lnSpc>
                <a:spcPts val="2100"/>
              </a:lnSpc>
            </a:pPr>
            <a:r>
              <a:rPr lang="ja-JP" altLang="en-US" sz="1600" dirty="0">
                <a:latin typeface="HG丸ｺﾞｼｯｸM-PRO" panose="020F0600000000000000" pitchFamily="50" charset="-128"/>
                <a:ea typeface="HG丸ｺﾞｼｯｸM-PRO" panose="020F0600000000000000" pitchFamily="50" charset="-128"/>
              </a:rPr>
              <a:t>⑨「思想」に関すること 　　　　　　</a:t>
            </a:r>
            <a:endParaRPr lang="en-US" altLang="ja-JP" sz="1600" dirty="0">
              <a:latin typeface="HG丸ｺﾞｼｯｸM-PRO" panose="020F0600000000000000" pitchFamily="50" charset="-128"/>
              <a:ea typeface="HG丸ｺﾞｼｯｸM-PRO" panose="020F0600000000000000" pitchFamily="50" charset="-128"/>
            </a:endParaRPr>
          </a:p>
          <a:p>
            <a:pPr algn="just">
              <a:lnSpc>
                <a:spcPts val="2100"/>
              </a:lnSpc>
            </a:pPr>
            <a:r>
              <a:rPr lang="ja-JP" altLang="en-US" sz="1600" dirty="0">
                <a:latin typeface="HG丸ｺﾞｼｯｸM-PRO" panose="020F0600000000000000" pitchFamily="50" charset="-128"/>
                <a:ea typeface="HG丸ｺﾞｼｯｸM-PRO" panose="020F0600000000000000" pitchFamily="50" charset="-128"/>
              </a:rPr>
              <a:t>⑩「労働組合・学生運動などの社会運動」に関すること</a:t>
            </a:r>
            <a:endParaRPr lang="en-US" altLang="ja-JP" sz="1600" dirty="0">
              <a:latin typeface="HG丸ｺﾞｼｯｸM-PRO" panose="020F0600000000000000" pitchFamily="50" charset="-128"/>
              <a:ea typeface="HG丸ｺﾞｼｯｸM-PRO" panose="020F0600000000000000" pitchFamily="50" charset="-128"/>
            </a:endParaRPr>
          </a:p>
          <a:p>
            <a:pPr algn="just">
              <a:lnSpc>
                <a:spcPts val="2100"/>
              </a:lnSpc>
            </a:pPr>
            <a:r>
              <a:rPr lang="ja-JP" altLang="en-US" sz="1600" dirty="0">
                <a:latin typeface="HG丸ｺﾞｼｯｸM-PRO" panose="020F0600000000000000" pitchFamily="50" charset="-128"/>
                <a:ea typeface="HG丸ｺﾞｼｯｸM-PRO" panose="020F0600000000000000" pitchFamily="50" charset="-128"/>
              </a:rPr>
              <a:t>⑪「購読新聞・雑誌・愛読書など」に関すること</a:t>
            </a:r>
            <a:r>
              <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2100"/>
              </a:lnSpc>
            </a:pPr>
            <a:endParaRPr lang="en-US" altLang="ja-JP"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2100"/>
              </a:lnSpc>
            </a:pPr>
            <a:r>
              <a:rPr lang="ja-JP" altLang="en-US" sz="1600" dirty="0">
                <a:latin typeface="HG丸ｺﾞｼｯｸM-PRO" panose="020F0600000000000000" pitchFamily="50" charset="-128"/>
                <a:ea typeface="HG丸ｺﾞｼｯｸM-PRO" panose="020F0600000000000000" pitchFamily="50" charset="-128"/>
              </a:rPr>
              <a:t>採用選考の方法</a:t>
            </a:r>
            <a:endParaRPr lang="en-US" altLang="ja-JP" sz="1600" dirty="0">
              <a:latin typeface="HG丸ｺﾞｼｯｸM-PRO" panose="020F0600000000000000" pitchFamily="50" charset="-128"/>
              <a:ea typeface="HG丸ｺﾞｼｯｸM-PRO" panose="020F0600000000000000" pitchFamily="50" charset="-128"/>
            </a:endParaRPr>
          </a:p>
          <a:p>
            <a:pPr algn="just">
              <a:lnSpc>
                <a:spcPts val="2100"/>
              </a:lnSpc>
            </a:pPr>
            <a:r>
              <a:rPr lang="ja-JP" altLang="en-US" sz="1600" dirty="0">
                <a:latin typeface="HG丸ｺﾞｼｯｸM-PRO" panose="020F0600000000000000" pitchFamily="50" charset="-128"/>
                <a:ea typeface="HG丸ｺﾞｼｯｸM-PRO" panose="020F0600000000000000" pitchFamily="50" charset="-128"/>
              </a:rPr>
              <a:t>⑫「身元調査など」の実施　　　</a:t>
            </a:r>
            <a:endParaRPr lang="en-US" altLang="ja-JP" sz="1600" dirty="0">
              <a:latin typeface="HG丸ｺﾞｼｯｸM-PRO" panose="020F0600000000000000" pitchFamily="50" charset="-128"/>
              <a:ea typeface="HG丸ｺﾞｼｯｸM-PRO" panose="020F0600000000000000" pitchFamily="50" charset="-128"/>
            </a:endParaRPr>
          </a:p>
          <a:p>
            <a:pPr algn="just">
              <a:lnSpc>
                <a:spcPts val="2100"/>
              </a:lnSpc>
            </a:pPr>
            <a:r>
              <a:rPr lang="ja-JP" altLang="en-US" sz="1600" dirty="0">
                <a:latin typeface="HG丸ｺﾞｼｯｸM-PRO" panose="020F0600000000000000" pitchFamily="50" charset="-128"/>
                <a:ea typeface="HG丸ｺﾞｼｯｸM-PRO" panose="020F0600000000000000" pitchFamily="50" charset="-128"/>
              </a:rPr>
              <a:t>⑬「本人の適性・能力に関係ない事項を含んだ応募書類」の使用</a:t>
            </a:r>
            <a:endParaRPr lang="en-US" altLang="ja-JP" sz="1600" dirty="0">
              <a:latin typeface="HG丸ｺﾞｼｯｸM-PRO" panose="020F0600000000000000" pitchFamily="50" charset="-128"/>
              <a:ea typeface="HG丸ｺﾞｼｯｸM-PRO" panose="020F0600000000000000" pitchFamily="50" charset="-128"/>
            </a:endParaRPr>
          </a:p>
          <a:p>
            <a:pPr algn="just">
              <a:lnSpc>
                <a:spcPts val="2100"/>
              </a:lnSpc>
            </a:pPr>
            <a:r>
              <a:rPr lang="ja-JP" altLang="en-US" sz="1600" dirty="0">
                <a:latin typeface="HG丸ｺﾞｼｯｸM-PRO" panose="020F0600000000000000" pitchFamily="50" charset="-128"/>
                <a:ea typeface="HG丸ｺﾞｼｯｸM-PRO" panose="020F0600000000000000" pitchFamily="50" charset="-128"/>
              </a:rPr>
              <a:t>⑭「合理的・客観的に必要性が認められない採用選考時の健康診断」の実施</a:t>
            </a:r>
            <a:r>
              <a:rPr lang="ja-JP" altLang="en-US" sz="1600" kern="100" dirty="0">
                <a:latin typeface="游明朝" panose="02020400000000000000" pitchFamily="18" charset="-128"/>
                <a:ea typeface="HG丸ｺﾞｼｯｸM-PRO" panose="020F0600000000000000" pitchFamily="50" charset="-128"/>
                <a:cs typeface="Times New Roman" panose="02020603050405020304" pitchFamily="18" charset="0"/>
              </a:rPr>
              <a:t>　　　　　　</a:t>
            </a:r>
            <a:r>
              <a:rPr lang="ja-JP" altLang="en-US" sz="1400" kern="100" dirty="0">
                <a:latin typeface="游明朝" panose="02020400000000000000" pitchFamily="18" charset="-128"/>
                <a:ea typeface="HG丸ｺﾞｼｯｸM-PRO" panose="020F0600000000000000" pitchFamily="50" charset="-128"/>
                <a:cs typeface="Times New Roman" panose="02020603050405020304" pitchFamily="18" charset="0"/>
              </a:rPr>
              <a:t>　　　　　　　　　　　　　　　　　　　　　　　　　　　　　　　　</a:t>
            </a:r>
            <a:endParaRPr lang="ja-JP" altLang="en-US" sz="1050" kern="100" dirty="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70155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0302" y="5489701"/>
            <a:ext cx="8508388" cy="1166827"/>
          </a:xfrm>
          <a:prstGeom prst="rect">
            <a:avLst/>
          </a:prstGeom>
          <a:solidFill>
            <a:schemeClr val="bg1"/>
          </a:solidFill>
          <a:ln w="28575">
            <a:solidFill>
              <a:srgbClr val="B60684"/>
            </a:solidFill>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nSpc>
                <a:spcPts val="2000"/>
              </a:lnSpc>
            </a:pPr>
            <a:r>
              <a:rPr lang="ja-JP" altLang="en-US" sz="1600" dirty="0">
                <a:solidFill>
                  <a:schemeClr val="tx1"/>
                </a:solidFill>
                <a:latin typeface="HG丸ｺﾞｼｯｸM-PRO" panose="020F0600000000000000" pitchFamily="50" charset="-128"/>
                <a:ea typeface="HG丸ｺﾞｼｯｸM-PRO" panose="020F0600000000000000" pitchFamily="50" charset="-128"/>
              </a:rPr>
              <a:t>新規高等学校卒業予定者については、厚生労働省、文部科学省並びに全国高等学校長協会が協議して定めた「全国高等学校統一用紙</a:t>
            </a:r>
            <a:r>
              <a:rPr lang="en-US" altLang="ja-JP" sz="1600" dirty="0">
                <a:solidFill>
                  <a:schemeClr val="tx1"/>
                </a:solidFill>
                <a:latin typeface="HG丸ｺﾞｼｯｸM-PRO" panose="020F0600000000000000" pitchFamily="50" charset="-128"/>
                <a:ea typeface="HG丸ｺﾞｼｯｸM-PRO" panose="020F0600000000000000" pitchFamily="50" charset="-128"/>
              </a:rPr>
              <a:t>〔</a:t>
            </a:r>
            <a:r>
              <a:rPr lang="ja-JP" altLang="en-US" sz="1600" dirty="0">
                <a:solidFill>
                  <a:schemeClr val="tx1"/>
                </a:solidFill>
                <a:latin typeface="HG丸ｺﾞｼｯｸM-PRO" panose="020F0600000000000000" pitchFamily="50" charset="-128"/>
                <a:ea typeface="HG丸ｺﾞｼｯｸM-PRO" panose="020F0600000000000000" pitchFamily="50" charset="-128"/>
              </a:rPr>
              <a:t>近畿地方については、</a:t>
            </a:r>
            <a:r>
              <a:rPr lang="en-US" altLang="ja-JP" sz="1600" dirty="0">
                <a:solidFill>
                  <a:schemeClr val="tx1"/>
                </a:solidFill>
                <a:latin typeface="HG丸ｺﾞｼｯｸM-PRO" panose="020F0600000000000000" pitchFamily="50" charset="-128"/>
                <a:ea typeface="HG丸ｺﾞｼｯｸM-PRO" panose="020F0600000000000000" pitchFamily="50" charset="-128"/>
              </a:rPr>
              <a:t>『</a:t>
            </a:r>
            <a:r>
              <a:rPr lang="ja-JP" altLang="en-US" sz="1600" dirty="0">
                <a:solidFill>
                  <a:schemeClr val="tx1"/>
                </a:solidFill>
                <a:latin typeface="HG丸ｺﾞｼｯｸM-PRO" panose="020F0600000000000000" pitchFamily="50" charset="-128"/>
                <a:ea typeface="HG丸ｺﾞｼｯｸM-PRO" panose="020F0600000000000000" pitchFamily="50" charset="-128"/>
              </a:rPr>
              <a:t>近畿高等学校統一用紙</a:t>
            </a:r>
            <a:r>
              <a:rPr lang="en-US" altLang="ja-JP" sz="1600" dirty="0">
                <a:solidFill>
                  <a:schemeClr val="tx1"/>
                </a:solidFill>
                <a:latin typeface="HG丸ｺﾞｼｯｸM-PRO" panose="020F0600000000000000" pitchFamily="50" charset="-128"/>
                <a:ea typeface="HG丸ｺﾞｼｯｸM-PRO" panose="020F0600000000000000" pitchFamily="50" charset="-128"/>
              </a:rPr>
              <a:t>』</a:t>
            </a:r>
            <a:r>
              <a:rPr lang="ja-JP" altLang="en-US" sz="1600" dirty="0">
                <a:solidFill>
                  <a:schemeClr val="tx1"/>
                </a:solidFill>
                <a:latin typeface="HG丸ｺﾞｼｯｸM-PRO" panose="020F0600000000000000" pitchFamily="50" charset="-128"/>
                <a:ea typeface="HG丸ｺﾞｼｯｸM-PRO" panose="020F0600000000000000" pitchFamily="50" charset="-128"/>
              </a:rPr>
              <a:t>」を使用し、雇用主が独自に作成する応募用紙（社用紙）は使わないことになっています。</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5" name="図 4"/>
          <p:cNvPicPr/>
          <p:nvPr/>
        </p:nvPicPr>
        <p:blipFill rotWithShape="1">
          <a:blip r:embed="rId3">
            <a:extLst>
              <a:ext uri="{28A0092B-C50C-407E-A947-70E740481C1C}">
                <a14:useLocalDpi xmlns:a14="http://schemas.microsoft.com/office/drawing/2010/main" val="0"/>
              </a:ext>
            </a:extLst>
          </a:blip>
          <a:srcRect l="16659" t="22780" r="33348" b="15077"/>
          <a:stretch/>
        </p:blipFill>
        <p:spPr bwMode="auto">
          <a:xfrm>
            <a:off x="594852" y="580103"/>
            <a:ext cx="7954296" cy="4909598"/>
          </a:xfrm>
          <a:prstGeom prst="rect">
            <a:avLst/>
          </a:prstGeom>
          <a:ln>
            <a:noFill/>
          </a:ln>
          <a:extLst>
            <a:ext uri="{53640926-AAD7-44D8-BBD7-CCE9431645EC}">
              <a14:shadowObscured xmlns:a14="http://schemas.microsoft.com/office/drawing/2010/main"/>
            </a:ext>
          </a:extLst>
        </p:spPr>
      </p:pic>
      <p:sp>
        <p:nvSpPr>
          <p:cNvPr id="6" name="正方形/長方形 5"/>
          <p:cNvSpPr/>
          <p:nvPr/>
        </p:nvSpPr>
        <p:spPr>
          <a:xfrm>
            <a:off x="432619" y="422787"/>
            <a:ext cx="8278762" cy="4935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01746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13427" y="623486"/>
            <a:ext cx="8517145" cy="5588127"/>
          </a:xfrm>
          <a:prstGeom prst="rect">
            <a:avLst/>
          </a:prstGeom>
          <a:solidFill>
            <a:schemeClr val="bg1"/>
          </a:solidFill>
          <a:ln w="28575">
            <a:solidFill>
              <a:srgbClr val="FF0000"/>
            </a:solidFill>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nSpc>
                <a:spcPts val="3000"/>
              </a:lnSpc>
            </a:pPr>
            <a:r>
              <a:rPr lang="en-US" altLang="ja-JP" sz="2000" dirty="0">
                <a:solidFill>
                  <a:schemeClr val="tx1"/>
                </a:solidFill>
                <a:latin typeface="HG丸ｺﾞｼｯｸM-PRO" panose="020F0600000000000000" pitchFamily="50" charset="-128"/>
                <a:ea typeface="HG丸ｺﾞｼｯｸM-PRO" panose="020F0600000000000000" pitchFamily="50" charset="-128"/>
              </a:rPr>
              <a:t>※</a:t>
            </a:r>
            <a:r>
              <a:rPr lang="ja-JP" altLang="en-US" sz="2000" dirty="0">
                <a:solidFill>
                  <a:schemeClr val="tx1"/>
                </a:solidFill>
                <a:latin typeface="HG丸ｺﾞｼｯｸM-PRO" panose="020F0600000000000000" pitchFamily="50" charset="-128"/>
                <a:ea typeface="HG丸ｺﾞｼｯｸM-PRO" panose="020F0600000000000000" pitchFamily="50" charset="-128"/>
              </a:rPr>
              <a:t>統一用紙の意義や成り立ちについて</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nSpc>
                <a:spcPts val="3000"/>
              </a:lnSpc>
            </a:pPr>
            <a:r>
              <a:rPr lang="ja-JP" altLang="en-US" sz="2000" dirty="0">
                <a:solidFill>
                  <a:schemeClr val="tx1"/>
                </a:solidFill>
                <a:latin typeface="HG丸ｺﾞｼｯｸM-PRO" panose="020F0600000000000000" pitchFamily="50" charset="-128"/>
                <a:ea typeface="HG丸ｺﾞｼｯｸM-PRO" panose="020F0600000000000000" pitchFamily="50" charset="-128"/>
              </a:rPr>
              <a:t>　かつて高校生が就職するとき、会社ごとに異なる様式の応募様式（社用紙）が用いられ、様々な個人情報を書き込むことが求められました。</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nSpc>
                <a:spcPts val="3000"/>
              </a:lnSpc>
            </a:pPr>
            <a:r>
              <a:rPr lang="ja-JP" altLang="en-US" sz="2000" dirty="0">
                <a:solidFill>
                  <a:schemeClr val="tx1"/>
                </a:solidFill>
                <a:latin typeface="HG丸ｺﾞｼｯｸM-PRO" panose="020F0600000000000000" pitchFamily="50" charset="-128"/>
                <a:ea typeface="HG丸ｺﾞｼｯｸM-PRO" panose="020F0600000000000000" pitchFamily="50" charset="-128"/>
              </a:rPr>
              <a:t>　個人情報の中には、差別につながるおそれのある項目（「本籍地」「家族構成」「親の収入」など）が含まれており、それがもとで希望する企業に採用されないことがありました。</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nSpc>
                <a:spcPts val="3000"/>
              </a:lnSpc>
            </a:pPr>
            <a:r>
              <a:rPr lang="ja-JP" altLang="en-US" sz="2000" dirty="0">
                <a:solidFill>
                  <a:schemeClr val="tx1"/>
                </a:solidFill>
                <a:latin typeface="HG丸ｺﾞｼｯｸM-PRO" panose="020F0600000000000000" pitchFamily="50" charset="-128"/>
                <a:ea typeface="HG丸ｺﾞｼｯｸM-PRO" panose="020F0600000000000000" pitchFamily="50" charset="-128"/>
              </a:rPr>
              <a:t>　また、社用紙に記載して本籍や、採用選考の際に提出させた戸籍抄本をもとに、身元調査が行われることもあり、</a:t>
            </a:r>
            <a:r>
              <a:rPr lang="ja-JP" altLang="en-US" sz="2000" u="sng" dirty="0">
                <a:solidFill>
                  <a:schemeClr val="tx1"/>
                </a:solidFill>
                <a:uFill>
                  <a:solidFill>
                    <a:srgbClr val="FF0000"/>
                  </a:solidFill>
                </a:uFill>
                <a:latin typeface="HG丸ｺﾞｼｯｸM-PRO" panose="020F0600000000000000" pitchFamily="50" charset="-128"/>
                <a:ea typeface="HG丸ｺﾞｼｯｸM-PRO" panose="020F0600000000000000" pitchFamily="50" charset="-128"/>
              </a:rPr>
              <a:t>出身地や居住地によって差別されるなど同和問題に関わる就職差別を受ける</a:t>
            </a:r>
            <a:r>
              <a:rPr lang="ja-JP" altLang="en-US" sz="2000" dirty="0">
                <a:solidFill>
                  <a:schemeClr val="tx1"/>
                </a:solidFill>
                <a:latin typeface="HG丸ｺﾞｼｯｸM-PRO" panose="020F0600000000000000" pitchFamily="50" charset="-128"/>
                <a:ea typeface="HG丸ｺﾞｼｯｸM-PRO" panose="020F0600000000000000" pitchFamily="50" charset="-128"/>
              </a:rPr>
              <a:t>ことなどがありました。</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nSpc>
                <a:spcPts val="3000"/>
              </a:lnSpc>
            </a:pPr>
            <a:r>
              <a:rPr lang="ja-JP" altLang="en-US" sz="2000" dirty="0">
                <a:solidFill>
                  <a:schemeClr val="tx1"/>
                </a:solidFill>
                <a:latin typeface="HG丸ｺﾞｼｯｸM-PRO" panose="020F0600000000000000" pitchFamily="50" charset="-128"/>
                <a:ea typeface="HG丸ｺﾞｼｯｸM-PRO" panose="020F0600000000000000" pitchFamily="50" charset="-128"/>
              </a:rPr>
              <a:t>　これらの問題を解決するため、統一用紙の必要性が高まり、昭和４６（１９７１）年、近畿地方で統一用紙が作成され、昭和４８（１９７３）年には全国高等学校の統一用紙が使用されることになりました。統一用紙は、その後も、改正されています。</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四角形: 角を丸くする 3">
            <a:extLst>
              <a:ext uri="{FF2B5EF4-FFF2-40B4-BE49-F238E27FC236}">
                <a16:creationId xmlns:a16="http://schemas.microsoft.com/office/drawing/2014/main" id="{482258F1-6046-0BF9-BC53-AADB3BED0E14}"/>
              </a:ext>
            </a:extLst>
          </p:cNvPr>
          <p:cNvSpPr/>
          <p:nvPr/>
        </p:nvSpPr>
        <p:spPr>
          <a:xfrm>
            <a:off x="1877599" y="4000500"/>
            <a:ext cx="3125325" cy="38862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00095217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3561</TotalTime>
  <Words>4095</Words>
  <Application>Microsoft Office PowerPoint</Application>
  <PresentationFormat>画面に合わせる (4:3)</PresentationFormat>
  <Paragraphs>265</Paragraphs>
  <Slides>18</Slides>
  <Notes>18</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18</vt:i4>
      </vt:variant>
    </vt:vector>
  </HeadingPairs>
  <TitlesOfParts>
    <vt:vector size="31" baseType="lpstr">
      <vt:lpstr>HGｺﾞｼｯｸM</vt:lpstr>
      <vt:lpstr>HG丸ｺﾞｼｯｸM-PRO</vt:lpstr>
      <vt:lpstr>Meiryo UI</vt:lpstr>
      <vt:lpstr>ＭＳ Ｐゴシック</vt:lpstr>
      <vt:lpstr>メイリオ</vt:lpstr>
      <vt:lpstr>游ゴシック</vt:lpstr>
      <vt:lpstr>游ゴシック Light</vt:lpstr>
      <vt:lpstr>游明朝</vt:lpstr>
      <vt:lpstr>Arial</vt:lpstr>
      <vt:lpstr>Calibri</vt:lpstr>
      <vt:lpstr>Calibri Light</vt:lpstr>
      <vt:lpstr>Times New Roman</vt:lpstr>
      <vt:lpstr>Office テーマ</vt:lpstr>
      <vt:lpstr>　　人権学習　同和問題(部落差別)</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同和問題(部落差別)の県内の主な相談窓口</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abetake-o.pants@iris.eonet.ne.jp</dc:creator>
  <cp:lastModifiedBy>A00780</cp:lastModifiedBy>
  <cp:revision>148</cp:revision>
  <cp:lastPrinted>2025-07-07T10:26:23Z</cp:lastPrinted>
  <dcterms:created xsi:type="dcterms:W3CDTF">2024-08-01T22:32:33Z</dcterms:created>
  <dcterms:modified xsi:type="dcterms:W3CDTF">2025-07-10T05:36:05Z</dcterms:modified>
</cp:coreProperties>
</file>