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2" r:id="rId2"/>
    <p:sldId id="266" r:id="rId3"/>
    <p:sldId id="264" r:id="rId4"/>
  </p:sldIdLst>
  <p:sldSz cx="6858000" cy="9144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7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3" d="100"/>
          <a:sy n="83" d="100"/>
        </p:scale>
        <p:origin x="60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5C80CF8-7E11-4584-A43A-57FF508284BA}" type="datetimeFigureOut">
              <a:rPr kumimoji="1" lang="ja-JP" altLang="en-US" smtClean="0"/>
              <a:t>2025/9/17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8554705-9821-4B29-8CED-6724553B813A}" type="slidenum">
              <a:rPr kumimoji="1" lang="ja-JP" altLang="en-US" smtClean="0"/>
              <a:t>‹#›</a:t>
            </a:fld>
            <a:endParaRPr kumimoji="1" lang="ja-JP" altLang="en-US"/>
          </a:p>
        </p:txBody>
      </p:sp>
    </p:spTree>
    <p:extLst>
      <p:ext uri="{BB962C8B-B14F-4D97-AF65-F5344CB8AC3E}">
        <p14:creationId xmlns:p14="http://schemas.microsoft.com/office/powerpoint/2010/main" val="504515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5C80CF8-7E11-4584-A43A-57FF508284BA}" type="datetimeFigureOut">
              <a:rPr kumimoji="1" lang="ja-JP" altLang="en-US" smtClean="0"/>
              <a:t>2025/9/17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8554705-9821-4B29-8CED-6724553B813A}" type="slidenum">
              <a:rPr kumimoji="1" lang="ja-JP" altLang="en-US" smtClean="0"/>
              <a:t>‹#›</a:t>
            </a:fld>
            <a:endParaRPr kumimoji="1" lang="ja-JP" altLang="en-US"/>
          </a:p>
        </p:txBody>
      </p:sp>
    </p:spTree>
    <p:extLst>
      <p:ext uri="{BB962C8B-B14F-4D97-AF65-F5344CB8AC3E}">
        <p14:creationId xmlns:p14="http://schemas.microsoft.com/office/powerpoint/2010/main" val="2746016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5C80CF8-7E11-4584-A43A-57FF508284BA}" type="datetimeFigureOut">
              <a:rPr kumimoji="1" lang="ja-JP" altLang="en-US" smtClean="0"/>
              <a:t>2025/9/17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8554705-9821-4B29-8CED-6724553B813A}" type="slidenum">
              <a:rPr kumimoji="1" lang="ja-JP" altLang="en-US" smtClean="0"/>
              <a:t>‹#›</a:t>
            </a:fld>
            <a:endParaRPr kumimoji="1" lang="ja-JP" altLang="en-US"/>
          </a:p>
        </p:txBody>
      </p:sp>
    </p:spTree>
    <p:extLst>
      <p:ext uri="{BB962C8B-B14F-4D97-AF65-F5344CB8AC3E}">
        <p14:creationId xmlns:p14="http://schemas.microsoft.com/office/powerpoint/2010/main" val="3026505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5C80CF8-7E11-4584-A43A-57FF508284BA}" type="datetimeFigureOut">
              <a:rPr kumimoji="1" lang="ja-JP" altLang="en-US" smtClean="0"/>
              <a:t>2025/9/17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8554705-9821-4B29-8CED-6724553B813A}" type="slidenum">
              <a:rPr kumimoji="1" lang="ja-JP" altLang="en-US" smtClean="0"/>
              <a:t>‹#›</a:t>
            </a:fld>
            <a:endParaRPr kumimoji="1" lang="ja-JP" altLang="en-US"/>
          </a:p>
        </p:txBody>
      </p:sp>
    </p:spTree>
    <p:extLst>
      <p:ext uri="{BB962C8B-B14F-4D97-AF65-F5344CB8AC3E}">
        <p14:creationId xmlns:p14="http://schemas.microsoft.com/office/powerpoint/2010/main" val="2531382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5C80CF8-7E11-4584-A43A-57FF508284BA}" type="datetimeFigureOut">
              <a:rPr kumimoji="1" lang="ja-JP" altLang="en-US" smtClean="0"/>
              <a:t>2025/9/17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8554705-9821-4B29-8CED-6724553B813A}" type="slidenum">
              <a:rPr kumimoji="1" lang="ja-JP" altLang="en-US" smtClean="0"/>
              <a:t>‹#›</a:t>
            </a:fld>
            <a:endParaRPr kumimoji="1" lang="ja-JP" altLang="en-US"/>
          </a:p>
        </p:txBody>
      </p:sp>
    </p:spTree>
    <p:extLst>
      <p:ext uri="{BB962C8B-B14F-4D97-AF65-F5344CB8AC3E}">
        <p14:creationId xmlns:p14="http://schemas.microsoft.com/office/powerpoint/2010/main" val="2148355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5C80CF8-7E11-4584-A43A-57FF508284BA}" type="datetimeFigureOut">
              <a:rPr kumimoji="1" lang="ja-JP" altLang="en-US" smtClean="0"/>
              <a:t>2025/9/17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8554705-9821-4B29-8CED-6724553B813A}" type="slidenum">
              <a:rPr kumimoji="1" lang="ja-JP" altLang="en-US" smtClean="0"/>
              <a:t>‹#›</a:t>
            </a:fld>
            <a:endParaRPr kumimoji="1" lang="ja-JP" altLang="en-US"/>
          </a:p>
        </p:txBody>
      </p:sp>
    </p:spTree>
    <p:extLst>
      <p:ext uri="{BB962C8B-B14F-4D97-AF65-F5344CB8AC3E}">
        <p14:creationId xmlns:p14="http://schemas.microsoft.com/office/powerpoint/2010/main" val="444340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5C80CF8-7E11-4584-A43A-57FF508284BA}" type="datetimeFigureOut">
              <a:rPr kumimoji="1" lang="ja-JP" altLang="en-US" smtClean="0"/>
              <a:t>2025/9/17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8554705-9821-4B29-8CED-6724553B813A}" type="slidenum">
              <a:rPr kumimoji="1" lang="ja-JP" altLang="en-US" smtClean="0"/>
              <a:t>‹#›</a:t>
            </a:fld>
            <a:endParaRPr kumimoji="1" lang="ja-JP" altLang="en-US"/>
          </a:p>
        </p:txBody>
      </p:sp>
    </p:spTree>
    <p:extLst>
      <p:ext uri="{BB962C8B-B14F-4D97-AF65-F5344CB8AC3E}">
        <p14:creationId xmlns:p14="http://schemas.microsoft.com/office/powerpoint/2010/main" val="2796623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5C80CF8-7E11-4584-A43A-57FF508284BA}" type="datetimeFigureOut">
              <a:rPr kumimoji="1" lang="ja-JP" altLang="en-US" smtClean="0"/>
              <a:t>2025/9/17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8554705-9821-4B29-8CED-6724553B813A}" type="slidenum">
              <a:rPr kumimoji="1" lang="ja-JP" altLang="en-US" smtClean="0"/>
              <a:t>‹#›</a:t>
            </a:fld>
            <a:endParaRPr kumimoji="1" lang="ja-JP" altLang="en-US"/>
          </a:p>
        </p:txBody>
      </p:sp>
    </p:spTree>
    <p:extLst>
      <p:ext uri="{BB962C8B-B14F-4D97-AF65-F5344CB8AC3E}">
        <p14:creationId xmlns:p14="http://schemas.microsoft.com/office/powerpoint/2010/main" val="4172079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C80CF8-7E11-4584-A43A-57FF508284BA}" type="datetimeFigureOut">
              <a:rPr kumimoji="1" lang="ja-JP" altLang="en-US" smtClean="0"/>
              <a:t>2025/9/17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8554705-9821-4B29-8CED-6724553B813A}" type="slidenum">
              <a:rPr kumimoji="1" lang="ja-JP" altLang="en-US" smtClean="0"/>
              <a:t>‹#›</a:t>
            </a:fld>
            <a:endParaRPr kumimoji="1" lang="ja-JP" altLang="en-US"/>
          </a:p>
        </p:txBody>
      </p:sp>
    </p:spTree>
    <p:extLst>
      <p:ext uri="{BB962C8B-B14F-4D97-AF65-F5344CB8AC3E}">
        <p14:creationId xmlns:p14="http://schemas.microsoft.com/office/powerpoint/2010/main" val="2859986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5C80CF8-7E11-4584-A43A-57FF508284BA}" type="datetimeFigureOut">
              <a:rPr kumimoji="1" lang="ja-JP" altLang="en-US" smtClean="0"/>
              <a:t>2025/9/17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8554705-9821-4B29-8CED-6724553B813A}" type="slidenum">
              <a:rPr kumimoji="1" lang="ja-JP" altLang="en-US" smtClean="0"/>
              <a:t>‹#›</a:t>
            </a:fld>
            <a:endParaRPr kumimoji="1" lang="ja-JP" altLang="en-US"/>
          </a:p>
        </p:txBody>
      </p:sp>
    </p:spTree>
    <p:extLst>
      <p:ext uri="{BB962C8B-B14F-4D97-AF65-F5344CB8AC3E}">
        <p14:creationId xmlns:p14="http://schemas.microsoft.com/office/powerpoint/2010/main" val="4266086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5C80CF8-7E11-4584-A43A-57FF508284BA}" type="datetimeFigureOut">
              <a:rPr kumimoji="1" lang="ja-JP" altLang="en-US" smtClean="0"/>
              <a:t>2025/9/17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8554705-9821-4B29-8CED-6724553B813A}" type="slidenum">
              <a:rPr kumimoji="1" lang="ja-JP" altLang="en-US" smtClean="0"/>
              <a:t>‹#›</a:t>
            </a:fld>
            <a:endParaRPr kumimoji="1" lang="ja-JP" altLang="en-US"/>
          </a:p>
        </p:txBody>
      </p:sp>
    </p:spTree>
    <p:extLst>
      <p:ext uri="{BB962C8B-B14F-4D97-AF65-F5344CB8AC3E}">
        <p14:creationId xmlns:p14="http://schemas.microsoft.com/office/powerpoint/2010/main" val="1952526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2F7FC"/>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A5C80CF8-7E11-4584-A43A-57FF508284BA}" type="datetimeFigureOut">
              <a:rPr kumimoji="1" lang="ja-JP" altLang="en-US" smtClean="0"/>
              <a:t>2025/9/17</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8554705-9821-4B29-8CED-6724553B813A}" type="slidenum">
              <a:rPr kumimoji="1" lang="ja-JP" altLang="en-US" smtClean="0"/>
              <a:t>‹#›</a:t>
            </a:fld>
            <a:endParaRPr kumimoji="1" lang="ja-JP" altLang="en-US"/>
          </a:p>
        </p:txBody>
      </p:sp>
    </p:spTree>
    <p:extLst>
      <p:ext uri="{BB962C8B-B14F-4D97-AF65-F5344CB8AC3E}">
        <p14:creationId xmlns:p14="http://schemas.microsoft.com/office/powerpoint/2010/main" val="29171311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横巻き 14"/>
          <p:cNvSpPr/>
          <p:nvPr/>
        </p:nvSpPr>
        <p:spPr>
          <a:xfrm>
            <a:off x="283196" y="258418"/>
            <a:ext cx="6378670" cy="8348870"/>
          </a:xfrm>
          <a:prstGeom prst="horizontalScroll">
            <a:avLst>
              <a:gd name="adj" fmla="val 1599"/>
            </a:avLst>
          </a:prstGeom>
          <a:ln>
            <a:solidFill>
              <a:srgbClr val="00B050"/>
            </a:solidFill>
          </a:ln>
        </p:spPr>
        <p:style>
          <a:lnRef idx="2">
            <a:schemeClr val="accent6"/>
          </a:lnRef>
          <a:fillRef idx="1">
            <a:schemeClr val="lt1"/>
          </a:fillRef>
          <a:effectRef idx="0">
            <a:schemeClr val="accent6"/>
          </a:effectRef>
          <a:fontRef idx="minor">
            <a:schemeClr val="dk1"/>
          </a:fontRef>
        </p:style>
        <p:txBody>
          <a:bodyPr rtlCol="0" anchor="t"/>
          <a:lstStyle/>
          <a:p>
            <a:endParaRPr kumimoji="1" lang="en-US" altLang="ja-JP" sz="14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　</a:t>
            </a:r>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　</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　</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　　　　</a:t>
            </a:r>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　　　　</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　　　　　　　</a:t>
            </a:r>
            <a:endParaRPr kumimoji="1" lang="en-US" altLang="ja-JP" sz="1400" dirty="0">
              <a:latin typeface="メイリオ" panose="020B0604030504040204" pitchFamily="50" charset="-128"/>
              <a:ea typeface="メイリオ" panose="020B0604030504040204" pitchFamily="50" charset="-128"/>
            </a:endParaRPr>
          </a:p>
          <a:p>
            <a:r>
              <a:rPr kumimoji="1" lang="ja-JP" altLang="en-US" sz="1400" dirty="0">
                <a:latin typeface="メイリオ" panose="020B0604030504040204" pitchFamily="50" charset="-128"/>
                <a:ea typeface="メイリオ" panose="020B0604030504040204" pitchFamily="50" charset="-128"/>
              </a:rPr>
              <a:t>　　　　　　　　　　　　　　　</a:t>
            </a:r>
            <a:endParaRPr kumimoji="1" lang="en-US" altLang="ja-JP" sz="1400" dirty="0">
              <a:latin typeface="メイリオ" panose="020B0604030504040204" pitchFamily="50" charset="-128"/>
              <a:ea typeface="メイリオ" panose="020B0604030504040204" pitchFamily="50" charset="-128"/>
            </a:endParaRPr>
          </a:p>
          <a:p>
            <a:pPr algn="ctr"/>
            <a:endParaRPr kumimoji="1" lang="ja-JP" altLang="en-US" sz="1400" dirty="0">
              <a:latin typeface="メイリオ" panose="020B0604030504040204" pitchFamily="50" charset="-128"/>
              <a:ea typeface="メイリオ" panose="020B0604030504040204" pitchFamily="50" charset="-128"/>
            </a:endParaRPr>
          </a:p>
        </p:txBody>
      </p:sp>
      <p:sp>
        <p:nvSpPr>
          <p:cNvPr id="14" name="テキスト ボックス 13"/>
          <p:cNvSpPr txBox="1"/>
          <p:nvPr/>
        </p:nvSpPr>
        <p:spPr>
          <a:xfrm>
            <a:off x="560083" y="2914731"/>
            <a:ext cx="5419632" cy="338554"/>
          </a:xfrm>
          <a:prstGeom prst="rect">
            <a:avLst/>
          </a:prstGeom>
          <a:noFill/>
        </p:spPr>
        <p:txBody>
          <a:bodyPr wrap="square" rtlCol="0">
            <a:spAutoFit/>
          </a:bodyPr>
          <a:lstStyle/>
          <a:p>
            <a:r>
              <a:rPr kumimoji="1" lang="ja-JP" altLang="en-US" sz="1600" dirty="0"/>
              <a:t>１　</a:t>
            </a:r>
            <a:r>
              <a:rPr kumimoji="1" lang="ja-JP" altLang="en-US" sz="1400" dirty="0"/>
              <a:t>参加者の所属、職種について</a:t>
            </a:r>
            <a:r>
              <a:rPr kumimoji="1" lang="ja-JP" altLang="en-US" sz="1200" dirty="0"/>
              <a:t>（複数回答可）</a:t>
            </a:r>
          </a:p>
        </p:txBody>
      </p:sp>
      <p:sp>
        <p:nvSpPr>
          <p:cNvPr id="4" name="テキスト ボックス 3"/>
          <p:cNvSpPr txBox="1"/>
          <p:nvPr/>
        </p:nvSpPr>
        <p:spPr>
          <a:xfrm>
            <a:off x="560083" y="963738"/>
            <a:ext cx="5769779" cy="1585049"/>
          </a:xfrm>
          <a:prstGeom prst="rect">
            <a:avLst/>
          </a:prstGeom>
          <a:noFill/>
        </p:spPr>
        <p:txBody>
          <a:bodyPr wrap="square" rtlCol="0">
            <a:spAutoFit/>
          </a:bodyPr>
          <a:lstStyle/>
          <a:p>
            <a:pPr algn="ctr"/>
            <a:r>
              <a:rPr kumimoji="1" lang="ja-JP" altLang="en-US" sz="1600" b="1" dirty="0">
                <a:latin typeface="メイリオ" panose="020B0604030504040204" pitchFamily="50" charset="-128"/>
                <a:ea typeface="メイリオ" panose="020B0604030504040204" pitchFamily="50" charset="-128"/>
              </a:rPr>
              <a:t>　令和７年度学校運営協議会委員研修会</a:t>
            </a:r>
            <a:endParaRPr kumimoji="1" lang="en-US" altLang="ja-JP" sz="1600" b="1" dirty="0">
              <a:latin typeface="メイリオ" panose="020B0604030504040204" pitchFamily="50" charset="-128"/>
              <a:ea typeface="メイリオ" panose="020B0604030504040204" pitchFamily="50" charset="-128"/>
            </a:endParaRPr>
          </a:p>
          <a:p>
            <a:endParaRPr kumimoji="1" lang="en-US" altLang="ja-JP" sz="1600" b="1" dirty="0">
              <a:latin typeface="メイリオ" panose="020B0604030504040204" pitchFamily="50" charset="-128"/>
              <a:ea typeface="メイリオ" panose="020B0604030504040204" pitchFamily="50" charset="-128"/>
            </a:endParaRPr>
          </a:p>
          <a:p>
            <a:r>
              <a:rPr kumimoji="1" lang="ja-JP" altLang="en-US" sz="1600" b="1" dirty="0">
                <a:latin typeface="メイリオ" panose="020B0604030504040204" pitchFamily="50" charset="-128"/>
                <a:ea typeface="メイリオ" panose="020B0604030504040204" pitchFamily="50" charset="-128"/>
              </a:rPr>
              <a:t>　参加者数：９０名</a:t>
            </a:r>
            <a:endParaRPr kumimoji="1" lang="en-US" altLang="ja-JP" sz="1600" b="1" dirty="0">
              <a:latin typeface="メイリオ" panose="020B0604030504040204" pitchFamily="50" charset="-128"/>
              <a:ea typeface="メイリオ" panose="020B0604030504040204" pitchFamily="50" charset="-128"/>
            </a:endParaRPr>
          </a:p>
          <a:p>
            <a:r>
              <a:rPr kumimoji="1" lang="ja-JP" altLang="en-US" sz="1600" b="1" dirty="0">
                <a:latin typeface="メイリオ" panose="020B0604030504040204" pitchFamily="50" charset="-128"/>
                <a:ea typeface="メイリオ" panose="020B0604030504040204" pitchFamily="50" charset="-128"/>
              </a:rPr>
              <a:t>　</a:t>
            </a: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参集：５６名　オンライン：３４名</a:t>
            </a:r>
            <a:r>
              <a:rPr kumimoji="1" lang="en-US" altLang="ja-JP" sz="1600" b="1" dirty="0">
                <a:latin typeface="メイリオ" panose="020B0604030504040204" pitchFamily="50" charset="-128"/>
                <a:ea typeface="メイリオ" panose="020B0604030504040204" pitchFamily="50" charset="-128"/>
              </a:rPr>
              <a:t>】</a:t>
            </a:r>
          </a:p>
          <a:p>
            <a:endParaRPr kumimoji="1" lang="en-US" altLang="ja-JP" sz="1600" b="1" dirty="0">
              <a:latin typeface="メイリオ" panose="020B0604030504040204" pitchFamily="50" charset="-128"/>
              <a:ea typeface="メイリオ" panose="020B0604030504040204" pitchFamily="50" charset="-128"/>
            </a:endParaRPr>
          </a:p>
          <a:p>
            <a:endParaRPr kumimoji="1" lang="en-US" altLang="ja-JP" sz="300" b="1" dirty="0">
              <a:latin typeface="メイリオ" panose="020B0604030504040204" pitchFamily="50" charset="-128"/>
              <a:ea typeface="メイリオ" panose="020B0604030504040204" pitchFamily="50" charset="-128"/>
            </a:endParaRPr>
          </a:p>
          <a:p>
            <a:r>
              <a:rPr kumimoji="1" lang="ja-JP" altLang="en-US" sz="1400" b="1" dirty="0">
                <a:latin typeface="メイリオ" panose="020B0604030504040204" pitchFamily="50" charset="-128"/>
                <a:ea typeface="メイリオ" panose="020B0604030504040204" pitchFamily="50" charset="-128"/>
              </a:rPr>
              <a:t>　アンケート集計結果（アンケート提出者７１名：回収率</a:t>
            </a:r>
            <a:r>
              <a:rPr kumimoji="1" lang="en-US" altLang="ja-JP" sz="1400" b="1" dirty="0">
                <a:latin typeface="メイリオ" panose="020B0604030504040204" pitchFamily="50" charset="-128"/>
                <a:ea typeface="メイリオ" panose="020B0604030504040204" pitchFamily="50" charset="-128"/>
              </a:rPr>
              <a:t>78.8</a:t>
            </a:r>
            <a:r>
              <a:rPr kumimoji="1" lang="ja-JP" altLang="en-US" sz="1400" b="1" dirty="0">
                <a:latin typeface="メイリオ" panose="020B0604030504040204" pitchFamily="50" charset="-128"/>
                <a:ea typeface="メイリオ" panose="020B0604030504040204" pitchFamily="50" charset="-128"/>
              </a:rPr>
              <a:t>％）</a:t>
            </a:r>
            <a:endParaRPr kumimoji="1" lang="en-US" altLang="ja-JP" sz="1400" b="1" dirty="0">
              <a:latin typeface="メイリオ" panose="020B0604030504040204" pitchFamily="50" charset="-128"/>
              <a:ea typeface="メイリオ" panose="020B0604030504040204" pitchFamily="50" charset="-128"/>
            </a:endParaRPr>
          </a:p>
        </p:txBody>
      </p:sp>
      <p:pic>
        <p:nvPicPr>
          <p:cNvPr id="5" name="図 4">
            <a:extLst>
              <a:ext uri="{FF2B5EF4-FFF2-40B4-BE49-F238E27FC236}">
                <a16:creationId xmlns:a16="http://schemas.microsoft.com/office/drawing/2014/main" id="{AD87CA56-D8C5-59A7-7AEE-E33872825D90}"/>
              </a:ext>
            </a:extLst>
          </p:cNvPr>
          <p:cNvPicPr>
            <a:picLocks noChangeAspect="1"/>
          </p:cNvPicPr>
          <p:nvPr/>
        </p:nvPicPr>
        <p:blipFill>
          <a:blip r:embed="rId2"/>
          <a:stretch>
            <a:fillRect/>
          </a:stretch>
        </p:blipFill>
        <p:spPr>
          <a:xfrm>
            <a:off x="587641" y="3619229"/>
            <a:ext cx="5769779" cy="3720744"/>
          </a:xfrm>
          <a:prstGeom prst="rect">
            <a:avLst/>
          </a:prstGeom>
        </p:spPr>
      </p:pic>
    </p:spTree>
    <p:extLst>
      <p:ext uri="{BB962C8B-B14F-4D97-AF65-F5344CB8AC3E}">
        <p14:creationId xmlns:p14="http://schemas.microsoft.com/office/powerpoint/2010/main" val="11925426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横巻き 14"/>
          <p:cNvSpPr/>
          <p:nvPr/>
        </p:nvSpPr>
        <p:spPr>
          <a:xfrm>
            <a:off x="283196" y="546651"/>
            <a:ext cx="6378670" cy="8219661"/>
          </a:xfrm>
          <a:prstGeom prst="horizontalScroll">
            <a:avLst>
              <a:gd name="adj" fmla="val 1599"/>
            </a:avLst>
          </a:prstGeom>
          <a:ln>
            <a:solidFill>
              <a:srgbClr val="00B050"/>
            </a:solidFill>
          </a:ln>
        </p:spPr>
        <p:style>
          <a:lnRef idx="2">
            <a:schemeClr val="accent6"/>
          </a:lnRef>
          <a:fillRef idx="1">
            <a:schemeClr val="lt1"/>
          </a:fillRef>
          <a:effectRef idx="0">
            <a:schemeClr val="accent6"/>
          </a:effectRef>
          <a:fontRef idx="minor">
            <a:schemeClr val="dk1"/>
          </a:fontRef>
        </p:style>
        <p:txBody>
          <a:bodyPr rtlCol="0" anchor="t"/>
          <a:lstStyle/>
          <a:p>
            <a:endParaRPr kumimoji="1" lang="en-US" altLang="ja-JP" sz="14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　</a:t>
            </a:r>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　</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　</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　　　　</a:t>
            </a:r>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　　　　</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　　　　　　　</a:t>
            </a:r>
            <a:endParaRPr kumimoji="1" lang="en-US" altLang="ja-JP" sz="1400" dirty="0">
              <a:latin typeface="メイリオ" panose="020B0604030504040204" pitchFamily="50" charset="-128"/>
              <a:ea typeface="メイリオ" panose="020B0604030504040204" pitchFamily="50" charset="-128"/>
            </a:endParaRPr>
          </a:p>
          <a:p>
            <a:r>
              <a:rPr kumimoji="1" lang="ja-JP" altLang="en-US" sz="1400" dirty="0">
                <a:latin typeface="メイリオ" panose="020B0604030504040204" pitchFamily="50" charset="-128"/>
                <a:ea typeface="メイリオ" panose="020B0604030504040204" pitchFamily="50" charset="-128"/>
              </a:rPr>
              <a:t>　　　　　　　　　　　　　　　</a:t>
            </a:r>
            <a:endParaRPr kumimoji="1" lang="en-US" altLang="ja-JP" sz="1400" dirty="0">
              <a:latin typeface="メイリオ" panose="020B0604030504040204" pitchFamily="50" charset="-128"/>
              <a:ea typeface="メイリオ" panose="020B0604030504040204" pitchFamily="50" charset="-128"/>
            </a:endParaRPr>
          </a:p>
          <a:p>
            <a:pPr algn="ctr"/>
            <a:endParaRPr kumimoji="1" lang="ja-JP" altLang="en-US" sz="1400" dirty="0">
              <a:latin typeface="メイリオ" panose="020B0604030504040204" pitchFamily="50" charset="-128"/>
              <a:ea typeface="メイリオ" panose="020B0604030504040204" pitchFamily="50" charset="-128"/>
            </a:endParaRPr>
          </a:p>
        </p:txBody>
      </p:sp>
      <p:sp>
        <p:nvSpPr>
          <p:cNvPr id="8" name="テキスト ボックス 7"/>
          <p:cNvSpPr txBox="1"/>
          <p:nvPr/>
        </p:nvSpPr>
        <p:spPr>
          <a:xfrm>
            <a:off x="586378" y="3658318"/>
            <a:ext cx="5898706" cy="307777"/>
          </a:xfrm>
          <a:prstGeom prst="rect">
            <a:avLst/>
          </a:prstGeom>
          <a:noFill/>
        </p:spPr>
        <p:txBody>
          <a:bodyPr wrap="square" rtlCol="0">
            <a:spAutoFit/>
          </a:bodyPr>
          <a:lstStyle/>
          <a:p>
            <a:r>
              <a:rPr kumimoji="1" lang="ja-JP" altLang="en-US" sz="1400" dirty="0"/>
              <a:t>３　研修会に参加して、地域学校協働活動について理解できた。</a:t>
            </a:r>
          </a:p>
        </p:txBody>
      </p:sp>
      <p:sp>
        <p:nvSpPr>
          <p:cNvPr id="13" name="テキスト ボックス 12"/>
          <p:cNvSpPr txBox="1"/>
          <p:nvPr/>
        </p:nvSpPr>
        <p:spPr>
          <a:xfrm>
            <a:off x="586378" y="6056626"/>
            <a:ext cx="5898706" cy="738664"/>
          </a:xfrm>
          <a:prstGeom prst="rect">
            <a:avLst/>
          </a:prstGeom>
          <a:noFill/>
        </p:spPr>
        <p:txBody>
          <a:bodyPr wrap="square" rtlCol="0">
            <a:spAutoFit/>
          </a:bodyPr>
          <a:lstStyle/>
          <a:p>
            <a:r>
              <a:rPr kumimoji="1" lang="ja-JP" altLang="en-US" sz="1400"/>
              <a:t>４　研修会に</a:t>
            </a:r>
            <a:r>
              <a:rPr kumimoji="1" lang="ja-JP" altLang="en-US" sz="1400" dirty="0"/>
              <a:t>参加して、今後、それぞれの立場において、</a:t>
            </a:r>
            <a:endParaRPr kumimoji="1" lang="en-US" altLang="ja-JP" sz="1400" dirty="0"/>
          </a:p>
          <a:p>
            <a:r>
              <a:rPr kumimoji="1" lang="ja-JP" altLang="en-US" sz="1400" dirty="0"/>
              <a:t>　　コミュニティ・スクールに関わる取組を推進していこうと思う。</a:t>
            </a:r>
          </a:p>
          <a:p>
            <a:endParaRPr kumimoji="1" lang="ja-JP" altLang="en-US" sz="1400" dirty="0"/>
          </a:p>
        </p:txBody>
      </p:sp>
      <p:sp>
        <p:nvSpPr>
          <p:cNvPr id="11" name="テキスト ボックス 10"/>
          <p:cNvSpPr txBox="1"/>
          <p:nvPr/>
        </p:nvSpPr>
        <p:spPr>
          <a:xfrm>
            <a:off x="586378" y="956616"/>
            <a:ext cx="5898706" cy="307777"/>
          </a:xfrm>
          <a:prstGeom prst="rect">
            <a:avLst/>
          </a:prstGeom>
          <a:noFill/>
        </p:spPr>
        <p:txBody>
          <a:bodyPr wrap="square" rtlCol="0">
            <a:spAutoFit/>
          </a:bodyPr>
          <a:lstStyle/>
          <a:p>
            <a:r>
              <a:rPr kumimoji="1" lang="ja-JP" altLang="en-US" sz="1400" dirty="0"/>
              <a:t>２　研修会に参加して、学校運営協議会について理解できた。</a:t>
            </a:r>
          </a:p>
        </p:txBody>
      </p:sp>
      <p:pic>
        <p:nvPicPr>
          <p:cNvPr id="4" name="図 3">
            <a:extLst>
              <a:ext uri="{FF2B5EF4-FFF2-40B4-BE49-F238E27FC236}">
                <a16:creationId xmlns:a16="http://schemas.microsoft.com/office/drawing/2014/main" id="{99A3F1EF-D39C-057F-8044-93DA96A5B220}"/>
              </a:ext>
            </a:extLst>
          </p:cNvPr>
          <p:cNvPicPr>
            <a:picLocks noChangeAspect="1"/>
          </p:cNvPicPr>
          <p:nvPr/>
        </p:nvPicPr>
        <p:blipFill>
          <a:blip r:embed="rId2"/>
          <a:srcRect l="1759" r="2304"/>
          <a:stretch/>
        </p:blipFill>
        <p:spPr>
          <a:xfrm>
            <a:off x="540044" y="1483169"/>
            <a:ext cx="6034760" cy="2007370"/>
          </a:xfrm>
          <a:prstGeom prst="rect">
            <a:avLst/>
          </a:prstGeom>
        </p:spPr>
      </p:pic>
      <p:pic>
        <p:nvPicPr>
          <p:cNvPr id="7" name="図 6">
            <a:extLst>
              <a:ext uri="{FF2B5EF4-FFF2-40B4-BE49-F238E27FC236}">
                <a16:creationId xmlns:a16="http://schemas.microsoft.com/office/drawing/2014/main" id="{E412DC5D-3CD1-2275-80D3-E2D6F5F3ACA6}"/>
              </a:ext>
            </a:extLst>
          </p:cNvPr>
          <p:cNvPicPr>
            <a:picLocks noChangeAspect="1"/>
          </p:cNvPicPr>
          <p:nvPr/>
        </p:nvPicPr>
        <p:blipFill>
          <a:blip r:embed="rId3"/>
          <a:srcRect l="989"/>
          <a:stretch/>
        </p:blipFill>
        <p:spPr>
          <a:xfrm>
            <a:off x="586378" y="3966095"/>
            <a:ext cx="6034760" cy="1870067"/>
          </a:xfrm>
          <a:prstGeom prst="rect">
            <a:avLst/>
          </a:prstGeom>
        </p:spPr>
      </p:pic>
      <p:pic>
        <p:nvPicPr>
          <p:cNvPr id="12" name="図 11">
            <a:extLst>
              <a:ext uri="{FF2B5EF4-FFF2-40B4-BE49-F238E27FC236}">
                <a16:creationId xmlns:a16="http://schemas.microsoft.com/office/drawing/2014/main" id="{6470D8D4-7451-3512-D6F4-DBCF488727A2}"/>
              </a:ext>
            </a:extLst>
          </p:cNvPr>
          <p:cNvPicPr>
            <a:picLocks noChangeAspect="1"/>
          </p:cNvPicPr>
          <p:nvPr/>
        </p:nvPicPr>
        <p:blipFill>
          <a:blip r:embed="rId4"/>
          <a:stretch>
            <a:fillRect/>
          </a:stretch>
        </p:blipFill>
        <p:spPr>
          <a:xfrm>
            <a:off x="601927" y="6652612"/>
            <a:ext cx="6059939" cy="1944737"/>
          </a:xfrm>
          <a:prstGeom prst="rect">
            <a:avLst/>
          </a:prstGeom>
        </p:spPr>
      </p:pic>
    </p:spTree>
    <p:extLst>
      <p:ext uri="{BB962C8B-B14F-4D97-AF65-F5344CB8AC3E}">
        <p14:creationId xmlns:p14="http://schemas.microsoft.com/office/powerpoint/2010/main" val="2715416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横巻き 14"/>
          <p:cNvSpPr/>
          <p:nvPr/>
        </p:nvSpPr>
        <p:spPr>
          <a:xfrm>
            <a:off x="290167" y="204537"/>
            <a:ext cx="6378670" cy="8746958"/>
          </a:xfrm>
          <a:prstGeom prst="horizontalScroll">
            <a:avLst>
              <a:gd name="adj" fmla="val 1599"/>
            </a:avLst>
          </a:prstGeom>
          <a:ln>
            <a:solidFill>
              <a:srgbClr val="00B050"/>
            </a:solidFill>
          </a:ln>
        </p:spPr>
        <p:style>
          <a:lnRef idx="2">
            <a:schemeClr val="accent6"/>
          </a:lnRef>
          <a:fillRef idx="1">
            <a:schemeClr val="lt1"/>
          </a:fillRef>
          <a:effectRef idx="0">
            <a:schemeClr val="accent6"/>
          </a:effectRef>
          <a:fontRef idx="minor">
            <a:schemeClr val="dk1"/>
          </a:fontRef>
        </p:style>
        <p:txBody>
          <a:bodyPr rtlCol="0" anchor="t"/>
          <a:lstStyle/>
          <a:p>
            <a:r>
              <a:rPr kumimoji="1" lang="ja-JP" altLang="en-US" sz="1200" dirty="0">
                <a:latin typeface="メイリオ" panose="020B0604030504040204" pitchFamily="50" charset="-128"/>
                <a:ea typeface="メイリオ" panose="020B0604030504040204" pitchFamily="50" charset="-128"/>
              </a:rPr>
              <a:t>　</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　　　　</a:t>
            </a:r>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　　　　</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　　　　　　　</a:t>
            </a:r>
            <a:endParaRPr kumimoji="1" lang="en-US" altLang="ja-JP" sz="1400" dirty="0">
              <a:latin typeface="メイリオ" panose="020B0604030504040204" pitchFamily="50" charset="-128"/>
              <a:ea typeface="メイリオ" panose="020B0604030504040204" pitchFamily="50" charset="-128"/>
            </a:endParaRPr>
          </a:p>
          <a:p>
            <a:r>
              <a:rPr kumimoji="1" lang="ja-JP" altLang="en-US" sz="1400" dirty="0">
                <a:latin typeface="メイリオ" panose="020B0604030504040204" pitchFamily="50" charset="-128"/>
                <a:ea typeface="メイリオ" panose="020B0604030504040204" pitchFamily="50" charset="-128"/>
              </a:rPr>
              <a:t>　　　　　　　　　　　　　　　</a:t>
            </a:r>
            <a:endParaRPr kumimoji="1" lang="en-US" altLang="ja-JP" sz="1400" dirty="0">
              <a:latin typeface="メイリオ" panose="020B0604030504040204" pitchFamily="50" charset="-128"/>
              <a:ea typeface="メイリオ" panose="020B0604030504040204" pitchFamily="50" charset="-128"/>
            </a:endParaRPr>
          </a:p>
          <a:p>
            <a:pPr algn="ctr"/>
            <a:endParaRPr kumimoji="1" lang="ja-JP" altLang="en-US" sz="1400" dirty="0">
              <a:latin typeface="メイリオ" panose="020B0604030504040204" pitchFamily="50" charset="-128"/>
              <a:ea typeface="メイリオ" panose="020B0604030504040204" pitchFamily="50" charset="-128"/>
            </a:endParaRPr>
          </a:p>
        </p:txBody>
      </p:sp>
      <p:sp>
        <p:nvSpPr>
          <p:cNvPr id="6" name="正方形/長方形 5"/>
          <p:cNvSpPr/>
          <p:nvPr/>
        </p:nvSpPr>
        <p:spPr>
          <a:xfrm>
            <a:off x="1351731" y="387267"/>
            <a:ext cx="4154537" cy="396039"/>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メイリオ" panose="020B0604030504040204" pitchFamily="50" charset="-128"/>
                <a:ea typeface="メイリオ" panose="020B0604030504040204" pitchFamily="50" charset="-128"/>
              </a:rPr>
              <a:t>ご意見・ご感想（一部抜粋）</a:t>
            </a:r>
          </a:p>
        </p:txBody>
      </p:sp>
      <p:sp>
        <p:nvSpPr>
          <p:cNvPr id="8" name="角丸四角形 7"/>
          <p:cNvSpPr/>
          <p:nvPr/>
        </p:nvSpPr>
        <p:spPr>
          <a:xfrm>
            <a:off x="489647" y="966036"/>
            <a:ext cx="5979695" cy="7612537"/>
          </a:xfrm>
          <a:prstGeom prst="roundRect">
            <a:avLst>
              <a:gd name="adj" fmla="val 6694"/>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7800" indent="-177800">
              <a:lnSpc>
                <a:spcPts val="2100"/>
              </a:lnSpc>
              <a:spcAft>
                <a:spcPts val="800"/>
              </a:spcAft>
              <a:buNone/>
            </a:pPr>
            <a:r>
              <a:rPr lang="ja-JP" altLang="en-US" sz="1400" kern="100" spc="-160" dirty="0">
                <a:solidFill>
                  <a:srgbClr val="000000"/>
                </a:solidFill>
                <a:effectLst/>
                <a:latin typeface="游明朝" panose="02020400000000000000" pitchFamily="18" charset="-128"/>
                <a:ea typeface="HG丸ｺﾞｼｯｸM-PRO" panose="020F0600000000000000" pitchFamily="50" charset="-128"/>
                <a:cs typeface="Times New Roman" panose="02020603050405020304" pitchFamily="18" charset="0"/>
              </a:rPr>
              <a:t>○</a:t>
            </a:r>
            <a:r>
              <a:rPr lang="ja-JP" altLang="ja-JP" sz="1400" kern="100" spc="-160" dirty="0">
                <a:solidFill>
                  <a:srgbClr val="000000"/>
                </a:solidFill>
                <a:effectLst/>
                <a:latin typeface="游明朝" panose="02020400000000000000" pitchFamily="18" charset="-128"/>
                <a:ea typeface="HG丸ｺﾞｼｯｸM-PRO" panose="020F0600000000000000" pitchFamily="50" charset="-128"/>
                <a:cs typeface="Times New Roman" panose="02020603050405020304" pitchFamily="18" charset="0"/>
              </a:rPr>
              <a:t>まずは学校を知りたい！そう思えるきっかけとなる時間でした。学校運営協議会の運営で大事なことは「熟議」</a:t>
            </a:r>
            <a:r>
              <a:rPr lang="ja-JP" altLang="en-US" sz="1400" kern="100" spc="-160" dirty="0">
                <a:solidFill>
                  <a:srgbClr val="000000"/>
                </a:solidFill>
                <a:latin typeface="游明朝" panose="02020400000000000000" pitchFamily="18" charset="-128"/>
                <a:ea typeface="HG丸ｺﾞｼｯｸM-PRO" panose="020F0600000000000000" pitchFamily="50" charset="-128"/>
                <a:cs typeface="Times New Roman" panose="02020603050405020304" pitchFamily="18" charset="0"/>
              </a:rPr>
              <a:t>だと</a:t>
            </a:r>
            <a:r>
              <a:rPr lang="ja-JP" altLang="ja-JP" sz="1400" kern="100" spc="-160" dirty="0">
                <a:solidFill>
                  <a:srgbClr val="000000"/>
                </a:solidFill>
                <a:effectLst/>
                <a:latin typeface="游明朝" panose="02020400000000000000" pitchFamily="18" charset="-128"/>
                <a:ea typeface="HG丸ｺﾞｼｯｸM-PRO" panose="020F0600000000000000" pitchFamily="50" charset="-128"/>
                <a:cs typeface="Times New Roman" panose="02020603050405020304" pitchFamily="18" charset="0"/>
              </a:rPr>
              <a:t>学びました。</a:t>
            </a:r>
            <a:endParaRPr lang="ja-JP" altLang="ja-JP" sz="1400" kern="100" spc="-160" dirty="0">
              <a:effectLst/>
              <a:latin typeface="游明朝" panose="02020400000000000000" pitchFamily="18" charset="-128"/>
              <a:ea typeface="游明朝" panose="02020400000000000000" pitchFamily="18" charset="-128"/>
              <a:cs typeface="Times New Roman" panose="02020603050405020304" pitchFamily="18" charset="0"/>
            </a:endParaRPr>
          </a:p>
          <a:p>
            <a:pPr marL="177800" indent="-177800">
              <a:lnSpc>
                <a:spcPts val="2100"/>
              </a:lnSpc>
              <a:spcAft>
                <a:spcPts val="800"/>
              </a:spcAft>
              <a:buNone/>
            </a:pPr>
            <a:r>
              <a:rPr lang="ja-JP" altLang="en-US" sz="1400" kern="100" spc="-160" dirty="0">
                <a:solidFill>
                  <a:srgbClr val="000000"/>
                </a:solidFill>
                <a:latin typeface="游明朝" panose="02020400000000000000" pitchFamily="18" charset="-128"/>
                <a:ea typeface="HG丸ｺﾞｼｯｸM-PRO" panose="020F0600000000000000" pitchFamily="50" charset="-128"/>
                <a:cs typeface="Times New Roman" panose="02020603050405020304" pitchFamily="18" charset="0"/>
              </a:rPr>
              <a:t>○</a:t>
            </a:r>
            <a:r>
              <a:rPr lang="ja-JP" altLang="ja-JP" sz="1400" kern="100" spc="-160" dirty="0">
                <a:solidFill>
                  <a:srgbClr val="000000"/>
                </a:solidFill>
                <a:effectLst/>
                <a:latin typeface="游明朝" panose="02020400000000000000" pitchFamily="18" charset="-128"/>
                <a:ea typeface="HG丸ｺﾞｼｯｸM-PRO" panose="020F0600000000000000" pitchFamily="50" charset="-128"/>
                <a:cs typeface="Times New Roman" panose="02020603050405020304" pitchFamily="18" charset="0"/>
              </a:rPr>
              <a:t>学校運営協議会と学校評議員会は違うということを改めて確認することができて良かった。熟議の事例についても、井上マイスターが資料で示してくださり、知ることができて良かったです。</a:t>
            </a:r>
            <a:endParaRPr lang="ja-JP" altLang="ja-JP" sz="1400" kern="100" spc="-160" dirty="0">
              <a:effectLst/>
              <a:latin typeface="游明朝" panose="02020400000000000000" pitchFamily="18" charset="-128"/>
              <a:ea typeface="游明朝" panose="02020400000000000000" pitchFamily="18" charset="-128"/>
              <a:cs typeface="Times New Roman" panose="02020603050405020304" pitchFamily="18" charset="0"/>
            </a:endParaRPr>
          </a:p>
          <a:p>
            <a:pPr marL="177800" indent="-177800">
              <a:lnSpc>
                <a:spcPts val="2100"/>
              </a:lnSpc>
              <a:spcAft>
                <a:spcPts val="800"/>
              </a:spcAft>
              <a:buNone/>
            </a:pPr>
            <a:r>
              <a:rPr lang="ja-JP" altLang="en-US" sz="1400" kern="100" spc="-160" dirty="0">
                <a:solidFill>
                  <a:srgbClr val="000000"/>
                </a:solidFill>
                <a:latin typeface="游明朝" panose="02020400000000000000" pitchFamily="18" charset="-128"/>
                <a:ea typeface="HG丸ｺﾞｼｯｸM-PRO" panose="020F0600000000000000" pitchFamily="50" charset="-128"/>
                <a:cs typeface="Times New Roman" panose="02020603050405020304" pitchFamily="18" charset="0"/>
              </a:rPr>
              <a:t>○</a:t>
            </a:r>
            <a:r>
              <a:rPr lang="ja-JP" altLang="ja-JP" sz="1400" kern="100" spc="-160" dirty="0">
                <a:solidFill>
                  <a:srgbClr val="000000"/>
                </a:solidFill>
                <a:effectLst/>
                <a:latin typeface="游明朝" panose="02020400000000000000" pitchFamily="18" charset="-128"/>
                <a:ea typeface="HG丸ｺﾞｼｯｸM-PRO" panose="020F0600000000000000" pitchFamily="50" charset="-128"/>
                <a:cs typeface="Times New Roman" panose="02020603050405020304" pitchFamily="18" charset="0"/>
              </a:rPr>
              <a:t>コーディネーターと協議会委員との区別がはっきりと分かってよかったが、自分の地域でのコーディネーターの存在、役割がまだ分かっていないので、今後知っていきたいと思いました。</a:t>
            </a:r>
            <a:r>
              <a:rPr lang="ja-JP" altLang="ja-JP" sz="1400" kern="100" spc="-160" dirty="0">
                <a:effectLst/>
                <a:latin typeface="游明朝" panose="02020400000000000000" pitchFamily="18" charset="-128"/>
                <a:ea typeface="HG丸ｺﾞｼｯｸM-PRO" panose="020F0600000000000000" pitchFamily="50" charset="-128"/>
                <a:cs typeface="Times New Roman" panose="02020603050405020304" pitchFamily="18" charset="0"/>
              </a:rPr>
              <a:t>想と現あ</a:t>
            </a:r>
            <a:endParaRPr lang="en-US" altLang="ja-JP" sz="1400" kern="100" spc="-160" dirty="0">
              <a:effectLst/>
              <a:latin typeface="游明朝" panose="02020400000000000000" pitchFamily="18" charset="-128"/>
              <a:ea typeface="HG丸ｺﾞｼｯｸM-PRO" panose="020F0600000000000000" pitchFamily="50" charset="-128"/>
              <a:cs typeface="Times New Roman" panose="02020603050405020304" pitchFamily="18" charset="0"/>
            </a:endParaRPr>
          </a:p>
          <a:p>
            <a:pPr marL="177800" indent="-177800">
              <a:lnSpc>
                <a:spcPts val="2100"/>
              </a:lnSpc>
              <a:spcAft>
                <a:spcPts val="800"/>
              </a:spcAft>
              <a:buNone/>
            </a:pPr>
            <a:r>
              <a:rPr lang="ja-JP" altLang="en-US" sz="1400" kern="100" spc="-160" dirty="0">
                <a:solidFill>
                  <a:srgbClr val="000000"/>
                </a:solidFill>
                <a:latin typeface="游明朝" panose="02020400000000000000" pitchFamily="18" charset="-128"/>
                <a:ea typeface="HG丸ｺﾞｼｯｸM-PRO" panose="020F0600000000000000" pitchFamily="50" charset="-128"/>
                <a:cs typeface="Times New Roman" panose="02020603050405020304" pitchFamily="18" charset="0"/>
              </a:rPr>
              <a:t>○</a:t>
            </a:r>
            <a:r>
              <a:rPr lang="ja-JP" altLang="ja-JP" sz="1400" kern="100" spc="-160" dirty="0">
                <a:solidFill>
                  <a:srgbClr val="000000"/>
                </a:solidFill>
                <a:effectLst/>
                <a:latin typeface="游明朝" panose="02020400000000000000" pitchFamily="18" charset="-128"/>
                <a:ea typeface="HG丸ｺﾞｼｯｸM-PRO" panose="020F0600000000000000" pitchFamily="50" charset="-128"/>
                <a:cs typeface="Times New Roman" panose="02020603050405020304" pitchFamily="18" charset="0"/>
              </a:rPr>
              <a:t>学校、地域に合ったことを一歩一歩進めていくことが大切だと思いました。</a:t>
            </a:r>
            <a:endParaRPr lang="ja-JP" altLang="ja-JP" sz="1100" kern="100" spc="-160" dirty="0">
              <a:effectLst/>
              <a:latin typeface="游明朝" panose="02020400000000000000" pitchFamily="18" charset="-128"/>
              <a:ea typeface="游明朝" panose="02020400000000000000" pitchFamily="18" charset="-128"/>
              <a:cs typeface="Times New Roman" panose="02020603050405020304" pitchFamily="18" charset="0"/>
            </a:endParaRPr>
          </a:p>
          <a:p>
            <a:pPr marL="177800" indent="-177800">
              <a:lnSpc>
                <a:spcPts val="2200"/>
              </a:lnSpc>
              <a:spcAft>
                <a:spcPts val="800"/>
              </a:spcAft>
              <a:buNone/>
            </a:pPr>
            <a:r>
              <a:rPr lang="ja-JP" altLang="en-US" sz="1400" kern="100" spc="-160" dirty="0">
                <a:solidFill>
                  <a:srgbClr val="000000"/>
                </a:solidFill>
                <a:latin typeface="游明朝" panose="02020400000000000000" pitchFamily="18" charset="-128"/>
                <a:ea typeface="HG丸ｺﾞｼｯｸM-PRO" panose="020F0600000000000000" pitchFamily="50" charset="-128"/>
                <a:cs typeface="Times New Roman" panose="02020603050405020304" pitchFamily="18" charset="0"/>
              </a:rPr>
              <a:t>○</a:t>
            </a:r>
            <a:r>
              <a:rPr lang="ja-JP" altLang="ja-JP" sz="1400" kern="100" spc="-160" dirty="0">
                <a:solidFill>
                  <a:srgbClr val="000000"/>
                </a:solidFill>
                <a:effectLst/>
                <a:latin typeface="游明朝" panose="02020400000000000000" pitchFamily="18" charset="-128"/>
                <a:ea typeface="HG丸ｺﾞｼｯｸM-PRO" panose="020F0600000000000000" pitchFamily="50" charset="-128"/>
                <a:cs typeface="Times New Roman" panose="02020603050405020304" pitchFamily="18" charset="0"/>
              </a:rPr>
              <a:t>えんたくんを囲んでグループで話をする中で、地域には多様な方々がいることを感じました。また、熟議を行うことが課題解決の糸口になるだけでなく、委員同士も学びが深まり、広がって行くことを体感しました</a:t>
            </a:r>
            <a:r>
              <a:rPr lang="ja-JP" altLang="ja-JP" sz="1400" kern="100" spc="-160" dirty="0">
                <a:solidFill>
                  <a:schemeClr val="tx1"/>
                </a:solidFill>
                <a:effectLst/>
                <a:latin typeface="游明朝" panose="02020400000000000000" pitchFamily="18" charset="-128"/>
                <a:ea typeface="HG丸ｺﾞｼｯｸM-PRO" panose="020F0600000000000000" pitchFamily="50" charset="-128"/>
                <a:cs typeface="Times New Roman" panose="02020603050405020304" pitchFamily="18" charset="0"/>
              </a:rPr>
              <a:t>。</a:t>
            </a:r>
            <a:endParaRPr lang="ja-JP" altLang="ja-JP" sz="1100" kern="100" spc="-16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marL="177800" indent="-177800">
              <a:lnSpc>
                <a:spcPts val="2200"/>
              </a:lnSpc>
              <a:spcAft>
                <a:spcPts val="800"/>
              </a:spcAft>
              <a:buNone/>
            </a:pPr>
            <a:r>
              <a:rPr lang="ja-JP" altLang="en-US" sz="1400" kern="100" spc="-160" dirty="0">
                <a:solidFill>
                  <a:schemeClr val="tx1"/>
                </a:solidFill>
                <a:latin typeface="游明朝" panose="02020400000000000000" pitchFamily="18" charset="-128"/>
                <a:ea typeface="HG丸ｺﾞｼｯｸM-PRO" panose="020F0600000000000000" pitchFamily="50" charset="-128"/>
                <a:cs typeface="Times New Roman" panose="02020603050405020304" pitchFamily="18" charset="0"/>
              </a:rPr>
              <a:t>○</a:t>
            </a:r>
            <a:r>
              <a:rPr lang="ja-JP" altLang="ja-JP" sz="1400" kern="100" spc="-160" dirty="0">
                <a:solidFill>
                  <a:schemeClr val="tx1"/>
                </a:solidFill>
                <a:effectLst/>
                <a:latin typeface="游明朝" panose="02020400000000000000" pitchFamily="18" charset="-128"/>
                <a:ea typeface="HG丸ｺﾞｼｯｸM-PRO" panose="020F0600000000000000" pitchFamily="50" charset="-128"/>
                <a:cs typeface="Times New Roman" panose="02020603050405020304" pitchFamily="18" charset="0"/>
              </a:rPr>
              <a:t>学校の先生だけではなく、地域の様々な立場の方が参加され、それぞれの立場からの視点が交差する濃い時間でした。</a:t>
            </a:r>
            <a:endParaRPr lang="ja-JP" altLang="ja-JP" sz="1100" kern="100" spc="-16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marL="177800" indent="-177800">
              <a:lnSpc>
                <a:spcPts val="2200"/>
              </a:lnSpc>
              <a:spcAft>
                <a:spcPts val="800"/>
              </a:spcAft>
              <a:buNone/>
            </a:pPr>
            <a:r>
              <a:rPr lang="ja-JP" altLang="en-US" sz="1400" kern="100" spc="-160" dirty="0">
                <a:solidFill>
                  <a:schemeClr val="tx1"/>
                </a:solidFill>
                <a:latin typeface="游明朝" panose="02020400000000000000" pitchFamily="18" charset="-128"/>
                <a:ea typeface="HG丸ｺﾞｼｯｸM-PRO" panose="020F0600000000000000" pitchFamily="50" charset="-128"/>
                <a:cs typeface="Times New Roman" panose="02020603050405020304" pitchFamily="18" charset="0"/>
              </a:rPr>
              <a:t>○</a:t>
            </a:r>
            <a:r>
              <a:rPr lang="ja-JP" altLang="ja-JP" sz="1400" kern="100" spc="-160" dirty="0">
                <a:solidFill>
                  <a:schemeClr val="tx1"/>
                </a:solidFill>
                <a:effectLst/>
                <a:latin typeface="游明朝" panose="02020400000000000000" pitchFamily="18" charset="-128"/>
                <a:ea typeface="HG丸ｺﾞｼｯｸM-PRO" panose="020F0600000000000000" pitchFamily="50" charset="-128"/>
                <a:cs typeface="Times New Roman" panose="02020603050405020304" pitchFamily="18" charset="0"/>
              </a:rPr>
              <a:t>地域と学校をつなぐというのはすばらしいと思いました。しかし、校長、学校の先生等がどこまで望んでいるのか、各地域で差がありそうだと思いました。</a:t>
            </a:r>
            <a:endParaRPr lang="ja-JP" altLang="ja-JP" sz="1100" kern="100" spc="-16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marL="177800" indent="-177800">
              <a:lnSpc>
                <a:spcPts val="2200"/>
              </a:lnSpc>
              <a:spcAft>
                <a:spcPts val="800"/>
              </a:spcAft>
              <a:buNone/>
            </a:pPr>
            <a:r>
              <a:rPr lang="ja-JP" altLang="en-US" sz="1400" kern="100" spc="-160" dirty="0">
                <a:solidFill>
                  <a:schemeClr val="tx1"/>
                </a:solidFill>
                <a:latin typeface="游明朝" panose="02020400000000000000" pitchFamily="18" charset="-128"/>
                <a:ea typeface="HG丸ｺﾞｼｯｸM-PRO" panose="020F0600000000000000" pitchFamily="50" charset="-128"/>
                <a:cs typeface="Times New Roman" panose="02020603050405020304" pitchFamily="18" charset="0"/>
              </a:rPr>
              <a:t>○</a:t>
            </a:r>
            <a:r>
              <a:rPr lang="ja-JP" altLang="ja-JP" sz="1400" kern="100" spc="-160" dirty="0">
                <a:solidFill>
                  <a:schemeClr val="tx1"/>
                </a:solidFill>
                <a:effectLst/>
                <a:latin typeface="游明朝" panose="02020400000000000000" pitchFamily="18" charset="-128"/>
                <a:ea typeface="HG丸ｺﾞｼｯｸM-PRO" panose="020F0600000000000000" pitchFamily="50" charset="-128"/>
                <a:cs typeface="Times New Roman" panose="02020603050405020304" pitchFamily="18" charset="0"/>
              </a:rPr>
              <a:t>熟議についてどのように進めたらよいのか体験することでよく分かった。</a:t>
            </a:r>
            <a:endParaRPr lang="ja-JP" altLang="ja-JP" sz="1100" kern="100" spc="-16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marL="177800" indent="-177800">
              <a:lnSpc>
                <a:spcPts val="2200"/>
              </a:lnSpc>
              <a:spcAft>
                <a:spcPts val="800"/>
              </a:spcAft>
              <a:buNone/>
            </a:pPr>
            <a:r>
              <a:rPr lang="ja-JP" altLang="en-US" sz="1400" kern="100" spc="-160" dirty="0">
                <a:solidFill>
                  <a:schemeClr val="tx1"/>
                </a:solidFill>
                <a:latin typeface="游明朝" panose="02020400000000000000" pitchFamily="18" charset="-128"/>
                <a:ea typeface="HG丸ｺﾞｼｯｸM-PRO" panose="020F0600000000000000" pitchFamily="50" charset="-128"/>
                <a:cs typeface="Times New Roman" panose="02020603050405020304" pitchFamily="18" charset="0"/>
              </a:rPr>
              <a:t>○</a:t>
            </a:r>
            <a:r>
              <a:rPr lang="ja-JP" altLang="ja-JP" sz="1400" kern="100" spc="-160" dirty="0">
                <a:solidFill>
                  <a:schemeClr val="tx1"/>
                </a:solidFill>
                <a:effectLst/>
                <a:latin typeface="游明朝" panose="02020400000000000000" pitchFamily="18" charset="-128"/>
                <a:ea typeface="HG丸ｺﾞｼｯｸM-PRO" panose="020F0600000000000000" pitchFamily="50" charset="-128"/>
                <a:cs typeface="Times New Roman" panose="02020603050405020304" pitchFamily="18" charset="0"/>
              </a:rPr>
              <a:t>わくわくする学校にするために生徒を交えて話をしたいです。</a:t>
            </a:r>
            <a:endParaRPr lang="ja-JP" altLang="ja-JP" sz="1100" kern="100" spc="-16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marL="177800" indent="-177800">
              <a:lnSpc>
                <a:spcPts val="2200"/>
              </a:lnSpc>
              <a:spcAft>
                <a:spcPts val="800"/>
              </a:spcAft>
            </a:pPr>
            <a:r>
              <a:rPr lang="ja-JP" altLang="en-US" sz="1400" kern="100" spc="-160" dirty="0">
                <a:solidFill>
                  <a:schemeClr val="tx1"/>
                </a:solidFill>
                <a:latin typeface="游明朝" panose="02020400000000000000" pitchFamily="18" charset="-128"/>
                <a:ea typeface="HG丸ｺﾞｼｯｸM-PRO" panose="020F0600000000000000" pitchFamily="50" charset="-128"/>
                <a:cs typeface="Times New Roman" panose="02020603050405020304" pitchFamily="18" charset="0"/>
              </a:rPr>
              <a:t>○</a:t>
            </a:r>
            <a:r>
              <a:rPr lang="ja-JP" altLang="ja-JP" sz="1400" kern="100" spc="-160" dirty="0">
                <a:solidFill>
                  <a:schemeClr val="tx1"/>
                </a:solidFill>
                <a:effectLst/>
                <a:latin typeface="游明朝" panose="02020400000000000000" pitchFamily="18" charset="-128"/>
                <a:ea typeface="HG丸ｺﾞｼｯｸM-PRO" panose="020F0600000000000000" pitchFamily="50" charset="-128"/>
                <a:cs typeface="Times New Roman" panose="02020603050405020304" pitchFamily="18" charset="0"/>
              </a:rPr>
              <a:t>熟議をすることで、学校が多くの地域の方々から見つめてもらっている事、地域の中に学校がある事を再確認できました。多くの方々が学校を知ろうとしてくださっているので、こうした想いが直接学校現場に届くと良いなと思いました。</a:t>
            </a:r>
            <a:endParaRPr lang="ja-JP" altLang="ja-JP" sz="1100" kern="100" spc="-16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marL="177800" indent="-177800">
              <a:lnSpc>
                <a:spcPts val="2100"/>
              </a:lnSpc>
              <a:spcAft>
                <a:spcPts val="800"/>
              </a:spcAft>
              <a:buNone/>
            </a:pPr>
            <a:endParaRPr lang="ja-JP" altLang="ja-JP" sz="14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marL="177800" indent="-177800">
              <a:lnSpc>
                <a:spcPts val="2100"/>
              </a:lnSpc>
              <a:spcAft>
                <a:spcPts val="800"/>
              </a:spcAft>
            </a:pPr>
            <a:r>
              <a:rPr lang="en-US" altLang="ja-JP" sz="1400" kern="100" dirty="0">
                <a:solidFill>
                  <a:schemeClr val="tx1"/>
                </a:solidFill>
                <a:effectLst/>
                <a:latin typeface="HG丸ｺﾞｼｯｸM-PRO" panose="020F0600000000000000" pitchFamily="50" charset="-128"/>
                <a:ea typeface="游明朝" panose="02020400000000000000" pitchFamily="18" charset="-128"/>
                <a:cs typeface="Times New Roman" panose="02020603050405020304" pitchFamily="18" charset="0"/>
              </a:rPr>
              <a:t> </a:t>
            </a:r>
            <a:endParaRPr lang="ja-JP" altLang="ja-JP" sz="1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57540353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2154</TotalTime>
  <Words>486</Words>
  <Application>Microsoft Office PowerPoint</Application>
  <PresentationFormat>画面に合わせる (4:3)</PresentationFormat>
  <Paragraphs>72</Paragraphs>
  <Slides>3</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HG丸ｺﾞｼｯｸM-PRO</vt:lpstr>
      <vt:lpstr>メイリオ</vt:lpstr>
      <vt:lpstr>游明朝</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Wakayama Prefecture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A00601</dc:creator>
  <cp:lastModifiedBy>高橋　智紀</cp:lastModifiedBy>
  <cp:revision>213</cp:revision>
  <cp:lastPrinted>2024-05-21T06:14:48Z</cp:lastPrinted>
  <dcterms:created xsi:type="dcterms:W3CDTF">2021-11-01T09:01:09Z</dcterms:created>
  <dcterms:modified xsi:type="dcterms:W3CDTF">2025-09-17T04:30:40Z</dcterms:modified>
</cp:coreProperties>
</file>