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3" r:id="rId3"/>
  </p:sldIdLst>
  <p:sldSz cx="10080625" cy="6858000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CC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456" autoAdjust="0"/>
    <p:restoredTop sz="94660"/>
  </p:normalViewPr>
  <p:slideViewPr>
    <p:cSldViewPr snapToGrid="0">
      <p:cViewPr>
        <p:scale>
          <a:sx n="83" d="100"/>
          <a:sy n="83" d="100"/>
        </p:scale>
        <p:origin x="-492" y="108"/>
      </p:cViewPr>
      <p:guideLst>
        <p:guide orient="horz" pos="2160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075763" cy="512461"/>
          </a:xfrm>
          <a:prstGeom prst="rect">
            <a:avLst/>
          </a:prstGeom>
        </p:spPr>
        <p:txBody>
          <a:bodyPr vert="horz" lIns="93742" tIns="46871" rIns="93742" bIns="4687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902" y="1"/>
            <a:ext cx="3075762" cy="512461"/>
          </a:xfrm>
          <a:prstGeom prst="rect">
            <a:avLst/>
          </a:prstGeom>
        </p:spPr>
        <p:txBody>
          <a:bodyPr vert="horz" lIns="93742" tIns="46871" rIns="93742" bIns="46871" rtlCol="0"/>
          <a:lstStyle>
            <a:lvl1pPr algn="r">
              <a:defRPr sz="1200"/>
            </a:lvl1pPr>
          </a:lstStyle>
          <a:p>
            <a:fld id="{93DEF7FE-84BA-4116-9B3B-61F3E6D8C8D9}" type="datetimeFigureOut">
              <a:rPr kumimoji="1" lang="ja-JP" altLang="en-US" smtClean="0"/>
              <a:pPr/>
              <a:t>2016/3/23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766763"/>
            <a:ext cx="5641975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42" tIns="46871" rIns="93742" bIns="4687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21" y="4861888"/>
            <a:ext cx="5678458" cy="4605657"/>
          </a:xfrm>
          <a:prstGeom prst="rect">
            <a:avLst/>
          </a:prstGeom>
        </p:spPr>
        <p:txBody>
          <a:bodyPr vert="horz" lIns="93742" tIns="46871" rIns="93742" bIns="4687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720530"/>
            <a:ext cx="3075763" cy="512461"/>
          </a:xfrm>
          <a:prstGeom prst="rect">
            <a:avLst/>
          </a:prstGeom>
        </p:spPr>
        <p:txBody>
          <a:bodyPr vert="horz" lIns="93742" tIns="46871" rIns="93742" bIns="4687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902" y="9720530"/>
            <a:ext cx="3075762" cy="512461"/>
          </a:xfrm>
          <a:prstGeom prst="rect">
            <a:avLst/>
          </a:prstGeom>
        </p:spPr>
        <p:txBody>
          <a:bodyPr vert="horz" lIns="93742" tIns="46871" rIns="93742" bIns="46871" rtlCol="0" anchor="b"/>
          <a:lstStyle>
            <a:lvl1pPr algn="r">
              <a:defRPr sz="1200"/>
            </a:lvl1pPr>
          </a:lstStyle>
          <a:p>
            <a:fld id="{9C6B6F28-811B-4717-8F03-B497FC2875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96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60078" y="1122363"/>
            <a:ext cx="756046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60078" y="3602038"/>
            <a:ext cx="756046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EA3E-1602-4B2E-8046-9AFB4F1D90EB}" type="datetimeFigureOut">
              <a:rPr kumimoji="1" lang="ja-JP" altLang="en-US" smtClean="0"/>
              <a:pPr/>
              <a:t>2016/3/23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7EF4D-C5E1-4B67-8EC8-2F4D47CD79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945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EA3E-1602-4B2E-8046-9AFB4F1D90EB}" type="datetimeFigureOut">
              <a:rPr kumimoji="1" lang="ja-JP" altLang="en-US" smtClean="0"/>
              <a:pPr/>
              <a:t>2016/3/23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7EF4D-C5E1-4B67-8EC8-2F4D47CD79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680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13947" y="365125"/>
            <a:ext cx="217363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3043" y="365125"/>
            <a:ext cx="6394896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EA3E-1602-4B2E-8046-9AFB4F1D90EB}" type="datetimeFigureOut">
              <a:rPr kumimoji="1" lang="ja-JP" altLang="en-US" smtClean="0"/>
              <a:pPr/>
              <a:t>2016/3/23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7EF4D-C5E1-4B67-8EC8-2F4D47CD79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65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EA3E-1602-4B2E-8046-9AFB4F1D90EB}" type="datetimeFigureOut">
              <a:rPr kumimoji="1" lang="ja-JP" altLang="en-US" smtClean="0"/>
              <a:pPr/>
              <a:t>2016/3/23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7EF4D-C5E1-4B67-8EC8-2F4D47CD79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75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7793" y="1709739"/>
            <a:ext cx="869453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7793" y="4589464"/>
            <a:ext cx="869453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EA3E-1602-4B2E-8046-9AFB4F1D90EB}" type="datetimeFigureOut">
              <a:rPr kumimoji="1" lang="ja-JP" altLang="en-US" smtClean="0"/>
              <a:pPr/>
              <a:t>2016/3/23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7EF4D-C5E1-4B67-8EC8-2F4D47CD79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251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3043" y="1825625"/>
            <a:ext cx="4284266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03316" y="1825625"/>
            <a:ext cx="4284266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EA3E-1602-4B2E-8046-9AFB4F1D90EB}" type="datetimeFigureOut">
              <a:rPr kumimoji="1" lang="ja-JP" altLang="en-US" smtClean="0"/>
              <a:pPr/>
              <a:t>2016/3/23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7EF4D-C5E1-4B67-8EC8-2F4D47CD79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05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4356" y="365126"/>
            <a:ext cx="8694539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4357" y="1681163"/>
            <a:ext cx="42645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94357" y="2505075"/>
            <a:ext cx="4264576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03316" y="1681163"/>
            <a:ext cx="428557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03316" y="2505075"/>
            <a:ext cx="4285579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EA3E-1602-4B2E-8046-9AFB4F1D90EB}" type="datetimeFigureOut">
              <a:rPr kumimoji="1" lang="ja-JP" altLang="en-US" smtClean="0"/>
              <a:pPr/>
              <a:t>2016/3/23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7EF4D-C5E1-4B67-8EC8-2F4D47CD79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451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EA3E-1602-4B2E-8046-9AFB4F1D90EB}" type="datetimeFigureOut">
              <a:rPr kumimoji="1" lang="ja-JP" altLang="en-US" smtClean="0"/>
              <a:pPr/>
              <a:t>2016/3/23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7EF4D-C5E1-4B67-8EC8-2F4D47CD79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701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EA3E-1602-4B2E-8046-9AFB4F1D90EB}" type="datetimeFigureOut">
              <a:rPr kumimoji="1" lang="ja-JP" altLang="en-US" smtClean="0"/>
              <a:pPr/>
              <a:t>2016/3/23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7EF4D-C5E1-4B67-8EC8-2F4D47CD79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336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4356" y="457200"/>
            <a:ext cx="325126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85579" y="987426"/>
            <a:ext cx="5103316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94356" y="2057400"/>
            <a:ext cx="325126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EA3E-1602-4B2E-8046-9AFB4F1D90EB}" type="datetimeFigureOut">
              <a:rPr kumimoji="1" lang="ja-JP" altLang="en-US" smtClean="0"/>
              <a:pPr/>
              <a:t>2016/3/23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7EF4D-C5E1-4B67-8EC8-2F4D47CD79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854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4356" y="457200"/>
            <a:ext cx="325126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85579" y="987426"/>
            <a:ext cx="510331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94356" y="2057400"/>
            <a:ext cx="325126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EA3E-1602-4B2E-8046-9AFB4F1D90EB}" type="datetimeFigureOut">
              <a:rPr kumimoji="1" lang="ja-JP" altLang="en-US" smtClean="0"/>
              <a:pPr/>
              <a:t>2016/3/23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7EF4D-C5E1-4B67-8EC8-2F4D47CD79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960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93043" y="365126"/>
            <a:ext cx="869453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3043" y="1825625"/>
            <a:ext cx="869453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93043" y="6356351"/>
            <a:ext cx="2268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EA3E-1602-4B2E-8046-9AFB4F1D90EB}" type="datetimeFigureOut">
              <a:rPr kumimoji="1" lang="ja-JP" altLang="en-US" smtClean="0"/>
              <a:pPr/>
              <a:t>2016/3/23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39207" y="6356351"/>
            <a:ext cx="34022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119441" y="6356351"/>
            <a:ext cx="2268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7EF4D-C5E1-4B67-8EC8-2F4D47CD79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8038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図 47" descr="画面の領域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099" y="1841192"/>
            <a:ext cx="941046" cy="1180464"/>
          </a:xfrm>
          <a:prstGeom prst="rect">
            <a:avLst/>
          </a:prstGeom>
        </p:spPr>
      </p:pic>
      <p:cxnSp>
        <p:nvCxnSpPr>
          <p:cNvPr id="4" name="直線矢印コネクタ 3"/>
          <p:cNvCxnSpPr/>
          <p:nvPr/>
        </p:nvCxnSpPr>
        <p:spPr>
          <a:xfrm>
            <a:off x="1785257" y="2667000"/>
            <a:ext cx="6074229" cy="2754086"/>
          </a:xfrm>
          <a:prstGeom prst="straightConnector1">
            <a:avLst/>
          </a:prstGeom>
          <a:ln w="1270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8395" y="32655"/>
            <a:ext cx="7372787" cy="914401"/>
          </a:xfrm>
        </p:spPr>
        <p:txBody>
          <a:bodyPr>
            <a:noAutofit/>
          </a:bodyPr>
          <a:lstStyle/>
          <a:p>
            <a:r>
              <a:rPr kumimoji="1"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入院前からケアマネジャーがいる場合</a:t>
            </a:r>
            <a:endParaRPr kumimoji="1" lang="ja-JP" altLang="en-US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6" name="図 5" descr="画面の領域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686" y="1539825"/>
            <a:ext cx="1047454" cy="1137236"/>
          </a:xfrm>
          <a:prstGeom prst="rect">
            <a:avLst/>
          </a:prstGeom>
        </p:spPr>
      </p:pic>
      <p:pic>
        <p:nvPicPr>
          <p:cNvPr id="8" name="図 7" descr="画面の領域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6898" y="5180577"/>
            <a:ext cx="877763" cy="1448855"/>
          </a:xfrm>
          <a:prstGeom prst="rect">
            <a:avLst/>
          </a:prstGeom>
        </p:spPr>
      </p:pic>
      <p:pic>
        <p:nvPicPr>
          <p:cNvPr id="9" name="図 8" descr="画面の領域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022" y="4973642"/>
            <a:ext cx="834626" cy="1678127"/>
          </a:xfrm>
          <a:prstGeom prst="rect">
            <a:avLst/>
          </a:prstGeom>
        </p:spPr>
      </p:pic>
      <p:pic>
        <p:nvPicPr>
          <p:cNvPr id="10" name="図 9" descr="画面の領域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567" y="5481095"/>
            <a:ext cx="863609" cy="1093467"/>
          </a:xfrm>
          <a:prstGeom prst="rect">
            <a:avLst/>
          </a:prstGeom>
        </p:spPr>
      </p:pic>
      <p:pic>
        <p:nvPicPr>
          <p:cNvPr id="13" name="図 12" descr="画面の領域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-1215" r="-3120" b="36439"/>
          <a:stretch/>
        </p:blipFill>
        <p:spPr>
          <a:xfrm>
            <a:off x="6629268" y="3129697"/>
            <a:ext cx="748393" cy="1102561"/>
          </a:xfrm>
          <a:prstGeom prst="rect">
            <a:avLst/>
          </a:prstGeom>
        </p:spPr>
      </p:pic>
      <p:sp>
        <p:nvSpPr>
          <p:cNvPr id="16" name="角丸四角形 15"/>
          <p:cNvSpPr/>
          <p:nvPr/>
        </p:nvSpPr>
        <p:spPr>
          <a:xfrm rot="1470696">
            <a:off x="3763252" y="3861313"/>
            <a:ext cx="2513916" cy="557987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退院調整期間</a:t>
            </a:r>
            <a:endParaRPr kumimoji="1" lang="ja-JP" altLang="en-US" sz="2800" b="1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563038" y="4292257"/>
            <a:ext cx="15636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+mj-ea"/>
                <a:ea typeface="+mj-ea"/>
              </a:rPr>
              <a:t>ケアマネジャー</a:t>
            </a:r>
            <a:endParaRPr kumimoji="1" lang="ja-JP" altLang="en-US" sz="1600" b="1" dirty="0">
              <a:latin typeface="+mj-ea"/>
              <a:ea typeface="+mj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628334" y="6536150"/>
            <a:ext cx="17803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+mn-ea"/>
              </a:rPr>
              <a:t>ケアマネジャー</a:t>
            </a:r>
            <a:endParaRPr kumimoji="1" lang="ja-JP" altLang="en-US" sz="1600" b="1" dirty="0">
              <a:latin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16632" y="1388010"/>
            <a:ext cx="4697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+mj-ea"/>
                <a:ea typeface="+mj-ea"/>
              </a:rPr>
              <a:t>入　院</a:t>
            </a:r>
            <a:endParaRPr kumimoji="1" lang="ja-JP" altLang="en-US" sz="2000" b="1" dirty="0">
              <a:latin typeface="+mj-ea"/>
              <a:ea typeface="+mj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527853" y="4797986"/>
            <a:ext cx="763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+mj-ea"/>
                <a:ea typeface="+mj-ea"/>
              </a:rPr>
              <a:t>退　院</a:t>
            </a:r>
            <a:endParaRPr kumimoji="1" lang="ja-JP" altLang="en-US" sz="2000" b="1" dirty="0">
              <a:latin typeface="+mj-ea"/>
              <a:ea typeface="+mj-ea"/>
            </a:endParaRPr>
          </a:p>
        </p:txBody>
      </p:sp>
      <p:sp>
        <p:nvSpPr>
          <p:cNvPr id="19" name="タイトル 1"/>
          <p:cNvSpPr txBox="1">
            <a:spLocks/>
          </p:cNvSpPr>
          <p:nvPr/>
        </p:nvSpPr>
        <p:spPr>
          <a:xfrm>
            <a:off x="6928324" y="225432"/>
            <a:ext cx="3625396" cy="599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（介護保険利用者）</a:t>
            </a:r>
            <a:endParaRPr lang="ja-JP" altLang="en-US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687" y="3443996"/>
            <a:ext cx="1210151" cy="118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テキスト ボックス 20"/>
          <p:cNvSpPr txBox="1"/>
          <p:nvPr/>
        </p:nvSpPr>
        <p:spPr>
          <a:xfrm>
            <a:off x="108860" y="2945031"/>
            <a:ext cx="2150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①入院時連絡</a:t>
            </a:r>
            <a:endParaRPr kumimoji="1" lang="ja-JP" altLang="en-US" b="1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74061" y="4544267"/>
            <a:ext cx="697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+mn-ea"/>
              </a:rPr>
              <a:t>家族</a:t>
            </a:r>
            <a:endParaRPr kumimoji="1" lang="ja-JP" altLang="en-US" b="1" dirty="0">
              <a:latin typeface="+mn-e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5762" y="4915640"/>
            <a:ext cx="2413524" cy="830997"/>
          </a:xfrm>
          <a:prstGeom prst="rect">
            <a:avLst/>
          </a:prstGeom>
          <a:solidFill>
            <a:srgbClr val="CCFFCC"/>
          </a:solidFill>
          <a:ln w="15875">
            <a:noFill/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+mn-ea"/>
              </a:rPr>
              <a:t>病棟看護師は入院時聞き取りの際、家族に入院連絡のｻﾎﾟｰﾄ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26028" y="5806499"/>
            <a:ext cx="1915676" cy="92333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+mn-ea"/>
              </a:rPr>
              <a:t>お薬手帳・健康保険証で担当ｹｱﾏﾈｼﾞｬｰを確認</a:t>
            </a:r>
            <a:endParaRPr kumimoji="1" lang="ja-JP" altLang="en-US" b="1" dirty="0">
              <a:latin typeface="+mn-ea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624000" y="4839088"/>
            <a:ext cx="1748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+mn-ea"/>
              </a:rPr>
              <a:t>②</a:t>
            </a:r>
            <a:r>
              <a:rPr kumimoji="1" lang="ja-JP" altLang="en-US" b="1" dirty="0" smtClean="0">
                <a:latin typeface="+mn-ea"/>
              </a:rPr>
              <a:t>入院時</a:t>
            </a:r>
            <a:endParaRPr kumimoji="1" lang="en-US" altLang="ja-JP" b="1" dirty="0" smtClean="0">
              <a:latin typeface="+mn-ea"/>
            </a:endParaRPr>
          </a:p>
          <a:p>
            <a:r>
              <a:rPr lang="ja-JP" altLang="en-US" b="1" dirty="0">
                <a:latin typeface="+mn-ea"/>
              </a:rPr>
              <a:t>　</a:t>
            </a:r>
            <a:r>
              <a:rPr kumimoji="1" lang="ja-JP" altLang="en-US" b="1" dirty="0" smtClean="0">
                <a:latin typeface="+mn-ea"/>
              </a:rPr>
              <a:t>情報共有</a:t>
            </a:r>
            <a:endParaRPr kumimoji="1" lang="ja-JP" altLang="en-US" b="1" dirty="0">
              <a:latin typeface="+mn-ea"/>
            </a:endParaRPr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1632857" y="4365171"/>
            <a:ext cx="1306286" cy="117565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3686345" y="5519269"/>
            <a:ext cx="1479371" cy="92333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+mn-ea"/>
              </a:rPr>
              <a:t>ｹｱﾏﾈｼﾞｬｰが入院を知って３日以内</a:t>
            </a:r>
            <a:endParaRPr kumimoji="1" lang="ja-JP" altLang="en-US" b="1" dirty="0">
              <a:latin typeface="+mn-ea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433627" y="1006416"/>
            <a:ext cx="1655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+mn-ea"/>
              </a:rPr>
              <a:t>③</a:t>
            </a:r>
            <a:r>
              <a:rPr lang="ja-JP" altLang="en-US" b="1" dirty="0" smtClean="0">
                <a:latin typeface="+mn-ea"/>
              </a:rPr>
              <a:t>退院</a:t>
            </a:r>
            <a:endParaRPr lang="en-US" altLang="ja-JP" b="1" dirty="0" smtClean="0">
              <a:latin typeface="+mn-ea"/>
            </a:endParaRPr>
          </a:p>
          <a:p>
            <a:r>
              <a:rPr lang="ja-JP" altLang="en-US" b="1" dirty="0" smtClean="0">
                <a:latin typeface="+mn-ea"/>
              </a:rPr>
              <a:t>見込みの</a:t>
            </a:r>
            <a:r>
              <a:rPr kumimoji="1" lang="ja-JP" altLang="en-US" b="1" dirty="0" smtClean="0">
                <a:latin typeface="+mn-ea"/>
              </a:rPr>
              <a:t>連絡</a:t>
            </a:r>
            <a:endParaRPr kumimoji="1" lang="ja-JP" altLang="en-US" b="1" dirty="0">
              <a:latin typeface="+mn-ea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098593" y="917452"/>
            <a:ext cx="3903892" cy="33855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+mn-ea"/>
              </a:rPr>
              <a:t>退院支援計画立案後～退院予定</a:t>
            </a:r>
            <a:r>
              <a:rPr kumimoji="1" lang="en-US" altLang="ja-JP" sz="1600" b="1" dirty="0" smtClean="0">
                <a:latin typeface="+mn-ea"/>
              </a:rPr>
              <a:t>1</a:t>
            </a:r>
            <a:r>
              <a:rPr kumimoji="1" lang="ja-JP" altLang="en-US" sz="1600" b="1" dirty="0" smtClean="0">
                <a:latin typeface="+mn-ea"/>
              </a:rPr>
              <a:t>週間前</a:t>
            </a:r>
            <a:endParaRPr kumimoji="1" lang="ja-JP" altLang="en-US" sz="1600" b="1" dirty="0">
              <a:latin typeface="+mn-ea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557099" y="2384643"/>
            <a:ext cx="2395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+mn-ea"/>
              </a:rPr>
              <a:t>④退院前調整</a:t>
            </a:r>
            <a:endParaRPr kumimoji="1" lang="ja-JP" altLang="en-US" b="1" dirty="0">
              <a:latin typeface="+mn-ea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098593" y="2569309"/>
            <a:ext cx="3961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④</a:t>
            </a:r>
            <a:endParaRPr kumimoji="1" lang="ja-JP" altLang="en-US" sz="2000" b="1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5092048" y="1329582"/>
            <a:ext cx="3856007" cy="410194"/>
          </a:xfrm>
          <a:prstGeom prst="roundRect">
            <a:avLst/>
          </a:prstGeom>
          <a:solidFill>
            <a:srgbClr val="FFFF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調整要否基準・在宅可否判断基準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を活用</a:t>
            </a:r>
            <a:endParaRPr kumimoji="1" lang="ja-JP" altLang="en-US" sz="1600" b="1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cxnSp>
        <p:nvCxnSpPr>
          <p:cNvPr id="43" name="直線矢印コネクタ 42"/>
          <p:cNvCxnSpPr/>
          <p:nvPr/>
        </p:nvCxnSpPr>
        <p:spPr>
          <a:xfrm flipV="1">
            <a:off x="2449286" y="2830287"/>
            <a:ext cx="772885" cy="609599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3187443" y="2943635"/>
            <a:ext cx="1460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+mn-ea"/>
              </a:rPr>
              <a:t>病院スタッフ</a:t>
            </a:r>
            <a:endParaRPr kumimoji="1" lang="ja-JP" altLang="en-US" sz="1400" b="1" dirty="0">
              <a:latin typeface="+mn-ea"/>
            </a:endParaRPr>
          </a:p>
        </p:txBody>
      </p:sp>
      <p:cxnSp>
        <p:nvCxnSpPr>
          <p:cNvPr id="66" name="直線矢印コネクタ 65"/>
          <p:cNvCxnSpPr/>
          <p:nvPr/>
        </p:nvCxnSpPr>
        <p:spPr>
          <a:xfrm flipH="1" flipV="1">
            <a:off x="4290129" y="2481769"/>
            <a:ext cx="2164835" cy="1079773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>
            <a:off x="4343679" y="2908680"/>
            <a:ext cx="1947122" cy="99709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テキスト ボックス 76"/>
          <p:cNvSpPr txBox="1"/>
          <p:nvPr/>
        </p:nvSpPr>
        <p:spPr>
          <a:xfrm>
            <a:off x="4963562" y="3384818"/>
            <a:ext cx="423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③</a:t>
            </a:r>
            <a:endParaRPr lang="en-US" altLang="ja-JP" sz="2000" b="1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108860" y="2960914"/>
            <a:ext cx="1752600" cy="370114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547168" y="4544267"/>
            <a:ext cx="423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①</a:t>
            </a:r>
            <a:endParaRPr lang="en-US" altLang="ja-JP" sz="2000" b="1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2605334" y="3757957"/>
            <a:ext cx="423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②</a:t>
            </a:r>
            <a:endParaRPr lang="en-US" altLang="ja-JP" sz="2000" b="1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5573219" y="5474151"/>
            <a:ext cx="22862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退院後の情報共有</a:t>
            </a:r>
            <a:endParaRPr kumimoji="1" lang="ja-JP" altLang="en-US" sz="1600" b="1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98" name="角丸四角形 97"/>
          <p:cNvSpPr/>
          <p:nvPr/>
        </p:nvSpPr>
        <p:spPr>
          <a:xfrm>
            <a:off x="3581403" y="4844147"/>
            <a:ext cx="1654626" cy="620485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角丸四角形 98"/>
          <p:cNvSpPr/>
          <p:nvPr/>
        </p:nvSpPr>
        <p:spPr>
          <a:xfrm>
            <a:off x="3433627" y="947055"/>
            <a:ext cx="1584664" cy="761993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7888227" y="2819603"/>
            <a:ext cx="1941574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+mn-ea"/>
              </a:rPr>
              <a:t>病院協力のもと、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・本人家族の意向確認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・変更申請の必要性検討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・退院前のカンファレンスや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　担当者会議日程調整</a:t>
            </a:r>
            <a:endParaRPr lang="en-US" altLang="ja-JP" sz="1200" dirty="0" smtClean="0">
              <a:latin typeface="+mn-ea"/>
            </a:endParaRPr>
          </a:p>
        </p:txBody>
      </p:sp>
      <p:sp>
        <p:nvSpPr>
          <p:cNvPr id="105" name="角丸四角形 104"/>
          <p:cNvSpPr/>
          <p:nvPr/>
        </p:nvSpPr>
        <p:spPr>
          <a:xfrm>
            <a:off x="7546895" y="2422065"/>
            <a:ext cx="2010757" cy="342900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5301407" y="5881433"/>
            <a:ext cx="2695190" cy="646331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お互いの達成感</a:t>
            </a:r>
            <a:r>
              <a:rPr lang="ja-JP" altLang="en-US" sz="1200" dirty="0" smtClean="0">
                <a:latin typeface="+mn-ea"/>
              </a:rPr>
              <a:t>が次の連携に繋がる。</a:t>
            </a:r>
            <a:endParaRPr lang="en-US" altLang="ja-JP" sz="1200" dirty="0" smtClean="0">
              <a:latin typeface="+mn-ea"/>
            </a:endParaRPr>
          </a:p>
          <a:p>
            <a:r>
              <a:rPr kumimoji="1" lang="ja-JP" altLang="en-US" sz="1200" dirty="0" smtClean="0">
                <a:latin typeface="+mn-ea"/>
              </a:rPr>
              <a:t>退院調整における協働の成果が共有できれば、連携の機運が高まる。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109" name="角丸四角形 108"/>
          <p:cNvSpPr/>
          <p:nvPr/>
        </p:nvSpPr>
        <p:spPr>
          <a:xfrm>
            <a:off x="5486402" y="5464629"/>
            <a:ext cx="2228847" cy="370114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3" name="直線コネクタ 82"/>
          <p:cNvCxnSpPr/>
          <p:nvPr/>
        </p:nvCxnSpPr>
        <p:spPr>
          <a:xfrm>
            <a:off x="2449286" y="3407229"/>
            <a:ext cx="696685" cy="202474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図 4" descr="画面の領域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76790">
            <a:off x="7342048" y="5502093"/>
            <a:ext cx="308227" cy="30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037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48" y="3629905"/>
            <a:ext cx="1453409" cy="1425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図 26" descr="画面の領域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1209" b="37569"/>
          <a:stretch/>
        </p:blipFill>
        <p:spPr>
          <a:xfrm>
            <a:off x="400851" y="5382344"/>
            <a:ext cx="809773" cy="966113"/>
          </a:xfrm>
          <a:prstGeom prst="rect">
            <a:avLst/>
          </a:prstGeom>
        </p:spPr>
      </p:pic>
      <p:cxnSp>
        <p:nvCxnSpPr>
          <p:cNvPr id="4" name="直線矢印コネクタ 3"/>
          <p:cNvCxnSpPr/>
          <p:nvPr/>
        </p:nvCxnSpPr>
        <p:spPr>
          <a:xfrm>
            <a:off x="1981200" y="2982686"/>
            <a:ext cx="6093770" cy="2286703"/>
          </a:xfrm>
          <a:prstGeom prst="straightConnector1">
            <a:avLst/>
          </a:prstGeom>
          <a:ln w="1270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3715" y="76197"/>
            <a:ext cx="7183254" cy="903515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入院時にケアマネジャーがいない場合</a:t>
            </a:r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8" name="図 7" descr="画面の領域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9723" y="4986776"/>
            <a:ext cx="785327" cy="1414615"/>
          </a:xfrm>
          <a:prstGeom prst="rect">
            <a:avLst/>
          </a:prstGeom>
        </p:spPr>
      </p:pic>
      <p:pic>
        <p:nvPicPr>
          <p:cNvPr id="9" name="図 8" descr="画面の領域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296" y="4717442"/>
            <a:ext cx="834626" cy="1737781"/>
          </a:xfrm>
          <a:prstGeom prst="rect">
            <a:avLst/>
          </a:prstGeom>
        </p:spPr>
      </p:pic>
      <p:pic>
        <p:nvPicPr>
          <p:cNvPr id="13" name="図 12" descr="画面の領域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-1215" r="-3120" b="36439"/>
          <a:stretch/>
        </p:blipFill>
        <p:spPr>
          <a:xfrm>
            <a:off x="6366588" y="5389563"/>
            <a:ext cx="713246" cy="1038211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5421073" y="6380561"/>
            <a:ext cx="3331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+mn-ea"/>
              </a:rPr>
              <a:t>　地域包括支援センター</a:t>
            </a:r>
            <a:endParaRPr kumimoji="1" lang="ja-JP" altLang="en-US" b="1" dirty="0">
              <a:latin typeface="+mn-ea"/>
            </a:endParaRPr>
          </a:p>
        </p:txBody>
      </p:sp>
      <p:pic>
        <p:nvPicPr>
          <p:cNvPr id="14" name="図 13" descr="画面の領域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56" y="1668547"/>
            <a:ext cx="1795792" cy="1775882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71645" y="1067991"/>
            <a:ext cx="1807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+mj-ea"/>
                <a:ea typeface="+mj-ea"/>
              </a:rPr>
              <a:t>入院後数日</a:t>
            </a:r>
            <a:endParaRPr kumimoji="1" lang="ja-JP" altLang="en-US" sz="24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538961" y="6323072"/>
            <a:ext cx="1167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+mj-ea"/>
                <a:ea typeface="+mj-ea"/>
              </a:rPr>
              <a:t>退　院</a:t>
            </a:r>
            <a:endParaRPr kumimoji="1" lang="ja-JP" altLang="en-US" sz="2400" b="1" dirty="0">
              <a:latin typeface="+mj-ea"/>
              <a:ea typeface="+mj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601309" y="698222"/>
            <a:ext cx="41344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（介護保険利用見込み）</a:t>
            </a:r>
            <a:endParaRPr lang="ja-JP" altLang="en-US" sz="2800" b="1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125016" y="1387760"/>
            <a:ext cx="197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+mn-ea"/>
              </a:rPr>
              <a:t>①退院調整の</a:t>
            </a:r>
            <a:endParaRPr kumimoji="1" lang="en-US" altLang="ja-JP" sz="2000" b="1" dirty="0" smtClean="0">
              <a:latin typeface="+mn-ea"/>
            </a:endParaRPr>
          </a:p>
          <a:p>
            <a:r>
              <a:rPr kumimoji="1" lang="ja-JP" altLang="en-US" sz="2000" b="1" dirty="0" smtClean="0">
                <a:latin typeface="+mn-ea"/>
              </a:rPr>
              <a:t>必要性の検討</a:t>
            </a:r>
            <a:endParaRPr kumimoji="1" lang="ja-JP" altLang="en-US" sz="2000" b="1" dirty="0">
              <a:latin typeface="+mn-ea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4383204" y="1529656"/>
            <a:ext cx="3227184" cy="516535"/>
          </a:xfrm>
          <a:prstGeom prst="roundRect">
            <a:avLst/>
          </a:prstGeom>
          <a:solidFill>
            <a:srgbClr val="FFFF00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認定</a:t>
            </a:r>
            <a:r>
              <a:rPr kumimoji="1" lang="ja-JP" altLang="en-US" b="1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申請チェックリストを活用</a:t>
            </a:r>
            <a:endParaRPr kumimoji="1" lang="ja-JP" altLang="en-US" b="1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218667" y="5353265"/>
            <a:ext cx="39530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+mn-ea"/>
              </a:rPr>
              <a:t>②病棟や連携室で</a:t>
            </a:r>
            <a:r>
              <a:rPr kumimoji="1" lang="ja-JP" altLang="en-US" sz="1600" b="1" dirty="0" smtClean="0">
                <a:latin typeface="+mn-ea"/>
              </a:rPr>
              <a:t>介護保険</a:t>
            </a:r>
            <a:r>
              <a:rPr lang="ja-JP" altLang="en-US" sz="1600" b="1" dirty="0">
                <a:latin typeface="+mn-ea"/>
              </a:rPr>
              <a:t>の</a:t>
            </a:r>
            <a:r>
              <a:rPr kumimoji="1" lang="ja-JP" altLang="en-US" sz="1600" b="1" dirty="0" smtClean="0">
                <a:latin typeface="+mn-ea"/>
              </a:rPr>
              <a:t>説明</a:t>
            </a:r>
            <a:endParaRPr kumimoji="1" lang="en-US" altLang="ja-JP" sz="1600" b="1" dirty="0" smtClean="0">
              <a:latin typeface="+mn-ea"/>
            </a:endParaRPr>
          </a:p>
          <a:p>
            <a:r>
              <a:rPr lang="ja-JP" altLang="en-US" sz="1600" b="1" dirty="0" smtClean="0">
                <a:latin typeface="+mn-ea"/>
              </a:rPr>
              <a:t>　</a:t>
            </a:r>
            <a:r>
              <a:rPr kumimoji="1" lang="ja-JP" altLang="en-US" sz="1600" b="1" dirty="0" smtClean="0">
                <a:latin typeface="+mn-ea"/>
              </a:rPr>
              <a:t>申請や相談窓口案内</a:t>
            </a:r>
            <a:endParaRPr kumimoji="1" lang="ja-JP" altLang="en-US" sz="1600" b="1" dirty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94238" y="6253026"/>
            <a:ext cx="1485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+mn-ea"/>
              </a:rPr>
              <a:t>病院スタッフ</a:t>
            </a:r>
            <a:endParaRPr kumimoji="1" lang="ja-JP" altLang="en-US" b="1" dirty="0"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567032" y="6362552"/>
            <a:ext cx="32111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② </a:t>
            </a:r>
            <a:r>
              <a:rPr lang="ja-JP" altLang="en-US" sz="1400" b="1" dirty="0" smtClean="0">
                <a:latin typeface="+mn-ea"/>
              </a:rPr>
              <a:t>キーパーソン</a:t>
            </a:r>
            <a:r>
              <a:rPr lang="ja-JP" altLang="en-US" sz="1400" b="1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がいない等の場合</a:t>
            </a:r>
            <a:endParaRPr kumimoji="1" lang="ja-JP" altLang="en-US" sz="1400" b="1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H="1">
            <a:off x="957943" y="3298374"/>
            <a:ext cx="283029" cy="1981197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図 25" descr="画面の領域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6500" y="3414712"/>
            <a:ext cx="47625" cy="28575"/>
          </a:xfrm>
          <a:prstGeom prst="rect">
            <a:avLst/>
          </a:prstGeom>
        </p:spPr>
      </p:pic>
      <p:sp>
        <p:nvSpPr>
          <p:cNvPr id="28" name="角丸四角形 27"/>
          <p:cNvSpPr/>
          <p:nvPr/>
        </p:nvSpPr>
        <p:spPr>
          <a:xfrm>
            <a:off x="1981199" y="1295385"/>
            <a:ext cx="2123217" cy="892636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32996" y="3943008"/>
            <a:ext cx="423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①</a:t>
            </a:r>
            <a:endParaRPr lang="en-US" altLang="ja-JP" sz="2000" b="1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flipV="1">
            <a:off x="1404257" y="6118913"/>
            <a:ext cx="4833245" cy="31516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1582067" y="5412591"/>
            <a:ext cx="423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②</a:t>
            </a:r>
            <a:endParaRPr lang="en-US" altLang="ja-JP" sz="2000" b="1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926799" y="4616930"/>
            <a:ext cx="697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+mn-ea"/>
              </a:rPr>
              <a:t>家族</a:t>
            </a:r>
            <a:endParaRPr kumimoji="1" lang="ja-JP" altLang="en-US" b="1" dirty="0">
              <a:latin typeface="+mn-ea"/>
            </a:endParaRPr>
          </a:p>
        </p:txBody>
      </p:sp>
      <p:cxnSp>
        <p:nvCxnSpPr>
          <p:cNvPr id="47" name="直線矢印コネクタ 46"/>
          <p:cNvCxnSpPr/>
          <p:nvPr/>
        </p:nvCxnSpPr>
        <p:spPr>
          <a:xfrm flipV="1">
            <a:off x="3272053" y="3023510"/>
            <a:ext cx="653143" cy="66402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図 48" descr="画面の領域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6196" y="2346009"/>
            <a:ext cx="863609" cy="1093467"/>
          </a:xfrm>
          <a:prstGeom prst="rect">
            <a:avLst/>
          </a:prstGeom>
        </p:spPr>
      </p:pic>
      <p:sp>
        <p:nvSpPr>
          <p:cNvPr id="50" name="テキスト ボックス 49"/>
          <p:cNvSpPr txBox="1"/>
          <p:nvPr/>
        </p:nvSpPr>
        <p:spPr>
          <a:xfrm>
            <a:off x="4007025" y="3390088"/>
            <a:ext cx="17455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+mn-ea"/>
              </a:rPr>
              <a:t>ケアマネジャー</a:t>
            </a:r>
            <a:endParaRPr kumimoji="1" lang="ja-JP" altLang="en-US" sz="1600" b="1" dirty="0">
              <a:latin typeface="+mn-ea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2218667" y="5280978"/>
            <a:ext cx="3595057" cy="729350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2" name="直線矢印コネクタ 51"/>
          <p:cNvCxnSpPr/>
          <p:nvPr/>
        </p:nvCxnSpPr>
        <p:spPr>
          <a:xfrm flipV="1">
            <a:off x="1393362" y="5072743"/>
            <a:ext cx="685809" cy="740236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3200393" y="2953202"/>
            <a:ext cx="423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③</a:t>
            </a:r>
            <a:endParaRPr lang="en-US" altLang="ja-JP" sz="2000" b="1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958151" y="3159255"/>
            <a:ext cx="423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④</a:t>
            </a:r>
            <a:endParaRPr lang="en-US" altLang="ja-JP" sz="2000" b="1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cxnSp>
        <p:nvCxnSpPr>
          <p:cNvPr id="59" name="直線矢印コネクタ 58"/>
          <p:cNvCxnSpPr/>
          <p:nvPr/>
        </p:nvCxnSpPr>
        <p:spPr>
          <a:xfrm>
            <a:off x="5029200" y="3102429"/>
            <a:ext cx="2133600" cy="805542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7236931" y="3795547"/>
            <a:ext cx="2538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+mn-ea"/>
              </a:rPr>
              <a:t>④「ｹｱﾏﾈｼﾞｬｰがいる</a:t>
            </a:r>
            <a:endParaRPr kumimoji="1" lang="en-US" altLang="ja-JP" sz="1600" b="1" dirty="0" smtClean="0">
              <a:latin typeface="+mn-ea"/>
            </a:endParaRPr>
          </a:p>
          <a:p>
            <a:r>
              <a:rPr lang="ja-JP" altLang="en-US" sz="1600" b="1" dirty="0" smtClean="0">
                <a:latin typeface="+mn-ea"/>
              </a:rPr>
              <a:t>　</a:t>
            </a:r>
            <a:r>
              <a:rPr kumimoji="1" lang="ja-JP" altLang="en-US" sz="1600" b="1" dirty="0" smtClean="0">
                <a:latin typeface="+mn-ea"/>
              </a:rPr>
              <a:t>場合」の３以降に続く</a:t>
            </a:r>
            <a:endParaRPr kumimoji="1" lang="ja-JP" altLang="en-US" sz="1600" b="1" dirty="0">
              <a:latin typeface="+mn-ea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847240" y="6213100"/>
            <a:ext cx="604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②</a:t>
            </a:r>
            <a:endParaRPr lang="en-US" altLang="ja-JP" sz="2000" b="1" dirty="0" smtClean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913759" y="2581933"/>
            <a:ext cx="2166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+mn-ea"/>
              </a:rPr>
              <a:t>③ｹｱﾏﾈｼﾞｬｰの決定</a:t>
            </a:r>
            <a:endParaRPr kumimoji="1" lang="ja-JP" altLang="en-US" b="1" dirty="0">
              <a:latin typeface="+mn-ea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4879805" y="2522760"/>
            <a:ext cx="2357126" cy="500750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角丸四角形 67"/>
          <p:cNvSpPr/>
          <p:nvPr/>
        </p:nvSpPr>
        <p:spPr>
          <a:xfrm>
            <a:off x="2432325" y="6283987"/>
            <a:ext cx="3167742" cy="500750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 rot="1241915">
            <a:off x="4684633" y="4177496"/>
            <a:ext cx="2513916" cy="557987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退院調整期間</a:t>
            </a:r>
            <a:endParaRPr kumimoji="1" lang="ja-JP" altLang="en-US" sz="2800" b="1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7217233" y="3766440"/>
            <a:ext cx="2514596" cy="674934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107286" y="620133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/>
              <a:t>´</a:t>
            </a:r>
            <a:endParaRPr kumimoji="1" lang="ja-JP" altLang="en-US" sz="2000" b="1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707193" y="6304680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/>
              <a:t>´</a:t>
            </a:r>
            <a:endParaRPr kumimoji="1"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353762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1479</TotalTime>
  <Words>211</Words>
  <Application>Microsoft Office PowerPoint</Application>
  <PresentationFormat>ユーザー設定</PresentationFormat>
  <Paragraphs>57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入院前からケアマネジャーがいる場合</vt:lpstr>
      <vt:lpstr>入院時にケアマネジャーがいない場合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みいごん</dc:creator>
  <cp:lastModifiedBy>杉本美佐</cp:lastModifiedBy>
  <cp:revision>99</cp:revision>
  <cp:lastPrinted>2016-03-17T01:18:03Z</cp:lastPrinted>
  <dcterms:created xsi:type="dcterms:W3CDTF">2015-10-04T12:49:34Z</dcterms:created>
  <dcterms:modified xsi:type="dcterms:W3CDTF">2016-03-23T03:35:17Z</dcterms:modified>
</cp:coreProperties>
</file>