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24750" cy="10440988"/>
  <p:notesSz cx="6735763" cy="9866313"/>
  <p:defaultTextStyle>
    <a:defPPr>
      <a:defRPr lang="ja-JP"/>
    </a:defPPr>
    <a:lvl1pPr marL="0" algn="l" defTabSz="9798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9905" algn="l" defTabSz="9798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79808" algn="l" defTabSz="9798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69713" algn="l" defTabSz="9798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59617" algn="l" defTabSz="9798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49522" algn="l" defTabSz="9798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39425" algn="l" defTabSz="9798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29330" algn="l" defTabSz="9798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19233" algn="l" defTabSz="9798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48" y="2880"/>
      </p:cViewPr>
      <p:guideLst>
        <p:guide orient="horz" pos="3289"/>
        <p:guide pos="23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02" cy="493237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894" y="0"/>
            <a:ext cx="2919302" cy="493237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r">
              <a:defRPr sz="1200"/>
            </a:lvl1pPr>
          </a:lstStyle>
          <a:p>
            <a:fld id="{E658FBA3-ED14-420E-B454-CEFA3B92EFB3}" type="datetimeFigureOut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505"/>
            <a:ext cx="2919302" cy="493236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894" y="9371505"/>
            <a:ext cx="2919302" cy="493236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r">
              <a:defRPr sz="1200"/>
            </a:lvl1pPr>
          </a:lstStyle>
          <a:p>
            <a:fld id="{DED167E4-6A1E-45AE-BF87-6D68E6D05D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5798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8831" cy="493316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8" y="0"/>
            <a:ext cx="2918831" cy="493316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r">
              <a:defRPr sz="1200"/>
            </a:lvl1pPr>
          </a:lstStyle>
          <a:p>
            <a:fld id="{3641C258-842C-4D30-967D-2F16B42239FC}" type="datetimeFigureOut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41363"/>
            <a:ext cx="26622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9" tIns="45315" rIns="90629" bIns="453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1"/>
          </a:xfrm>
          <a:prstGeom prst="rect">
            <a:avLst/>
          </a:prstGeom>
        </p:spPr>
        <p:txBody>
          <a:bodyPr vert="horz" lIns="90629" tIns="45315" rIns="90629" bIns="453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5"/>
            <a:ext cx="2918831" cy="493316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8" y="9371285"/>
            <a:ext cx="2918831" cy="493316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r">
              <a:defRPr sz="1200"/>
            </a:lvl1pPr>
          </a:lstStyle>
          <a:p>
            <a:fld id="{E1AE5B3D-4EDB-4023-BBD8-633DF3D45C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56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798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89905" algn="l" defTabSz="9798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79808" algn="l" defTabSz="9798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69713" algn="l" defTabSz="9798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59617" algn="l" defTabSz="9798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49522" algn="l" defTabSz="9798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39425" algn="l" defTabSz="9798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29330" algn="l" defTabSz="9798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19233" algn="l" defTabSz="9798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36763" y="741363"/>
            <a:ext cx="2662237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73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4357" y="3243477"/>
            <a:ext cx="6396038" cy="223804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28714" y="5916560"/>
            <a:ext cx="5267325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9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9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9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9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9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9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1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218-258B-4203-BDF4-1AA4071EC945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21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BCB3-7DCA-4EE5-829B-76CEC9B3AD9D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3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091582" y="558305"/>
            <a:ext cx="1269802" cy="118766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2181" y="558305"/>
            <a:ext cx="3683993" cy="118766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4409-A5F4-4233-B061-E5D0880E1D2F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6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27C5-3DA8-4D57-B6AD-801C7321B581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4404" y="6709302"/>
            <a:ext cx="6396038" cy="207369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4404" y="4425339"/>
            <a:ext cx="6396038" cy="228396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99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98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97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96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9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94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9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192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986-64E2-4E6A-A85F-1D84D7CE416E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29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2181" y="3248308"/>
            <a:ext cx="2476897" cy="918662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84489" y="3248308"/>
            <a:ext cx="2476897" cy="918662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1B3-EDE2-46C7-BE6D-13ACCA9B99DA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24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6238" y="418125"/>
            <a:ext cx="6772275" cy="174016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6238" y="2337139"/>
            <a:ext cx="332473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905" indent="0">
              <a:buNone/>
              <a:defRPr sz="2100" b="1"/>
            </a:lvl2pPr>
            <a:lvl3pPr marL="979808" indent="0">
              <a:buNone/>
              <a:defRPr sz="1900" b="1"/>
            </a:lvl3pPr>
            <a:lvl4pPr marL="1469713" indent="0">
              <a:buNone/>
              <a:defRPr sz="1700" b="1"/>
            </a:lvl4pPr>
            <a:lvl5pPr marL="1959617" indent="0">
              <a:buNone/>
              <a:defRPr sz="1700" b="1"/>
            </a:lvl5pPr>
            <a:lvl6pPr marL="2449522" indent="0">
              <a:buNone/>
              <a:defRPr sz="1700" b="1"/>
            </a:lvl6pPr>
            <a:lvl7pPr marL="2939425" indent="0">
              <a:buNone/>
              <a:defRPr sz="1700" b="1"/>
            </a:lvl7pPr>
            <a:lvl8pPr marL="3429330" indent="0">
              <a:buNone/>
              <a:defRPr sz="1700" b="1"/>
            </a:lvl8pPr>
            <a:lvl9pPr marL="391923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6238" y="3311148"/>
            <a:ext cx="3324738" cy="6015653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2470" y="2337139"/>
            <a:ext cx="3326044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905" indent="0">
              <a:buNone/>
              <a:defRPr sz="2100" b="1"/>
            </a:lvl2pPr>
            <a:lvl3pPr marL="979808" indent="0">
              <a:buNone/>
              <a:defRPr sz="1900" b="1"/>
            </a:lvl3pPr>
            <a:lvl4pPr marL="1469713" indent="0">
              <a:buNone/>
              <a:defRPr sz="1700" b="1"/>
            </a:lvl4pPr>
            <a:lvl5pPr marL="1959617" indent="0">
              <a:buNone/>
              <a:defRPr sz="1700" b="1"/>
            </a:lvl5pPr>
            <a:lvl6pPr marL="2449522" indent="0">
              <a:buNone/>
              <a:defRPr sz="1700" b="1"/>
            </a:lvl6pPr>
            <a:lvl7pPr marL="2939425" indent="0">
              <a:buNone/>
              <a:defRPr sz="1700" b="1"/>
            </a:lvl7pPr>
            <a:lvl8pPr marL="3429330" indent="0">
              <a:buNone/>
              <a:defRPr sz="1700" b="1"/>
            </a:lvl8pPr>
            <a:lvl9pPr marL="391923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2470" y="3311148"/>
            <a:ext cx="3326044" cy="6015653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079-3F32-488E-9C59-8716D204768E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04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73D-0D36-4CF4-89B1-36C1DD6F1C6F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7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1B9-DD4E-44C4-8CF9-D7788E4EE427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3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6240" y="415708"/>
            <a:ext cx="2475591" cy="176916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41969" y="415707"/>
            <a:ext cx="4206545" cy="891109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6240" y="2184875"/>
            <a:ext cx="2475591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89905" indent="0">
              <a:buNone/>
              <a:defRPr sz="1300"/>
            </a:lvl2pPr>
            <a:lvl3pPr marL="979808" indent="0">
              <a:buNone/>
              <a:defRPr sz="1100"/>
            </a:lvl3pPr>
            <a:lvl4pPr marL="1469713" indent="0">
              <a:buNone/>
              <a:defRPr sz="1000"/>
            </a:lvl4pPr>
            <a:lvl5pPr marL="1959617" indent="0">
              <a:buNone/>
              <a:defRPr sz="1000"/>
            </a:lvl5pPr>
            <a:lvl6pPr marL="2449522" indent="0">
              <a:buNone/>
              <a:defRPr sz="1000"/>
            </a:lvl6pPr>
            <a:lvl7pPr marL="2939425" indent="0">
              <a:buNone/>
              <a:defRPr sz="1000"/>
            </a:lvl7pPr>
            <a:lvl8pPr marL="3429330" indent="0">
              <a:buNone/>
              <a:defRPr sz="1000"/>
            </a:lvl8pPr>
            <a:lvl9pPr marL="391923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361-2D4A-433A-8524-548163998D0C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50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4904" y="7308694"/>
            <a:ext cx="4514850" cy="86283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74904" y="932921"/>
            <a:ext cx="4514850" cy="6264593"/>
          </a:xfrm>
        </p:spPr>
        <p:txBody>
          <a:bodyPr/>
          <a:lstStyle>
            <a:lvl1pPr marL="0" indent="0">
              <a:buNone/>
              <a:defRPr sz="3400"/>
            </a:lvl1pPr>
            <a:lvl2pPr marL="489905" indent="0">
              <a:buNone/>
              <a:defRPr sz="3000"/>
            </a:lvl2pPr>
            <a:lvl3pPr marL="979808" indent="0">
              <a:buNone/>
              <a:defRPr sz="2600"/>
            </a:lvl3pPr>
            <a:lvl4pPr marL="1469713" indent="0">
              <a:buNone/>
              <a:defRPr sz="2100"/>
            </a:lvl4pPr>
            <a:lvl5pPr marL="1959617" indent="0">
              <a:buNone/>
              <a:defRPr sz="2100"/>
            </a:lvl5pPr>
            <a:lvl6pPr marL="2449522" indent="0">
              <a:buNone/>
              <a:defRPr sz="2100"/>
            </a:lvl6pPr>
            <a:lvl7pPr marL="2939425" indent="0">
              <a:buNone/>
              <a:defRPr sz="2100"/>
            </a:lvl7pPr>
            <a:lvl8pPr marL="3429330" indent="0">
              <a:buNone/>
              <a:defRPr sz="2100"/>
            </a:lvl8pPr>
            <a:lvl9pPr marL="391923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74904" y="8171526"/>
            <a:ext cx="4514850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89905" indent="0">
              <a:buNone/>
              <a:defRPr sz="1300"/>
            </a:lvl2pPr>
            <a:lvl3pPr marL="979808" indent="0">
              <a:buNone/>
              <a:defRPr sz="1100"/>
            </a:lvl3pPr>
            <a:lvl4pPr marL="1469713" indent="0">
              <a:buNone/>
              <a:defRPr sz="1000"/>
            </a:lvl4pPr>
            <a:lvl5pPr marL="1959617" indent="0">
              <a:buNone/>
              <a:defRPr sz="1000"/>
            </a:lvl5pPr>
            <a:lvl6pPr marL="2449522" indent="0">
              <a:buNone/>
              <a:defRPr sz="1000"/>
            </a:lvl6pPr>
            <a:lvl7pPr marL="2939425" indent="0">
              <a:buNone/>
              <a:defRPr sz="1000"/>
            </a:lvl7pPr>
            <a:lvl8pPr marL="3429330" indent="0">
              <a:buNone/>
              <a:defRPr sz="1000"/>
            </a:lvl8pPr>
            <a:lvl9pPr marL="391923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E879-EE9B-4BFC-B182-2018492B590E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3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6238" y="418125"/>
            <a:ext cx="6772275" cy="1740165"/>
          </a:xfrm>
          <a:prstGeom prst="rect">
            <a:avLst/>
          </a:prstGeom>
        </p:spPr>
        <p:txBody>
          <a:bodyPr vert="horz" lIns="97981" tIns="48991" rIns="97981" bIns="4899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6238" y="2436234"/>
            <a:ext cx="6772275" cy="6890569"/>
          </a:xfrm>
          <a:prstGeom prst="rect">
            <a:avLst/>
          </a:prstGeom>
        </p:spPr>
        <p:txBody>
          <a:bodyPr vert="horz" lIns="97981" tIns="48991" rIns="97981" bIns="4899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6239" y="9677252"/>
            <a:ext cx="1755775" cy="555885"/>
          </a:xfrm>
          <a:prstGeom prst="rect">
            <a:avLst/>
          </a:prstGeom>
        </p:spPr>
        <p:txBody>
          <a:bodyPr vert="horz" lIns="97981" tIns="48991" rIns="97981" bIns="489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0EE99-2D42-4B11-8BD8-7CDE12E2F7AD}" type="datetime1">
              <a:rPr kumimoji="1" lang="ja-JP" altLang="en-US" smtClean="0"/>
              <a:t>2018/5/30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0957" y="9677252"/>
            <a:ext cx="2382838" cy="555885"/>
          </a:xfrm>
          <a:prstGeom prst="rect">
            <a:avLst/>
          </a:prstGeom>
        </p:spPr>
        <p:txBody>
          <a:bodyPr vert="horz" lIns="97981" tIns="48991" rIns="97981" bIns="489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92738" y="9677252"/>
            <a:ext cx="1755775" cy="555885"/>
          </a:xfrm>
          <a:prstGeom prst="rect">
            <a:avLst/>
          </a:prstGeom>
        </p:spPr>
        <p:txBody>
          <a:bodyPr vert="horz" lIns="97981" tIns="48991" rIns="97981" bIns="489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4DFE-36D7-4127-B3F9-C9614A20F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50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79808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7428" indent="-367428" algn="l" defTabSz="9798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6094" indent="-306190" algn="l" defTabSz="9798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4760" indent="-244952" algn="l" defTabSz="9798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664" indent="-244952" algn="l" defTabSz="9798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4569" indent="-244952" algn="l" defTabSz="97980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4473" indent="-244952" algn="l" defTabSz="9798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4377" indent="-244952" algn="l" defTabSz="9798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4281" indent="-244952" algn="l" defTabSz="9798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4185" indent="-244952" algn="l" defTabSz="9798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98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905" algn="l" defTabSz="9798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808" algn="l" defTabSz="9798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713" algn="l" defTabSz="9798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617" algn="l" defTabSz="9798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522" algn="l" defTabSz="9798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9425" algn="l" defTabSz="9798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0" algn="l" defTabSz="9798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9233" algn="l" defTabSz="9798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" y="0"/>
            <a:ext cx="7539367" cy="4891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81" tIns="48991" rIns="97981" bIns="48991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5"/>
          <p:cNvSpPr txBox="1">
            <a:spLocks/>
          </p:cNvSpPr>
          <p:nvPr/>
        </p:nvSpPr>
        <p:spPr>
          <a:xfrm>
            <a:off x="-333498" y="1397467"/>
            <a:ext cx="8180409" cy="7279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97981" tIns="48991" rIns="97981" bIns="48991" rtlCol="0" anchor="t">
            <a:noAutofit/>
          </a:bodyPr>
          <a:lstStyle/>
          <a:p>
            <a:pPr algn="ctr"/>
            <a:r>
              <a:rPr lang="ja-JP" altLang="en-US" sz="32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ea typeface="HGP創英ﾌﾟﾚｾﾞﾝｽEB"/>
                <a:cs typeface="Arial Unicode MS"/>
              </a:rPr>
              <a:t>平成３０年６月２３日（土</a:t>
            </a:r>
            <a:r>
              <a:rPr lang="en-US" sz="32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ea typeface="HGP創英ﾌﾟﾚｾﾞﾝｽEB"/>
                <a:cs typeface="Arial Unicode MS"/>
              </a:rPr>
              <a:t>)</a:t>
            </a:r>
            <a:r>
              <a:rPr lang="ja-JP" altLang="en-US" sz="32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/>
              </a:rPr>
              <a:t>９：３０</a:t>
            </a:r>
            <a:r>
              <a:rPr lang="ja-JP" altLang="en-US" sz="3200" b="1" dirty="0" smtClean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/>
              </a:rPr>
              <a:t>～１５：００</a:t>
            </a:r>
            <a:endParaRPr lang="en-US" altLang="ja-JP" sz="3200" b="1" dirty="0">
              <a:ln w="9525" cap="flat" cmpd="sng" algn="ctr">
                <a:solidFill>
                  <a:schemeClr val="bg1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Arial Unicode MS"/>
            </a:endParaRPr>
          </a:p>
          <a:p>
            <a:pPr algn="ctr"/>
            <a:endParaRPr lang="en-US" altLang="ja-JP" sz="3200" b="1" dirty="0">
              <a:ln w="9525" cap="flat" cmpd="sng" algn="ctr">
                <a:solidFill>
                  <a:schemeClr val="bg1"/>
                </a:solidFill>
                <a:prstDash val="solid"/>
                <a:round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/>
              <a:ea typeface="HGP創英ﾌﾟﾚｾﾞﾝｽEB"/>
              <a:cs typeface="Arial Unicode MS"/>
            </a:endParaRPr>
          </a:p>
          <a:p>
            <a:pPr algn="ctr"/>
            <a:endParaRPr lang="ja-JP" altLang="en-US" sz="3200" dirty="0">
              <a:ln w="9525" cap="flat" cmpd="sng" algn="ctr">
                <a:solidFill>
                  <a:schemeClr val="bg1"/>
                </a:solidFill>
                <a:prstDash val="solid"/>
                <a:round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/>
              <a:cs typeface="ＭＳ Ｐゴシック"/>
            </a:endParaRPr>
          </a:p>
        </p:txBody>
      </p:sp>
      <p:sp>
        <p:nvSpPr>
          <p:cNvPr id="10" name="テキスト ボックス 10"/>
          <p:cNvSpPr txBox="1"/>
          <p:nvPr/>
        </p:nvSpPr>
        <p:spPr>
          <a:xfrm>
            <a:off x="-409112" y="12425"/>
            <a:ext cx="6479976" cy="87134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7981" tIns="48991" rIns="97981" bIns="489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5100" b="1" kern="100" dirty="0" smtClean="0">
                <a:solidFill>
                  <a:srgbClr val="FF0000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3600" b="1" kern="100" dirty="0" smtClean="0">
                <a:solidFill>
                  <a:srgbClr val="FF0000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和歌山県有田地域歴史探索</a:t>
            </a:r>
            <a:endParaRPr lang="en-US" altLang="ja-JP" sz="3600" b="1" kern="100" dirty="0">
              <a:solidFill>
                <a:srgbClr val="FF0000"/>
              </a:solidFill>
              <a:effectLst>
                <a:outerShdw blurRad="50800" dist="39002" dir="5460000" algn="tl">
                  <a:srgbClr val="000000">
                    <a:alpha val="38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ctr"/>
            <a:r>
              <a:rPr lang="en-US" altLang="ja-JP" sz="4800" b="1" kern="100" dirty="0" smtClean="0">
                <a:solidFill>
                  <a:srgbClr val="FF0000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</a:t>
            </a:r>
            <a:endParaRPr lang="ja-JP" altLang="en-US" sz="4800" kern="10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ctr"/>
            <a:r>
              <a:rPr lang="en-US" sz="3000" b="1" kern="100" dirty="0">
                <a:solidFill>
                  <a:schemeClr val="bg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 </a:t>
            </a:r>
            <a:endParaRPr lang="ja-JP" altLang="en-US" sz="1300" kern="100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31988" y="3497124"/>
            <a:ext cx="7536272" cy="2466647"/>
          </a:xfrm>
          <a:prstGeom prst="rect">
            <a:avLst/>
          </a:prstGeom>
          <a:noFill/>
          <a:ln>
            <a:noFill/>
          </a:ln>
        </p:spPr>
        <p:txBody>
          <a:bodyPr wrap="square" lIns="97981" tIns="48991" rIns="97981" bIns="48991">
            <a:noAutofit/>
          </a:bodyPr>
          <a:lstStyle/>
          <a:p>
            <a:pPr>
              <a:lnSpc>
                <a:spcPts val="2465"/>
              </a:lnSpc>
            </a:pP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◆集　合　午前９時３０分　</a:t>
            </a:r>
            <a:r>
              <a:rPr 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JR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紀伊宮原駅前</a:t>
            </a:r>
            <a:r>
              <a:rPr lang="en-US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小雨決行</a:t>
            </a:r>
            <a:r>
              <a:rPr lang="en-US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</a:p>
          <a:p>
            <a:pPr>
              <a:lnSpc>
                <a:spcPts val="1393"/>
              </a:lnSpc>
            </a:pP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　 </a:t>
            </a:r>
            <a:r>
              <a:rPr lang="en-US" altLang="ja-JP" sz="1100" b="1" spc="161" dirty="0" smtClean="0">
                <a:ln w="9525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1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なるべく公共交通機関でお越しください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。</a:t>
            </a:r>
            <a:endParaRPr lang="en-US" altLang="ja-JP" sz="1300" b="1" spc="161" dirty="0" smtClean="0">
              <a:ln w="11430" cap="flat" cmpd="sng" algn="ctr">
                <a:noFill/>
                <a:prstDash val="solid"/>
                <a:round/>
              </a:ln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393"/>
              </a:lnSpc>
            </a:pPr>
            <a:r>
              <a:rPr lang="ja-JP" altLang="en-US" sz="1300" b="1" spc="161" dirty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</a:t>
            </a:r>
            <a:r>
              <a:rPr lang="en-US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天王寺駅から電車で約１時間５０分</a:t>
            </a:r>
            <a:r>
              <a:rPr lang="en-US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</a:p>
          <a:p>
            <a:pPr>
              <a:lnSpc>
                <a:spcPts val="1393"/>
              </a:lnSpc>
            </a:pPr>
            <a:r>
              <a:rPr lang="ja-JP" altLang="en-US" sz="1300" b="1" spc="161" dirty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　</a:t>
            </a:r>
            <a:endParaRPr lang="en-US" altLang="ja-JP" sz="1300" b="1" spc="161" dirty="0">
              <a:ln w="11430" cap="flat" cmpd="sng" algn="ctr">
                <a:noFill/>
                <a:prstDash val="solid"/>
                <a:round/>
              </a:ln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393"/>
              </a:lnSpc>
            </a:pPr>
            <a:r>
              <a:rPr lang="ja-JP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◆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定　員</a:t>
            </a:r>
            <a:r>
              <a:rPr lang="ja-JP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先着３０名</a:t>
            </a:r>
            <a:r>
              <a:rPr lang="en-US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en-US" altLang="ja-JP" sz="1300" b="1" spc="161" dirty="0" smtClean="0">
                <a:ln w="9525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中学生以下は保護者同伴</a:t>
            </a:r>
            <a:r>
              <a:rPr lang="en-US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 </a:t>
            </a:r>
            <a:endParaRPr lang="en-US" altLang="ja-JP" sz="1300" b="1" spc="161" dirty="0" smtClean="0">
              <a:ln w="11430" cap="flat" cmpd="sng" algn="ctr">
                <a:noFill/>
                <a:prstDash val="solid"/>
                <a:round/>
              </a:ln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2465"/>
              </a:lnSpc>
            </a:pP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◆持ち物　カメラ（スマートフォンでの撮影も可）、飲み物等</a:t>
            </a:r>
            <a:endParaRPr lang="ja-JP" altLang="en-US" sz="1300" dirty="0" smtClean="0">
              <a:ln w="11430" cap="flat" cmpd="sng" algn="ctr">
                <a:noFill/>
                <a:prstDash val="solid"/>
                <a:round/>
              </a:ln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  <a:p>
            <a:pPr>
              <a:lnSpc>
                <a:spcPts val="2465"/>
              </a:lnSpc>
            </a:pP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◆行　程　ＪＲ紀伊宮原駅～得生寺～糸我稲荷神社</a:t>
            </a:r>
            <a:endParaRPr lang="en-US" altLang="ja-JP" sz="1300" b="1" spc="161" dirty="0" smtClean="0">
              <a:ln w="11430" cap="flat" cmpd="sng" algn="ctr">
                <a:noFill/>
                <a:prstDash val="solid"/>
                <a:round/>
              </a:ln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2465"/>
              </a:lnSpc>
            </a:pP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　～鮎茶屋（昼食）～仁平寺～ＪＲ紀伊宮原駅</a:t>
            </a:r>
            <a:endParaRPr lang="en-US" altLang="ja-JP" sz="1300" b="1" spc="161" dirty="0" smtClean="0">
              <a:ln w="11430" cap="flat" cmpd="sng" algn="ctr">
                <a:noFill/>
                <a:prstDash val="solid"/>
                <a:round/>
              </a:ln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2465"/>
              </a:lnSpc>
            </a:pP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　</a:t>
            </a:r>
            <a:r>
              <a:rPr lang="en-US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全行程約７キロ</a:t>
            </a:r>
            <a:r>
              <a:rPr lang="en-US" altLang="ja-JP" sz="1300" b="1" spc="161" dirty="0" smtClean="0">
                <a:ln w="11430" cap="flat" cmpd="sng" algn="ctr">
                  <a:noFill/>
                  <a:prstDash val="solid"/>
                  <a:round/>
                </a:ln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300" b="1" spc="16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</a:t>
            </a:r>
            <a:endParaRPr lang="ja-JP" altLang="en-US" sz="13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  <a:p>
            <a:pPr>
              <a:lnSpc>
                <a:spcPts val="2465"/>
              </a:lnSpc>
            </a:pPr>
            <a:r>
              <a:rPr lang="ja-JP" altLang="en-US" sz="1300" b="1" spc="161" dirty="0" smtClean="0">
                <a:solidFill>
                  <a:srgbClr val="FF6D3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</a:t>
            </a:r>
            <a:endParaRPr lang="ja-JP" altLang="en-US" sz="13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</p:txBody>
      </p:sp>
      <p:sp>
        <p:nvSpPr>
          <p:cNvPr id="14" name="テキスト ボックス 3"/>
          <p:cNvSpPr txBox="1"/>
          <p:nvPr/>
        </p:nvSpPr>
        <p:spPr>
          <a:xfrm>
            <a:off x="2215840" y="8234419"/>
            <a:ext cx="5423874" cy="16421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7981" tIns="48991" rIns="97981" bIns="48991" numCol="1" spcCol="0" rtlCol="0" fromWordArt="0" anchor="t" anchorCtr="0" forceAA="0" compatLnSpc="1">
            <a:noAutofit/>
          </a:bodyPr>
          <a:lstStyle/>
          <a:p>
            <a:pPr algn="just">
              <a:lnSpc>
                <a:spcPts val="1821"/>
              </a:lnSpc>
            </a:pPr>
            <a:r>
              <a:rPr lang="en-US" sz="8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1948</a:t>
            </a:r>
            <a:r>
              <a:rPr lang="ja-JP" altLang="en-US" sz="8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年　秋田県生まれ。写真事務所「フォトメゾン」設立。</a:t>
            </a:r>
            <a:endParaRPr lang="en-US" altLang="ja-JP" sz="800" kern="100" dirty="0">
              <a:ln w="12700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just">
              <a:lnSpc>
                <a:spcPts val="1821"/>
              </a:lnSpc>
            </a:pPr>
            <a:r>
              <a:rPr lang="ja-JP" altLang="en-US" sz="8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現在和歌山県を拠点にさまざまなジャンルを国内外で撮影。</a:t>
            </a:r>
          </a:p>
          <a:p>
            <a:pPr algn="just">
              <a:lnSpc>
                <a:spcPts val="1821"/>
              </a:lnSpc>
            </a:pPr>
            <a:r>
              <a:rPr lang="ja-JP" altLang="en-US" sz="8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主な個展には「ヤマが消えた」、「紀の国の川」、「紀州人」（銀座ニコンサロン）。</a:t>
            </a:r>
          </a:p>
          <a:p>
            <a:pPr algn="just">
              <a:lnSpc>
                <a:spcPts val="1821"/>
              </a:lnSpc>
            </a:pPr>
            <a:r>
              <a:rPr lang="ja-JP" altLang="en-US" sz="8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主な出版物には「地底の炎は消えた」、「紀の国の川」、「神棲む森・熊野」。</a:t>
            </a:r>
            <a:endParaRPr lang="en-US" altLang="ja-JP" sz="800" kern="100" dirty="0">
              <a:ln w="12700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just">
              <a:lnSpc>
                <a:spcPts val="1821"/>
              </a:lnSpc>
            </a:pPr>
            <a:r>
              <a:rPr lang="ja-JP" altLang="en-US" sz="8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現在、「熊野写真塾」を主宰。熊野地方で多数の写真教室を開催。</a:t>
            </a:r>
          </a:p>
          <a:p>
            <a:pPr algn="just">
              <a:lnSpc>
                <a:spcPts val="1821"/>
              </a:lnSpc>
            </a:pPr>
            <a:r>
              <a:rPr lang="ja-JP" altLang="en-US" sz="8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写真家、二科会写真部理事、日本写真家協会会員</a:t>
            </a:r>
            <a:r>
              <a:rPr lang="en-US" sz="8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(JPS)</a:t>
            </a:r>
            <a:r>
              <a:rPr lang="ja-JP" altLang="en-US" sz="800" kern="100" dirty="0" err="1" smtClean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、</a:t>
            </a:r>
            <a:r>
              <a:rPr lang="en-US" altLang="ja-JP" sz="800" kern="100" dirty="0" smtClean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NHK</a:t>
            </a:r>
            <a:r>
              <a:rPr lang="ja-JP" altLang="en-US" sz="8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和歌山放送局写真コメンテータ</a:t>
            </a:r>
            <a:r>
              <a:rPr lang="ja-JP" altLang="en-US" sz="800" b="1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ー。</a:t>
            </a:r>
            <a:endParaRPr lang="ja-JP" altLang="en-US" sz="800" kern="100" dirty="0">
              <a:ln w="12700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" y="9742684"/>
            <a:ext cx="7537063" cy="698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81" tIns="48991" rIns="97981" bIns="48991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10"/>
          <p:cNvSpPr txBox="1"/>
          <p:nvPr/>
        </p:nvSpPr>
        <p:spPr>
          <a:xfrm>
            <a:off x="191176" y="9789721"/>
            <a:ext cx="7448538" cy="6171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7981" tIns="48991" rIns="97981" bIns="489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500" b="1" kern="100" dirty="0">
                <a:solidFill>
                  <a:schemeClr val="bg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インスタグラムのフォロワー募集！有田地方の観光情報を発信</a:t>
            </a:r>
            <a:r>
              <a:rPr lang="ja-JP" altLang="en-US" sz="1500" b="1" kern="100" dirty="0" smtClean="0">
                <a:solidFill>
                  <a:schemeClr val="bg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していきます</a:t>
            </a:r>
            <a:r>
              <a:rPr lang="ja-JP" altLang="en-US" sz="1500" b="1" kern="100" dirty="0">
                <a:solidFill>
                  <a:schemeClr val="bg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。</a:t>
            </a:r>
            <a:r>
              <a:rPr lang="en-US" sz="1500" b="1" kern="100" dirty="0">
                <a:solidFill>
                  <a:schemeClr val="bg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 </a:t>
            </a:r>
          </a:p>
          <a:p>
            <a:r>
              <a:rPr lang="ja-JP" altLang="en-US" sz="1500" b="1" kern="100" dirty="0">
                <a:solidFill>
                  <a:schemeClr val="bg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ユーザー名：</a:t>
            </a:r>
            <a:r>
              <a:rPr lang="en-US" altLang="ja-JP" sz="1500" b="1" kern="100" dirty="0" err="1">
                <a:solidFill>
                  <a:schemeClr val="bg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arida.wakayama</a:t>
            </a:r>
            <a:r>
              <a:rPr lang="ja-JP" altLang="en-US" sz="1500" kern="1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で検索</a:t>
            </a:r>
            <a:endParaRPr lang="en-US" altLang="ja-JP" sz="1500" b="1" kern="100" dirty="0">
              <a:solidFill>
                <a:schemeClr val="bg1"/>
              </a:solidFill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sp>
        <p:nvSpPr>
          <p:cNvPr id="23" name="テキスト ボックス 3"/>
          <p:cNvSpPr txBox="1"/>
          <p:nvPr/>
        </p:nvSpPr>
        <p:spPr>
          <a:xfrm>
            <a:off x="747537" y="8360923"/>
            <a:ext cx="1817202" cy="36799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7981" tIns="48991" rIns="97981" bIns="48991" numCol="1" spcCol="0" rtlCol="0" fromWordArt="0" anchor="t" anchorCtr="0" forceAA="0" compatLnSpc="1">
            <a:noAutofit/>
          </a:bodyPr>
          <a:lstStyle/>
          <a:p>
            <a:pPr algn="just">
              <a:lnSpc>
                <a:spcPts val="1821"/>
              </a:lnSpc>
            </a:pPr>
            <a:r>
              <a:rPr lang="en-US" altLang="zh-TW" sz="12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【</a:t>
            </a:r>
            <a:r>
              <a:rPr lang="zh-TW" altLang="en-US" sz="12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講師</a:t>
            </a:r>
            <a:r>
              <a:rPr lang="en-US" altLang="zh-TW" sz="1200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】</a:t>
            </a:r>
            <a:r>
              <a:rPr lang="zh-TW" altLang="en-US" sz="1200" kern="100" dirty="0" smtClean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照井四郎</a:t>
            </a:r>
            <a:r>
              <a:rPr lang="ja-JP" altLang="en-US" sz="1200" kern="100" dirty="0" smtClean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氏</a:t>
            </a:r>
            <a:endParaRPr lang="zh-TW" altLang="en-US" sz="1200" kern="100" dirty="0">
              <a:ln w="12700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pic>
        <p:nvPicPr>
          <p:cNvPr id="2" name="Picture 2" descr="\\TS3-FILE01D\user$\138045\デスクトップ\29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39" y="9798897"/>
            <a:ext cx="513500" cy="48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テキスト ボックス 5"/>
          <p:cNvSpPr txBox="1">
            <a:spLocks/>
          </p:cNvSpPr>
          <p:nvPr/>
        </p:nvSpPr>
        <p:spPr>
          <a:xfrm>
            <a:off x="-131930" y="1934289"/>
            <a:ext cx="7752221" cy="7279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97981" tIns="48991" rIns="97981" bIns="48991" rtlCol="0" anchor="t">
            <a:noAutofit/>
          </a:bodyPr>
          <a:lstStyle/>
          <a:p>
            <a:pPr algn="ctr"/>
            <a:r>
              <a:rPr lang="ja-JP" altLang="en-US" sz="2100" b="1" dirty="0" smtClean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ea typeface="HGP創英ﾌﾟﾚｾﾞﾝｽEB"/>
                <a:cs typeface="Arial Unicode MS"/>
              </a:rPr>
              <a:t>歴史</a:t>
            </a:r>
            <a:r>
              <a:rPr lang="ja-JP" altLang="en-US" sz="21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ea typeface="HGP創英ﾌﾟﾚｾﾞﾝｽEB"/>
                <a:cs typeface="Arial Unicode MS"/>
              </a:rPr>
              <a:t>を</a:t>
            </a:r>
            <a:r>
              <a:rPr lang="ja-JP" altLang="en-US" sz="2100" b="1" dirty="0" smtClean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ea typeface="HGP創英ﾌﾟﾚｾﾞﾝｽEB"/>
                <a:cs typeface="Arial Unicode MS"/>
              </a:rPr>
              <a:t>学びながら</a:t>
            </a:r>
            <a:r>
              <a:rPr lang="ja-JP" altLang="en-US" sz="21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ea typeface="HGP創英ﾌﾟﾚｾﾞﾝｽEB"/>
                <a:cs typeface="Arial Unicode MS"/>
              </a:rPr>
              <a:t>、</a:t>
            </a:r>
            <a:r>
              <a:rPr lang="ja-JP" altLang="en-US" sz="2100" b="1" dirty="0" smtClean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ea typeface="HGP創英ﾌﾟﾚｾﾞﾝｽEB"/>
                <a:cs typeface="Arial Unicode MS"/>
              </a:rPr>
              <a:t>講師照井四郎氏の</a:t>
            </a:r>
            <a:r>
              <a:rPr lang="ja-JP" altLang="en-US" sz="21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/>
                <a:ea typeface="HGP創英ﾌﾟﾚｾﾞﾝｽEB"/>
                <a:cs typeface="Arial Unicode MS"/>
              </a:rPr>
              <a:t>指導のもと、写真撮影！</a:t>
            </a:r>
            <a:endParaRPr lang="en-US" altLang="ja-JP" sz="2100" b="1" dirty="0">
              <a:ln w="9525" cap="flat" cmpd="sng" algn="ctr">
                <a:solidFill>
                  <a:schemeClr val="bg1"/>
                </a:solidFill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/>
              <a:ea typeface="HGP創英ﾌﾟﾚｾﾞﾝｽEB"/>
              <a:cs typeface="Arial Unicode M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03105" y="8230242"/>
            <a:ext cx="1012735" cy="222049"/>
          </a:xfrm>
          <a:prstGeom prst="rect">
            <a:avLst/>
          </a:prstGeom>
          <a:noFill/>
        </p:spPr>
        <p:txBody>
          <a:bodyPr wrap="square" lIns="97981" tIns="48991" rIns="97981" bIns="48991" rtlCol="0">
            <a:spAutoFit/>
          </a:bodyPr>
          <a:lstStyle/>
          <a:p>
            <a:r>
              <a:rPr lang="ja-JP" altLang="en-US" sz="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てるい　しろう</a:t>
            </a:r>
            <a:endParaRPr lang="en-US" altLang="ja-JP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5" name="Picture 2" descr="\\TS3-FILE01D\user$\134511\デスクトップ\tokusyo_ji\tokusyo_ji\IMG_0118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65" y="6020235"/>
            <a:ext cx="2036165" cy="195839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TS3-FILE01D\user$\134511\デスクトップ\itoga_inari\itoga_inari\IMG_9268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841" y="6000640"/>
            <a:ext cx="2009541" cy="1990783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324002" y="7966790"/>
            <a:ext cx="829592" cy="267629"/>
          </a:xfrm>
          <a:prstGeom prst="rect">
            <a:avLst/>
          </a:prstGeom>
          <a:noFill/>
          <a:ln>
            <a:noFill/>
          </a:ln>
        </p:spPr>
        <p:txBody>
          <a:bodyPr wrap="square" lIns="97981" tIns="48991" rIns="97981" bIns="48991" rtlCol="0">
            <a:spAutoFit/>
          </a:bodyPr>
          <a:lstStyle/>
          <a:p>
            <a:r>
              <a:rPr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得生寺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00758" y="7962020"/>
            <a:ext cx="1798732" cy="268222"/>
          </a:xfrm>
          <a:prstGeom prst="rect">
            <a:avLst/>
          </a:prstGeom>
          <a:noFill/>
          <a:ln>
            <a:noFill/>
          </a:ln>
        </p:spPr>
        <p:txBody>
          <a:bodyPr wrap="square" lIns="97981" tIns="48991" rIns="97981" bIns="48991" rtlCol="0">
            <a:spAutoFit/>
          </a:bodyPr>
          <a:lstStyle/>
          <a:p>
            <a:r>
              <a:rPr lang="ja-JP" altLang="en-US" sz="11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糸我稲荷神社</a:t>
            </a:r>
            <a:endParaRPr lang="en-US" altLang="ja-JP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92804" y="7978630"/>
            <a:ext cx="1408557" cy="268216"/>
          </a:xfrm>
          <a:prstGeom prst="rect">
            <a:avLst/>
          </a:prstGeom>
          <a:noFill/>
        </p:spPr>
        <p:txBody>
          <a:bodyPr wrap="square" lIns="97981" tIns="48991" rIns="97981" bIns="48991" rtlCol="0">
            <a:spAutoFit/>
          </a:bodyPr>
          <a:lstStyle/>
          <a:p>
            <a:r>
              <a:rPr lang="ja-JP" altLang="en-US" sz="1100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仁平寺のアジサイ</a:t>
            </a:r>
            <a:endParaRPr lang="ja-JP" altLang="en-US" sz="11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434111" y="173467"/>
            <a:ext cx="2320974" cy="1224000"/>
            <a:chOff x="5345335" y="272287"/>
            <a:chExt cx="2376264" cy="1224000"/>
          </a:xfrm>
        </p:grpSpPr>
        <p:sp>
          <p:nvSpPr>
            <p:cNvPr id="29" name="Oval 61"/>
            <p:cNvSpPr>
              <a:spLocks noChangeArrowheads="1"/>
            </p:cNvSpPr>
            <p:nvPr/>
          </p:nvSpPr>
          <p:spPr bwMode="auto">
            <a:xfrm>
              <a:off x="5849468" y="272287"/>
              <a:ext cx="1368000" cy="1224000"/>
            </a:xfrm>
            <a:prstGeom prst="rect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rot="0" vert="horz" wrap="square" lIns="0" tIns="7200" rIns="0" bIns="0" anchor="t" anchorCtr="0" upright="1">
              <a:noAutofit/>
            </a:bodyPr>
            <a:lstStyle/>
            <a:p>
              <a:pPr algn="ctr">
                <a:lnSpc>
                  <a:spcPts val="900"/>
                </a:lnSpc>
                <a:spcAft>
                  <a:spcPts val="0"/>
                </a:spcAft>
              </a:pPr>
              <a:endParaRPr lang="en-US" altLang="ja-JP" b="1" kern="100" dirty="0" smtClean="0">
                <a:solidFill>
                  <a:schemeClr val="accent6">
                    <a:lumMod val="7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endParaRPr>
            </a:p>
            <a:p>
              <a:pPr marL="153035" indent="-153035" algn="ctr">
                <a:spcAft>
                  <a:spcPts val="0"/>
                </a:spcAft>
              </a:pPr>
              <a:r>
                <a:rPr lang="en-US" sz="1600" b="1" kern="100" dirty="0">
                  <a:solidFill>
                    <a:schemeClr val="accent6">
                      <a:lumMod val="75000"/>
                    </a:schemeClr>
                  </a:solidFill>
                  <a:effectLst/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  <a:cs typeface="Times New Roman"/>
                </a:rPr>
                <a:t> </a:t>
              </a:r>
              <a:endParaRPr lang="ja-JP" sz="1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endParaRPr>
            </a:p>
          </p:txBody>
        </p:sp>
        <p:sp>
          <p:nvSpPr>
            <p:cNvPr id="30" name="テキスト ボックス 5"/>
            <p:cNvSpPr txBox="1">
              <a:spLocks/>
            </p:cNvSpPr>
            <p:nvPr/>
          </p:nvSpPr>
          <p:spPr>
            <a:xfrm>
              <a:off x="5345335" y="468898"/>
              <a:ext cx="2376264" cy="102738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2000" kern="100" dirty="0" smtClean="0">
                  <a:latin typeface="ＤＦ特太ゴシック体" panose="020B0509000000000000" pitchFamily="49" charset="-128"/>
                  <a:ea typeface="ＤＦ特太ゴシック体" panose="020B0509000000000000" pitchFamily="49" charset="-128"/>
                  <a:cs typeface="Times New Roman"/>
                </a:rPr>
                <a:t>先着</a:t>
              </a:r>
              <a:r>
                <a:rPr lang="en-US" altLang="ja-JP" sz="2000" kern="100" dirty="0" smtClean="0">
                  <a:latin typeface="ＤＦ特太ゴシック体" panose="020B0509000000000000" pitchFamily="49" charset="-128"/>
                  <a:ea typeface="ＤＦ特太ゴシック体" panose="020B0509000000000000" pitchFamily="49" charset="-128"/>
                  <a:cs typeface="Times New Roman"/>
                </a:rPr>
                <a:t>30</a:t>
              </a:r>
              <a:r>
                <a:rPr lang="ja-JP" altLang="en-US" sz="2000" kern="100" dirty="0" smtClean="0">
                  <a:latin typeface="ＤＦ特太ゴシック体" panose="020B0509000000000000" pitchFamily="49" charset="-128"/>
                  <a:ea typeface="ＤＦ特太ゴシック体" panose="020B0509000000000000" pitchFamily="49" charset="-128"/>
                  <a:cs typeface="Times New Roman"/>
                </a:rPr>
                <a:t>名</a:t>
              </a:r>
              <a:endParaRPr lang="en-US" altLang="ja-JP" sz="2000" kern="1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2000" kern="100" dirty="0" smtClean="0">
                  <a:effectLst/>
                  <a:latin typeface="ＤＦ特太ゴシック体" panose="020B0509000000000000" pitchFamily="49" charset="-128"/>
                  <a:ea typeface="ＤＦ特太ゴシック体" panose="020B0509000000000000" pitchFamily="49" charset="-128"/>
                  <a:cs typeface="Times New Roman"/>
                </a:rPr>
                <a:t>参加費無料</a:t>
              </a:r>
              <a:endParaRPr lang="en-US" altLang="ja-JP" sz="2000" kern="100" dirty="0" smtClean="0"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/>
              </a:endParaRPr>
            </a:p>
          </p:txBody>
        </p:sp>
      </p:grpSp>
      <p:sp>
        <p:nvSpPr>
          <p:cNvPr id="25" name="テキスト ボックス 11"/>
          <p:cNvSpPr txBox="1"/>
          <p:nvPr/>
        </p:nvSpPr>
        <p:spPr>
          <a:xfrm>
            <a:off x="1203105" y="2351058"/>
            <a:ext cx="6008011" cy="993009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b="1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和歌山県有田地域歴史探索フォトウォークとは、</a:t>
            </a:r>
            <a:r>
              <a:rPr lang="ja-JP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「</a:t>
            </a:r>
            <a:r>
              <a:rPr lang="ja-JP" sz="1000" kern="1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わかやま歴史物語」の歴史スポットを基礎に、歴史を学びながら写真撮影をし</a:t>
            </a:r>
            <a:r>
              <a:rPr lang="ja-JP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、</a:t>
            </a:r>
            <a:r>
              <a:rPr lang="ja-JP" altLang="en-US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新たな</a:t>
            </a:r>
            <a:r>
              <a:rPr lang="ja-JP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観点</a:t>
            </a:r>
            <a:r>
              <a:rPr lang="ja-JP" sz="1000" kern="1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から有田地域の魅力を知ってもらうものです</a:t>
            </a:r>
            <a:r>
              <a:rPr lang="ja-JP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。</a:t>
            </a:r>
            <a:endParaRPr lang="en-US" altLang="ja-JP" sz="1000" kern="1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神話の時代から近代に至るまで、和歌山県内各地に点在する歴史を、「</a:t>
            </a:r>
            <a:r>
              <a:rPr lang="en-US" altLang="ja-JP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100</a:t>
            </a:r>
            <a:r>
              <a:rPr lang="ja-JP" altLang="en-US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の旅モデル」として紹介するのが</a:t>
            </a:r>
            <a:endParaRPr lang="en-US" altLang="ja-JP" sz="1000" kern="1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「わかやま歴史物語」です。歴史資産だけでなく、歴史にまつわる秘話、インスタ映えスポット、人・文化・食・温泉・体験などを包括し、和歌山をまるごと楽しめるストーリーを紹介しています。</a:t>
            </a:r>
            <a:endParaRPr lang="en-US" altLang="ja-JP" sz="1000" kern="1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sp>
        <p:nvSpPr>
          <p:cNvPr id="31" name="テキスト ボックス 10"/>
          <p:cNvSpPr txBox="1"/>
          <p:nvPr/>
        </p:nvSpPr>
        <p:spPr>
          <a:xfrm>
            <a:off x="-59797" y="708761"/>
            <a:ext cx="6479976" cy="87134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7981" tIns="48991" rIns="97981" bIns="489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000" b="1" kern="100" dirty="0" smtClean="0">
                <a:solidFill>
                  <a:srgbClr val="FF0000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フォトウォーク</a:t>
            </a:r>
            <a:endParaRPr lang="en-US" altLang="ja-JP" sz="4000" b="1" kern="100" dirty="0">
              <a:solidFill>
                <a:srgbClr val="FF0000"/>
              </a:solidFill>
              <a:effectLst>
                <a:outerShdw blurRad="50800" dist="39002" dir="5460000" algn="tl">
                  <a:srgbClr val="000000">
                    <a:alpha val="38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ctr"/>
            <a:endParaRPr lang="en-US" altLang="ja-JP" sz="3600" b="1" kern="100" dirty="0">
              <a:solidFill>
                <a:srgbClr val="FF0000"/>
              </a:solidFill>
              <a:effectLst>
                <a:outerShdw blurRad="50800" dist="39002" dir="5460000" algn="tl">
                  <a:srgbClr val="000000">
                    <a:alpha val="38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ctr"/>
            <a:r>
              <a:rPr lang="en-US" altLang="ja-JP" sz="4800" b="1" kern="100" dirty="0" smtClean="0">
                <a:solidFill>
                  <a:srgbClr val="FF0000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</a:t>
            </a:r>
            <a:endParaRPr lang="ja-JP" altLang="en-US" sz="4800" kern="10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ctr"/>
            <a:r>
              <a:rPr lang="en-US" sz="3000" b="1" kern="100" dirty="0">
                <a:solidFill>
                  <a:schemeClr val="bg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 </a:t>
            </a:r>
            <a:endParaRPr lang="ja-JP" altLang="en-US" sz="1300" kern="100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1714" y="8239759"/>
            <a:ext cx="6161069" cy="14468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490" y="3478702"/>
            <a:ext cx="2070387" cy="242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右矢印 14"/>
          <p:cNvSpPr/>
          <p:nvPr/>
        </p:nvSpPr>
        <p:spPr>
          <a:xfrm>
            <a:off x="5220887" y="5475764"/>
            <a:ext cx="426447" cy="2747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58113" y="5127956"/>
            <a:ext cx="8441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err="1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にんぺいじ</a:t>
            </a:r>
            <a:endParaRPr kumimoji="1" lang="ja-JP" altLang="en-US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026" name="Picture 2" descr="\\TS3-FILE01D\user$\134511\デスクトップ\照井先生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078" y="8634448"/>
            <a:ext cx="819219" cy="102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2711930" y="4812229"/>
            <a:ext cx="8344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とくしょうじ</a:t>
            </a:r>
            <a:endParaRPr kumimoji="1" lang="ja-JP" altLang="en-US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12708" y="4798440"/>
            <a:ext cx="11137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いとがいなりじんじゃ</a:t>
            </a:r>
            <a:endParaRPr kumimoji="1" lang="ja-JP" altLang="en-US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54" y="2340923"/>
            <a:ext cx="650416" cy="97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529095" y="3236345"/>
            <a:ext cx="1224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あり太くん</a:t>
            </a:r>
            <a:endParaRPr kumimoji="1" lang="ja-JP" altLang="en-US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3483" y="3381708"/>
            <a:ext cx="25790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lang="ja-JP" altLang="en-US" sz="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有田</a:t>
            </a:r>
            <a:r>
              <a:rPr kumimoji="1"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みかんの産地、有田市のキャラクターです。</a:t>
            </a:r>
            <a:r>
              <a:rPr kumimoji="1" lang="en-US" altLang="ja-JP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dirty="0"/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2175898" y="-50176"/>
            <a:ext cx="1164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ありだ</a:t>
            </a:r>
            <a:endParaRPr kumimoji="1" lang="ja-JP" altLang="en-US" sz="220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025" name="Picture 2" descr="Y:\☆★企画産業振興グループ\05谷\00ありだ広域観光関係\H30\フォトウォーク\第１回\01準備\チラシ\写真\仁平寺アジサイ\使用分\_MG_2914_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148" y="6020235"/>
            <a:ext cx="2101729" cy="194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75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9"/>
          <p:cNvSpPr txBox="1"/>
          <p:nvPr/>
        </p:nvSpPr>
        <p:spPr>
          <a:xfrm>
            <a:off x="129214" y="6876678"/>
            <a:ext cx="7346583" cy="324919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7981" tIns="48991" rIns="97981" bIns="489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554"/>
              </a:lnSpc>
            </a:pP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・現地までの交通費、昼食代（地元料理）は参加者様ご自身の負担となります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。</a:t>
            </a:r>
            <a:endParaRPr lang="en-US" altLang="ja-JP" sz="1200" kern="100" dirty="0" smtClean="0">
              <a:ln w="9208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just">
              <a:lnSpc>
                <a:spcPts val="1554"/>
              </a:lnSpc>
            </a:pPr>
            <a:r>
              <a:rPr lang="en-US" altLang="ja-JP" sz="1200" kern="10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※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昼食</a:t>
            </a: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の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地元料理</a:t>
            </a: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は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たち</a:t>
            </a: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重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などです。</a:t>
            </a:r>
            <a:endParaRPr lang="en-US" altLang="ja-JP" sz="1200" kern="100" dirty="0">
              <a:ln w="9208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just">
              <a:lnSpc>
                <a:spcPts val="1554"/>
              </a:lnSpc>
            </a:pP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・万一、事故、病気等が発生した場合、主催者は傷害保険の範囲以外の責任は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負いませ</a:t>
            </a: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ん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ので</a:t>
            </a: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ご了承ください。</a:t>
            </a:r>
          </a:p>
          <a:p>
            <a:pPr algn="just">
              <a:lnSpc>
                <a:spcPts val="1554"/>
              </a:lnSpc>
            </a:pP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・カメラの貸し出しは行いません。</a:t>
            </a:r>
          </a:p>
          <a:p>
            <a:pPr algn="just">
              <a:lnSpc>
                <a:spcPts val="1554"/>
              </a:lnSpc>
            </a:pP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・当日の状況や天候により、行程が変更する場合があります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。</a:t>
            </a:r>
            <a:endParaRPr lang="ja-JP" altLang="en-US" sz="1200" kern="100" dirty="0">
              <a:ln w="9208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just">
              <a:lnSpc>
                <a:spcPts val="1554"/>
              </a:lnSpc>
            </a:pP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・当日撮影された写真を主催者まで送付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ください</a:t>
            </a:r>
            <a:r>
              <a:rPr lang="en-US" altLang="ja-JP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３点以内</a:t>
            </a:r>
            <a:r>
              <a:rPr lang="en-US" altLang="ja-JP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200" kern="100" dirty="0" err="1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。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送付</a:t>
            </a: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いただいた方全員に特産品を贈呈します。</a:t>
            </a:r>
          </a:p>
          <a:p>
            <a:pPr algn="just">
              <a:lnSpc>
                <a:spcPts val="1554"/>
              </a:lnSpc>
            </a:pP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・送付いただいた写真は、厳正な審査を実施し、リーフレット作成やＳＮＳでの広報に活用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させて</a:t>
            </a: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いただく場合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が</a:t>
            </a:r>
            <a:endParaRPr lang="en-US" altLang="ja-JP" sz="1200" kern="100" dirty="0" smtClean="0">
              <a:ln w="9208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just">
              <a:lnSpc>
                <a:spcPts val="1554"/>
              </a:lnSpc>
            </a:pP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200" kern="100" dirty="0" smtClean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ありますので</a:t>
            </a:r>
            <a:r>
              <a:rPr lang="ja-JP" altLang="en-US" sz="1200" kern="100" dirty="0">
                <a:ln w="9208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ご了承ください。</a:t>
            </a:r>
            <a:endParaRPr lang="en-US" altLang="ja-JP" sz="1200" kern="100" dirty="0">
              <a:ln w="9208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sp>
        <p:nvSpPr>
          <p:cNvPr id="7" name="テキスト ボックス 35"/>
          <p:cNvSpPr txBox="1"/>
          <p:nvPr/>
        </p:nvSpPr>
        <p:spPr>
          <a:xfrm>
            <a:off x="233982" y="8892902"/>
            <a:ext cx="7048291" cy="135650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7981" tIns="48991" rIns="97981" bIns="48991" rtlCol="0" anchor="ctr">
            <a:noAutofit/>
          </a:bodyPr>
          <a:lstStyle/>
          <a:p>
            <a:pPr algn="ctr">
              <a:lnSpc>
                <a:spcPts val="2250"/>
              </a:lnSpc>
            </a:pPr>
            <a:r>
              <a:rPr lang="en-US" altLang="ja-JP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【</a:t>
            </a:r>
            <a:r>
              <a:rPr lang="ja-JP" altLang="en-US" sz="1300" b="1" dirty="0" smtClean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申込み・問い合わせ先</a:t>
            </a:r>
            <a:r>
              <a:rPr lang="en-US" altLang="ja-JP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】</a:t>
            </a:r>
          </a:p>
          <a:p>
            <a:pPr>
              <a:lnSpc>
                <a:spcPts val="2250"/>
              </a:lnSpc>
            </a:pPr>
            <a:r>
              <a:rPr lang="ja-JP" alt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■あり</a:t>
            </a:r>
            <a:r>
              <a:rPr lang="ja-JP" altLang="en-US" sz="1300" b="1" dirty="0" err="1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だ</a:t>
            </a:r>
            <a:r>
              <a:rPr lang="ja-JP" alt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広域観光実行委員会（担当：谷・中硲）</a:t>
            </a:r>
            <a:endParaRPr lang="ja-JP" altLang="en-US" sz="1300" dirty="0">
              <a:solidFill>
                <a:schemeClr val="accent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  <a:p>
            <a:pPr>
              <a:lnSpc>
                <a:spcPts val="2250"/>
              </a:lnSpc>
            </a:pPr>
            <a:r>
              <a:rPr lang="ja-JP" alt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■和歌山県有田郡湯浅町湯浅２３５５－１（有田振興局地域振興部企画産業課内）</a:t>
            </a:r>
            <a:endParaRPr lang="ja-JP" altLang="en-US" sz="1300" dirty="0">
              <a:solidFill>
                <a:schemeClr val="accent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  <a:p>
            <a:pPr>
              <a:lnSpc>
                <a:spcPts val="2250"/>
              </a:lnSpc>
            </a:pPr>
            <a:r>
              <a:rPr lang="ja-JP" alt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■</a:t>
            </a:r>
            <a:r>
              <a:rPr 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TEL</a:t>
            </a:r>
            <a:r>
              <a:rPr lang="ja-JP" alt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：</a:t>
            </a:r>
            <a:r>
              <a:rPr 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0737-64-1286</a:t>
            </a:r>
            <a:r>
              <a:rPr lang="ja-JP" alt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■</a:t>
            </a:r>
            <a:r>
              <a:rPr 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FAX</a:t>
            </a:r>
            <a:r>
              <a:rPr lang="ja-JP" alt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：</a:t>
            </a:r>
            <a:r>
              <a:rPr 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0737-64-1274</a:t>
            </a:r>
            <a:r>
              <a:rPr lang="ja-JP" alt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■</a:t>
            </a:r>
            <a:r>
              <a:rPr 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e-mail</a:t>
            </a:r>
            <a:r>
              <a:rPr lang="ja-JP" alt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：</a:t>
            </a:r>
            <a:r>
              <a:rPr lang="en-US" sz="1300" b="1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e1304162@pref.wakayama.lg.jp</a:t>
            </a:r>
            <a:endParaRPr lang="ja-JP" altLang="en-US" sz="1300" dirty="0">
              <a:solidFill>
                <a:schemeClr val="accent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380427"/>
              </p:ext>
            </p:extLst>
          </p:nvPr>
        </p:nvGraphicFramePr>
        <p:xfrm>
          <a:off x="55003" y="1610995"/>
          <a:ext cx="7406250" cy="4362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1250"/>
                <a:gridCol w="2553587"/>
                <a:gridCol w="408913"/>
                <a:gridCol w="776219"/>
                <a:gridCol w="948105"/>
                <a:gridCol w="1238176"/>
              </a:tblGrid>
              <a:tr h="21600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申込者情報（</a:t>
                      </a:r>
                      <a:r>
                        <a:rPr lang="en-US" altLang="ja-JP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個人情報は本イベントの目的以外には使用しません）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pPr indent="9779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227" marR="61227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0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(</a:t>
                      </a:r>
                      <a:r>
                        <a:rPr lang="ja-JP" altLang="en-US" sz="12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ふりがな</a:t>
                      </a:r>
                      <a:r>
                        <a:rPr lang="en-US" altLang="ja-JP" sz="12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お名前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300" kern="10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r>
                        <a:rPr lang="ja-JP" sz="1300" kern="10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　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年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月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日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男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 女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</a:tr>
              <a:tr h="47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(</a:t>
                      </a:r>
                      <a:r>
                        <a:rPr lang="ja-JP" altLang="en-US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ふりがな</a:t>
                      </a:r>
                      <a:r>
                        <a:rPr lang="en-US" altLang="ja-JP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同伴者お名前</a:t>
                      </a:r>
                      <a:endParaRPr lang="ja-JP" sz="12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gridSpan="2">
                  <a:txBody>
                    <a:bodyPr/>
                    <a:lstStyle/>
                    <a:p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　　　　年　　　月　　日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男　　　　女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</a:tr>
              <a:tr h="478800">
                <a:tc>
                  <a:txBody>
                    <a:bodyPr/>
                    <a:lstStyle/>
                    <a:p>
                      <a:pPr marL="0" marR="0" indent="0" algn="ctr" defTabSz="97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(</a:t>
                      </a:r>
                      <a:r>
                        <a:rPr lang="ja-JP" altLang="en-US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ふりがな</a:t>
                      </a:r>
                      <a:r>
                        <a:rPr lang="en-US" altLang="ja-JP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ctr" defTabSz="97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同伴者お名前</a:t>
                      </a:r>
                      <a:endParaRPr lang="ja-JP" altLang="ja-JP" sz="1200" kern="100" dirty="0" smtClean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gridSpan="2">
                  <a:txBody>
                    <a:bodyPr/>
                    <a:lstStyle/>
                    <a:p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　　　　年　　　月　　日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男　　　　女　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</a:tr>
              <a:tr h="478800">
                <a:tc>
                  <a:txBody>
                    <a:bodyPr/>
                    <a:lstStyle/>
                    <a:p>
                      <a:pPr marL="0" marR="0" indent="0" algn="ctr" defTabSz="97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(</a:t>
                      </a:r>
                      <a:r>
                        <a:rPr lang="ja-JP" altLang="en-US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ふりがな</a:t>
                      </a:r>
                      <a:r>
                        <a:rPr lang="en-US" altLang="ja-JP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ctr" defTabSz="979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同伴者お名前</a:t>
                      </a:r>
                      <a:endParaRPr lang="ja-JP" altLang="ja-JP" sz="1200" kern="100" dirty="0" smtClean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gridSpan="2">
                  <a:txBody>
                    <a:bodyPr/>
                    <a:lstStyle/>
                    <a:p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　　　　年　　　月　　日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男　　　　女　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代表者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ご住所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〒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9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代表者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電話番号</a:t>
                      </a:r>
                      <a:r>
                        <a:rPr lang="en-US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/>
                      </a:r>
                      <a:br>
                        <a:rPr lang="en-US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</a:b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（携帯番号）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－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－　　　</a:t>
                      </a:r>
                      <a:endParaRPr lang="en-US" altLang="ja-JP" sz="1300" kern="0" dirty="0" smtClean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－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－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）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メールアドレス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227" marR="6122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9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交通手段</a:t>
                      </a:r>
                      <a:endParaRPr lang="ja-JP" sz="1300" kern="10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電車 ・ 自家用車 ・ その他（　　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）　</a:t>
                      </a:r>
                      <a:r>
                        <a:rPr lang="en-US" alt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※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いずれ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かに○印をご記入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ください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。</a:t>
                      </a:r>
                      <a:r>
                        <a:rPr lang="en-US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/>
                      </a:r>
                      <a:br>
                        <a:rPr lang="en-US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</a:b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※</a:t>
                      </a:r>
                      <a:r>
                        <a:rPr lang="en-US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JR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紀伊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宮原駅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に１０台程度の駐車場はありますが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、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な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るべく</a:t>
                      </a:r>
                      <a:r>
                        <a:rPr lang="ja-JP" sz="1300" kern="0" dirty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公共交通機関を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ご利用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</a:t>
                      </a:r>
                      <a:endParaRPr lang="en-US" altLang="ja-JP" sz="1300" kern="0" dirty="0" smtClean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</a:t>
                      </a:r>
                      <a:r>
                        <a:rPr 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ください。</a:t>
                      </a:r>
                      <a:r>
                        <a:rPr lang="en-US" alt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(</a:t>
                      </a:r>
                      <a:r>
                        <a:rPr lang="ja-JP" altLang="en-US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駐車場は申込み時の先着順とさせていただきます。</a:t>
                      </a:r>
                      <a:r>
                        <a:rPr lang="en-US" altLang="ja-JP" sz="1300" kern="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)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8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昼食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地元料理を予約（</a:t>
                      </a:r>
                      <a:r>
                        <a:rPr lang="en-US" altLang="ja-JP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1,</a:t>
                      </a: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０００円程度）　　・　　持参　　</a:t>
                      </a:r>
                      <a:r>
                        <a:rPr lang="en-US" altLang="ja-JP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1300" kern="100" dirty="0" smtClean="0"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  <a:cs typeface="Times New Roman"/>
                        </a:rPr>
                        <a:t>どちらかに○印をご記入ください。</a:t>
                      </a:r>
                      <a:endParaRPr lang="ja-JP" sz="1300" kern="100" dirty="0"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7180" marR="671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22"/>
          <p:cNvSpPr txBox="1"/>
          <p:nvPr/>
        </p:nvSpPr>
        <p:spPr>
          <a:xfrm>
            <a:off x="4486807" y="2824068"/>
            <a:ext cx="461587" cy="616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97981" tIns="48991" rIns="97981" bIns="48991" rtlCol="0" anchor="t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S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H</a:t>
            </a:r>
            <a:endParaRPr lang="ja-JP" altLang="en-US" sz="13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</p:txBody>
      </p:sp>
      <p:sp>
        <p:nvSpPr>
          <p:cNvPr id="13" name="テキスト ボックス 3"/>
          <p:cNvSpPr txBox="1"/>
          <p:nvPr/>
        </p:nvSpPr>
        <p:spPr>
          <a:xfrm>
            <a:off x="219893" y="6547828"/>
            <a:ext cx="7048289" cy="328850"/>
          </a:xfrm>
          <a:prstGeom prst="rect">
            <a:avLst/>
          </a:prstGeom>
          <a:noFill/>
          <a:ln w="6350">
            <a:solidFill>
              <a:schemeClr val="tx2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7981" tIns="48991" rIns="97981" bIns="48991" numCol="1" spcCol="0" rtlCol="0" fromWordArt="0" anchor="t" anchorCtr="0" forceAA="0" compatLnSpc="1">
            <a:noAutofit/>
          </a:bodyPr>
          <a:lstStyle/>
          <a:p>
            <a:pPr algn="ctr">
              <a:lnSpc>
                <a:spcPts val="1821"/>
              </a:lnSpc>
            </a:pPr>
            <a:r>
              <a:rPr lang="ja-JP" altLang="en-US" sz="1700" b="1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参加にあたっての注意事項</a:t>
            </a:r>
            <a:endParaRPr lang="zh-TW" altLang="en-US" sz="1700" b="1" kern="100" dirty="0">
              <a:ln w="12700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sp>
        <p:nvSpPr>
          <p:cNvPr id="11" name="テキスト ボックス 11"/>
          <p:cNvSpPr txBox="1"/>
          <p:nvPr/>
        </p:nvSpPr>
        <p:spPr>
          <a:xfrm>
            <a:off x="89297" y="616182"/>
            <a:ext cx="7386500" cy="64387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7981" tIns="48991" rIns="97981" bIns="489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500"/>
              </a:lnSpc>
            </a:pPr>
            <a:r>
              <a:rPr lang="ja-JP" altLang="en-US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募集期間：平成３０年５月１８日</a:t>
            </a:r>
            <a:r>
              <a:rPr lang="en-US" altLang="ja-JP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200" kern="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金</a:t>
            </a:r>
            <a:r>
              <a:rPr lang="en-US" altLang="ja-JP" sz="1200" kern="10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～６月１４日</a:t>
            </a:r>
            <a:r>
              <a:rPr lang="en-US" altLang="ja-JP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木</a:t>
            </a:r>
            <a:r>
              <a:rPr lang="en-US" altLang="ja-JP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</a:p>
          <a:p>
            <a:pPr algn="just">
              <a:lnSpc>
                <a:spcPts val="1500"/>
              </a:lnSpc>
            </a:pPr>
            <a:r>
              <a:rPr lang="ja-JP" altLang="en-US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申込</a:t>
            </a:r>
            <a:r>
              <a:rPr lang="ja-JP" altLang="en-US" sz="1200" kern="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方法：募集期間内に、下記の申込者情報を記載し、電話・</a:t>
            </a:r>
            <a:r>
              <a:rPr lang="en-US" altLang="ja-JP" sz="1200" kern="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FAX</a:t>
            </a:r>
            <a:r>
              <a:rPr lang="ja-JP" altLang="en-US" sz="1200" kern="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・メールのいずれか</a:t>
            </a:r>
            <a:r>
              <a:rPr lang="ja-JP" altLang="en-US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により</a:t>
            </a:r>
            <a:r>
              <a:rPr lang="ja-JP" altLang="en-US" sz="1200" kern="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お申し込みください。</a:t>
            </a:r>
            <a:endParaRPr lang="en-US" altLang="ja-JP" sz="1200" kern="1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kern="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　　</a:t>
            </a:r>
            <a:r>
              <a:rPr lang="en-US" altLang="ja-JP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※</a:t>
            </a:r>
            <a:r>
              <a:rPr lang="ja-JP" altLang="en-US" sz="1200" kern="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申込みが届きましたら、連絡させていただきます。</a:t>
            </a:r>
            <a:endParaRPr lang="en-US" altLang="ja-JP" sz="1200" kern="1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sp>
        <p:nvSpPr>
          <p:cNvPr id="12" name="テキスト ボックス 3"/>
          <p:cNvSpPr txBox="1"/>
          <p:nvPr/>
        </p:nvSpPr>
        <p:spPr>
          <a:xfrm>
            <a:off x="233983" y="179275"/>
            <a:ext cx="7048290" cy="328850"/>
          </a:xfrm>
          <a:prstGeom prst="rect">
            <a:avLst/>
          </a:prstGeom>
          <a:noFill/>
          <a:ln w="6350">
            <a:solidFill>
              <a:schemeClr val="tx2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7981" tIns="48991" rIns="97981" bIns="48991" numCol="1" spcCol="0" rtlCol="0" fromWordArt="0" anchor="t" anchorCtr="0" forceAA="0" compatLnSpc="1">
            <a:noAutofit/>
          </a:bodyPr>
          <a:lstStyle/>
          <a:p>
            <a:pPr algn="ctr">
              <a:lnSpc>
                <a:spcPts val="1821"/>
              </a:lnSpc>
            </a:pPr>
            <a:r>
              <a:rPr lang="ja-JP" altLang="en-US" sz="1700" b="1" kern="100" dirty="0" smtClean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参加</a:t>
            </a:r>
            <a:r>
              <a:rPr lang="ja-JP" altLang="en-US" sz="1700" b="1" kern="100" dirty="0">
                <a:ln w="12700" cap="flat" cmpd="sng" algn="ctr">
                  <a:noFill/>
                  <a:prstDash val="solid"/>
                  <a:round/>
                </a:ln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申込書</a:t>
            </a:r>
            <a:endParaRPr lang="zh-TW" altLang="en-US" sz="1700" b="1" kern="100" dirty="0">
              <a:ln w="12700" cap="flat" cmpd="sng" algn="ctr">
                <a:noFill/>
                <a:prstDash val="solid"/>
                <a:round/>
              </a:ln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</p:txBody>
      </p:sp>
      <p:sp>
        <p:nvSpPr>
          <p:cNvPr id="15" name="テキスト ボックス 22"/>
          <p:cNvSpPr txBox="1"/>
          <p:nvPr/>
        </p:nvSpPr>
        <p:spPr>
          <a:xfrm>
            <a:off x="4505455" y="1863234"/>
            <a:ext cx="461587" cy="72008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97981" tIns="48991" rIns="97981" bIns="48991" rtlCol="0" anchor="t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S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H</a:t>
            </a:r>
            <a:endParaRPr lang="ja-JP" altLang="en-US" sz="13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</p:txBody>
      </p:sp>
      <p:sp>
        <p:nvSpPr>
          <p:cNvPr id="16" name="テキスト ボックス 22"/>
          <p:cNvSpPr txBox="1"/>
          <p:nvPr/>
        </p:nvSpPr>
        <p:spPr>
          <a:xfrm>
            <a:off x="4496131" y="2275120"/>
            <a:ext cx="461587" cy="616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97981" tIns="48991" rIns="97981" bIns="48991" rtlCol="0" anchor="t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S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H</a:t>
            </a:r>
            <a:endParaRPr lang="ja-JP" altLang="en-US" sz="13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</p:txBody>
      </p:sp>
      <p:sp>
        <p:nvSpPr>
          <p:cNvPr id="17" name="テキスト ボックス 22"/>
          <p:cNvSpPr txBox="1"/>
          <p:nvPr/>
        </p:nvSpPr>
        <p:spPr>
          <a:xfrm>
            <a:off x="4486806" y="3276278"/>
            <a:ext cx="461587" cy="41620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lIns="97981" tIns="48991" rIns="97981" bIns="48991" rtlCol="0" anchor="t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S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H</a:t>
            </a:r>
            <a:endParaRPr lang="ja-JP" altLang="en-US" sz="13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9255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368</Words>
  <Application>Microsoft Office PowerPoint</Application>
  <PresentationFormat>ユーザー設定</PresentationFormat>
  <Paragraphs>101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138045</dc:creator>
  <cp:lastModifiedBy>135003</cp:lastModifiedBy>
  <cp:revision>261</cp:revision>
  <cp:lastPrinted>2018-05-21T03:15:04Z</cp:lastPrinted>
  <dcterms:created xsi:type="dcterms:W3CDTF">2018-05-09T10:51:55Z</dcterms:created>
  <dcterms:modified xsi:type="dcterms:W3CDTF">2018-05-30T06:42:38Z</dcterms:modified>
</cp:coreProperties>
</file>