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0" r:id="rId1"/>
  </p:sldMasterIdLst>
  <p:sldIdLst>
    <p:sldId id="257" r:id="rId2"/>
    <p:sldId id="259" r:id="rId3"/>
  </p:sldIdLst>
  <p:sldSz cx="6858000" cy="9144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D17C42"/>
    <a:srgbClr val="FFCC00"/>
    <a:srgbClr val="FFE5E3"/>
    <a:srgbClr val="FF7C80"/>
    <a:srgbClr val="FF99FF"/>
    <a:srgbClr val="FFFFCC"/>
    <a:srgbClr val="FF0066"/>
    <a:srgbClr val="00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30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405263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40650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53541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154349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426195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185899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41143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371336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242036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427195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88CC87-A60E-409E-BE44-5211AF87215F}" type="datetimeFigureOut">
              <a:rPr kumimoji="1" lang="ja-JP" altLang="en-US" smtClean="0"/>
              <a:t>2026/1/29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228406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E88CC87-A60E-409E-BE44-5211AF87215F}" type="datetimeFigureOut">
              <a:rPr kumimoji="1" lang="ja-JP" altLang="en-US" smtClean="0"/>
              <a:t>2026/1/29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602F3D7-1DB9-4D8B-AC10-6C421D6CED83}" type="slidenum">
              <a:rPr kumimoji="1" lang="ja-JP" altLang="en-US" smtClean="0"/>
              <a:t>‹#›</a:t>
            </a:fld>
            <a:endParaRPr kumimoji="1" lang="ja-JP" altLang="en-US"/>
          </a:p>
        </p:txBody>
      </p:sp>
    </p:spTree>
    <p:extLst>
      <p:ext uri="{BB962C8B-B14F-4D97-AF65-F5344CB8AC3E}">
        <p14:creationId xmlns:p14="http://schemas.microsoft.com/office/powerpoint/2010/main" val="2562335275"/>
      </p:ext>
    </p:extLst>
  </p:cSld>
  <p:clrMap bg1="dk1" tx1="lt1" bg2="dk2"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図 31" descr="図形, 円&#10;&#10;AI によって生成されたコンテンツは間違っている可能性があります。">
            <a:extLst>
              <a:ext uri="{FF2B5EF4-FFF2-40B4-BE49-F238E27FC236}">
                <a16:creationId xmlns:a16="http://schemas.microsoft.com/office/drawing/2014/main" id="{BED45924-28BC-1753-F3FF-2B261D6B5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63"/>
            <a:ext cx="6858000" cy="9262474"/>
          </a:xfrm>
          <a:prstGeom prst="rect">
            <a:avLst/>
          </a:prstGeom>
        </p:spPr>
      </p:pic>
      <p:sp>
        <p:nvSpPr>
          <p:cNvPr id="33" name="テキスト ボックス 32">
            <a:extLst>
              <a:ext uri="{FF2B5EF4-FFF2-40B4-BE49-F238E27FC236}">
                <a16:creationId xmlns:a16="http://schemas.microsoft.com/office/drawing/2014/main" id="{15A8AAC2-4F73-908F-CBCD-FB5375E54726}"/>
              </a:ext>
            </a:extLst>
          </p:cNvPr>
          <p:cNvSpPr txBox="1"/>
          <p:nvPr/>
        </p:nvSpPr>
        <p:spPr>
          <a:xfrm>
            <a:off x="1219200" y="591022"/>
            <a:ext cx="4419600" cy="1323439"/>
          </a:xfrm>
          <a:prstGeom prst="rect">
            <a:avLst/>
          </a:prstGeom>
          <a:noFill/>
        </p:spPr>
        <p:txBody>
          <a:bodyPr wrap="square" rtlCol="0">
            <a:spAutoFit/>
          </a:bodyPr>
          <a:lstStyle/>
          <a:p>
            <a:pPr algn="ctr"/>
            <a:r>
              <a:rPr kumimoji="1" lang="ja-JP" altLang="en-US" sz="4000" b="1" dirty="0">
                <a:ln w="22225">
                  <a:solidFill>
                    <a:schemeClr val="accent2">
                      <a:lumMod val="40000"/>
                      <a:lumOff val="60000"/>
                    </a:schemeClr>
                  </a:solidFill>
                  <a:prstDash val="solid"/>
                </a:ln>
                <a:solidFill>
                  <a:schemeClr val="accent2">
                    <a:lumMod val="75000"/>
                  </a:schemeClr>
                </a:solidFill>
                <a:latin typeface="HGS創英角ﾎﾟｯﾌﾟ体" panose="040B0A00000000000000" pitchFamily="50" charset="-128"/>
                <a:ea typeface="HGS創英角ﾎﾟｯﾌﾟ体" panose="040B0A00000000000000" pitchFamily="50" charset="-128"/>
              </a:rPr>
              <a:t>和海地方</a:t>
            </a:r>
            <a:endParaRPr kumimoji="1" lang="en-US" altLang="ja-JP" sz="4000" b="1" dirty="0">
              <a:ln w="22225">
                <a:solidFill>
                  <a:schemeClr val="accent2">
                    <a:lumMod val="40000"/>
                    <a:lumOff val="60000"/>
                  </a:schemeClr>
                </a:solidFill>
                <a:prstDash val="solid"/>
              </a:ln>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4000" b="1" dirty="0">
                <a:ln w="22225">
                  <a:solidFill>
                    <a:schemeClr val="accent2">
                      <a:lumMod val="40000"/>
                      <a:lumOff val="60000"/>
                    </a:schemeClr>
                  </a:solidFill>
                  <a:prstDash val="solid"/>
                </a:ln>
                <a:solidFill>
                  <a:schemeClr val="accent2">
                    <a:lumMod val="75000"/>
                  </a:schemeClr>
                </a:solidFill>
                <a:latin typeface="HGS創英角ﾎﾟｯﾌﾟ体" panose="040B0A00000000000000" pitchFamily="50" charset="-128"/>
                <a:ea typeface="HGS創英角ﾎﾟｯﾌﾟ体" panose="040B0A00000000000000" pitchFamily="50" charset="-128"/>
              </a:rPr>
              <a:t>女性農業者交流会</a:t>
            </a:r>
          </a:p>
        </p:txBody>
      </p:sp>
      <p:sp>
        <p:nvSpPr>
          <p:cNvPr id="35" name="テキスト ボックス 34">
            <a:extLst>
              <a:ext uri="{FF2B5EF4-FFF2-40B4-BE49-F238E27FC236}">
                <a16:creationId xmlns:a16="http://schemas.microsoft.com/office/drawing/2014/main" id="{7015058B-543D-E6A0-5435-278BB9C164F0}"/>
              </a:ext>
            </a:extLst>
          </p:cNvPr>
          <p:cNvSpPr txBox="1"/>
          <p:nvPr/>
        </p:nvSpPr>
        <p:spPr>
          <a:xfrm>
            <a:off x="571500" y="3281386"/>
            <a:ext cx="5715000" cy="4247317"/>
          </a:xfrm>
          <a:prstGeom prst="rect">
            <a:avLst/>
          </a:prstGeom>
          <a:noFill/>
        </p:spPr>
        <p:txBody>
          <a:bodyPr wrap="square" rtlCol="0">
            <a:spAutoFit/>
          </a:bodyPr>
          <a:lstStyle/>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日   時：令和</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8</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年</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3</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月</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5</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日（木）</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13</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30</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15</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30</a:t>
            </a:r>
          </a:p>
          <a:p>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場   所：うるわし館（紀州漆器伝統産業会館）</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　　　　海南市船尾</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222</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番地</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内   容：①蒔絵体験</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　　　　②意見交換</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参加費：</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2000</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円</a:t>
            </a:r>
            <a:r>
              <a:rPr kumimoji="1" lang="ja-JP" altLang="en-US" sz="1400"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（体験料実費）</a:t>
            </a:r>
            <a:endParaRPr kumimoji="1" lang="en-US" altLang="ja-JP" sz="1400"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定   員：</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10</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名</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申込み：令和</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8</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年</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2</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月</a:t>
            </a:r>
            <a:r>
              <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18</a:t>
            </a:r>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日（火）までに</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　　　　申込フォーム・メール・ファックスにて</a:t>
            </a:r>
            <a:endParaRPr kumimoji="1" lang="en-US" altLang="ja-JP" dirty="0">
              <a:solidFill>
                <a:schemeClr val="accent2">
                  <a:lumMod val="75000"/>
                </a:schemeClr>
              </a:solidFill>
              <a:latin typeface="HGS創英角ﾎﾟｯﾌﾟ体" panose="040B0A00000000000000" pitchFamily="50" charset="-128"/>
              <a:ea typeface="HGS創英角ﾎﾟｯﾌﾟ体" panose="040B0A00000000000000" pitchFamily="50" charset="-128"/>
            </a:endParaRPr>
          </a:p>
          <a:p>
            <a:r>
              <a:rPr kumimoji="1" lang="ja-JP" altLang="en-US" dirty="0">
                <a:solidFill>
                  <a:schemeClr val="accent2">
                    <a:lumMod val="75000"/>
                  </a:schemeClr>
                </a:solidFill>
                <a:latin typeface="HGS創英角ﾎﾟｯﾌﾟ体" panose="040B0A00000000000000" pitchFamily="50" charset="-128"/>
                <a:ea typeface="HGS創英角ﾎﾟｯﾌﾟ体" panose="040B0A00000000000000" pitchFamily="50" charset="-128"/>
              </a:rPr>
              <a:t>　　　　お申込みください。</a:t>
            </a:r>
          </a:p>
        </p:txBody>
      </p:sp>
      <p:sp>
        <p:nvSpPr>
          <p:cNvPr id="36" name="テキスト ボックス 35">
            <a:extLst>
              <a:ext uri="{FF2B5EF4-FFF2-40B4-BE49-F238E27FC236}">
                <a16:creationId xmlns:a16="http://schemas.microsoft.com/office/drawing/2014/main" id="{197F4FF7-F789-31C6-B5D6-E6DCBF6965AC}"/>
              </a:ext>
            </a:extLst>
          </p:cNvPr>
          <p:cNvSpPr txBox="1"/>
          <p:nvPr/>
        </p:nvSpPr>
        <p:spPr>
          <a:xfrm>
            <a:off x="571500" y="7598871"/>
            <a:ext cx="4385066" cy="954107"/>
          </a:xfrm>
          <a:prstGeom prst="rect">
            <a:avLst/>
          </a:prstGeom>
          <a:solidFill>
            <a:schemeClr val="tx1"/>
          </a:solidFill>
          <a:ln w="31750">
            <a:solidFill>
              <a:srgbClr val="FFC000"/>
            </a:solidFill>
          </a:ln>
        </p:spPr>
        <p:txBody>
          <a:bodyPr wrap="square" rtlCol="0">
            <a:spAutoFit/>
          </a:bodyPr>
          <a:lstStyle/>
          <a:p>
            <a:pPr defTabSz="1625519">
              <a:defRPr/>
            </a:pPr>
            <a:r>
              <a:rPr kumimoji="1" lang="ja-JP" altLang="en-US" sz="1400" kern="0" dirty="0">
                <a:solidFill>
                  <a:prstClr val="black"/>
                </a:solidFill>
                <a:latin typeface="メイリオ" panose="020B0604030504040204" pitchFamily="50" charset="-128"/>
              </a:rPr>
              <a:t>🍑</a:t>
            </a:r>
            <a:r>
              <a:rPr kumimoji="1" lang="ja-JP" altLang="en-US" sz="1400" kern="0" dirty="0">
                <a:solidFill>
                  <a:prstClr val="black"/>
                </a:solidFill>
                <a:latin typeface="HGP創英角ﾎﾟｯﾌﾟ体" panose="040B0A00000000000000" pitchFamily="50" charset="-128"/>
                <a:ea typeface="HGP創英角ﾎﾟｯﾌﾟ体" panose="040B0A00000000000000" pitchFamily="50" charset="-128"/>
              </a:rPr>
              <a:t>お問合せ・申込み🍑</a:t>
            </a:r>
          </a:p>
          <a:p>
            <a:pPr defTabSz="1625519">
              <a:defRPr/>
            </a:pPr>
            <a:r>
              <a:rPr kumimoji="1" lang="ja-JP" altLang="en-US" sz="1400" kern="0" dirty="0">
                <a:solidFill>
                  <a:prstClr val="black"/>
                </a:solidFill>
                <a:latin typeface="HGP創英角ﾎﾟｯﾌﾟ体" panose="040B0A00000000000000" pitchFamily="50" charset="-128"/>
                <a:ea typeface="HGP創英角ﾎﾟｯﾌﾟ体" panose="040B0A00000000000000" pitchFamily="50" charset="-128"/>
              </a:rPr>
              <a:t>和歌山県海草振興局農業水産振興課  池谷</a:t>
            </a:r>
          </a:p>
          <a:p>
            <a:pPr defTabSz="1625519">
              <a:defRPr/>
            </a:pPr>
            <a:r>
              <a:rPr kumimoji="1" lang="en-US" altLang="ja-JP" sz="1400" kern="0" dirty="0">
                <a:solidFill>
                  <a:prstClr val="black"/>
                </a:solidFill>
                <a:latin typeface="HGP創英角ﾎﾟｯﾌﾟ体" panose="040B0A00000000000000" pitchFamily="50" charset="-128"/>
                <a:ea typeface="HGP創英角ﾎﾟｯﾌﾟ体" panose="040B0A00000000000000" pitchFamily="50" charset="-128"/>
              </a:rPr>
              <a:t>TEL : 073-441-3378</a:t>
            </a:r>
            <a:r>
              <a:rPr kumimoji="1" lang="ja-JP" altLang="en-US" sz="1400" kern="0" dirty="0">
                <a:solidFill>
                  <a:prstClr val="black"/>
                </a:solidFill>
                <a:latin typeface="HGP創英角ﾎﾟｯﾌﾟ体" panose="040B0A00000000000000" pitchFamily="50" charset="-128"/>
                <a:ea typeface="HGP創英角ﾎﾟｯﾌﾟ体" panose="040B0A00000000000000" pitchFamily="50" charset="-128"/>
              </a:rPr>
              <a:t>　</a:t>
            </a:r>
            <a:r>
              <a:rPr kumimoji="1" lang="en-US" altLang="ja-JP" sz="1400" kern="0" dirty="0">
                <a:solidFill>
                  <a:prstClr val="black"/>
                </a:solidFill>
                <a:latin typeface="HGP創英角ﾎﾟｯﾌﾟ体" panose="040B0A00000000000000" pitchFamily="50" charset="-128"/>
                <a:ea typeface="HGP創英角ﾎﾟｯﾌﾟ体" panose="040B0A00000000000000" pitchFamily="50" charset="-128"/>
              </a:rPr>
              <a:t>FAX : 073-441-3476  </a:t>
            </a:r>
          </a:p>
          <a:p>
            <a:pPr defTabSz="1625519">
              <a:defRPr/>
            </a:pPr>
            <a:r>
              <a:rPr kumimoji="1" lang="en-US" altLang="ja-JP" sz="1400" kern="0" dirty="0">
                <a:solidFill>
                  <a:prstClr val="black"/>
                </a:solidFill>
                <a:latin typeface="HGP創英角ﾎﾟｯﾌﾟ体" panose="040B0A00000000000000" pitchFamily="50" charset="-128"/>
                <a:ea typeface="HGP創英角ﾎﾟｯﾌﾟ体" panose="040B0A00000000000000" pitchFamily="50" charset="-128"/>
              </a:rPr>
              <a:t> E-mail : </a:t>
            </a:r>
            <a:r>
              <a:rPr lang="en-US" altLang="ja-JP" sz="1400" i="0" dirty="0">
                <a:solidFill>
                  <a:srgbClr val="000000"/>
                </a:solidFill>
                <a:effectLst/>
                <a:latin typeface="HGP創英角ﾎﾟｯﾌﾟ体" panose="040B0A00000000000000" pitchFamily="50" charset="-128"/>
                <a:ea typeface="HGP創英角ﾎﾟｯﾌﾟ体" panose="040B0A00000000000000" pitchFamily="50" charset="-128"/>
              </a:rPr>
              <a:t>ikeya_y0001@pref.wakayama.lg.jp</a:t>
            </a:r>
            <a:endParaRPr kumimoji="1" lang="en-US" altLang="ja-JP" sz="1400" kern="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8" name="図 37">
            <a:extLst>
              <a:ext uri="{FF2B5EF4-FFF2-40B4-BE49-F238E27FC236}">
                <a16:creationId xmlns:a16="http://schemas.microsoft.com/office/drawing/2014/main" id="{4F475D68-DCF7-0E3E-61F9-C19BAEA8FF49}"/>
              </a:ext>
            </a:extLst>
          </p:cNvPr>
          <p:cNvPicPr>
            <a:picLocks noChangeAspect="1"/>
          </p:cNvPicPr>
          <p:nvPr/>
        </p:nvPicPr>
        <p:blipFill>
          <a:blip r:embed="rId3"/>
          <a:srcRect r="61011"/>
          <a:stretch/>
        </p:blipFill>
        <p:spPr>
          <a:xfrm>
            <a:off x="3365793" y="4667987"/>
            <a:ext cx="1144986" cy="1166981"/>
          </a:xfrm>
          <a:prstGeom prst="ellipse">
            <a:avLst/>
          </a:prstGeom>
          <a:ln>
            <a:noFill/>
          </a:ln>
          <a:effectLst>
            <a:softEdge rad="112500"/>
          </a:effectLst>
        </p:spPr>
      </p:pic>
      <p:sp>
        <p:nvSpPr>
          <p:cNvPr id="39" name="テキスト ボックス 38">
            <a:extLst>
              <a:ext uri="{FF2B5EF4-FFF2-40B4-BE49-F238E27FC236}">
                <a16:creationId xmlns:a16="http://schemas.microsoft.com/office/drawing/2014/main" id="{7F739E3C-E350-D66B-E219-F91B45141B7F}"/>
              </a:ext>
            </a:extLst>
          </p:cNvPr>
          <p:cNvSpPr txBox="1"/>
          <p:nvPr/>
        </p:nvSpPr>
        <p:spPr>
          <a:xfrm>
            <a:off x="3169317" y="5834968"/>
            <a:ext cx="1344810" cy="338554"/>
          </a:xfrm>
          <a:prstGeom prst="rect">
            <a:avLst/>
          </a:prstGeom>
          <a:noFill/>
        </p:spPr>
        <p:txBody>
          <a:bodyPr wrap="square" rtlCol="0">
            <a:spAutoFit/>
          </a:bodyPr>
          <a:lstStyle/>
          <a:p>
            <a:r>
              <a:rPr kumimoji="1" lang="ja-JP" altLang="en-US" sz="800" dirty="0">
                <a:solidFill>
                  <a:schemeClr val="bg1"/>
                </a:solidFill>
              </a:rPr>
              <a:t>画像引用：</a:t>
            </a:r>
            <a:endParaRPr kumimoji="1" lang="en-US" altLang="ja-JP" sz="800" dirty="0">
              <a:solidFill>
                <a:schemeClr val="bg1"/>
              </a:solidFill>
            </a:endParaRPr>
          </a:p>
          <a:p>
            <a:r>
              <a:rPr kumimoji="1" lang="ja-JP" altLang="en-US" sz="800" dirty="0">
                <a:solidFill>
                  <a:schemeClr val="bg1"/>
                </a:solidFill>
              </a:rPr>
              <a:t>紀州漆器伝統産業会館</a:t>
            </a:r>
            <a:r>
              <a:rPr kumimoji="1" lang="en-US" altLang="ja-JP" sz="800" dirty="0">
                <a:solidFill>
                  <a:schemeClr val="bg1"/>
                </a:solidFill>
              </a:rPr>
              <a:t>HP</a:t>
            </a:r>
            <a:endParaRPr kumimoji="1" lang="ja-JP" altLang="en-US" sz="800" dirty="0">
              <a:solidFill>
                <a:schemeClr val="bg1"/>
              </a:solidFill>
            </a:endParaRPr>
          </a:p>
        </p:txBody>
      </p:sp>
      <p:pic>
        <p:nvPicPr>
          <p:cNvPr id="9" name="図 8">
            <a:extLst>
              <a:ext uri="{FF2B5EF4-FFF2-40B4-BE49-F238E27FC236}">
                <a16:creationId xmlns:a16="http://schemas.microsoft.com/office/drawing/2014/main" id="{25F0931C-72F3-C053-BAC5-1E256E88C662}"/>
              </a:ext>
            </a:extLst>
          </p:cNvPr>
          <p:cNvPicPr>
            <a:picLocks noChangeAspect="1"/>
          </p:cNvPicPr>
          <p:nvPr/>
        </p:nvPicPr>
        <p:blipFill>
          <a:blip r:embed="rId4"/>
          <a:stretch>
            <a:fillRect/>
          </a:stretch>
        </p:blipFill>
        <p:spPr>
          <a:xfrm>
            <a:off x="1620455" y="591022"/>
            <a:ext cx="740781" cy="705958"/>
          </a:xfrm>
          <a:prstGeom prst="rect">
            <a:avLst/>
          </a:prstGeom>
        </p:spPr>
      </p:pic>
      <p:pic>
        <p:nvPicPr>
          <p:cNvPr id="2" name="図 1">
            <a:extLst>
              <a:ext uri="{FF2B5EF4-FFF2-40B4-BE49-F238E27FC236}">
                <a16:creationId xmlns:a16="http://schemas.microsoft.com/office/drawing/2014/main" id="{D7481DEE-656E-D826-F7CF-39E117E2A224}"/>
              </a:ext>
            </a:extLst>
          </p:cNvPr>
          <p:cNvPicPr>
            <a:picLocks noChangeAspect="1"/>
          </p:cNvPicPr>
          <p:nvPr/>
        </p:nvPicPr>
        <p:blipFill>
          <a:blip r:embed="rId5"/>
          <a:stretch>
            <a:fillRect/>
          </a:stretch>
        </p:blipFill>
        <p:spPr>
          <a:xfrm>
            <a:off x="4400241" y="4977857"/>
            <a:ext cx="1709936" cy="1714222"/>
          </a:xfrm>
          <a:prstGeom prst="rect">
            <a:avLst/>
          </a:prstGeom>
        </p:spPr>
      </p:pic>
      <p:sp>
        <p:nvSpPr>
          <p:cNvPr id="5" name="四角形: 角を丸くする 4">
            <a:extLst>
              <a:ext uri="{FF2B5EF4-FFF2-40B4-BE49-F238E27FC236}">
                <a16:creationId xmlns:a16="http://schemas.microsoft.com/office/drawing/2014/main" id="{0DE6C9EB-72BE-91FE-0FCF-E8F84AC145F3}"/>
              </a:ext>
            </a:extLst>
          </p:cNvPr>
          <p:cNvSpPr/>
          <p:nvPr/>
        </p:nvSpPr>
        <p:spPr>
          <a:xfrm>
            <a:off x="486137" y="1957996"/>
            <a:ext cx="5800363" cy="1204646"/>
          </a:xfrm>
          <a:prstGeom prst="roundRect">
            <a:avLst/>
          </a:prstGeom>
          <a:solidFill>
            <a:srgbClr val="FFE5E3"/>
          </a:solidFill>
          <a:l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C55A11"/>
                </a:solidFill>
                <a:latin typeface="HG丸ｺﾞｼｯｸM-PRO" panose="020F0600000000000000" pitchFamily="50" charset="-128"/>
                <a:ea typeface="HG丸ｺﾞｼｯｸM-PRO" panose="020F0600000000000000" pitchFamily="50" charset="-128"/>
              </a:rPr>
              <a:t>女性農業者同士、日々感じていることや困っていること等意見交換や情報交換をしませんか。</a:t>
            </a:r>
            <a:endParaRPr kumimoji="1" lang="en-US" altLang="ja-JP" b="1" dirty="0">
              <a:solidFill>
                <a:srgbClr val="C55A11"/>
              </a:solidFill>
              <a:latin typeface="HG丸ｺﾞｼｯｸM-PRO" panose="020F0600000000000000" pitchFamily="50" charset="-128"/>
              <a:ea typeface="HG丸ｺﾞｼｯｸM-PRO" panose="020F0600000000000000" pitchFamily="50" charset="-128"/>
            </a:endParaRPr>
          </a:p>
          <a:p>
            <a:r>
              <a:rPr kumimoji="1" lang="ja-JP" altLang="en-US" b="1" dirty="0">
                <a:solidFill>
                  <a:srgbClr val="C55A11"/>
                </a:solidFill>
                <a:latin typeface="HG丸ｺﾞｼｯｸM-PRO" panose="020F0600000000000000" pitchFamily="50" charset="-128"/>
                <a:ea typeface="HG丸ｺﾞｼｯｸM-PRO" panose="020F0600000000000000" pitchFamily="50" charset="-128"/>
              </a:rPr>
              <a:t>お気軽にご参加ください。</a:t>
            </a:r>
          </a:p>
        </p:txBody>
      </p:sp>
      <p:pic>
        <p:nvPicPr>
          <p:cNvPr id="10" name="図 9">
            <a:extLst>
              <a:ext uri="{FF2B5EF4-FFF2-40B4-BE49-F238E27FC236}">
                <a16:creationId xmlns:a16="http://schemas.microsoft.com/office/drawing/2014/main" id="{632C1D9C-C12B-3B31-90B1-9AFBDB1B6A0B}"/>
              </a:ext>
            </a:extLst>
          </p:cNvPr>
          <p:cNvPicPr>
            <a:picLocks noChangeAspect="1"/>
          </p:cNvPicPr>
          <p:nvPr/>
        </p:nvPicPr>
        <p:blipFill>
          <a:blip r:embed="rId4"/>
          <a:stretch>
            <a:fillRect/>
          </a:stretch>
        </p:blipFill>
        <p:spPr>
          <a:xfrm>
            <a:off x="4400240" y="626019"/>
            <a:ext cx="740781" cy="705958"/>
          </a:xfrm>
          <a:prstGeom prst="rect">
            <a:avLst/>
          </a:prstGeom>
        </p:spPr>
      </p:pic>
      <p:sp>
        <p:nvSpPr>
          <p:cNvPr id="11" name="テキスト ボックス 10">
            <a:extLst>
              <a:ext uri="{FF2B5EF4-FFF2-40B4-BE49-F238E27FC236}">
                <a16:creationId xmlns:a16="http://schemas.microsoft.com/office/drawing/2014/main" id="{54138737-8987-FF50-59D5-B4E54BDB9E71}"/>
              </a:ext>
            </a:extLst>
          </p:cNvPr>
          <p:cNvSpPr txBox="1"/>
          <p:nvPr/>
        </p:nvSpPr>
        <p:spPr>
          <a:xfrm>
            <a:off x="5066059" y="8561733"/>
            <a:ext cx="1145479" cy="276999"/>
          </a:xfrm>
          <a:prstGeom prst="rect">
            <a:avLst/>
          </a:prstGeom>
          <a:noFill/>
        </p:spPr>
        <p:txBody>
          <a:bodyPr wrap="square" rtlCol="0">
            <a:spAutoFit/>
          </a:bodyPr>
          <a:lstStyle/>
          <a:p>
            <a:r>
              <a:rPr kumimoji="1" lang="ja-JP" altLang="en-US" sz="1200" b="1" dirty="0">
                <a:solidFill>
                  <a:schemeClr val="bg1">
                    <a:lumMod val="65000"/>
                    <a:lumOff val="35000"/>
                  </a:schemeClr>
                </a:solidFill>
                <a:latin typeface="HGP創英角ﾎﾟｯﾌﾟ体" panose="040B0A00000000000000" pitchFamily="50" charset="-128"/>
                <a:ea typeface="HGP創英角ﾎﾟｯﾌﾟ体" panose="040B0A00000000000000" pitchFamily="50" charset="-128"/>
              </a:rPr>
              <a:t> 申込フォーム</a:t>
            </a:r>
          </a:p>
        </p:txBody>
      </p:sp>
      <p:pic>
        <p:nvPicPr>
          <p:cNvPr id="12" name="図 11">
            <a:extLst>
              <a:ext uri="{FF2B5EF4-FFF2-40B4-BE49-F238E27FC236}">
                <a16:creationId xmlns:a16="http://schemas.microsoft.com/office/drawing/2014/main" id="{96CE90D4-89AD-D133-2AAD-96F8AE15C0CB}"/>
              </a:ext>
            </a:extLst>
          </p:cNvPr>
          <p:cNvPicPr>
            <a:picLocks noChangeAspect="1"/>
          </p:cNvPicPr>
          <p:nvPr/>
        </p:nvPicPr>
        <p:blipFill>
          <a:blip r:embed="rId6"/>
          <a:stretch>
            <a:fillRect/>
          </a:stretch>
        </p:blipFill>
        <p:spPr>
          <a:xfrm>
            <a:off x="5154232" y="7583846"/>
            <a:ext cx="969132" cy="969132"/>
          </a:xfrm>
          <a:prstGeom prst="rect">
            <a:avLst/>
          </a:prstGeom>
        </p:spPr>
      </p:pic>
    </p:spTree>
    <p:extLst>
      <p:ext uri="{BB962C8B-B14F-4D97-AF65-F5344CB8AC3E}">
        <p14:creationId xmlns:p14="http://schemas.microsoft.com/office/powerpoint/2010/main" val="143112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C372F-98A2-B621-9D6E-0DDE826C0864}"/>
            </a:ext>
          </a:extLst>
        </p:cNvPr>
        <p:cNvGrpSpPr/>
        <p:nvPr/>
      </p:nvGrpSpPr>
      <p:grpSpPr>
        <a:xfrm>
          <a:off x="0" y="0"/>
          <a:ext cx="0" cy="0"/>
          <a:chOff x="0" y="0"/>
          <a:chExt cx="0" cy="0"/>
        </a:xfrm>
      </p:grpSpPr>
      <p:pic>
        <p:nvPicPr>
          <p:cNvPr id="32" name="図 31" descr="図形, 円&#10;&#10;AI によって生成されたコンテンツは間違っている可能性があります。">
            <a:extLst>
              <a:ext uri="{FF2B5EF4-FFF2-40B4-BE49-F238E27FC236}">
                <a16:creationId xmlns:a16="http://schemas.microsoft.com/office/drawing/2014/main" id="{E272DF7B-A34B-0686-D91B-D3BFAE02E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262474"/>
          </a:xfrm>
          <a:prstGeom prst="rect">
            <a:avLst/>
          </a:prstGeom>
        </p:spPr>
      </p:pic>
      <p:sp>
        <p:nvSpPr>
          <p:cNvPr id="33" name="テキスト ボックス 32">
            <a:extLst>
              <a:ext uri="{FF2B5EF4-FFF2-40B4-BE49-F238E27FC236}">
                <a16:creationId xmlns:a16="http://schemas.microsoft.com/office/drawing/2014/main" id="{55919BC8-C2F8-0BCB-6F31-338103007F65}"/>
              </a:ext>
            </a:extLst>
          </p:cNvPr>
          <p:cNvSpPr txBox="1"/>
          <p:nvPr/>
        </p:nvSpPr>
        <p:spPr>
          <a:xfrm>
            <a:off x="410080" y="5288871"/>
            <a:ext cx="6037839" cy="3508653"/>
          </a:xfrm>
          <a:prstGeom prst="rect">
            <a:avLst/>
          </a:prstGeom>
          <a:noFill/>
        </p:spPr>
        <p:txBody>
          <a:bodyPr wrap="square" rtlCol="0">
            <a:spAutoFit/>
          </a:bodyPr>
          <a:lstStyle/>
          <a:p>
            <a:r>
              <a:rPr kumimoji="1" lang="en-US" altLang="ja-JP" sz="1400" dirty="0">
                <a:solidFill>
                  <a:schemeClr val="bg1"/>
                </a:solidFill>
                <a:latin typeface="HGP創英角ﾎﾟｯﾌﾟ体" panose="040B0A00000000000000" pitchFamily="50" charset="-128"/>
                <a:ea typeface="HGP創英角ﾎﾟｯﾌﾟ体" panose="040B0A00000000000000" pitchFamily="50" charset="-128"/>
              </a:rPr>
              <a:t>【</a:t>
            </a:r>
            <a:r>
              <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rPr>
              <a:t>地図・駐車場</a:t>
            </a:r>
            <a:r>
              <a:rPr kumimoji="1" lang="en-US" altLang="ja-JP" sz="1400" dirty="0">
                <a:solidFill>
                  <a:schemeClr val="bg1"/>
                </a:solidFill>
                <a:latin typeface="HGP創英角ﾎﾟｯﾌﾟ体" panose="040B0A00000000000000" pitchFamily="50" charset="-128"/>
                <a:ea typeface="HGP創英角ﾎﾟｯﾌﾟ体" panose="040B0A00000000000000" pitchFamily="50" charset="-128"/>
              </a:rPr>
              <a:t>】</a:t>
            </a:r>
          </a:p>
          <a:p>
            <a:r>
              <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rPr>
              <a:t>うるわし館</a:t>
            </a:r>
            <a:r>
              <a:rPr kumimoji="1" lang="ja-JP" altLang="en-US" sz="1400" dirty="0">
                <a:solidFill>
                  <a:schemeClr val="bg1">
                    <a:lumMod val="95000"/>
                    <a:lumOff val="5000"/>
                  </a:schemeClr>
                </a:solidFill>
                <a:latin typeface="HGP創英角ﾎﾟｯﾌﾟ体" panose="040B0A00000000000000" pitchFamily="50" charset="-128"/>
                <a:ea typeface="HGP創英角ﾎﾟｯﾌﾟ体" panose="040B0A00000000000000" pitchFamily="50" charset="-128"/>
              </a:rPr>
              <a:t>（紀州漆器伝統産業会館）</a:t>
            </a:r>
            <a:r>
              <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rPr>
              <a:t>（海南市船尾</a:t>
            </a:r>
            <a:r>
              <a:rPr kumimoji="1" lang="en-US" altLang="ja-JP" sz="1400" dirty="0">
                <a:solidFill>
                  <a:schemeClr val="bg1"/>
                </a:solidFill>
                <a:latin typeface="HGP創英角ﾎﾟｯﾌﾟ体" panose="040B0A00000000000000" pitchFamily="50" charset="-128"/>
                <a:ea typeface="HGP創英角ﾎﾟｯﾌﾟ体" panose="040B0A00000000000000" pitchFamily="50" charset="-128"/>
              </a:rPr>
              <a:t>222</a:t>
            </a:r>
            <a:r>
              <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rPr>
              <a:t>番地）</a:t>
            </a:r>
            <a:endParaRPr kumimoji="1" lang="en-US" altLang="ja-JP" sz="14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rPr>
              <a:t>駐車場は、①海南黒江観光用駐車場②黒江公民館跡駐車場へとめてください。</a:t>
            </a:r>
            <a:endParaRPr kumimoji="1" lang="en-US" altLang="ja-JP" sz="1400" dirty="0">
              <a:solidFill>
                <a:schemeClr val="bg1"/>
              </a:solidFill>
              <a:latin typeface="HGP創英角ﾎﾟｯﾌﾟ体" panose="040B0A00000000000000" pitchFamily="50" charset="-128"/>
              <a:ea typeface="HGP創英角ﾎﾟｯﾌﾟ体" panose="040B0A00000000000000" pitchFamily="50" charset="-128"/>
            </a:endParaRPr>
          </a:p>
          <a:p>
            <a:endParaRPr kumimoji="1" lang="en-US" altLang="ja-JP" sz="2000" b="1" dirty="0">
              <a:solidFill>
                <a:schemeClr val="bg1"/>
              </a:solidFill>
            </a:endParaRPr>
          </a:p>
          <a:p>
            <a:r>
              <a:rPr kumimoji="1" lang="ja-JP" altLang="en-US" sz="2000" b="1" dirty="0">
                <a:solidFill>
                  <a:schemeClr val="bg1"/>
                </a:solidFill>
              </a:rPr>
              <a:t>　</a:t>
            </a:r>
            <a:r>
              <a:rPr kumimoji="1" lang="ja-JP" altLang="en-US" sz="2000" b="1" dirty="0">
                <a:solidFill>
                  <a:schemeClr val="bg1"/>
                </a:solidFill>
                <a:latin typeface="HGP創英角ﾎﾟｯﾌﾟ体" panose="040B0A00000000000000" pitchFamily="50" charset="-128"/>
                <a:ea typeface="HGP創英角ﾎﾟｯﾌﾟ体" panose="040B0A00000000000000" pitchFamily="50" charset="-128"/>
              </a:rPr>
              <a:t>②</a:t>
            </a: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黒江公民館跡</a:t>
            </a:r>
            <a:endPar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　　　駐車場</a:t>
            </a:r>
            <a:endPar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endParaRPr kumimoji="1" lang="en-US" altLang="ja-JP" sz="2000" b="1" dirty="0">
              <a:solidFill>
                <a:schemeClr val="bg1"/>
              </a:solidFill>
            </a:endParaRPr>
          </a:p>
          <a:p>
            <a:endParaRPr kumimoji="1" lang="en-US" altLang="ja-JP" sz="2000" b="1" dirty="0">
              <a:solidFill>
                <a:schemeClr val="bg1"/>
              </a:solidFill>
            </a:endParaRPr>
          </a:p>
          <a:p>
            <a:r>
              <a:rPr kumimoji="1" lang="ja-JP" altLang="en-US" sz="2000" b="1" dirty="0">
                <a:solidFill>
                  <a:schemeClr val="bg1"/>
                </a:solidFill>
              </a:rPr>
              <a:t>　</a:t>
            </a:r>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①</a:t>
            </a: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海南黒江観光用</a:t>
            </a:r>
            <a:endPar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　　　　駐車場</a:t>
            </a:r>
            <a:endPar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endPar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en-US" altLang="ja-JP" sz="1600" dirty="0">
                <a:solidFill>
                  <a:srgbClr val="FF0000"/>
                </a:solidFill>
                <a:latin typeface="HGP創英角ﾎﾟｯﾌﾟ体" panose="040B0A00000000000000" pitchFamily="50" charset="-128"/>
                <a:ea typeface="HGP創英角ﾎﾟｯﾌﾟ体" panose="040B0A00000000000000" pitchFamily="50" charset="-128"/>
              </a:rPr>
              <a:t>※</a:t>
            </a:r>
            <a:r>
              <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rPr>
              <a:t>うるわし館前駐車場へは</a:t>
            </a:r>
            <a:endParaRPr kumimoji="1" lang="en-US" altLang="ja-JP" sz="1600" dirty="0">
              <a:solidFill>
                <a:srgbClr val="FF0000"/>
              </a:solidFill>
              <a:latin typeface="HGP創英角ﾎﾟｯﾌﾟ体" panose="040B0A00000000000000" pitchFamily="50" charset="-128"/>
              <a:ea typeface="HGP創英角ﾎﾟｯﾌﾟ体" panose="040B0A00000000000000" pitchFamily="50" charset="-128"/>
            </a:endParaRPr>
          </a:p>
          <a:p>
            <a:r>
              <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rPr>
              <a:t>　停めないようにお願いします。</a:t>
            </a:r>
            <a:endParaRPr kumimoji="1" lang="en-US" altLang="ja-JP" sz="16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5" name="テキスト ボックス 34">
            <a:extLst>
              <a:ext uri="{FF2B5EF4-FFF2-40B4-BE49-F238E27FC236}">
                <a16:creationId xmlns:a16="http://schemas.microsoft.com/office/drawing/2014/main" id="{A64A84D9-4A75-D7A5-D275-028EB305E58A}"/>
              </a:ext>
            </a:extLst>
          </p:cNvPr>
          <p:cNvSpPr txBox="1"/>
          <p:nvPr/>
        </p:nvSpPr>
        <p:spPr>
          <a:xfrm>
            <a:off x="876300" y="3381911"/>
            <a:ext cx="5105400" cy="369332"/>
          </a:xfrm>
          <a:prstGeom prst="rect">
            <a:avLst/>
          </a:prstGeom>
          <a:noFill/>
        </p:spPr>
        <p:txBody>
          <a:bodyPr wrap="square" rtlCol="0">
            <a:spAutoFit/>
          </a:bodyPr>
          <a:lstStyle/>
          <a:p>
            <a:endParaRPr kumimoji="1" lang="ja-JP" altLang="en-US" dirty="0">
              <a:solidFill>
                <a:schemeClr val="bg1"/>
              </a:solidFill>
            </a:endParaRPr>
          </a:p>
        </p:txBody>
      </p:sp>
      <p:pic>
        <p:nvPicPr>
          <p:cNvPr id="8" name="図 7">
            <a:extLst>
              <a:ext uri="{FF2B5EF4-FFF2-40B4-BE49-F238E27FC236}">
                <a16:creationId xmlns:a16="http://schemas.microsoft.com/office/drawing/2014/main" id="{4837E96A-50B9-EFFB-48C4-3B2FBD1960E6}"/>
              </a:ext>
            </a:extLst>
          </p:cNvPr>
          <p:cNvPicPr>
            <a:picLocks noChangeAspect="1"/>
          </p:cNvPicPr>
          <p:nvPr/>
        </p:nvPicPr>
        <p:blipFill>
          <a:blip r:embed="rId3"/>
          <a:srcRect l="16873" t="11334" r="15591" b="16665"/>
          <a:stretch/>
        </p:blipFill>
        <p:spPr>
          <a:xfrm>
            <a:off x="3159989" y="6155747"/>
            <a:ext cx="3055617" cy="2518811"/>
          </a:xfrm>
          <a:prstGeom prst="rect">
            <a:avLst/>
          </a:prstGeom>
        </p:spPr>
      </p:pic>
      <p:sp>
        <p:nvSpPr>
          <p:cNvPr id="9" name="楕円 8">
            <a:extLst>
              <a:ext uri="{FF2B5EF4-FFF2-40B4-BE49-F238E27FC236}">
                <a16:creationId xmlns:a16="http://schemas.microsoft.com/office/drawing/2014/main" id="{7DB2F005-0244-1051-381D-D6A8114C2408}"/>
              </a:ext>
            </a:extLst>
          </p:cNvPr>
          <p:cNvSpPr/>
          <p:nvPr/>
        </p:nvSpPr>
        <p:spPr>
          <a:xfrm>
            <a:off x="3157480" y="7839064"/>
            <a:ext cx="1284790" cy="6250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FF0000"/>
                </a:solidFill>
              </a:ln>
              <a:noFill/>
            </a:endParaRPr>
          </a:p>
        </p:txBody>
      </p:sp>
      <p:sp>
        <p:nvSpPr>
          <p:cNvPr id="10" name="四角形: 角を丸くする 9">
            <a:extLst>
              <a:ext uri="{FF2B5EF4-FFF2-40B4-BE49-F238E27FC236}">
                <a16:creationId xmlns:a16="http://schemas.microsoft.com/office/drawing/2014/main" id="{FC5496DC-6E9D-3A61-A479-F1094ECA86EC}"/>
              </a:ext>
            </a:extLst>
          </p:cNvPr>
          <p:cNvSpPr/>
          <p:nvPr/>
        </p:nvSpPr>
        <p:spPr>
          <a:xfrm rot="19133777">
            <a:off x="5112044" y="6698320"/>
            <a:ext cx="744386" cy="64080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8A4BEC07-BBD7-D54C-CA81-2A5A3D0BC917}"/>
              </a:ext>
            </a:extLst>
          </p:cNvPr>
          <p:cNvSpPr/>
          <p:nvPr/>
        </p:nvSpPr>
        <p:spPr>
          <a:xfrm rot="19133777">
            <a:off x="5299544" y="7605529"/>
            <a:ext cx="658802" cy="41671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B6CB9C34-B395-C299-538B-8A1A3AE3C335}"/>
              </a:ext>
            </a:extLst>
          </p:cNvPr>
          <p:cNvCxnSpPr>
            <a:cxnSpLocks/>
          </p:cNvCxnSpPr>
          <p:nvPr/>
        </p:nvCxnSpPr>
        <p:spPr>
          <a:xfrm>
            <a:off x="2268638" y="6532604"/>
            <a:ext cx="2763894" cy="565523"/>
          </a:xfrm>
          <a:prstGeom prst="straightConnector1">
            <a:avLst/>
          </a:prstGeom>
          <a:ln w="381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DCF2366-ABF6-9B39-AA6E-C733A4721413}"/>
              </a:ext>
            </a:extLst>
          </p:cNvPr>
          <p:cNvCxnSpPr>
            <a:cxnSpLocks/>
          </p:cNvCxnSpPr>
          <p:nvPr/>
        </p:nvCxnSpPr>
        <p:spPr>
          <a:xfrm>
            <a:off x="2505709" y="7677223"/>
            <a:ext cx="2807831" cy="111489"/>
          </a:xfrm>
          <a:prstGeom prst="straightConnector1">
            <a:avLst/>
          </a:prstGeom>
          <a:ln w="381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2554F0E9-908B-3936-7E03-25AF84E24091}"/>
              </a:ext>
            </a:extLst>
          </p:cNvPr>
          <p:cNvPicPr>
            <a:picLocks noChangeAspect="1"/>
          </p:cNvPicPr>
          <p:nvPr/>
        </p:nvPicPr>
        <p:blipFill>
          <a:blip r:embed="rId4"/>
          <a:stretch>
            <a:fillRect/>
          </a:stretch>
        </p:blipFill>
        <p:spPr>
          <a:xfrm>
            <a:off x="876300" y="1407690"/>
            <a:ext cx="4702697" cy="3852624"/>
          </a:xfrm>
          <a:prstGeom prst="rect">
            <a:avLst/>
          </a:prstGeom>
        </p:spPr>
      </p:pic>
      <p:sp>
        <p:nvSpPr>
          <p:cNvPr id="3" name="正方形/長方形 2">
            <a:extLst>
              <a:ext uri="{FF2B5EF4-FFF2-40B4-BE49-F238E27FC236}">
                <a16:creationId xmlns:a16="http://schemas.microsoft.com/office/drawing/2014/main" id="{02206270-84AA-746A-DA0F-B706253411B9}"/>
              </a:ext>
            </a:extLst>
          </p:cNvPr>
          <p:cNvSpPr/>
          <p:nvPr/>
        </p:nvSpPr>
        <p:spPr>
          <a:xfrm>
            <a:off x="869934" y="384353"/>
            <a:ext cx="5105400" cy="400110"/>
          </a:xfrm>
          <a:prstGeom prst="rect">
            <a:avLst/>
          </a:prstGeom>
        </p:spPr>
        <p:txBody>
          <a:bodyPr wrap="square">
            <a:spAutoFit/>
          </a:bodyPr>
          <a:lstStyle/>
          <a:p>
            <a:pPr algn="ctr">
              <a:spcAft>
                <a:spcPts val="0"/>
              </a:spcAft>
            </a:pPr>
            <a:r>
              <a:rPr lang="ja-JP" altLang="en-US" sz="2000" kern="100" dirty="0">
                <a:solidFill>
                  <a:schemeClr val="bg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令和</a:t>
            </a:r>
            <a:r>
              <a:rPr lang="en-US" altLang="ja-JP" sz="2000" kern="100" dirty="0">
                <a:solidFill>
                  <a:schemeClr val="bg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7</a:t>
            </a:r>
            <a:r>
              <a:rPr lang="ja-JP" altLang="en-US" sz="2000" kern="100" dirty="0">
                <a:solidFill>
                  <a:schemeClr val="bg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年度和海地方農業者交流会</a:t>
            </a:r>
            <a:endParaRPr lang="ja-JP" altLang="ja-JP" sz="200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B33A1949-44A3-B4AF-687D-D16D1B204F20}"/>
              </a:ext>
            </a:extLst>
          </p:cNvPr>
          <p:cNvSpPr/>
          <p:nvPr/>
        </p:nvSpPr>
        <p:spPr>
          <a:xfrm>
            <a:off x="876300" y="772836"/>
            <a:ext cx="5024904" cy="600164"/>
          </a:xfrm>
          <a:prstGeom prst="rect">
            <a:avLst/>
          </a:prstGeom>
        </p:spPr>
        <p:txBody>
          <a:bodyPr wrap="square">
            <a:spAutoFit/>
          </a:bodyPr>
          <a:lstStyle/>
          <a:p>
            <a:r>
              <a:rPr kumimoji="1" lang="ja-JP" altLang="en-US" sz="1050" dirty="0">
                <a:solidFill>
                  <a:schemeClr val="bg1"/>
                </a:solidFill>
              </a:rPr>
              <a:t>（</a:t>
            </a:r>
            <a:r>
              <a:rPr kumimoji="1" lang="ja-JP" altLang="en-US" sz="1100" dirty="0">
                <a:solidFill>
                  <a:schemeClr val="bg1"/>
                </a:solidFill>
                <a:latin typeface="HGP創英角ﾎﾟｯﾌﾟ体" panose="040B0A00000000000000" pitchFamily="50" charset="-128"/>
                <a:ea typeface="HGP創英角ﾎﾟｯﾌﾟ体" panose="040B0A00000000000000" pitchFamily="50" charset="-128"/>
              </a:rPr>
              <a:t>申込先）海草振興局 農林水産振興部 農業水産振興課　</a:t>
            </a:r>
            <a:endParaRPr kumimoji="1" lang="en-US" altLang="ja-JP" sz="11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1100" dirty="0">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sz="1100" dirty="0">
                <a:solidFill>
                  <a:schemeClr val="bg1"/>
                </a:solidFill>
                <a:latin typeface="HGP創英角ﾎﾟｯﾌﾟ体" panose="040B0A00000000000000" pitchFamily="50" charset="-128"/>
                <a:ea typeface="HGP創英角ﾎﾟｯﾌﾟ体" panose="040B0A00000000000000" pitchFamily="50" charset="-128"/>
              </a:rPr>
              <a:t>F</a:t>
            </a:r>
            <a:r>
              <a:rPr kumimoji="1" lang="ja-JP" altLang="en-US" sz="1100" dirty="0">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sz="1100" dirty="0">
                <a:solidFill>
                  <a:schemeClr val="bg1"/>
                </a:solidFill>
                <a:latin typeface="HGP創英角ﾎﾟｯﾌﾟ体" panose="040B0A00000000000000" pitchFamily="50" charset="-128"/>
                <a:ea typeface="HGP創英角ﾎﾟｯﾌﾟ体" panose="040B0A00000000000000" pitchFamily="50" charset="-128"/>
              </a:rPr>
              <a:t>A</a:t>
            </a:r>
            <a:r>
              <a:rPr kumimoji="1" lang="ja-JP" altLang="en-US" sz="1100" dirty="0">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sz="1100" dirty="0">
                <a:solidFill>
                  <a:schemeClr val="bg1"/>
                </a:solidFill>
                <a:latin typeface="HGP創英角ﾎﾟｯﾌﾟ体" panose="040B0A00000000000000" pitchFamily="50" charset="-128"/>
                <a:ea typeface="HGP創英角ﾎﾟｯﾌﾟ体" panose="040B0A00000000000000" pitchFamily="50" charset="-128"/>
              </a:rPr>
              <a:t>X</a:t>
            </a:r>
            <a:r>
              <a:rPr kumimoji="1" lang="ja-JP" altLang="en-US" sz="1100" dirty="0">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sz="1100" dirty="0">
                <a:solidFill>
                  <a:schemeClr val="bg1"/>
                </a:solidFill>
                <a:latin typeface="HGP創英角ﾎﾟｯﾌﾟ体" panose="040B0A00000000000000" pitchFamily="50" charset="-128"/>
                <a:ea typeface="HGP創英角ﾎﾟｯﾌﾟ体" panose="040B0A00000000000000" pitchFamily="50" charset="-128"/>
              </a:rPr>
              <a:t> : 073-441-3476  </a:t>
            </a:r>
          </a:p>
          <a:p>
            <a:r>
              <a:rPr kumimoji="1" lang="ja-JP" altLang="en-US" sz="1100" dirty="0">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sz="1100" dirty="0">
                <a:solidFill>
                  <a:schemeClr val="bg1"/>
                </a:solidFill>
                <a:latin typeface="HGP創英角ﾎﾟｯﾌﾟ体" panose="040B0A00000000000000" pitchFamily="50" charset="-128"/>
                <a:ea typeface="HGP創英角ﾎﾟｯﾌﾟ体" panose="040B0A00000000000000" pitchFamily="50" charset="-128"/>
              </a:rPr>
              <a:t>E-mail : e1301911@pref.wakayama.lg.jp </a:t>
            </a:r>
          </a:p>
        </p:txBody>
      </p:sp>
      <p:sp>
        <p:nvSpPr>
          <p:cNvPr id="15" name="テキスト ボックス 14">
            <a:extLst>
              <a:ext uri="{FF2B5EF4-FFF2-40B4-BE49-F238E27FC236}">
                <a16:creationId xmlns:a16="http://schemas.microsoft.com/office/drawing/2014/main" id="{B2EBCE5B-2227-231C-CEC8-01445D1AC936}"/>
              </a:ext>
            </a:extLst>
          </p:cNvPr>
          <p:cNvSpPr txBox="1"/>
          <p:nvPr/>
        </p:nvSpPr>
        <p:spPr>
          <a:xfrm>
            <a:off x="3501926" y="8418160"/>
            <a:ext cx="940344" cy="338554"/>
          </a:xfrm>
          <a:prstGeom prst="rect">
            <a:avLst/>
          </a:prstGeom>
          <a:noFill/>
        </p:spPr>
        <p:txBody>
          <a:bodyPr wrap="square" rtlCol="0">
            <a:spAutoFit/>
          </a:bodyPr>
          <a:lstStyle/>
          <a:p>
            <a:r>
              <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rPr>
              <a:t>会場↑</a:t>
            </a:r>
          </a:p>
        </p:txBody>
      </p:sp>
    </p:spTree>
    <p:extLst>
      <p:ext uri="{BB962C8B-B14F-4D97-AF65-F5344CB8AC3E}">
        <p14:creationId xmlns:p14="http://schemas.microsoft.com/office/powerpoint/2010/main" val="4213874247"/>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266</Words>
  <Application>Microsoft Office PowerPoint</Application>
  <PresentationFormat>画面に合わせる (4:3)</PresentationFormat>
  <Paragraphs>44</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HGS創英角ﾎﾟｯﾌﾟ体</vt:lpstr>
      <vt:lpstr>HG丸ｺﾞｼｯｸM-PRO</vt:lpstr>
      <vt:lpstr>メイリオ</vt:lpstr>
      <vt:lpstr>Arial</vt:lpstr>
      <vt:lpstr>Calibri</vt:lpstr>
      <vt:lpstr>Calibri Light</vt:lpstr>
      <vt:lpstr>Office Theme</vt:lpstr>
      <vt:lpstr>PowerPoint プレゼンテーション</vt:lpstr>
      <vt:lpstr>PowerPoint プレゼンテーション</vt:lpstr>
    </vt:vector>
  </TitlesOfParts>
  <Company>Wakayama Prefecture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125679</dc:creator>
  <cp:lastModifiedBy>池谷 祐衣</cp:lastModifiedBy>
  <cp:revision>60</cp:revision>
  <cp:lastPrinted>2026-01-27T06:02:41Z</cp:lastPrinted>
  <dcterms:created xsi:type="dcterms:W3CDTF">2022-01-18T04:48:57Z</dcterms:created>
  <dcterms:modified xsi:type="dcterms:W3CDTF">2026-01-29T02:16:55Z</dcterms:modified>
</cp:coreProperties>
</file>