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6" r:id="rId2"/>
    <p:sldId id="257" r:id="rId3"/>
  </p:sldIdLst>
  <p:sldSz cx="6858000" cy="9906000" type="A4"/>
  <p:notesSz cx="7099300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BB66"/>
    <a:srgbClr val="F69008"/>
    <a:srgbClr val="FF8A09"/>
    <a:srgbClr val="202C22"/>
    <a:srgbClr val="526E52"/>
    <a:srgbClr val="243024"/>
    <a:srgbClr val="1F231F"/>
    <a:srgbClr val="121412"/>
    <a:srgbClr val="0D0D0D"/>
    <a:srgbClr val="FFF3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7" autoAdjust="0"/>
    <p:restoredTop sz="94660"/>
  </p:normalViewPr>
  <p:slideViewPr>
    <p:cSldViewPr snapToGrid="0">
      <p:cViewPr varScale="1">
        <p:scale>
          <a:sx n="49" d="100"/>
          <a:sy n="49" d="100"/>
        </p:scale>
        <p:origin x="227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A743C-CB9E-48A9-9CD7-33BF9E4D86E5}" type="datetimeFigureOut">
              <a:rPr kumimoji="1" lang="ja-JP" altLang="en-US" smtClean="0"/>
              <a:t>2023/3/8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9EC71-C6C8-412E-9610-7162E0F829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75767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A743C-CB9E-48A9-9CD7-33BF9E4D86E5}" type="datetimeFigureOut">
              <a:rPr kumimoji="1" lang="ja-JP" altLang="en-US" smtClean="0"/>
              <a:t>2023/3/8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9EC71-C6C8-412E-9610-7162E0F829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3423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A743C-CB9E-48A9-9CD7-33BF9E4D86E5}" type="datetimeFigureOut">
              <a:rPr kumimoji="1" lang="ja-JP" altLang="en-US" smtClean="0"/>
              <a:t>2023/3/8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9EC71-C6C8-412E-9610-7162E0F829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579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A743C-CB9E-48A9-9CD7-33BF9E4D86E5}" type="datetimeFigureOut">
              <a:rPr kumimoji="1" lang="ja-JP" altLang="en-US" smtClean="0"/>
              <a:t>2023/3/8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9EC71-C6C8-412E-9610-7162E0F829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252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A743C-CB9E-48A9-9CD7-33BF9E4D86E5}" type="datetimeFigureOut">
              <a:rPr kumimoji="1" lang="ja-JP" altLang="en-US" smtClean="0"/>
              <a:t>2023/3/8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9EC71-C6C8-412E-9610-7162E0F829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041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A743C-CB9E-48A9-9CD7-33BF9E4D86E5}" type="datetimeFigureOut">
              <a:rPr kumimoji="1" lang="ja-JP" altLang="en-US" smtClean="0"/>
              <a:t>2023/3/8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9EC71-C6C8-412E-9610-7162E0F829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3834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A743C-CB9E-48A9-9CD7-33BF9E4D86E5}" type="datetimeFigureOut">
              <a:rPr kumimoji="1" lang="ja-JP" altLang="en-US" smtClean="0"/>
              <a:t>2023/3/8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9EC71-C6C8-412E-9610-7162E0F829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792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A743C-CB9E-48A9-9CD7-33BF9E4D86E5}" type="datetimeFigureOut">
              <a:rPr kumimoji="1" lang="ja-JP" altLang="en-US" smtClean="0"/>
              <a:t>2023/3/8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9EC71-C6C8-412E-9610-7162E0F829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6626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A743C-CB9E-48A9-9CD7-33BF9E4D86E5}" type="datetimeFigureOut">
              <a:rPr kumimoji="1" lang="ja-JP" altLang="en-US" smtClean="0"/>
              <a:t>2023/3/8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9EC71-C6C8-412E-9610-7162E0F829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1189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A743C-CB9E-48A9-9CD7-33BF9E4D86E5}" type="datetimeFigureOut">
              <a:rPr kumimoji="1" lang="ja-JP" altLang="en-US" smtClean="0"/>
              <a:t>2023/3/8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9EC71-C6C8-412E-9610-7162E0F829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6825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A743C-CB9E-48A9-9CD7-33BF9E4D86E5}" type="datetimeFigureOut">
              <a:rPr kumimoji="1" lang="ja-JP" altLang="en-US" smtClean="0"/>
              <a:t>2023/3/8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9EC71-C6C8-412E-9610-7162E0F829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2811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2A743C-CB9E-48A9-9CD7-33BF9E4D86E5}" type="datetimeFigureOut">
              <a:rPr kumimoji="1" lang="ja-JP" altLang="en-US" smtClean="0"/>
              <a:t>2023/3/8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99EC71-C6C8-412E-9610-7162E0F829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8382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F9B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1E7EC5-B959-49A6-B0A6-B827F871D3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7213905" y="6096599"/>
            <a:ext cx="6362163" cy="1128963"/>
          </a:xfrm>
          <a:ln>
            <a:noFill/>
          </a:ln>
        </p:spPr>
        <p:txBody>
          <a:bodyPr>
            <a:spAutoFit/>
          </a:bodyPr>
          <a:lstStyle/>
          <a:p>
            <a:pPr>
              <a:lnSpc>
                <a:spcPct val="110000"/>
              </a:lnSpc>
            </a:pPr>
            <a:r>
              <a:rPr kumimoji="1" lang="ja-JP" altLang="en-US" sz="3200" b="1" dirty="0">
                <a:ln w="82550">
                  <a:solidFill>
                    <a:srgbClr val="202C22"/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肥料価格高騰対策</a:t>
            </a:r>
            <a:r>
              <a:rPr kumimoji="1" lang="ja-JP" altLang="en-US" sz="3200" b="1" dirty="0" smtClean="0">
                <a:ln w="82550">
                  <a:solidFill>
                    <a:srgbClr val="202C22"/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の申込を行う</a:t>
            </a:r>
            <a:r>
              <a:rPr kumimoji="1" lang="en-US" altLang="ja-JP" sz="3200" b="1" dirty="0" smtClean="0">
                <a:ln w="82550">
                  <a:solidFill>
                    <a:srgbClr val="202C22"/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/>
            </a:r>
            <a:br>
              <a:rPr kumimoji="1" lang="en-US" altLang="ja-JP" sz="3200" b="1" dirty="0" smtClean="0">
                <a:ln w="82550">
                  <a:solidFill>
                    <a:srgbClr val="202C22"/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kumimoji="1" lang="ja-JP" altLang="en-US" sz="3200" b="1" dirty="0" smtClean="0">
                <a:ln w="82550">
                  <a:solidFill>
                    <a:srgbClr val="202C22"/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農業者の皆様へ</a:t>
            </a:r>
            <a:endParaRPr kumimoji="1" lang="ja-JP" altLang="en-US" sz="3200" b="1" dirty="0">
              <a:ln w="82550">
                <a:solidFill>
                  <a:srgbClr val="202C22"/>
                </a:solidFill>
              </a:ln>
              <a:solidFill>
                <a:schemeClr val="tx1">
                  <a:lumMod val="50000"/>
                  <a:lumOff val="50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5" name="タイトル 1">
            <a:extLst>
              <a:ext uri="{FF2B5EF4-FFF2-40B4-BE49-F238E27FC236}">
                <a16:creationId xmlns:a16="http://schemas.microsoft.com/office/drawing/2014/main" id="{9485ADF1-3526-4AB0-A941-7ECFAAEBFE54}"/>
              </a:ext>
            </a:extLst>
          </p:cNvPr>
          <p:cNvSpPr txBox="1">
            <a:spLocks/>
          </p:cNvSpPr>
          <p:nvPr/>
        </p:nvSpPr>
        <p:spPr>
          <a:xfrm>
            <a:off x="-7248897" y="6011756"/>
            <a:ext cx="6292887" cy="1175706"/>
          </a:xfrm>
          <a:prstGeom prst="rect">
            <a:avLst/>
          </a:prstGeom>
          <a:ln>
            <a:noFill/>
          </a:ln>
        </p:spPr>
        <p:txBody>
          <a:bodyPr vert="horz" wrap="square" lIns="91440" tIns="45720" rIns="91440" bIns="45720" rtlCol="0" anchor="b">
            <a:sp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0000"/>
              </a:lnSpc>
            </a:pPr>
            <a:r>
              <a:rPr lang="ja-JP" altLang="en-US" sz="3200" b="1" dirty="0">
                <a:solidFill>
                  <a:srgbClr val="C9E77D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肥料価格高騰対策</a:t>
            </a:r>
            <a:r>
              <a:rPr lang="ja-JP" altLang="en-US" sz="3200" b="1" dirty="0" smtClean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の申込を行う</a:t>
            </a:r>
            <a:endParaRPr lang="en-US" altLang="ja-JP" sz="3200" b="1" dirty="0" smtClean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10000"/>
              </a:lnSpc>
            </a:pPr>
            <a:r>
              <a:rPr lang="ja-JP" altLang="en-US" sz="3200" b="1" dirty="0" smtClean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農業者の皆様へ</a:t>
            </a:r>
            <a:endParaRPr lang="ja-JP" altLang="en-US" sz="32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4" name="正方形/長方形 63">
            <a:extLst>
              <a:ext uri="{FF2B5EF4-FFF2-40B4-BE49-F238E27FC236}">
                <a16:creationId xmlns:a16="http://schemas.microsoft.com/office/drawing/2014/main" id="{134EA117-36AD-4EA6-A6A9-CB90F0684AA1}"/>
              </a:ext>
            </a:extLst>
          </p:cNvPr>
          <p:cNvSpPr/>
          <p:nvPr/>
        </p:nvSpPr>
        <p:spPr>
          <a:xfrm flipV="1">
            <a:off x="216000" y="2262072"/>
            <a:ext cx="6470027" cy="1545852"/>
          </a:xfrm>
          <a:prstGeom prst="rect">
            <a:avLst/>
          </a:prstGeom>
          <a:solidFill>
            <a:schemeClr val="bg1"/>
          </a:solidFill>
          <a:ln w="28575">
            <a:solidFill>
              <a:srgbClr val="3A851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1030" name="Picture 6">
            <a:extLst>
              <a:ext uri="{FF2B5EF4-FFF2-40B4-BE49-F238E27FC236}">
                <a16:creationId xmlns:a16="http://schemas.microsoft.com/office/drawing/2014/main" id="{E1E618D4-42D7-4BCB-8A1B-8710F34BDF68}"/>
              </a:ext>
            </a:extLst>
          </p:cNvPr>
          <p:cNvPicPr>
            <a:picLocks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6428" y="118856"/>
            <a:ext cx="792000" cy="7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>
            <a:extLst>
              <a:ext uri="{FF2B5EF4-FFF2-40B4-BE49-F238E27FC236}">
                <a16:creationId xmlns:a16="http://schemas.microsoft.com/office/drawing/2014/main" id="{1E40148A-7016-4099-B375-160E46F9C51C}"/>
              </a:ext>
            </a:extLst>
          </p:cNvPr>
          <p:cNvPicPr>
            <a:picLocks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8924" y="229019"/>
            <a:ext cx="792000" cy="7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134EA117-36AD-4EA6-A6A9-CB90F0684AA1}"/>
              </a:ext>
            </a:extLst>
          </p:cNvPr>
          <p:cNvSpPr/>
          <p:nvPr/>
        </p:nvSpPr>
        <p:spPr>
          <a:xfrm flipV="1">
            <a:off x="216000" y="4096755"/>
            <a:ext cx="6470027" cy="929806"/>
          </a:xfrm>
          <a:prstGeom prst="rect">
            <a:avLst/>
          </a:prstGeom>
          <a:solidFill>
            <a:schemeClr val="bg1"/>
          </a:solidFill>
          <a:ln w="28575">
            <a:solidFill>
              <a:srgbClr val="3A851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0" name="矢印: 五方向 29">
            <a:extLst>
              <a:ext uri="{FF2B5EF4-FFF2-40B4-BE49-F238E27FC236}">
                <a16:creationId xmlns:a16="http://schemas.microsoft.com/office/drawing/2014/main" id="{60538687-AD17-4744-89A8-DE34AF74C3F8}"/>
              </a:ext>
            </a:extLst>
          </p:cNvPr>
          <p:cNvSpPr/>
          <p:nvPr/>
        </p:nvSpPr>
        <p:spPr>
          <a:xfrm>
            <a:off x="216000" y="3923083"/>
            <a:ext cx="2880000" cy="388343"/>
          </a:xfrm>
          <a:prstGeom prst="homePlate">
            <a:avLst/>
          </a:prstGeom>
          <a:solidFill>
            <a:srgbClr val="3A851F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支援の対象となる</a:t>
            </a:r>
            <a:r>
              <a:rPr kumimoji="1" lang="ja-JP" altLang="en-US" b="1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肥料</a:t>
            </a:r>
            <a:endParaRPr kumimoji="1" lang="ja-JP" altLang="en-US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1034" name="Picture 10">
            <a:extLst>
              <a:ext uri="{FF2B5EF4-FFF2-40B4-BE49-F238E27FC236}">
                <a16:creationId xmlns:a16="http://schemas.microsoft.com/office/drawing/2014/main" id="{F4D8E8E9-F4D9-4F12-883B-8B609134B0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083526">
            <a:off x="7955469" y="2525429"/>
            <a:ext cx="664337" cy="664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7" name="矢印: 五方向 29">
            <a:extLst>
              <a:ext uri="{FF2B5EF4-FFF2-40B4-BE49-F238E27FC236}">
                <a16:creationId xmlns:a16="http://schemas.microsoft.com/office/drawing/2014/main" id="{60538687-AD17-4744-89A8-DE34AF74C3F8}"/>
              </a:ext>
            </a:extLst>
          </p:cNvPr>
          <p:cNvSpPr/>
          <p:nvPr/>
        </p:nvSpPr>
        <p:spPr>
          <a:xfrm>
            <a:off x="216000" y="2058206"/>
            <a:ext cx="2880000" cy="388343"/>
          </a:xfrm>
          <a:prstGeom prst="homePlate">
            <a:avLst/>
          </a:prstGeom>
          <a:solidFill>
            <a:srgbClr val="3A851F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支援の対象と</a:t>
            </a:r>
            <a:r>
              <a:rPr kumimoji="1" lang="ja-JP" altLang="en-US" b="1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なる方</a:t>
            </a:r>
            <a:endParaRPr kumimoji="1" lang="ja-JP" altLang="en-US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1" name="四角形: 角を丸くする 7">
            <a:extLst>
              <a:ext uri="{FF2B5EF4-FFF2-40B4-BE49-F238E27FC236}">
                <a16:creationId xmlns:a16="http://schemas.microsoft.com/office/drawing/2014/main" id="{7952536A-D68D-46FC-9F20-9279CE7FDBF0}"/>
              </a:ext>
            </a:extLst>
          </p:cNvPr>
          <p:cNvSpPr/>
          <p:nvPr/>
        </p:nvSpPr>
        <p:spPr>
          <a:xfrm>
            <a:off x="173052" y="1274044"/>
            <a:ext cx="6500049" cy="695543"/>
          </a:xfrm>
          <a:prstGeom prst="roundRect">
            <a:avLst>
              <a:gd name="adj" fmla="val 9681"/>
            </a:avLst>
          </a:prstGeom>
          <a:solidFill>
            <a:schemeClr val="bg1"/>
          </a:solidFill>
          <a:ln w="44450" cmpd="sng">
            <a:solidFill>
              <a:srgbClr val="3A851F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kumimoji="1" lang="ja-JP" altLang="en-US" sz="1600" b="1" dirty="0">
              <a:latin typeface="BIZ UDPゴシック" panose="020B0400000000000000" pitchFamily="50" charset="-128"/>
              <a:ea typeface="BIZ UDPゴシック" panose="020B0400000000000000"/>
            </a:endParaRPr>
          </a:p>
        </p:txBody>
      </p:sp>
      <p:sp>
        <p:nvSpPr>
          <p:cNvPr id="66" name="テキスト ボックス 65">
            <a:extLst>
              <a:ext uri="{FF2B5EF4-FFF2-40B4-BE49-F238E27FC236}">
                <a16:creationId xmlns:a16="http://schemas.microsoft.com/office/drawing/2014/main" id="{973E253A-215C-4F1D-BA77-02A3F322EF2A}"/>
              </a:ext>
            </a:extLst>
          </p:cNvPr>
          <p:cNvSpPr txBox="1"/>
          <p:nvPr/>
        </p:nvSpPr>
        <p:spPr>
          <a:xfrm>
            <a:off x="271472" y="1290151"/>
            <a:ext cx="63326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latin typeface="HGS創英角ﾎﾟｯﾌﾟ体" panose="040B0A00000000000000" pitchFamily="50" charset="-128"/>
                <a:ea typeface="BIZ UDPゴシック" panose="020B0400000000000000"/>
              </a:rPr>
              <a:t>肥料</a:t>
            </a:r>
            <a:r>
              <a:rPr lang="ja-JP" altLang="en-US" sz="1600" dirty="0" smtClean="0">
                <a:latin typeface="HGS創英角ﾎﾟｯﾌﾟ体" panose="040B0A00000000000000" pitchFamily="50" charset="-128"/>
                <a:ea typeface="BIZ UDPゴシック" panose="020B0400000000000000"/>
              </a:rPr>
              <a:t>価格の高騰</a:t>
            </a:r>
            <a:r>
              <a:rPr lang="ja-JP" altLang="en-US" sz="1600" dirty="0">
                <a:latin typeface="HGS創英角ﾎﾟｯﾌﾟ体" panose="040B0A00000000000000" pitchFamily="50" charset="-128"/>
                <a:ea typeface="BIZ UDPゴシック" panose="020B0400000000000000"/>
              </a:rPr>
              <a:t>による農業経営への影響緩和のため、化学肥料の低減に向けて取り組む農業者の皆様の</a:t>
            </a:r>
            <a:r>
              <a:rPr lang="ja-JP" altLang="en-US" sz="1600" dirty="0" smtClean="0">
                <a:latin typeface="HGS創英角ﾎﾟｯﾌﾟ体" panose="040B0A00000000000000" pitchFamily="50" charset="-128"/>
                <a:ea typeface="BIZ UDPゴシック" panose="020B0400000000000000"/>
              </a:rPr>
              <a:t>肥料費の一部を国が支援</a:t>
            </a:r>
            <a:r>
              <a:rPr lang="ja-JP" altLang="en-US" sz="1600" dirty="0">
                <a:latin typeface="HGS創英角ﾎﾟｯﾌﾟ体" panose="040B0A00000000000000" pitchFamily="50" charset="-128"/>
                <a:ea typeface="BIZ UDPゴシック" panose="020B0400000000000000"/>
              </a:rPr>
              <a:t>します</a:t>
            </a:r>
            <a:r>
              <a:rPr lang="ja-JP" altLang="en-US" sz="1600" dirty="0" smtClean="0">
                <a:latin typeface="HGS創英角ﾎﾟｯﾌﾟ体" panose="040B0A00000000000000" pitchFamily="50" charset="-128"/>
                <a:ea typeface="BIZ UDPゴシック" panose="020B0400000000000000"/>
              </a:rPr>
              <a:t>。</a:t>
            </a:r>
            <a:endParaRPr lang="ja-JP" altLang="en-US" sz="1600" dirty="0">
              <a:latin typeface="HGS創英角ﾎﾟｯﾌﾟ体" panose="040B0A00000000000000" pitchFamily="50" charset="-128"/>
              <a:ea typeface="BIZ UDPゴシック" panose="020B040000000000000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FB178045-0BE8-4120-8585-FE1D5F7F47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92439">
            <a:off x="8356968" y="3286120"/>
            <a:ext cx="771020" cy="7710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973E253A-215C-4F1D-BA77-02A3F322EF2A}"/>
              </a:ext>
            </a:extLst>
          </p:cNvPr>
          <p:cNvSpPr txBox="1"/>
          <p:nvPr/>
        </p:nvSpPr>
        <p:spPr>
          <a:xfrm>
            <a:off x="233114" y="4326511"/>
            <a:ext cx="64399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ja-JP" altLang="en-US" b="1" u="sng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令和４年１１月～令和５年５月</a:t>
            </a:r>
            <a:r>
              <a:rPr kumimoji="1" lang="ja-JP" altLang="en-US" b="1" u="sng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に</a:t>
            </a:r>
            <a:r>
              <a:rPr kumimoji="1" lang="ja-JP" altLang="en-US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購入</a:t>
            </a:r>
            <a:r>
              <a:rPr kumimoji="1" lang="ja-JP" altLang="en-US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し</a:t>
            </a:r>
            <a:r>
              <a:rPr kumimoji="1" lang="ja-JP" altLang="en-US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、</a:t>
            </a:r>
            <a:r>
              <a:rPr kumimoji="1" lang="ja-JP" altLang="en-US" b="1" u="sng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令和５年の春肥</a:t>
            </a:r>
            <a:r>
              <a:rPr kumimoji="1" lang="ja-JP" altLang="en-US" b="1" u="sng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に使用</a:t>
            </a:r>
            <a:r>
              <a:rPr kumimoji="1" lang="ja-JP" altLang="en-US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する肥料が対象です</a:t>
            </a:r>
            <a:r>
              <a:rPr kumimoji="1" lang="ja-JP" altLang="en-US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。</a:t>
            </a:r>
            <a:endParaRPr kumimoji="1" lang="en-US" altLang="ja-JP" sz="130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134EA117-36AD-4EA6-A6A9-CB90F0684AA1}"/>
              </a:ext>
            </a:extLst>
          </p:cNvPr>
          <p:cNvSpPr/>
          <p:nvPr/>
        </p:nvSpPr>
        <p:spPr>
          <a:xfrm flipV="1">
            <a:off x="216000" y="5311291"/>
            <a:ext cx="6470027" cy="4517591"/>
          </a:xfrm>
          <a:prstGeom prst="rect">
            <a:avLst/>
          </a:prstGeom>
          <a:solidFill>
            <a:schemeClr val="bg1"/>
          </a:solidFill>
          <a:ln w="28575">
            <a:solidFill>
              <a:srgbClr val="3A851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5" name="矢印: 五方向 29">
            <a:extLst>
              <a:ext uri="{FF2B5EF4-FFF2-40B4-BE49-F238E27FC236}">
                <a16:creationId xmlns:a16="http://schemas.microsoft.com/office/drawing/2014/main" id="{60538687-AD17-4744-89A8-DE34AF74C3F8}"/>
              </a:ext>
            </a:extLst>
          </p:cNvPr>
          <p:cNvSpPr/>
          <p:nvPr/>
        </p:nvSpPr>
        <p:spPr>
          <a:xfrm>
            <a:off x="216000" y="5102886"/>
            <a:ext cx="2880000" cy="388343"/>
          </a:xfrm>
          <a:prstGeom prst="homePlate">
            <a:avLst/>
          </a:prstGeom>
          <a:solidFill>
            <a:srgbClr val="3A851F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b="1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申込の方法</a:t>
            </a:r>
            <a:endParaRPr kumimoji="1" lang="ja-JP" altLang="en-US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3" name="メモ 62"/>
          <p:cNvSpPr/>
          <p:nvPr/>
        </p:nvSpPr>
        <p:spPr>
          <a:xfrm>
            <a:off x="517008" y="6280584"/>
            <a:ext cx="5744417" cy="1316214"/>
          </a:xfrm>
          <a:prstGeom prst="foldedCorner">
            <a:avLst/>
          </a:prstGeom>
          <a:solidFill>
            <a:schemeClr val="bg1">
              <a:alpha val="98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400"/>
              </a:lnSpc>
            </a:pPr>
            <a:r>
              <a:rPr lang="ja-JP" altLang="en-US" sz="1800" b="1" dirty="0">
                <a:solidFill>
                  <a:schemeClr val="tx1"/>
                </a:solidFill>
                <a:latin typeface="HG創英角ﾎﾟｯﾌﾟ体" panose="040B0A09000000000000" pitchFamily="49" charset="-128"/>
                <a:ea typeface="BIZ UDPゴシック" panose="020B0400000000000000"/>
              </a:rPr>
              <a:t>～</a:t>
            </a:r>
            <a:r>
              <a:rPr lang="ja-JP" altLang="en-US" sz="1800" b="1" dirty="0" smtClean="0">
                <a:solidFill>
                  <a:schemeClr val="tx1"/>
                </a:solidFill>
                <a:latin typeface="HG創英角ﾎﾟｯﾌﾟ体" panose="040B0A09000000000000" pitchFamily="49" charset="-128"/>
                <a:ea typeface="BIZ UDPゴシック" panose="020B0400000000000000"/>
              </a:rPr>
              <a:t>申込の際に記入していただく書類～</a:t>
            </a:r>
            <a:endParaRPr lang="en-US" altLang="ja-JP" sz="1800" b="1" dirty="0">
              <a:solidFill>
                <a:schemeClr val="tx1"/>
              </a:solidFill>
              <a:latin typeface="HG創英角ﾎﾟｯﾌﾟ体" panose="040B0A09000000000000" pitchFamily="49" charset="-128"/>
              <a:ea typeface="BIZ UDPゴシック" panose="020B0400000000000000"/>
            </a:endParaRPr>
          </a:p>
          <a:p>
            <a:pPr>
              <a:lnSpc>
                <a:spcPts val="2400"/>
              </a:lnSpc>
            </a:pPr>
            <a:r>
              <a:rPr lang="ja-JP" altLang="en-US" sz="1800" b="1" dirty="0">
                <a:solidFill>
                  <a:schemeClr val="tx1"/>
                </a:solidFill>
                <a:latin typeface="HG創英角ﾎﾟｯﾌﾟ体" panose="040B0A09000000000000" pitchFamily="49" charset="-128"/>
                <a:ea typeface="BIZ UDPゴシック" panose="020B0400000000000000"/>
              </a:rPr>
              <a:t>①化学肥料低減</a:t>
            </a:r>
            <a:r>
              <a:rPr lang="ja-JP" altLang="en-US" sz="1800" b="1" dirty="0" smtClean="0">
                <a:solidFill>
                  <a:schemeClr val="tx1"/>
                </a:solidFill>
                <a:latin typeface="HG創英角ﾎﾟｯﾌﾟ体" panose="040B0A09000000000000" pitchFamily="49" charset="-128"/>
                <a:ea typeface="BIZ UDPゴシック" panose="020B0400000000000000"/>
              </a:rPr>
              <a:t>計画書</a:t>
            </a:r>
            <a:r>
              <a:rPr lang="en-US" altLang="ja-JP" sz="1600" dirty="0" smtClean="0">
                <a:solidFill>
                  <a:schemeClr val="tx1"/>
                </a:solidFill>
                <a:latin typeface="HG創英角ﾎﾟｯﾌﾟ体" panose="040B0A09000000000000" pitchFamily="49" charset="-128"/>
                <a:ea typeface="BIZ UDPゴシック" panose="020B0400000000000000"/>
              </a:rPr>
              <a:t>(</a:t>
            </a:r>
            <a:r>
              <a:rPr lang="ja-JP" altLang="en-US" sz="1600" dirty="0" smtClean="0">
                <a:solidFill>
                  <a:schemeClr val="tx1"/>
                </a:solidFill>
                <a:latin typeface="HG創英角ﾎﾟｯﾌﾟ体" panose="040B0A09000000000000" pitchFamily="49" charset="-128"/>
                <a:ea typeface="BIZ UDPゴシック" panose="020B0400000000000000"/>
              </a:rPr>
              <a:t>２つ以上の取組をすること</a:t>
            </a:r>
            <a:r>
              <a:rPr lang="en-US" altLang="ja-JP" sz="1600" dirty="0" smtClean="0">
                <a:solidFill>
                  <a:schemeClr val="tx1"/>
                </a:solidFill>
                <a:latin typeface="HG創英角ﾎﾟｯﾌﾟ体" panose="040B0A09000000000000" pitchFamily="49" charset="-128"/>
                <a:ea typeface="BIZ UDPゴシック" panose="020B0400000000000000"/>
              </a:rPr>
              <a:t>)</a:t>
            </a:r>
            <a:endParaRPr lang="en-US" altLang="ja-JP" sz="1600" dirty="0">
              <a:solidFill>
                <a:schemeClr val="tx1"/>
              </a:solidFill>
              <a:latin typeface="HG創英角ﾎﾟｯﾌﾟ体" panose="040B0A09000000000000" pitchFamily="49" charset="-128"/>
              <a:ea typeface="BIZ UDPゴシック" panose="020B0400000000000000"/>
            </a:endParaRPr>
          </a:p>
          <a:p>
            <a:pPr>
              <a:lnSpc>
                <a:spcPts val="2400"/>
              </a:lnSpc>
            </a:pPr>
            <a:r>
              <a:rPr lang="ja-JP" altLang="en-US" sz="1800" b="1" dirty="0">
                <a:solidFill>
                  <a:schemeClr val="tx1"/>
                </a:solidFill>
                <a:latin typeface="HG創英角ﾎﾟｯﾌﾟ体" panose="040B0A09000000000000" pitchFamily="49" charset="-128"/>
                <a:ea typeface="BIZ UDPゴシック" panose="020B0400000000000000"/>
              </a:rPr>
              <a:t>②誓約・</a:t>
            </a:r>
            <a:r>
              <a:rPr lang="ja-JP" altLang="en-US" sz="1800" b="1" dirty="0" smtClean="0">
                <a:solidFill>
                  <a:schemeClr val="tx1"/>
                </a:solidFill>
                <a:latin typeface="HG創英角ﾎﾟｯﾌﾟ体" panose="040B0A09000000000000" pitchFamily="49" charset="-128"/>
                <a:ea typeface="BIZ UDPゴシック" panose="020B0400000000000000"/>
              </a:rPr>
              <a:t>同意書</a:t>
            </a:r>
            <a:r>
              <a:rPr lang="en-US" altLang="ja-JP" sz="1600" dirty="0" smtClean="0">
                <a:solidFill>
                  <a:schemeClr val="tx1"/>
                </a:solidFill>
                <a:latin typeface="HG創英角ﾎﾟｯﾌﾟ体" panose="040B0A09000000000000" pitchFamily="49" charset="-128"/>
                <a:ea typeface="BIZ UDPゴシック" panose="020B0400000000000000"/>
              </a:rPr>
              <a:t>(</a:t>
            </a:r>
            <a:r>
              <a:rPr lang="ja-JP" altLang="en-US" sz="1600" dirty="0" smtClean="0">
                <a:solidFill>
                  <a:schemeClr val="tx1"/>
                </a:solidFill>
                <a:latin typeface="HG創英角ﾎﾟｯﾌﾟ体" panose="040B0A09000000000000" pitchFamily="49" charset="-128"/>
                <a:ea typeface="BIZ UDPゴシック" panose="020B0400000000000000"/>
              </a:rPr>
              <a:t>チェックシートと自筆の署名</a:t>
            </a:r>
            <a:r>
              <a:rPr lang="en-US" altLang="ja-JP" sz="1600" dirty="0" smtClean="0">
                <a:solidFill>
                  <a:schemeClr val="tx1"/>
                </a:solidFill>
                <a:latin typeface="HG創英角ﾎﾟｯﾌﾟ体" panose="040B0A09000000000000" pitchFamily="49" charset="-128"/>
                <a:ea typeface="BIZ UDPゴシック" panose="020B0400000000000000"/>
              </a:rPr>
              <a:t>)</a:t>
            </a:r>
            <a:endParaRPr lang="en-US" altLang="ja-JP" sz="1600" dirty="0">
              <a:solidFill>
                <a:schemeClr val="tx1"/>
              </a:solidFill>
              <a:latin typeface="HG創英角ﾎﾟｯﾌﾟ体" panose="040B0A09000000000000" pitchFamily="49" charset="-128"/>
              <a:ea typeface="BIZ UDPゴシック" panose="020B0400000000000000"/>
            </a:endParaRPr>
          </a:p>
          <a:p>
            <a:pPr>
              <a:lnSpc>
                <a:spcPts val="2400"/>
              </a:lnSpc>
            </a:pPr>
            <a:r>
              <a:rPr lang="ja-JP" altLang="en-US" sz="1800" b="1" dirty="0" smtClean="0">
                <a:solidFill>
                  <a:schemeClr val="tx1"/>
                </a:solidFill>
                <a:latin typeface="HG創英角ﾎﾟｯﾌﾟ体" panose="040B0A09000000000000" pitchFamily="49" charset="-128"/>
                <a:ea typeface="BIZ UDPゴシック" panose="020B0400000000000000"/>
              </a:rPr>
              <a:t>③振込口座届出書</a:t>
            </a:r>
            <a:r>
              <a:rPr lang="en-US" altLang="ja-JP" sz="1800" dirty="0" smtClean="0">
                <a:solidFill>
                  <a:schemeClr val="tx1"/>
                </a:solidFill>
                <a:latin typeface="HG創英角ﾎﾟｯﾌﾟ体" panose="040B0A09000000000000" pitchFamily="49" charset="-128"/>
                <a:ea typeface="BIZ UDPゴシック" panose="020B0400000000000000"/>
              </a:rPr>
              <a:t>(</a:t>
            </a:r>
            <a:r>
              <a:rPr lang="ja-JP" altLang="en-US" sz="1600" dirty="0">
                <a:solidFill>
                  <a:schemeClr val="tx1"/>
                </a:solidFill>
                <a:latin typeface="HG創英角ﾎﾟｯﾌﾟ体" panose="040B0A09000000000000" pitchFamily="49" charset="-128"/>
                <a:ea typeface="BIZ UDPゴシック" panose="020B0400000000000000"/>
              </a:rPr>
              <a:t>支援</a:t>
            </a:r>
            <a:r>
              <a:rPr lang="ja-JP" altLang="en-US" sz="1600" dirty="0" smtClean="0">
                <a:solidFill>
                  <a:schemeClr val="tx1"/>
                </a:solidFill>
                <a:latin typeface="HG創英角ﾎﾟｯﾌﾟ体" panose="040B0A09000000000000" pitchFamily="49" charset="-128"/>
                <a:ea typeface="BIZ UDPゴシック" panose="020B0400000000000000"/>
              </a:rPr>
              <a:t>金を振り込む場合は必要</a:t>
            </a:r>
            <a:r>
              <a:rPr lang="en-US" altLang="ja-JP" sz="1600" dirty="0" smtClean="0">
                <a:solidFill>
                  <a:schemeClr val="tx1"/>
                </a:solidFill>
                <a:latin typeface="HG創英角ﾎﾟｯﾌﾟ体" panose="040B0A09000000000000" pitchFamily="49" charset="-128"/>
                <a:ea typeface="BIZ UDPゴシック" panose="020B0400000000000000"/>
              </a:rPr>
              <a:t>)</a:t>
            </a: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973E253A-215C-4F1D-BA77-02A3F322EF2A}"/>
              </a:ext>
            </a:extLst>
          </p:cNvPr>
          <p:cNvSpPr txBox="1"/>
          <p:nvPr/>
        </p:nvSpPr>
        <p:spPr>
          <a:xfrm>
            <a:off x="233114" y="5520269"/>
            <a:ext cx="64509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00"/>
              </a:lnSpc>
            </a:pPr>
            <a:r>
              <a:rPr lang="ja-JP" altLang="en-US" dirty="0">
                <a:latin typeface="HGS創英角ﾎﾟｯﾌﾟ体" panose="040B0A00000000000000" pitchFamily="50" charset="-128"/>
                <a:ea typeface="BIZ UDPゴシック" panose="020B0400000000000000"/>
              </a:rPr>
              <a:t>申込は</a:t>
            </a:r>
            <a:r>
              <a:rPr lang="ja-JP" altLang="en-US" b="1" u="sng" dirty="0">
                <a:latin typeface="HGS創英角ﾎﾟｯﾌﾟ体" panose="040B0A00000000000000" pitchFamily="50" charset="-128"/>
                <a:ea typeface="BIZ UDPゴシック" panose="020B0400000000000000"/>
              </a:rPr>
              <a:t>肥料を購入した</a:t>
            </a:r>
            <a:r>
              <a:rPr lang="ja-JP" altLang="en-US" b="1" u="sng" dirty="0" smtClean="0">
                <a:latin typeface="HGS創英角ﾎﾟｯﾌﾟ体" panose="040B0A00000000000000" pitchFamily="50" charset="-128"/>
                <a:ea typeface="BIZ UDPゴシック" panose="020B0400000000000000"/>
              </a:rPr>
              <a:t>販売店毎で</a:t>
            </a:r>
            <a:r>
              <a:rPr lang="ja-JP" altLang="en-US" b="1" u="sng" dirty="0">
                <a:latin typeface="HGS創英角ﾎﾟｯﾌﾟ体" panose="040B0A00000000000000" pitchFamily="50" charset="-128"/>
                <a:ea typeface="BIZ UDPゴシック" panose="020B0400000000000000"/>
              </a:rPr>
              <a:t>ご本人様が</a:t>
            </a:r>
            <a:r>
              <a:rPr lang="ja-JP" altLang="en-US" dirty="0">
                <a:latin typeface="HGS創英角ﾎﾟｯﾌﾟ体" panose="040B0A00000000000000" pitchFamily="50" charset="-128"/>
                <a:ea typeface="BIZ UDPゴシック" panose="020B0400000000000000"/>
              </a:rPr>
              <a:t>行ってください。</a:t>
            </a:r>
            <a:endParaRPr lang="en-US" altLang="ja-JP" dirty="0">
              <a:latin typeface="HGS創英角ﾎﾟｯﾌﾟ体" panose="040B0A00000000000000" pitchFamily="50" charset="-128"/>
              <a:ea typeface="BIZ UDPゴシック" panose="020B0400000000000000"/>
            </a:endParaRPr>
          </a:p>
          <a:p>
            <a:pPr algn="ctr">
              <a:lnSpc>
                <a:spcPts val="2400"/>
              </a:lnSpc>
            </a:pPr>
            <a:r>
              <a:rPr lang="ja-JP" altLang="en-US" b="1" u="sng" dirty="0" smtClean="0">
                <a:solidFill>
                  <a:srgbClr val="FF0000"/>
                </a:solidFill>
                <a:latin typeface="HGS創英角ﾎﾟｯﾌﾟ体" panose="040B0A00000000000000" pitchFamily="50" charset="-128"/>
                <a:ea typeface="BIZ UDPゴシック" panose="020B0400000000000000"/>
              </a:rPr>
              <a:t>申込期間：令和 　年  　月 　 日～令和　 年</a:t>
            </a:r>
            <a:r>
              <a:rPr lang="ja-JP" altLang="en-US" b="1" u="sng" dirty="0">
                <a:solidFill>
                  <a:srgbClr val="FF0000"/>
                </a:solidFill>
                <a:latin typeface="HGS創英角ﾎﾟｯﾌﾟ体" panose="040B0A00000000000000" pitchFamily="50" charset="-128"/>
                <a:ea typeface="BIZ UDPゴシック" panose="020B0400000000000000"/>
              </a:rPr>
              <a:t> </a:t>
            </a:r>
            <a:r>
              <a:rPr lang="ja-JP" altLang="en-US" b="1" u="sng" dirty="0" smtClean="0">
                <a:solidFill>
                  <a:srgbClr val="FF0000"/>
                </a:solidFill>
                <a:latin typeface="HGS創英角ﾎﾟｯﾌﾟ体" panose="040B0A00000000000000" pitchFamily="50" charset="-128"/>
                <a:ea typeface="BIZ UDPゴシック" panose="020B0400000000000000"/>
              </a:rPr>
              <a:t>　月 　 日</a:t>
            </a:r>
            <a:endParaRPr kumimoji="1" lang="en-US" altLang="ja-JP" u="sng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75" name="テキスト ボックス 74">
            <a:extLst>
              <a:ext uri="{FF2B5EF4-FFF2-40B4-BE49-F238E27FC236}">
                <a16:creationId xmlns:a16="http://schemas.microsoft.com/office/drawing/2014/main" id="{973E253A-215C-4F1D-BA77-02A3F322EF2A}"/>
              </a:ext>
            </a:extLst>
          </p:cNvPr>
          <p:cNvSpPr txBox="1"/>
          <p:nvPr/>
        </p:nvSpPr>
        <p:spPr>
          <a:xfrm>
            <a:off x="327651" y="7655465"/>
            <a:ext cx="643998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6000" indent="-457200">
              <a:lnSpc>
                <a:spcPts val="1800"/>
              </a:lnSpc>
              <a:spcAft>
                <a:spcPts val="600"/>
              </a:spcAft>
            </a:pPr>
            <a:r>
              <a:rPr kumimoji="1" lang="en-US" altLang="ja-JP" sz="16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6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申込にあたっての注意点</a:t>
            </a:r>
            <a:r>
              <a:rPr kumimoji="1" lang="en-US" altLang="ja-JP" sz="16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  <a:p>
            <a:pPr marL="216000" indent="-457200">
              <a:lnSpc>
                <a:spcPts val="1800"/>
              </a:lnSpc>
              <a:spcAft>
                <a:spcPts val="600"/>
              </a:spcAft>
            </a:pPr>
            <a:r>
              <a:rPr kumimoji="1" lang="en-US" altLang="ja-JP" sz="16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sz="16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申込内容に</a:t>
            </a:r>
            <a:r>
              <a:rPr kumimoji="1" lang="ja-JP" altLang="en-US" sz="1600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虚偽や不正</a:t>
            </a:r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があった</a:t>
            </a:r>
            <a:r>
              <a:rPr kumimoji="1" lang="ja-JP" altLang="en-US" sz="16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場合や</a:t>
            </a:r>
            <a:r>
              <a:rPr kumimoji="1" lang="ja-JP" altLang="en-US" sz="1600" b="1" u="sng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肥料の返品</a:t>
            </a:r>
            <a:r>
              <a:rPr kumimoji="1" lang="ja-JP" altLang="en-US" sz="16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があった場合、</a:t>
            </a:r>
            <a:r>
              <a:rPr kumimoji="1" lang="ja-JP" altLang="en-US" sz="1600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支援金が支払われない</a:t>
            </a:r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、または、</a:t>
            </a:r>
            <a:r>
              <a:rPr kumimoji="1" lang="ja-JP" altLang="en-US" sz="16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支払金が支払われた後</a:t>
            </a:r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に</a:t>
            </a:r>
            <a:r>
              <a:rPr kumimoji="1" lang="ja-JP" altLang="en-US" sz="1600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返還</a:t>
            </a:r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して</a:t>
            </a:r>
            <a:r>
              <a:rPr kumimoji="1" lang="ja-JP" altLang="en-US" sz="16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いただくことになります</a:t>
            </a:r>
            <a:r>
              <a:rPr kumimoji="1" lang="ja-JP" altLang="en-US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。</a:t>
            </a:r>
            <a:endParaRPr kumimoji="1" lang="en-US" altLang="ja-JP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216000" indent="-457200">
              <a:lnSpc>
                <a:spcPts val="1800"/>
              </a:lnSpc>
              <a:spcAft>
                <a:spcPts val="600"/>
              </a:spcAft>
            </a:pPr>
            <a:r>
              <a:rPr kumimoji="1" lang="en-US" altLang="ja-JP" sz="16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sz="1600" b="1" u="sng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今年と翌年</a:t>
            </a:r>
            <a:r>
              <a:rPr kumimoji="1" lang="ja-JP" altLang="en-US" sz="1600" b="1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に</a:t>
            </a:r>
            <a:r>
              <a:rPr kumimoji="1" lang="ja-JP" altLang="en-US" sz="16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化学肥料低減計画の</a:t>
            </a:r>
            <a:r>
              <a:rPr kumimoji="1" lang="ja-JP" altLang="en-US" sz="1600" b="1" u="sng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取組</a:t>
            </a:r>
            <a:r>
              <a:rPr kumimoji="1" lang="ja-JP" altLang="en-US" sz="1600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状況の確認</a:t>
            </a:r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が行われます</a:t>
            </a:r>
            <a:r>
              <a:rPr kumimoji="1" lang="ja-JP" altLang="en-US" sz="16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。</a:t>
            </a:r>
            <a:endParaRPr kumimoji="1" lang="ja-JP" altLang="en-US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216000" indent="-457200">
              <a:lnSpc>
                <a:spcPts val="1800"/>
              </a:lnSpc>
              <a:spcAft>
                <a:spcPts val="600"/>
              </a:spcAft>
            </a:pPr>
            <a:r>
              <a:rPr kumimoji="1" lang="en-US" altLang="ja-JP" sz="16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sz="16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化学</a:t>
            </a:r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肥料低減計画書の内容に</a:t>
            </a:r>
            <a:r>
              <a:rPr kumimoji="1" lang="ja-JP" altLang="en-US" sz="16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取り組んだことが分かる作業記録</a:t>
            </a:r>
            <a:r>
              <a:rPr kumimoji="1" lang="ja-JP" altLang="en-US" sz="1600" u="sng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</a:t>
            </a:r>
            <a:r>
              <a:rPr kumimoji="1" lang="ja-JP" altLang="en-US" sz="1600" b="1" u="sng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写真</a:t>
            </a:r>
            <a:r>
              <a:rPr kumimoji="1" lang="ja-JP" altLang="en-US" sz="1600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や</a:t>
            </a:r>
            <a:r>
              <a:rPr kumimoji="1" lang="ja-JP" altLang="en-US" sz="1600" b="1" u="sng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日誌）</a:t>
            </a:r>
            <a:r>
              <a:rPr kumimoji="1" lang="ja-JP" altLang="en-US" sz="1600" b="1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、</a:t>
            </a:r>
            <a:r>
              <a:rPr kumimoji="1" lang="ja-JP" altLang="en-US" sz="1600" b="1" u="sng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領収書等を今後</a:t>
            </a:r>
            <a:r>
              <a:rPr kumimoji="1" lang="ja-JP" altLang="en-US" sz="1600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５年間保存</a:t>
            </a:r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してください</a:t>
            </a:r>
            <a:r>
              <a:rPr kumimoji="1" lang="ja-JP" altLang="en-US" sz="16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。</a:t>
            </a:r>
            <a:endParaRPr kumimoji="1" lang="en-US" altLang="ja-JP" sz="160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973E253A-215C-4F1D-BA77-02A3F322EF2A}"/>
              </a:ext>
            </a:extLst>
          </p:cNvPr>
          <p:cNvSpPr txBox="1"/>
          <p:nvPr/>
        </p:nvSpPr>
        <p:spPr>
          <a:xfrm>
            <a:off x="254640" y="2456595"/>
            <a:ext cx="6439987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ja-JP" altLang="en-US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〇</a:t>
            </a:r>
            <a:r>
              <a:rPr kumimoji="1" lang="ja-JP" altLang="en-US" b="1" u="sng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農産物の販売実績がある農業者</a:t>
            </a:r>
            <a:r>
              <a:rPr kumimoji="1" lang="ja-JP" altLang="en-US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の方が対象です。</a:t>
            </a:r>
            <a:endParaRPr kumimoji="1" lang="en-US" altLang="ja-JP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spcAft>
                <a:spcPts val="600"/>
              </a:spcAft>
            </a:pPr>
            <a:r>
              <a:rPr kumimoji="1" lang="ja-JP" altLang="en-US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〇</a:t>
            </a:r>
            <a:r>
              <a:rPr kumimoji="1" lang="ja-JP" altLang="en-US" b="1" u="sng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化学肥料使用量の２割低減</a:t>
            </a:r>
            <a:r>
              <a:rPr kumimoji="1" lang="ja-JP" altLang="en-US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に向け取り組む方が対象です。</a:t>
            </a:r>
            <a:endParaRPr kumimoji="1" lang="en-US" altLang="ja-JP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6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*取組実施者</a:t>
            </a:r>
            <a:r>
              <a:rPr kumimoji="1" lang="en-US" altLang="ja-JP" sz="16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kumimoji="1" lang="ja-JP" altLang="en-US" sz="16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ＪＡ・肥料販売店など</a:t>
            </a:r>
            <a:r>
              <a:rPr kumimoji="1" lang="en-US" altLang="ja-JP" sz="16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r>
              <a:rPr kumimoji="1" lang="ja-JP" altLang="en-US" sz="16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ごとに申込</a:t>
            </a:r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を行う農業者の方</a:t>
            </a:r>
            <a:r>
              <a:rPr kumimoji="1" lang="ja-JP" altLang="en-US" sz="16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が</a:t>
            </a:r>
            <a:r>
              <a:rPr kumimoji="1" lang="ja-JP" altLang="en-US" sz="1600" b="1" u="sng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５人以上</a:t>
            </a:r>
            <a:r>
              <a:rPr kumimoji="1" lang="ja-JP" altLang="en-US" sz="16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必要です。</a:t>
            </a:r>
            <a:endParaRPr kumimoji="1" lang="en-US" altLang="ja-JP" sz="160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" name="フローチャート: 代替処理 2"/>
          <p:cNvSpPr/>
          <p:nvPr/>
        </p:nvSpPr>
        <p:spPr>
          <a:xfrm>
            <a:off x="5315076" y="838712"/>
            <a:ext cx="1422170" cy="38351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和歌山県版</a:t>
            </a:r>
            <a:endParaRPr kumimoji="1" lang="ja-JP" altLang="en-US" dirty="0"/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6245" y="4976"/>
            <a:ext cx="6358679" cy="1396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2065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009" y="663102"/>
            <a:ext cx="6307939" cy="9067938"/>
          </a:xfrm>
          <a:prstGeom prst="rect">
            <a:avLst/>
          </a:prstGeom>
          <a:ln w="15875">
            <a:solidFill>
              <a:schemeClr val="tx1"/>
            </a:solidFill>
          </a:ln>
        </p:spPr>
      </p:pic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F5E68252-EB0A-4C52-B28B-8A5B1BDCD9EA}"/>
              </a:ext>
            </a:extLst>
          </p:cNvPr>
          <p:cNvSpPr/>
          <p:nvPr/>
        </p:nvSpPr>
        <p:spPr>
          <a:xfrm>
            <a:off x="329381" y="72552"/>
            <a:ext cx="3537769" cy="457200"/>
          </a:xfrm>
          <a:prstGeom prst="roundRect">
            <a:avLst/>
          </a:prstGeom>
          <a:solidFill>
            <a:srgbClr val="3A85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農業者の皆様に記入いただくもの</a:t>
            </a:r>
          </a:p>
        </p:txBody>
      </p:sp>
      <p:pic>
        <p:nvPicPr>
          <p:cNvPr id="25" name="Picture 6">
            <a:extLst>
              <a:ext uri="{FF2B5EF4-FFF2-40B4-BE49-F238E27FC236}">
                <a16:creationId xmlns:a16="http://schemas.microsoft.com/office/drawing/2014/main" id="{9F66A69C-258B-4DB3-A1BF-2DBBD76B713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744"/>
          <a:stretch/>
        </p:blipFill>
        <p:spPr bwMode="auto">
          <a:xfrm>
            <a:off x="15819" y="15875"/>
            <a:ext cx="633258" cy="590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8">
            <a:extLst>
              <a:ext uri="{FF2B5EF4-FFF2-40B4-BE49-F238E27FC236}">
                <a16:creationId xmlns:a16="http://schemas.microsoft.com/office/drawing/2014/main" id="{C314C71A-23B7-4D62-926E-051A4C1E819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661"/>
          <a:stretch/>
        </p:blipFill>
        <p:spPr bwMode="auto">
          <a:xfrm>
            <a:off x="3547454" y="-3653"/>
            <a:ext cx="633258" cy="6100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330ED366-C7E9-43E8-AB13-D9596F28C5C6}"/>
              </a:ext>
            </a:extLst>
          </p:cNvPr>
          <p:cNvSpPr/>
          <p:nvPr/>
        </p:nvSpPr>
        <p:spPr>
          <a:xfrm>
            <a:off x="5513755" y="4320041"/>
            <a:ext cx="1116000" cy="5180654"/>
          </a:xfrm>
          <a:prstGeom prst="rect">
            <a:avLst/>
          </a:prstGeom>
          <a:solidFill>
            <a:srgbClr val="FEF9BE">
              <a:alpha val="36000"/>
            </a:srgbClr>
          </a:solidFill>
          <a:ln w="38100">
            <a:solidFill>
              <a:srgbClr val="3A851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4" name="Picture 2">
            <a:extLst>
              <a:ext uri="{FF2B5EF4-FFF2-40B4-BE49-F238E27FC236}">
                <a16:creationId xmlns:a16="http://schemas.microsoft.com/office/drawing/2014/main" id="{A0E991E2-34C2-416B-A1B2-051FB30C86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7762" y="3141228"/>
            <a:ext cx="1062715" cy="953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図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928382" y="1836946"/>
            <a:ext cx="3596952" cy="2426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46908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336</Words>
  <Application>Microsoft Office PowerPoint</Application>
  <PresentationFormat>A4 210 x 297 mm</PresentationFormat>
  <Paragraphs>23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1" baseType="lpstr">
      <vt:lpstr>BIZ UDPゴシック</vt:lpstr>
      <vt:lpstr>HGS創英角ﾎﾟｯﾌﾟ体</vt:lpstr>
      <vt:lpstr>HG創英角ﾎﾟｯﾌﾟ体</vt:lpstr>
      <vt:lpstr>游ゴシック</vt:lpstr>
      <vt:lpstr>游ゴシック Light</vt:lpstr>
      <vt:lpstr>Arial</vt:lpstr>
      <vt:lpstr>Calibri</vt:lpstr>
      <vt:lpstr>Calibri Light</vt:lpstr>
      <vt:lpstr>Office テーマ</vt:lpstr>
      <vt:lpstr>肥料価格高騰対策の申込を行う 農業者の皆様へ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2022-08-12T02:27:43Z</dcterms:created>
  <dcterms:modified xsi:type="dcterms:W3CDTF">2023-03-08T04:55:36Z</dcterms:modified>
</cp:coreProperties>
</file>