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2" r:id="rId2"/>
  </p:sldIdLst>
  <p:sldSz cx="6858000" cy="9906000" type="A4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06F2E"/>
    <a:srgbClr val="FF5050"/>
    <a:srgbClr val="FDCBF5"/>
    <a:srgbClr val="FAE57C"/>
    <a:srgbClr val="FB7BE3"/>
    <a:srgbClr val="7F3B11"/>
    <a:srgbClr val="6B3E25"/>
    <a:srgbClr val="FFED01"/>
    <a:srgbClr val="DB6B4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>
        <p:scale>
          <a:sx n="100" d="100"/>
          <a:sy n="100" d="100"/>
        </p:scale>
        <p:origin x="1176" y="-301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631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8475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3552" y="1"/>
            <a:ext cx="2950475" cy="498475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2EEFE92-DA00-4F89-AC79-1935EA3A386E}" type="datetimeFigureOut">
              <a:rPr lang="ja-JP" altLang="en-US"/>
              <a:pPr>
                <a:defRPr/>
              </a:pPr>
              <a:t>2021/5/14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193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9" y="4783138"/>
            <a:ext cx="5443856" cy="3913187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475" cy="498475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3552" y="9440864"/>
            <a:ext cx="2950475" cy="498475"/>
          </a:xfrm>
          <a:prstGeom prst="rect">
            <a:avLst/>
          </a:prstGeom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E93A3CB-1D12-4BEB-95BC-C0A6343AA14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04724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21523-17D9-4BA4-BF02-72C16FF18A79}" type="datetimeFigureOut">
              <a:rPr lang="ja-JP" altLang="en-US"/>
              <a:pPr>
                <a:defRPr/>
              </a:pPr>
              <a:t>2021/5/14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E4F99-1455-4C1A-8B41-E52702E8CEF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8397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49CB4-B873-4D44-9AE5-D01A8877C9B4}" type="datetimeFigureOut">
              <a:rPr lang="ja-JP" altLang="en-US"/>
              <a:pPr>
                <a:defRPr/>
              </a:pPr>
              <a:t>2021/5/14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E4E28-59DE-4186-9543-1A5033CDA28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2242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9D5B5-7631-49C7-9BFE-BFE6843F788A}" type="datetimeFigureOut">
              <a:rPr lang="ja-JP" altLang="en-US"/>
              <a:pPr>
                <a:defRPr/>
              </a:pPr>
              <a:t>2021/5/14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408BD-736B-4F18-A388-CA6AA04B763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954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B034-BABE-40CC-93C3-FC0F910FC6B7}" type="datetimeFigureOut">
              <a:rPr lang="ja-JP" altLang="en-US"/>
              <a:pPr>
                <a:defRPr/>
              </a:pPr>
              <a:t>2021/5/14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4D115-8F84-4F25-B732-14E5866E334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066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E3A06-F65C-4D0E-A167-AC702711D0EB}" type="datetimeFigureOut">
              <a:rPr lang="ja-JP" altLang="en-US"/>
              <a:pPr>
                <a:defRPr/>
              </a:pPr>
              <a:t>2021/5/14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B34EF-2227-4C03-8221-462352E9589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012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E18D8-16E0-4477-9F09-E8179C76C870}" type="datetimeFigureOut">
              <a:rPr lang="ja-JP" altLang="en-US"/>
              <a:pPr>
                <a:defRPr/>
              </a:pPr>
              <a:t>2021/5/14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42DE3-DEE2-498D-BEF5-B681550D954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7921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B4495-5BC8-478C-9FB2-1F57203AB56D}" type="datetimeFigureOut">
              <a:rPr lang="ja-JP" altLang="en-US"/>
              <a:pPr>
                <a:defRPr/>
              </a:pPr>
              <a:t>2021/5/14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15595-E1A4-4C81-A580-D9B94F3CB66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47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46BB2-0CF8-413E-B804-4AD9CA1D3BAE}" type="datetimeFigureOut">
              <a:rPr lang="ja-JP" altLang="en-US"/>
              <a:pPr>
                <a:defRPr/>
              </a:pPr>
              <a:t>2021/5/14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E0617-1B07-4318-9D31-3AE6793F0A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684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4E329-6D41-4AE4-9F96-08097EF3FA7D}" type="datetimeFigureOut">
              <a:rPr lang="ja-JP" altLang="en-US"/>
              <a:pPr>
                <a:defRPr/>
              </a:pPr>
              <a:t>2021/5/14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4AEDA-5DA5-4FBE-86CC-47911D254AC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766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E3E70-B435-44B1-B208-28D778FC03A4}" type="datetimeFigureOut">
              <a:rPr lang="ja-JP" altLang="en-US"/>
              <a:pPr>
                <a:defRPr/>
              </a:pPr>
              <a:t>2021/5/14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93FFA-8A4D-43C0-8DD1-E6768B41F46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5970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3E720-8B29-4089-B98E-3F172F2107CE}" type="datetimeFigureOut">
              <a:rPr lang="ja-JP" altLang="en-US"/>
              <a:pPr>
                <a:defRPr/>
              </a:pPr>
              <a:t>2021/5/14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F38-E78D-4550-8FC5-554B6BB7F07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387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527050"/>
            <a:ext cx="59150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71488" y="2636838"/>
            <a:ext cx="5915025" cy="628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B55E648-B0D9-4BDE-9C5D-EAA1DAB38DD3}" type="datetimeFigureOut">
              <a:rPr lang="ja-JP" altLang="en-US"/>
              <a:pPr>
                <a:defRPr/>
              </a:pPr>
              <a:t>2021/5/14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8104357-6AFF-4682-8374-38FB3A9DBDB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208871" y="2579624"/>
            <a:ext cx="6446130" cy="6233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ja-JP" sz="1200" u="sng" kern="100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《</a:t>
            </a:r>
            <a:r>
              <a:rPr lang="ja-JP" altLang="en-US" sz="1200" u="sng" kern="100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　セミナー　参加条件　</a:t>
            </a:r>
            <a:r>
              <a:rPr lang="en-US" altLang="ja-JP" sz="1200" u="sng" kern="100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》</a:t>
            </a:r>
            <a:endParaRPr lang="ja-JP" altLang="en-US" sz="110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 県内</a:t>
            </a:r>
            <a:r>
              <a:rPr lang="ja-JP" altLang="en-US" sz="120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に拠点を置き、和歌山県産品</a:t>
            </a:r>
            <a:r>
              <a:rPr lang="ja-JP" altLang="en-US" sz="1200" kern="100" dirty="0" smtClean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（食品）</a:t>
            </a:r>
            <a:r>
              <a:rPr lang="ja-JP" altLang="en-US" sz="120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を生産・</a:t>
            </a:r>
            <a:r>
              <a:rPr lang="ja-JP" altLang="en-US" sz="1200" kern="100" dirty="0" smtClean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加工</a:t>
            </a:r>
            <a:r>
              <a:rPr lang="ja-JP" altLang="en-US" sz="120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、</a:t>
            </a:r>
            <a:r>
              <a:rPr lang="ja-JP" altLang="en-US" sz="1200" kern="100" dirty="0" smtClean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販売</a:t>
            </a:r>
            <a:r>
              <a:rPr lang="ja-JP" altLang="en-US" sz="120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する事業者であり、新たに</a:t>
            </a:r>
            <a:r>
              <a:rPr lang="en-US" altLang="ja-JP" sz="120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e</a:t>
            </a:r>
            <a:r>
              <a:rPr lang="ja-JP" altLang="en-US" sz="120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コマースを</a:t>
            </a:r>
            <a:r>
              <a:rPr lang="ja-JP" altLang="en-US" sz="1200" kern="100" dirty="0" smtClean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導入した</a:t>
            </a:r>
            <a:r>
              <a:rPr lang="ja-JP" altLang="en-US" sz="120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い</a:t>
            </a:r>
            <a:r>
              <a:rPr lang="ja-JP" altLang="en-US" sz="1200" kern="100" dirty="0" smtClean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、</a:t>
            </a:r>
            <a:r>
              <a:rPr lang="ja-JP" altLang="en-US" sz="120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又は既に</a:t>
            </a:r>
            <a:r>
              <a:rPr lang="en-US" altLang="ja-JP" sz="120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e</a:t>
            </a:r>
            <a:r>
              <a:rPr lang="ja-JP" altLang="en-US" sz="120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コマースで販売を行っているが売上が伸び悩む</a:t>
            </a:r>
            <a:r>
              <a:rPr lang="ja-JP" altLang="en-US" sz="1200" kern="100" dirty="0" smtClean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事業者</a:t>
            </a:r>
            <a:endParaRPr lang="ja-JP" altLang="en-US" sz="120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r>
              <a:rPr lang="en-US" altLang="ja-JP" sz="120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/>
            </a:r>
            <a:br>
              <a:rPr lang="en-US" altLang="ja-JP" sz="120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</a:br>
            <a:r>
              <a:rPr lang="ja-JP" altLang="en-US" sz="120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　　</a:t>
            </a:r>
            <a:endParaRPr lang="ja-JP" altLang="en-US" sz="1200" kern="100" dirty="0">
              <a:solidFill>
                <a:srgbClr val="FF0000"/>
              </a:solidFill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/>
            </a:r>
            <a:br>
              <a:rPr lang="en-US" altLang="ja-JP" sz="1200" kern="1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</a:br>
            <a:endParaRPr lang="en-US" altLang="ja-JP" sz="120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endParaRPr lang="en-US" altLang="ja-JP" sz="120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981225"/>
              </p:ext>
            </p:extLst>
          </p:nvPr>
        </p:nvGraphicFramePr>
        <p:xfrm>
          <a:off x="172073" y="3716021"/>
          <a:ext cx="6519725" cy="359155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372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5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89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28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8488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1200" u="none" strike="noStrike" dirty="0">
                          <a:effectLst/>
                        </a:rPr>
                        <a:t>事業者名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06417" marR="106417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107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1200" u="none" strike="noStrike" dirty="0">
                          <a:effectLst/>
                        </a:rPr>
                        <a:t>代表者氏名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06417" marR="106417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278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1200" u="none" strike="noStrike" dirty="0">
                          <a:effectLst/>
                        </a:rPr>
                        <a:t>会社所在地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06417" marR="106417" marT="0" marB="0"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〒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l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917">
                <a:tc rowSpan="2">
                  <a:txBody>
                    <a:bodyPr/>
                    <a:lstStyle/>
                    <a:p>
                      <a:pPr algn="dist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セミナー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dist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参加者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氏名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dist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（２名まで）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06417" marR="10641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dist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セミナー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/>
                      </a:r>
                      <a:b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参加会場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marR="0" indent="0" algn="dist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（〇を付けて下さい）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06417" marR="106417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和歌山会場　　　・　　　田辺会場</a:t>
                      </a:r>
                      <a:endParaRPr kumimoji="1" lang="en-US" altLang="ja-JP" sz="1200" dirty="0" smtClean="0"/>
                    </a:p>
                    <a:p>
                      <a:pPr algn="ctr"/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　　７月　　　・　　　１１月</a:t>
                      </a:r>
                      <a:r>
                        <a:rPr kumimoji="1" lang="ja-JP" altLang="en-US" sz="1200" dirty="0"/>
                        <a:t>　　　　　　　　　　　　</a:t>
                      </a:r>
                      <a:endParaRPr kumimoji="1" lang="en-US" altLang="ja-JP" sz="1200" dirty="0"/>
                    </a:p>
                  </a:txBody>
                  <a:tcPr marL="106417" marR="106417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73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9038">
                <a:tc>
                  <a:txBody>
                    <a:bodyPr/>
                    <a:lstStyle/>
                    <a:p>
                      <a:pPr algn="dist" fontAlgn="ctr"/>
                      <a:r>
                        <a:rPr lang="en-US" sz="1200" u="none" strike="noStrike" dirty="0">
                          <a:effectLst/>
                        </a:rPr>
                        <a:t>T E 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06417" marR="10641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dist" fontAlgn="ctr"/>
                      <a:r>
                        <a:rPr lang="en-US" altLang="ja-JP" sz="1200" u="none" strike="noStrike" dirty="0">
                          <a:effectLst/>
                        </a:rPr>
                        <a:t>E - m a </a:t>
                      </a:r>
                      <a:r>
                        <a:rPr lang="en-US" altLang="ja-JP" sz="1200" u="none" strike="noStrike" dirty="0" err="1">
                          <a:effectLst/>
                        </a:rPr>
                        <a:t>i</a:t>
                      </a:r>
                      <a:r>
                        <a:rPr lang="en-US" altLang="ja-JP" sz="1200" u="none" strike="noStrike" dirty="0">
                          <a:effectLst/>
                        </a:rPr>
                        <a:t> l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06417" marR="106417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106417" marR="106417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179091" y="9064028"/>
            <a:ext cx="67084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ＭＳ Ｐゴシック 本文"/>
                <a:ea typeface="+mn-ea"/>
              </a:rPr>
              <a:t>[</a:t>
            </a:r>
            <a:r>
              <a:rPr lang="ja-JP" altLang="en-US" sz="1400" dirty="0">
                <a:latin typeface="ＭＳ Ｐゴシック 本文"/>
                <a:ea typeface="+mn-ea"/>
              </a:rPr>
              <a:t>申込先</a:t>
            </a:r>
            <a:r>
              <a:rPr lang="en-US" altLang="ja-JP" sz="1400" dirty="0">
                <a:latin typeface="ＭＳ Ｐゴシック 本文"/>
                <a:ea typeface="+mn-ea"/>
              </a:rPr>
              <a:t>]</a:t>
            </a:r>
            <a:r>
              <a:rPr lang="ja-JP" altLang="en-US" sz="1400" dirty="0">
                <a:latin typeface="ＭＳ Ｐゴシック 本文"/>
                <a:ea typeface="+mn-ea"/>
              </a:rPr>
              <a:t>　</a:t>
            </a:r>
            <a:r>
              <a:rPr lang="ja-JP" altLang="en-US" sz="1400" dirty="0" smtClean="0">
                <a:latin typeface="ＭＳ Ｐゴシック 本文"/>
                <a:ea typeface="+mn-ea"/>
              </a:rPr>
              <a:t>和歌山県食品流通課　生産者支援班　担当：大嶋、宮嵜</a:t>
            </a:r>
            <a:endParaRPr lang="en-US" altLang="ja-JP" sz="1400" dirty="0" smtClean="0">
              <a:latin typeface="ＭＳ Ｐゴシック 本文"/>
              <a:ea typeface="+mn-ea"/>
            </a:endParaRPr>
          </a:p>
          <a:p>
            <a:r>
              <a:rPr lang="ja-JP" altLang="en-US" sz="1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Ｐゴシック 本文"/>
                <a:ea typeface="メイリオ" panose="020B0604030504040204" pitchFamily="50" charset="-128"/>
              </a:rPr>
              <a:t>　　　　</a:t>
            </a:r>
            <a:r>
              <a:rPr lang="en-US" altLang="ja-JP" sz="1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Ｐゴシック 本文"/>
                <a:ea typeface="メイリオ" panose="020B0604030504040204" pitchFamily="50" charset="-128"/>
              </a:rPr>
              <a:t> </a:t>
            </a:r>
            <a:r>
              <a:rPr lang="en-US" altLang="ja-JP" sz="1400" dirty="0" smtClean="0">
                <a:latin typeface="ＭＳ Ｐゴシック 本文"/>
                <a:ea typeface="メイリオ" panose="020B0604030504040204" pitchFamily="50" charset="-128"/>
              </a:rPr>
              <a:t>TEL</a:t>
            </a:r>
            <a:r>
              <a:rPr lang="ja-JP" altLang="en-US" sz="1400" dirty="0" smtClean="0">
                <a:latin typeface="ＭＳ Ｐゴシック 本文"/>
                <a:ea typeface="メイリオ" panose="020B0604030504040204" pitchFamily="50" charset="-128"/>
              </a:rPr>
              <a:t>　</a:t>
            </a:r>
            <a:r>
              <a:rPr lang="en-US" altLang="ja-JP" sz="1400" dirty="0" smtClean="0">
                <a:latin typeface="ＭＳ Ｐゴシック 本文"/>
                <a:ea typeface="メイリオ" panose="020B0604030504040204" pitchFamily="50" charset="-128"/>
              </a:rPr>
              <a:t>(073)441</a:t>
            </a:r>
            <a:r>
              <a:rPr lang="en-US" altLang="ja-JP" sz="1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-</a:t>
            </a:r>
            <a:r>
              <a:rPr lang="en-US" altLang="ja-JP" sz="1400" dirty="0">
                <a:latin typeface="ＭＳ Ｐゴシック 本文"/>
                <a:ea typeface="メイリオ" panose="020B0604030504040204" pitchFamily="50" charset="-128"/>
              </a:rPr>
              <a:t>2814</a:t>
            </a:r>
            <a:r>
              <a:rPr lang="ja-JP" altLang="en-US" sz="1400" dirty="0" smtClean="0">
                <a:latin typeface="ＭＳ Ｐゴシック 本文"/>
                <a:ea typeface="メイリオ" panose="020B0604030504040204" pitchFamily="50" charset="-128"/>
              </a:rPr>
              <a:t> </a:t>
            </a:r>
            <a:r>
              <a:rPr lang="ja-JP" altLang="en-US" sz="1400" dirty="0">
                <a:latin typeface="ＭＳ Ｐゴシック 本文"/>
                <a:ea typeface="メイリオ" panose="020B0604030504040204" pitchFamily="50" charset="-128"/>
              </a:rPr>
              <a:t>　</a:t>
            </a:r>
            <a:r>
              <a:rPr lang="en-US" altLang="ja-JP" sz="1400" dirty="0" smtClean="0">
                <a:latin typeface="ＭＳ Ｐゴシック 本文"/>
                <a:ea typeface="メイリオ" panose="020B0604030504040204" pitchFamily="50" charset="-128"/>
              </a:rPr>
              <a:t>FAX</a:t>
            </a:r>
            <a:r>
              <a:rPr lang="ja-JP" altLang="en-US" sz="1400" dirty="0" smtClean="0">
                <a:latin typeface="ＭＳ Ｐゴシック 本文"/>
                <a:ea typeface="メイリオ" panose="020B0604030504040204" pitchFamily="50" charset="-128"/>
              </a:rPr>
              <a:t>　</a:t>
            </a:r>
            <a:r>
              <a:rPr lang="en-US" altLang="ja-JP" sz="1400" dirty="0" smtClean="0">
                <a:latin typeface="ＭＳ Ｐゴシック 本文"/>
                <a:ea typeface="メイリオ" panose="020B0604030504040204" pitchFamily="50" charset="-128"/>
              </a:rPr>
              <a:t>(073) 441-4161</a:t>
            </a:r>
            <a:r>
              <a:rPr lang="en-US" altLang="ja-JP" sz="1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Ｐゴシック 本文"/>
                <a:ea typeface="メイリオ" panose="020B0604030504040204" pitchFamily="50" charset="-128"/>
              </a:rPr>
              <a:t>     </a:t>
            </a:r>
            <a:r>
              <a:rPr lang="ja-JP" altLang="en-US" sz="1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Ｐゴシック 本文"/>
                <a:ea typeface="メイリオ" panose="020B0604030504040204" pitchFamily="50" charset="-128"/>
              </a:rPr>
              <a:t>　　　　　　　　　</a:t>
            </a:r>
            <a:r>
              <a:rPr lang="ja-JP" altLang="en-US" sz="1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Ｐゴシック 本文"/>
                <a:ea typeface="メイリオ" panose="020B0604030504040204" pitchFamily="50" charset="-128"/>
              </a:rPr>
              <a:t>　　</a:t>
            </a:r>
            <a:endParaRPr lang="en-US" altLang="ja-JP" sz="1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ＭＳ Ｐゴシック 本文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ＭＳ Ｐゴシック 本文"/>
                <a:ea typeface="+mn-ea"/>
              </a:rPr>
              <a:t>　　　　　　 </a:t>
            </a:r>
            <a:r>
              <a:rPr lang="en-US" altLang="ja-JP" sz="1400" dirty="0" smtClean="0">
                <a:latin typeface="ＭＳ Ｐゴシック 本文"/>
                <a:ea typeface="+mn-ea"/>
              </a:rPr>
              <a:t>M</a:t>
            </a:r>
            <a:r>
              <a:rPr lang="en-US" altLang="ja-JP" sz="1400" dirty="0" smtClean="0">
                <a:latin typeface="ＭＳ Ｐゴシック 本文"/>
              </a:rPr>
              <a:t>ail</a:t>
            </a:r>
            <a:r>
              <a:rPr lang="ja-JP" altLang="en-US" sz="1400" dirty="0" smtClean="0">
                <a:latin typeface="ＭＳ Ｐゴシック 本文"/>
              </a:rPr>
              <a:t>　 </a:t>
            </a:r>
            <a:r>
              <a:rPr lang="en-US" altLang="ja-JP" sz="1400" dirty="0" smtClean="0">
                <a:latin typeface="ＭＳ Ｐゴシック 本文"/>
              </a:rPr>
              <a:t>oshima_k0001@pref.wakayama.lg.jp</a:t>
            </a:r>
            <a:r>
              <a:rPr lang="ja-JP" altLang="en-US" sz="1400" dirty="0">
                <a:latin typeface="ＭＳ Ｐゴシック 本文"/>
              </a:rPr>
              <a:t>　</a:t>
            </a:r>
            <a:endParaRPr lang="ja-JP" altLang="en-US" sz="1400" dirty="0">
              <a:latin typeface="ＭＳ Ｐゴシック 本文"/>
              <a:ea typeface="+mn-ea"/>
            </a:endParaRPr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247545" y="1311181"/>
            <a:ext cx="6311599" cy="375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1200" dirty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endParaRPr lang="en-US" altLang="ja-JP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0016" y="3334276"/>
            <a:ext cx="6826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+mn-ea"/>
                <a:ea typeface="+mn-ea"/>
              </a:rPr>
              <a:t>以下に必要事項を</a:t>
            </a:r>
            <a:r>
              <a:rPr lang="ja-JP" altLang="ja-JP" sz="1200" b="1" dirty="0">
                <a:latin typeface="+mn-ea"/>
                <a:ea typeface="+mn-ea"/>
              </a:rPr>
              <a:t>ご記入</a:t>
            </a:r>
            <a:r>
              <a:rPr lang="ja-JP" altLang="ja-JP" sz="1200" b="1" dirty="0" smtClean="0">
                <a:latin typeface="+mn-ea"/>
                <a:ea typeface="+mn-ea"/>
              </a:rPr>
              <a:t>の</a:t>
            </a:r>
            <a:r>
              <a:rPr lang="ja-JP" altLang="en-US" sz="1200" b="1" dirty="0" smtClean="0">
                <a:latin typeface="+mn-ea"/>
                <a:ea typeface="+mn-ea"/>
              </a:rPr>
              <a:t>上</a:t>
            </a:r>
            <a:r>
              <a:rPr lang="ja-JP" altLang="ja-JP" sz="1200" b="1" dirty="0" smtClean="0">
                <a:latin typeface="+mn-ea"/>
                <a:ea typeface="+mn-ea"/>
              </a:rPr>
              <a:t>、</a:t>
            </a:r>
            <a:r>
              <a:rPr lang="en-US" altLang="ja-JP" sz="1200" b="1" dirty="0" smtClean="0">
                <a:latin typeface="+mn-ea"/>
                <a:ea typeface="+mn-ea"/>
              </a:rPr>
              <a:t>FAX</a:t>
            </a:r>
            <a:r>
              <a:rPr lang="ja-JP" altLang="en-US" sz="1200" b="1" dirty="0" smtClean="0">
                <a:latin typeface="+mn-ea"/>
                <a:ea typeface="+mn-ea"/>
              </a:rPr>
              <a:t>またはメール</a:t>
            </a:r>
            <a:r>
              <a:rPr lang="ja-JP" altLang="ja-JP" sz="1200" b="1" dirty="0" smtClean="0">
                <a:latin typeface="+mn-ea"/>
                <a:ea typeface="+mn-ea"/>
              </a:rPr>
              <a:t>に</a:t>
            </a:r>
            <a:r>
              <a:rPr lang="ja-JP" altLang="ja-JP" sz="1200" b="1" dirty="0">
                <a:latin typeface="+mn-ea"/>
                <a:ea typeface="+mn-ea"/>
              </a:rPr>
              <a:t>よりお申込</a:t>
            </a:r>
            <a:r>
              <a:rPr lang="ja-JP" altLang="en-US" sz="1200" b="1" dirty="0">
                <a:latin typeface="+mn-ea"/>
                <a:ea typeface="+mn-ea"/>
              </a:rPr>
              <a:t>み</a:t>
            </a:r>
            <a:r>
              <a:rPr lang="ja-JP" altLang="ja-JP" sz="1200" b="1" dirty="0">
                <a:latin typeface="+mn-ea"/>
                <a:ea typeface="+mn-ea"/>
              </a:rPr>
              <a:t>ください。</a:t>
            </a:r>
            <a:r>
              <a:rPr lang="ja-JP" altLang="en-US" sz="1200" b="1" dirty="0">
                <a:latin typeface="+mn-ea"/>
                <a:ea typeface="+mn-ea"/>
              </a:rPr>
              <a:t>　</a:t>
            </a:r>
            <a:endParaRPr lang="en-US" altLang="ja-JP" sz="1200" dirty="0">
              <a:latin typeface="+mn-ea"/>
              <a:ea typeface="+mn-ea"/>
            </a:endParaRPr>
          </a:p>
        </p:txBody>
      </p:sp>
      <p:sp>
        <p:nvSpPr>
          <p:cNvPr id="80" name="角丸四角形 9"/>
          <p:cNvSpPr/>
          <p:nvPr/>
        </p:nvSpPr>
        <p:spPr>
          <a:xfrm>
            <a:off x="151285" y="2621109"/>
            <a:ext cx="6522396" cy="642576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ja-JP" altLang="en-US" sz="1200" kern="100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43" name="角丸四角形 24">
            <a:extLst>
              <a:ext uri="{FF2B5EF4-FFF2-40B4-BE49-F238E27FC236}">
                <a16:creationId xmlns:a16="http://schemas.microsoft.com/office/drawing/2014/main" id="{8942A735-744A-4E43-B36A-0B14829AB2B4}"/>
              </a:ext>
            </a:extLst>
          </p:cNvPr>
          <p:cNvSpPr/>
          <p:nvPr/>
        </p:nvSpPr>
        <p:spPr>
          <a:xfrm>
            <a:off x="60943" y="48248"/>
            <a:ext cx="6684801" cy="7280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31399F1-A464-4C08-8954-056A73F468C3}"/>
              </a:ext>
            </a:extLst>
          </p:cNvPr>
          <p:cNvSpPr>
            <a:spLocks/>
          </p:cNvSpPr>
          <p:nvPr/>
        </p:nvSpPr>
        <p:spPr bwMode="auto">
          <a:xfrm>
            <a:off x="208871" y="66120"/>
            <a:ext cx="6407224" cy="710158"/>
          </a:xfrm>
          <a:prstGeom prst="rect">
            <a:avLst/>
          </a:prstGeom>
          <a:noFill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ea"/>
                <a:ea typeface="+mj-ea"/>
                <a:cs typeface="Meiryo" charset="-128"/>
              </a:rPr>
              <a:t>令和</a:t>
            </a:r>
            <a:r>
              <a:rPr lang="en-US" altLang="ja-JP" sz="20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ea"/>
                <a:ea typeface="+mj-ea"/>
                <a:cs typeface="Meiryo" charset="-128"/>
              </a:rPr>
              <a:t>3</a:t>
            </a:r>
            <a:r>
              <a:rPr lang="ja-JP" altLang="en-US" sz="200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ea"/>
                <a:ea typeface="+mj-ea"/>
                <a:cs typeface="Meiryo" charset="-128"/>
              </a:rPr>
              <a:t>年度初めて</a:t>
            </a:r>
            <a:r>
              <a:rPr lang="ja-JP" altLang="en-US" sz="20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ea"/>
                <a:ea typeface="+mj-ea"/>
                <a:cs typeface="Meiryo" charset="-128"/>
              </a:rPr>
              <a:t>の</a:t>
            </a:r>
            <a:r>
              <a:rPr lang="en-US" altLang="ja-JP" sz="20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ea"/>
                <a:ea typeface="+mj-ea"/>
                <a:cs typeface="Meiryo" charset="-128"/>
              </a:rPr>
              <a:t>e</a:t>
            </a:r>
            <a:r>
              <a:rPr lang="ja-JP" altLang="en-US" sz="20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ea"/>
                <a:ea typeface="+mj-ea"/>
                <a:cs typeface="Meiryo" charset="-128"/>
              </a:rPr>
              <a:t>コマース支援事業</a:t>
            </a:r>
            <a:endParaRPr lang="en-US" altLang="ja-JP" sz="2000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ea"/>
              <a:ea typeface="+mj-ea"/>
              <a:cs typeface="Meiryo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ea"/>
                <a:ea typeface="+mj-ea"/>
                <a:cs typeface="Meiryo" charset="-128"/>
              </a:rPr>
              <a:t>セミナー参加申込書</a:t>
            </a:r>
            <a:endParaRPr lang="en-US" altLang="ja-JP" sz="2400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ea"/>
              <a:ea typeface="+mj-ea"/>
              <a:cs typeface="Meiryo" charset="-128"/>
            </a:endParaRPr>
          </a:p>
        </p:txBody>
      </p:sp>
      <p:sp>
        <p:nvSpPr>
          <p:cNvPr id="46" name="円/楕円 1">
            <a:extLst>
              <a:ext uri="{FF2B5EF4-FFF2-40B4-BE49-F238E27FC236}">
                <a16:creationId xmlns:a16="http://schemas.microsoft.com/office/drawing/2014/main" id="{1A6B6D59-C3E1-43DB-8D7C-63693A761310}"/>
              </a:ext>
            </a:extLst>
          </p:cNvPr>
          <p:cNvSpPr/>
          <p:nvPr/>
        </p:nvSpPr>
        <p:spPr>
          <a:xfrm>
            <a:off x="5534219" y="10393"/>
            <a:ext cx="1276350" cy="1118957"/>
          </a:xfrm>
          <a:prstGeom prst="ellipse">
            <a:avLst/>
          </a:prstGeom>
          <a:solidFill>
            <a:srgbClr val="FF5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b="1" dirty="0">
                <a:solidFill>
                  <a:srgbClr val="FFFFFF"/>
                </a:solidFill>
                <a:latin typeface="ＭＳ Ｐゴシック" pitchFamily="50" charset="-128"/>
                <a:ea typeface="メイリオ" pitchFamily="50" charset="-128"/>
                <a:cs typeface="メイリオ" pitchFamily="50" charset="-128"/>
              </a:rPr>
              <a:t>参加</a:t>
            </a:r>
            <a:r>
              <a:rPr lang="en-US" altLang="ja-JP" sz="2800" b="1" dirty="0">
                <a:solidFill>
                  <a:srgbClr val="FFFFFF"/>
                </a:solidFill>
                <a:latin typeface="ＭＳ Ｐゴシック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2800" b="1" dirty="0">
                <a:solidFill>
                  <a:srgbClr val="FFFFFF"/>
                </a:solidFill>
                <a:latin typeface="ＭＳ Ｐゴシック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2800" b="1" dirty="0">
                <a:solidFill>
                  <a:srgbClr val="FFFFFF"/>
                </a:solidFill>
                <a:latin typeface="ＭＳ Ｐゴシック" pitchFamily="50" charset="-128"/>
                <a:ea typeface="メイリオ" pitchFamily="50" charset="-128"/>
                <a:cs typeface="メイリオ" pitchFamily="50" charset="-128"/>
              </a:rPr>
              <a:t>無料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529596" y="981238"/>
            <a:ext cx="74170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　　　</a:t>
            </a:r>
            <a:r>
              <a:rPr lang="en-US" altLang="ja-JP" sz="1400" dirty="0" smtClean="0">
                <a:latin typeface="+mj-ea"/>
                <a:ea typeface="+mj-ea"/>
              </a:rPr>
              <a:t> </a:t>
            </a:r>
            <a:r>
              <a:rPr lang="ja-JP" altLang="en-US" sz="1400" dirty="0" smtClean="0">
                <a:latin typeface="+mj-ea"/>
                <a:ea typeface="+mj-ea"/>
              </a:rPr>
              <a:t>令和３年　</a:t>
            </a:r>
            <a:r>
              <a:rPr lang="ja-JP" altLang="en-US" dirty="0" smtClean="0">
                <a:latin typeface="+mj-ea"/>
                <a:ea typeface="+mj-ea"/>
              </a:rPr>
              <a:t>７　月　９日（金）</a:t>
            </a:r>
            <a:r>
              <a:rPr lang="ja-JP" altLang="en-US" sz="1400" dirty="0" smtClean="0">
                <a:latin typeface="+mj-ea"/>
                <a:ea typeface="+mj-ea"/>
              </a:rPr>
              <a:t>１３：００</a:t>
            </a:r>
            <a:r>
              <a:rPr lang="ja-JP" altLang="en-US" sz="1400" dirty="0">
                <a:latin typeface="+mj-ea"/>
                <a:ea typeface="+mj-ea"/>
              </a:rPr>
              <a:t>～</a:t>
            </a:r>
            <a:r>
              <a:rPr lang="ja-JP" altLang="en-US" sz="1400" dirty="0" smtClean="0">
                <a:latin typeface="+mj-ea"/>
                <a:ea typeface="+mj-ea"/>
              </a:rPr>
              <a:t>１６：３０　</a:t>
            </a:r>
            <a:r>
              <a:rPr lang="ja-JP" altLang="en-US" sz="1400" dirty="0" smtClean="0">
                <a:latin typeface="+mn-ea"/>
              </a:rPr>
              <a:t>和歌山</a:t>
            </a:r>
            <a:r>
              <a:rPr lang="ja-JP" altLang="en-US" sz="1400" dirty="0">
                <a:latin typeface="+mn-ea"/>
              </a:rPr>
              <a:t>県立情報交流センター</a:t>
            </a:r>
            <a:r>
              <a:rPr lang="en-US" altLang="ja-JP" sz="1400" dirty="0">
                <a:latin typeface="+mn-ea"/>
              </a:rPr>
              <a:t/>
            </a:r>
            <a:br>
              <a:rPr lang="en-US" altLang="ja-JP" sz="1400" dirty="0">
                <a:latin typeface="+mn-ea"/>
              </a:rPr>
            </a:br>
            <a:r>
              <a:rPr lang="ja-JP" altLang="en-US" sz="1400" dirty="0">
                <a:latin typeface="+mn-ea"/>
              </a:rPr>
              <a:t>　　　　　　　　　　　　　　　　　　　　　　　　　　　　　　　　　　</a:t>
            </a:r>
            <a:r>
              <a:rPr lang="ja-JP" altLang="en-US" sz="1400" dirty="0" smtClean="0">
                <a:latin typeface="+mn-ea"/>
              </a:rPr>
              <a:t>　　 ビッグ</a:t>
            </a:r>
            <a:r>
              <a:rPr lang="ja-JP" altLang="en-US" sz="1400" dirty="0">
                <a:latin typeface="+mn-ea"/>
              </a:rPr>
              <a:t>・ユー　</a:t>
            </a:r>
            <a:r>
              <a:rPr lang="ja-JP" altLang="en-US" sz="1400" dirty="0" smtClean="0">
                <a:latin typeface="+mn-ea"/>
              </a:rPr>
              <a:t>研修室１</a:t>
            </a:r>
            <a:r>
              <a:rPr lang="en-US" altLang="ja-JP" sz="1400" dirty="0">
                <a:latin typeface="+mj-ea"/>
              </a:rPr>
              <a:t/>
            </a:r>
            <a:br>
              <a:rPr lang="en-US" altLang="ja-JP" sz="1400" dirty="0">
                <a:latin typeface="+mj-ea"/>
              </a:rPr>
            </a:br>
            <a:r>
              <a:rPr lang="ja-JP" altLang="en-US" sz="1400" dirty="0">
                <a:latin typeface="+mj-ea"/>
              </a:rPr>
              <a:t>　　　　　　　　　　</a:t>
            </a:r>
            <a:r>
              <a:rPr lang="ja-JP" altLang="en-US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７　月１</a:t>
            </a:r>
            <a:r>
              <a:rPr lang="ja-JP" altLang="en-US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２</a:t>
            </a:r>
            <a:r>
              <a:rPr lang="ja-JP" altLang="en-US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日（月）</a:t>
            </a:r>
            <a:r>
              <a:rPr lang="ja-JP" altLang="en-US" sz="1400" dirty="0" smtClean="0">
                <a:latin typeface="+mj-ea"/>
              </a:rPr>
              <a:t>１３：００</a:t>
            </a:r>
            <a:r>
              <a:rPr lang="ja-JP" altLang="en-US" sz="1400" dirty="0">
                <a:latin typeface="+mj-ea"/>
              </a:rPr>
              <a:t>～</a:t>
            </a:r>
            <a:r>
              <a:rPr lang="ja-JP" altLang="en-US" sz="1400" dirty="0" smtClean="0">
                <a:latin typeface="+mj-ea"/>
              </a:rPr>
              <a:t>１６：３０</a:t>
            </a:r>
            <a:r>
              <a:rPr lang="ja-JP" altLang="en-US" sz="1400" dirty="0">
                <a:latin typeface="+mj-ea"/>
              </a:rPr>
              <a:t>　</a:t>
            </a:r>
            <a:r>
              <a:rPr lang="ja-JP" altLang="en-US" sz="1400" dirty="0" smtClean="0">
                <a:latin typeface="+mn-ea"/>
              </a:rPr>
              <a:t>和歌山ビッグ愛　</a:t>
            </a:r>
            <a:r>
              <a:rPr lang="en-US" altLang="ja-JP" sz="1400" dirty="0" smtClean="0">
                <a:latin typeface="+mn-ea"/>
              </a:rPr>
              <a:t>12</a:t>
            </a:r>
            <a:r>
              <a:rPr lang="ja-JP" altLang="en-US" sz="1400" dirty="0" smtClean="0">
                <a:latin typeface="+mn-ea"/>
              </a:rPr>
              <a:t>階　</a:t>
            </a:r>
            <a:r>
              <a:rPr lang="en-US" altLang="ja-JP" sz="1400" dirty="0" smtClean="0">
                <a:latin typeface="+mn-ea"/>
              </a:rPr>
              <a:t>1201</a:t>
            </a:r>
            <a:r>
              <a:rPr lang="ja-JP" altLang="en-US" sz="1400" dirty="0" smtClean="0">
                <a:latin typeface="+mn-ea"/>
              </a:rPr>
              <a:t>会議室</a:t>
            </a:r>
            <a:endParaRPr lang="en-US" altLang="ja-JP" sz="1400" dirty="0" smtClean="0">
              <a:latin typeface="+mn-ea"/>
            </a:endParaRPr>
          </a:p>
          <a:p>
            <a:pPr lvl="0"/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　　　　　　　　　</a:t>
            </a:r>
            <a:r>
              <a:rPr lang="ja-JP" altLang="en-US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１１月</a:t>
            </a:r>
            <a:r>
              <a:rPr lang="ja-JP" altLang="en-US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４日（</a:t>
            </a:r>
            <a:r>
              <a:rPr lang="ja-JP" altLang="en-US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木</a:t>
            </a:r>
            <a:r>
              <a:rPr lang="ja-JP" altLang="en-US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）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１３：００</a:t>
            </a:r>
            <a:r>
              <a:rPr lang="ja-JP" altLang="en-US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～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１６：３０</a:t>
            </a:r>
            <a:r>
              <a:rPr lang="ja-JP" altLang="en-US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和歌山県立情報交流センター</a:t>
            </a:r>
            <a:r>
              <a:rPr lang="en-US" altLang="ja-JP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/>
            </a:r>
            <a:br>
              <a:rPr lang="en-US" altLang="ja-JP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</a:br>
            <a:r>
              <a:rPr lang="ja-JP" altLang="en-US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　　　　　　　　　　　　　　　　　　　　　　　　　　　　　　　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　 ビッグ</a:t>
            </a:r>
            <a:r>
              <a:rPr lang="ja-JP" altLang="en-US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・ユー　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研修室１</a:t>
            </a:r>
            <a:r>
              <a:rPr lang="en-US" altLang="ja-JP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/>
            </a:r>
            <a:br>
              <a:rPr lang="en-US" altLang="ja-JP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</a:br>
            <a:r>
              <a:rPr lang="ja-JP" altLang="en-US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　　　　　　　　　　</a:t>
            </a:r>
            <a:r>
              <a:rPr lang="ja-JP" altLang="en-US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１１月</a:t>
            </a:r>
            <a:r>
              <a:rPr lang="ja-JP" altLang="en-US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９日（火）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１３：００</a:t>
            </a:r>
            <a:r>
              <a:rPr lang="ja-JP" altLang="en-US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～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１６：３０</a:t>
            </a:r>
            <a:r>
              <a:rPr lang="ja-JP" altLang="en-US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和歌山ビッグ</a:t>
            </a:r>
            <a:r>
              <a:rPr lang="ja-JP" altLang="en-US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愛　</a:t>
            </a:r>
            <a:r>
              <a:rPr lang="en-US" altLang="ja-JP" sz="14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12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階　</a:t>
            </a:r>
            <a:r>
              <a:rPr lang="en-US" altLang="ja-JP" sz="14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1201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会議室</a:t>
            </a:r>
            <a:endParaRPr lang="en-US" altLang="ja-JP" sz="1400" dirty="0">
              <a:latin typeface="+mj-ea"/>
              <a:ea typeface="+mj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0" y="780861"/>
            <a:ext cx="119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開催日時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385686"/>
              </p:ext>
            </p:extLst>
          </p:nvPr>
        </p:nvGraphicFramePr>
        <p:xfrm>
          <a:off x="172072" y="7307580"/>
          <a:ext cx="6519725" cy="1756448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372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7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56448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相談内容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dist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（なるべく具体的にご記入ください）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106417" marR="10641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548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>
        <a:spAutoFit/>
      </a:bodyPr>
      <a:lstStyle>
        <a:defPPr fontAlgn="auto">
          <a:spcBef>
            <a:spcPts val="0"/>
          </a:spcBef>
          <a:spcAft>
            <a:spcPts val="0"/>
          </a:spcAft>
          <a:defRPr sz="2800" b="1" dirty="0">
            <a:solidFill>
              <a:srgbClr val="FF505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3271</TotalTime>
  <Words>433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Ｐゴシック 本文</vt:lpstr>
      <vt:lpstr>メイリオ</vt:lpstr>
      <vt:lpstr>メイリオ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秋田県食品関連事業者 シンポジウム＆交流会</dc:title>
  <dc:creator>中田創</dc:creator>
  <cp:lastModifiedBy>125652</cp:lastModifiedBy>
  <cp:revision>164</cp:revision>
  <cp:lastPrinted>2021-05-07T04:06:13Z</cp:lastPrinted>
  <dcterms:created xsi:type="dcterms:W3CDTF">2015-06-09T19:40:05Z</dcterms:created>
  <dcterms:modified xsi:type="dcterms:W3CDTF">2021-05-14T01:02:48Z</dcterms:modified>
</cp:coreProperties>
</file>