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40" r:id="rId2"/>
    <p:sldId id="362" r:id="rId3"/>
    <p:sldId id="361" r:id="rId4"/>
    <p:sldId id="348" r:id="rId5"/>
    <p:sldId id="359" r:id="rId6"/>
    <p:sldId id="357" r:id="rId7"/>
    <p:sldId id="347" r:id="rId8"/>
    <p:sldId id="333" r:id="rId9"/>
    <p:sldId id="360" r:id="rId10"/>
    <p:sldId id="300" r:id="rId11"/>
    <p:sldId id="334" r:id="rId12"/>
    <p:sldId id="353" r:id="rId13"/>
    <p:sldId id="331" r:id="rId14"/>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AFA8C"/>
    <a:srgbClr val="00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3229" autoAdjust="0"/>
  </p:normalViewPr>
  <p:slideViewPr>
    <p:cSldViewPr showGuides="1">
      <p:cViewPr>
        <p:scale>
          <a:sx n="70" d="100"/>
          <a:sy n="70" d="100"/>
        </p:scale>
        <p:origin x="-1428" y="-8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showGuides="1">
      <p:cViewPr varScale="1">
        <p:scale>
          <a:sx n="50" d="100"/>
          <a:sy n="50" d="100"/>
        </p:scale>
        <p:origin x="-2910" y="-108"/>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4275403" cy="336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588630" y="0"/>
            <a:ext cx="4275403" cy="336788"/>
          </a:xfrm>
          <a:prstGeom prst="rect">
            <a:avLst/>
          </a:prstGeom>
        </p:spPr>
        <p:txBody>
          <a:bodyPr vert="horz" lIns="91440" tIns="45720" rIns="91440" bIns="45720"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4" y="6397806"/>
            <a:ext cx="4275403" cy="3367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588630" y="6397806"/>
            <a:ext cx="4275403" cy="336788"/>
          </a:xfrm>
          <a:prstGeom prst="rect">
            <a:avLst/>
          </a:prstGeom>
        </p:spPr>
        <p:txBody>
          <a:bodyPr vert="horz" lIns="91440" tIns="45720" rIns="91440" bIns="45720" rtlCol="0" anchor="b"/>
          <a:lstStyle>
            <a:lvl1pPr algn="r">
              <a:defRPr sz="1200"/>
            </a:lvl1pPr>
          </a:lstStyle>
          <a:p>
            <a:fld id="{380D7670-E4AB-4DE0-9170-8FC1E4F6AC45}" type="slidenum">
              <a:rPr kumimoji="1" lang="ja-JP" altLang="en-US" smtClean="0"/>
              <a:t>‹#›</a:t>
            </a:fld>
            <a:endParaRPr kumimoji="1" lang="ja-JP" altLang="en-US" dirty="0"/>
          </a:p>
        </p:txBody>
      </p:sp>
    </p:spTree>
    <p:extLst>
      <p:ext uri="{BB962C8B-B14F-4D97-AF65-F5344CB8AC3E}">
        <p14:creationId xmlns:p14="http://schemas.microsoft.com/office/powerpoint/2010/main" val="20872804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4275403" cy="336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588630" y="0"/>
            <a:ext cx="4275403" cy="336788"/>
          </a:xfrm>
          <a:prstGeom prst="rect">
            <a:avLst/>
          </a:prstGeom>
        </p:spPr>
        <p:txBody>
          <a:bodyPr vert="horz" lIns="91440" tIns="45720" rIns="91440" bIns="45720"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6397806"/>
            <a:ext cx="4275403" cy="3367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588630" y="6397806"/>
            <a:ext cx="4275403" cy="336788"/>
          </a:xfrm>
          <a:prstGeom prst="rect">
            <a:avLst/>
          </a:prstGeom>
        </p:spPr>
        <p:txBody>
          <a:bodyPr vert="horz" lIns="91440" tIns="45720" rIns="91440" bIns="45720" rtlCol="0" anchor="b"/>
          <a:lstStyle>
            <a:lvl1pPr algn="r">
              <a:defRPr sz="1200"/>
            </a:lvl1pPr>
          </a:lstStyle>
          <a:p>
            <a:fld id="{BD31E738-0A82-4B63-851A-8A29A96D3B4B}" type="slidenum">
              <a:rPr kumimoji="1" lang="ja-JP" altLang="en-US" smtClean="0"/>
              <a:t>‹#›</a:t>
            </a:fld>
            <a:endParaRPr kumimoji="1" lang="ja-JP" altLang="en-US" dirty="0"/>
          </a:p>
        </p:txBody>
      </p:sp>
    </p:spTree>
    <p:extLst>
      <p:ext uri="{BB962C8B-B14F-4D97-AF65-F5344CB8AC3E}">
        <p14:creationId xmlns:p14="http://schemas.microsoft.com/office/powerpoint/2010/main" val="36543425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ja-JP" sz="1400" kern="1200" dirty="0" smtClean="0">
                <a:solidFill>
                  <a:schemeClr val="tx1"/>
                </a:solidFill>
                <a:effectLst/>
              </a:rPr>
              <a:t>４．腎臓の割面は、黄色く変色しており、肝臓の表面も黄褐色を呈していました。また、頸部胸腺の萎縮がみられ、胆嚢は、胆汁が貯留し膨満していました。</a:t>
            </a:r>
          </a:p>
          <a:p>
            <a:pPr>
              <a:lnSpc>
                <a:spcPct val="150000"/>
              </a:lnSpc>
            </a:pPr>
            <a:endParaRPr kumimoji="1" lang="ja-JP" altLang="en-US" sz="1400" dirty="0"/>
          </a:p>
        </p:txBody>
      </p:sp>
      <p:sp>
        <p:nvSpPr>
          <p:cNvPr id="4" name="スライド番号プレースホルダー 3"/>
          <p:cNvSpPr>
            <a:spLocks noGrp="1"/>
          </p:cNvSpPr>
          <p:nvPr>
            <p:ph type="sldNum" sz="quarter" idx="10"/>
          </p:nvPr>
        </p:nvSpPr>
        <p:spPr/>
        <p:txBody>
          <a:bodyPr/>
          <a:lstStyle/>
          <a:p>
            <a:fld id="{0B271224-0CFB-4F0F-AE6E-B3925CA88B05}"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86138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ja-JP" sz="1400" kern="1200" dirty="0" smtClean="0">
                <a:solidFill>
                  <a:schemeClr val="tx1"/>
                </a:solidFill>
                <a:effectLst/>
              </a:rPr>
              <a:t>１４．四角がメス、丸がオス、かっこが種雄牛、黄色の印は症状がみられたことを示します。母牛１の最初の子牛が母牛２となりました。母牛１の４産目の子牛が、前回の症例です。母牛２と同じ種雄牛でした。母牛２の２産目の子牛は出生直後から振戦を呈しましたが、数日で治まりました。その後肥育されましたが、後駒が弱く、踏ん張りが効かないなどの症状がみられました。ここまでが前回の状況です。その後に生まれた、母牛２の４産目の子牛が今回の症例です。母牛２の３産目の雌子牛と同じ種雄牛でしたが、雄子牛のみ症状が認められました。次に雌雄の別と症状の関連について示します。</a:t>
            </a:r>
          </a:p>
          <a:p>
            <a:pPr>
              <a:lnSpc>
                <a:spcPct val="150000"/>
              </a:lnSpc>
            </a:pPr>
            <a:endParaRPr kumimoji="1" lang="ja-JP" altLang="en-US" sz="1400" dirty="0"/>
          </a:p>
        </p:txBody>
      </p:sp>
      <p:sp>
        <p:nvSpPr>
          <p:cNvPr id="4" name="スライド番号プレースホルダー 3"/>
          <p:cNvSpPr>
            <a:spLocks noGrp="1"/>
          </p:cNvSpPr>
          <p:nvPr>
            <p:ph type="sldNum" sz="quarter" idx="10"/>
          </p:nvPr>
        </p:nvSpPr>
        <p:spPr/>
        <p:txBody>
          <a:bodyPr/>
          <a:lstStyle/>
          <a:p>
            <a:fld id="{BD31E738-0A82-4B63-851A-8A29A96D3B4B}" type="slidenum">
              <a:rPr kumimoji="1" lang="ja-JP" altLang="en-US" smtClean="0"/>
              <a:t>12</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100367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ja-JP" sz="1400" kern="1200" dirty="0" smtClean="0">
                <a:solidFill>
                  <a:schemeClr val="tx1"/>
                </a:solidFill>
                <a:effectLst/>
              </a:rPr>
              <a:t>１５．当農家で出生された子牛は期間中６１頭存在し、症状がみられた個体は雄の４頭でした。いずれも母牛１と母牛２の子牛でした。下側の表は、この母牛２頭から生まれた子牛です。各表について、フィッシャーの直接確率計算法を行ったところ、危険率５％で検定し、雌雄の別と振戦の有無の２要因の間に関連があると判定されました。</a:t>
            </a:r>
          </a:p>
          <a:p>
            <a:pPr>
              <a:lnSpc>
                <a:spcPct val="150000"/>
              </a:lnSpc>
            </a:pPr>
            <a:endParaRPr kumimoji="1" lang="ja-JP" altLang="en-US" sz="1400" dirty="0"/>
          </a:p>
        </p:txBody>
      </p:sp>
      <p:sp>
        <p:nvSpPr>
          <p:cNvPr id="4" name="スライド番号プレースホルダー 3"/>
          <p:cNvSpPr>
            <a:spLocks noGrp="1"/>
          </p:cNvSpPr>
          <p:nvPr>
            <p:ph type="sldNum" sz="quarter" idx="10"/>
          </p:nvPr>
        </p:nvSpPr>
        <p:spPr/>
        <p:txBody>
          <a:bodyPr/>
          <a:lstStyle/>
          <a:p>
            <a:fld id="{BD31E738-0A82-4B63-851A-8A29A96D3B4B}" type="slidenum">
              <a:rPr kumimoji="1" lang="ja-JP" altLang="en-US" smtClean="0"/>
              <a:t>13</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109429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ja-JP" sz="1400" kern="1200" dirty="0" smtClean="0">
                <a:solidFill>
                  <a:schemeClr val="tx1"/>
                </a:solidFill>
                <a:effectLst/>
              </a:rPr>
              <a:t>５．腎臓の病理組織像です。腎盂から腎実質にかけて、多病巣性の化膿性炎がみられ、腎盂腎炎と診断しました。肝臓では、類洞が拡張し、肝細胞索の不整がみとめられ、小葉間胆管がやや増生し、胆汁栓の形成が認められました。これらは振戦を引き起こした原因とは関連がないと考えております。</a:t>
            </a:r>
          </a:p>
          <a:p>
            <a:pPr>
              <a:lnSpc>
                <a:spcPct val="150000"/>
              </a:lnSpc>
            </a:pPr>
            <a:endParaRPr kumimoji="1" lang="ja-JP" altLang="en-US" sz="1400" dirty="0"/>
          </a:p>
        </p:txBody>
      </p:sp>
      <p:sp>
        <p:nvSpPr>
          <p:cNvPr id="4" name="スライド番号プレースホルダー 3"/>
          <p:cNvSpPr>
            <a:spLocks noGrp="1"/>
          </p:cNvSpPr>
          <p:nvPr>
            <p:ph type="sldNum" sz="quarter" idx="10"/>
          </p:nvPr>
        </p:nvSpPr>
        <p:spPr/>
        <p:txBody>
          <a:bodyPr/>
          <a:lstStyle/>
          <a:p>
            <a:fld id="{BD31E738-0A82-4B63-851A-8A29A96D3B4B}" type="slidenum">
              <a:rPr kumimoji="1" lang="ja-JP" altLang="en-US" smtClean="0"/>
              <a:t>4</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36493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ja-JP" sz="1400" kern="1200" dirty="0" smtClean="0">
                <a:solidFill>
                  <a:schemeClr val="tx1"/>
                </a:solidFill>
                <a:effectLst/>
              </a:rPr>
              <a:t>７．腰髄のヘマトキシリン・エオジン染色の結果です。右側に示したのが、同じ日齢の正常な脊髄です。だいたい同じような倍率です。正常なものは神経組織で満ちていますが、本症例では、脊髄白質の背索・側索・腹索の各辺縁を中心に、小空胞が多数形成されていました。小空胞が多数見られることが異常です。</a:t>
            </a:r>
            <a:endParaRPr kumimoji="1" lang="ja-JP" altLang="en-US" sz="1400" dirty="0"/>
          </a:p>
        </p:txBody>
      </p:sp>
      <p:sp>
        <p:nvSpPr>
          <p:cNvPr id="4" name="スライド番号プレースホルダー 3"/>
          <p:cNvSpPr>
            <a:spLocks noGrp="1"/>
          </p:cNvSpPr>
          <p:nvPr>
            <p:ph type="sldNum" sz="quarter" idx="10"/>
          </p:nvPr>
        </p:nvSpPr>
        <p:spPr/>
        <p:txBody>
          <a:bodyPr/>
          <a:lstStyle/>
          <a:p>
            <a:fld id="{BD31E738-0A82-4B63-851A-8A29A96D3B4B}" type="slidenum">
              <a:rPr kumimoji="1" lang="ja-JP" altLang="en-US" smtClean="0"/>
              <a:t>5</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90110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ja-JP" sz="1400" kern="1200" dirty="0" smtClean="0">
                <a:solidFill>
                  <a:schemeClr val="tx1"/>
                </a:solidFill>
                <a:effectLst/>
              </a:rPr>
              <a:t>８．腰髄のクリューバー・バレラ染色の結果です。主に髄鞘を青く染めます。脊髄白質の各辺縁が薄く染まっており、白質の背索・腹索に小空胞が多数観察されました。小空胞が多数見られること、辺縁が薄く染まっていることも異常なことです。</a:t>
            </a:r>
          </a:p>
          <a:p>
            <a:pPr>
              <a:lnSpc>
                <a:spcPct val="150000"/>
              </a:lnSpc>
            </a:pPr>
            <a:endParaRPr kumimoji="1" lang="ja-JP" altLang="en-US" sz="1400" dirty="0"/>
          </a:p>
        </p:txBody>
      </p:sp>
      <p:sp>
        <p:nvSpPr>
          <p:cNvPr id="4" name="スライド番号プレースホルダー 3"/>
          <p:cNvSpPr>
            <a:spLocks noGrp="1"/>
          </p:cNvSpPr>
          <p:nvPr>
            <p:ph type="sldNum" sz="quarter" idx="10"/>
          </p:nvPr>
        </p:nvSpPr>
        <p:spPr/>
        <p:txBody>
          <a:bodyPr/>
          <a:lstStyle/>
          <a:p>
            <a:fld id="{BD31E738-0A82-4B63-851A-8A29A96D3B4B}" type="slidenum">
              <a:rPr kumimoji="1" lang="ja-JP" altLang="en-US" smtClean="0"/>
              <a:t>6</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118491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ja-JP" sz="1400" kern="1200" dirty="0" smtClean="0">
                <a:solidFill>
                  <a:schemeClr val="tx1"/>
                </a:solidFill>
                <a:effectLst/>
              </a:rPr>
              <a:t>９．前回の症例と比較しました。左側が今回ので、右側が前回の症例です。倍率は概ね同じです。今回の方がより小空胞の数が多く、特に背索において顕著でした。</a:t>
            </a:r>
          </a:p>
          <a:p>
            <a:pPr>
              <a:lnSpc>
                <a:spcPct val="150000"/>
              </a:lnSpc>
            </a:pPr>
            <a:endParaRPr kumimoji="1" lang="ja-JP" altLang="en-US" sz="1400" dirty="0"/>
          </a:p>
        </p:txBody>
      </p:sp>
      <p:sp>
        <p:nvSpPr>
          <p:cNvPr id="4" name="スライド番号プレースホルダー 3"/>
          <p:cNvSpPr>
            <a:spLocks noGrp="1"/>
          </p:cNvSpPr>
          <p:nvPr>
            <p:ph type="sldNum" sz="quarter" idx="10"/>
          </p:nvPr>
        </p:nvSpPr>
        <p:spPr/>
        <p:txBody>
          <a:bodyPr/>
          <a:lstStyle/>
          <a:p>
            <a:fld id="{0B271224-0CFB-4F0F-AE6E-B3925CA88B05}" type="slidenum">
              <a:rPr kumimoji="1" lang="ja-JP" altLang="en-US" smtClean="0"/>
              <a:t>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39778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ja-JP" sz="1400" kern="1200" dirty="0" smtClean="0">
                <a:solidFill>
                  <a:schemeClr val="tx1"/>
                </a:solidFill>
                <a:effectLst/>
              </a:rPr>
              <a:t>１０．腰髄の小空胞形成部位を拡大すると、軸索の周囲の空間の拡張が観察されました。</a:t>
            </a:r>
          </a:p>
          <a:p>
            <a:pPr>
              <a:lnSpc>
                <a:spcPct val="150000"/>
              </a:lnSpc>
            </a:pPr>
            <a:endParaRPr kumimoji="1" lang="ja-JP" altLang="en-US" sz="1400" dirty="0"/>
          </a:p>
        </p:txBody>
      </p:sp>
      <p:sp>
        <p:nvSpPr>
          <p:cNvPr id="4" name="スライド番号プレースホルダー 3"/>
          <p:cNvSpPr>
            <a:spLocks noGrp="1"/>
          </p:cNvSpPr>
          <p:nvPr>
            <p:ph type="sldNum" sz="quarter" idx="10"/>
          </p:nvPr>
        </p:nvSpPr>
        <p:spPr/>
        <p:txBody>
          <a:bodyPr/>
          <a:lstStyle/>
          <a:p>
            <a:fld id="{BD31E738-0A82-4B63-851A-8A29A96D3B4B}" type="slidenum">
              <a:rPr kumimoji="1" lang="ja-JP" altLang="en-US" smtClean="0"/>
              <a:t>8</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369279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ja-JP" sz="1400" kern="1200" dirty="0" smtClean="0">
                <a:solidFill>
                  <a:schemeClr val="tx1"/>
                </a:solidFill>
                <a:effectLst/>
              </a:rPr>
              <a:t>１１．腰髄の小空胞形成部位について、電子顕微鏡検査を大阪府立大学で行っていただきました。右側には正常な髄鞘の図を示します。軸索を中心に髄鞘がきっちりと巻かれています。※印の箇所が、髄鞘内水腫が観察された箇所です。上側のものについて、多層構造の髄鞘の一部がはがれ、水腫を起こしていることが特徴的です。</a:t>
            </a:r>
            <a:endParaRPr kumimoji="1" lang="ja-JP" altLang="en-US" sz="1400" dirty="0"/>
          </a:p>
        </p:txBody>
      </p:sp>
      <p:sp>
        <p:nvSpPr>
          <p:cNvPr id="4" name="スライド番号プレースホルダー 3"/>
          <p:cNvSpPr>
            <a:spLocks noGrp="1"/>
          </p:cNvSpPr>
          <p:nvPr>
            <p:ph type="sldNum" sz="quarter" idx="10"/>
          </p:nvPr>
        </p:nvSpPr>
        <p:spPr/>
        <p:txBody>
          <a:bodyPr/>
          <a:lstStyle/>
          <a:p>
            <a:fld id="{BD31E738-0A82-4B63-851A-8A29A96D3B4B}" type="slidenum">
              <a:rPr kumimoji="1" lang="ja-JP" altLang="en-US" smtClean="0"/>
              <a:t>9</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247519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ja-JP" sz="1400" kern="1200" dirty="0" smtClean="0">
                <a:solidFill>
                  <a:schemeClr val="tx1"/>
                </a:solidFill>
                <a:effectLst/>
                <a:latin typeface="+mn-lt"/>
                <a:ea typeface="+mn-ea"/>
                <a:cs typeface="+mn-cs"/>
              </a:rPr>
              <a:t>１２．前回の症例と比較したところ、髄鞘内水腫が同様に認められ、一部の有髄神経において、髄鞘の低形成も同様に認められました。示した図の倍率は異なりますが、通常は、太い軸索には太い髄鞘が巻かれています。</a:t>
            </a:r>
            <a:endParaRPr kumimoji="1" lang="ja-JP" altLang="ja-JP" sz="14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F93066A-9155-4ADA-8565-2E78165FB02B}" type="slidenum">
              <a:rPr kumimoji="1" lang="ja-JP" altLang="en-US" smtClean="0"/>
              <a:t>10</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129830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ja-JP" sz="1400" kern="1200" dirty="0" smtClean="0">
                <a:solidFill>
                  <a:schemeClr val="tx1"/>
                </a:solidFill>
                <a:effectLst/>
              </a:rPr>
              <a:t>１３．</a:t>
            </a:r>
            <a:r>
              <a:rPr kumimoji="1" lang="ja-JP" altLang="ja-JP" sz="1400" kern="1200" smtClean="0">
                <a:solidFill>
                  <a:schemeClr val="tx1"/>
                </a:solidFill>
                <a:effectLst/>
              </a:rPr>
              <a:t>脊髄神経に</a:t>
            </a:r>
            <a:r>
              <a:rPr kumimoji="1" lang="ja-JP" altLang="ja-JP" sz="1400" kern="1200" dirty="0" smtClean="0">
                <a:solidFill>
                  <a:schemeClr val="tx1"/>
                </a:solidFill>
                <a:effectLst/>
              </a:rPr>
              <a:t>おいて、髄鞘の低形成が一部で認められました。これは前回の症例でも認められていました。</a:t>
            </a:r>
            <a:r>
              <a:rPr kumimoji="1" lang="ja-JP" altLang="ja-JP" sz="1400" kern="1200" smtClean="0">
                <a:solidFill>
                  <a:schemeClr val="tx1"/>
                </a:solidFill>
                <a:effectLst/>
              </a:rPr>
              <a:t>脊髄神経の</a:t>
            </a:r>
            <a:r>
              <a:rPr kumimoji="1" lang="ja-JP" altLang="ja-JP" sz="1400" kern="1200" dirty="0" smtClean="0">
                <a:solidFill>
                  <a:schemeClr val="tx1"/>
                </a:solidFill>
                <a:effectLst/>
              </a:rPr>
              <a:t>神経は末梢神経であるため、中枢神経系の脊髄とは髄鞘を構成する細胞が異なります。このことについては今後詳しく検討していきたいと考えています。次に関連母牛の産歴と症状がみられた子牛の関係を示します。</a:t>
            </a:r>
          </a:p>
          <a:p>
            <a:pPr>
              <a:lnSpc>
                <a:spcPct val="150000"/>
              </a:lnSpc>
            </a:pPr>
            <a:endParaRPr kumimoji="1" lang="ja-JP" altLang="en-US" sz="1400" dirty="0"/>
          </a:p>
        </p:txBody>
      </p:sp>
      <p:sp>
        <p:nvSpPr>
          <p:cNvPr id="4" name="スライド番号プレースホルダー 3"/>
          <p:cNvSpPr>
            <a:spLocks noGrp="1"/>
          </p:cNvSpPr>
          <p:nvPr>
            <p:ph type="sldNum" sz="quarter" idx="10"/>
          </p:nvPr>
        </p:nvSpPr>
        <p:spPr/>
        <p:txBody>
          <a:bodyPr/>
          <a:lstStyle/>
          <a:p>
            <a:fld id="{BD31E738-0A82-4B63-851A-8A29A96D3B4B}" type="slidenum">
              <a:rPr kumimoji="1" lang="ja-JP" altLang="en-US" smtClean="0"/>
              <a:t>11</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163219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C799B16-FFD4-4D51-ABB2-FEAC20B47C69}" type="datetime1">
              <a:rPr kumimoji="1" lang="ja-JP" altLang="en-US" smtClean="0"/>
              <a:t>2016/3/9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316202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13A67B-4605-4AC9-8277-D92F18A0C24C}" type="datetime1">
              <a:rPr kumimoji="1" lang="ja-JP" altLang="en-US" smtClean="0"/>
              <a:t>2016/3/9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407525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67394A-DF37-4423-8F37-FE7C9832BF7D}" type="datetime1">
              <a:rPr kumimoji="1" lang="ja-JP" altLang="en-US" smtClean="0"/>
              <a:t>2016/3/9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197079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F1C79B-6891-4257-B28F-7C65A1ECF335}" type="datetime1">
              <a:rPr kumimoji="1" lang="ja-JP" altLang="en-US" smtClean="0"/>
              <a:t>2016/3/9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31594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08548C5-D054-4B4A-8CEC-50526A7A5E05}" type="datetime1">
              <a:rPr kumimoji="1" lang="ja-JP" altLang="en-US" smtClean="0"/>
              <a:t>2016/3/9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31784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2E35E88-1F89-4961-B643-05454F56574E}" type="datetime1">
              <a:rPr kumimoji="1" lang="ja-JP" altLang="en-US" smtClean="0"/>
              <a:t>2016/3/9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92285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32243FD-E676-4441-AC31-ED4E24447525}" type="datetime1">
              <a:rPr kumimoji="1" lang="ja-JP" altLang="en-US" smtClean="0"/>
              <a:t>2016/3/9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272513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A569C0C-C0A7-4681-982B-F7090095550A}" type="datetime1">
              <a:rPr kumimoji="1" lang="ja-JP" altLang="en-US" smtClean="0"/>
              <a:t>2016/3/9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221608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02C59F-1C17-4587-A8E4-9568A8837051}" type="datetime1">
              <a:rPr kumimoji="1" lang="ja-JP" altLang="en-US" smtClean="0"/>
              <a:t>2016/3/9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51686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F65D-B5D6-42E7-B5F4-E4D668884531}" type="datetime1">
              <a:rPr kumimoji="1" lang="ja-JP" altLang="en-US" smtClean="0"/>
              <a:t>2016/3/9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8412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669758B-8FFC-442D-942F-46E9698F9D81}" type="datetime1">
              <a:rPr kumimoji="1" lang="ja-JP" altLang="en-US" smtClean="0"/>
              <a:t>2016/3/9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108303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00EDF-0A4C-41CA-9230-72BA6041C4B8}" type="datetime1">
              <a:rPr kumimoji="1" lang="ja-JP" altLang="en-US" smtClean="0"/>
              <a:t>2016/3/9</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59CD0-8227-4924-B1AA-CCF338EAFA16}" type="slidenum">
              <a:rPr kumimoji="1" lang="ja-JP" altLang="en-US" smtClean="0"/>
              <a:t>‹#›</a:t>
            </a:fld>
            <a:endParaRPr kumimoji="1" lang="ja-JP" altLang="en-US" dirty="0"/>
          </a:p>
        </p:txBody>
      </p:sp>
    </p:spTree>
    <p:extLst>
      <p:ext uri="{BB962C8B-B14F-4D97-AF65-F5344CB8AC3E}">
        <p14:creationId xmlns:p14="http://schemas.microsoft.com/office/powerpoint/2010/main" val="789363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60" y="26233"/>
            <a:ext cx="3633265" cy="42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0565" y="25933"/>
            <a:ext cx="4730275" cy="344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630" y="17586"/>
            <a:ext cx="3650095" cy="461665"/>
          </a:xfrm>
          <a:prstGeom prst="rect">
            <a:avLst/>
          </a:prstGeom>
          <a:solidFill>
            <a:schemeClr val="bg1"/>
          </a:solidFill>
          <a:ln>
            <a:solidFill>
              <a:schemeClr val="tx1"/>
            </a:solidFill>
          </a:ln>
        </p:spPr>
        <p:txBody>
          <a:bodyPr wrap="square" rtlCol="0">
            <a:spAutoFit/>
          </a:bodyPr>
          <a:lstStyle/>
          <a:p>
            <a:r>
              <a:rPr lang="ja-JP" altLang="en-US" sz="2400" dirty="0">
                <a:sym typeface="Wingdings" panose="05000000000000000000" pitchFamily="2" charset="2"/>
              </a:rPr>
              <a:t>腎臓　</a:t>
            </a:r>
            <a:r>
              <a:rPr lang="ja-JP" altLang="en-US" sz="2400" dirty="0" smtClean="0">
                <a:sym typeface="Wingdings" panose="05000000000000000000" pitchFamily="2" charset="2"/>
              </a:rPr>
              <a:t>黄色を呈す</a:t>
            </a:r>
            <a:endParaRPr kumimoji="1" lang="ja-JP" altLang="en-US" sz="2400" dirty="0"/>
          </a:p>
        </p:txBody>
      </p:sp>
      <p:sp>
        <p:nvSpPr>
          <p:cNvPr id="8" name="テキスト ボックス 7"/>
          <p:cNvSpPr txBox="1"/>
          <p:nvPr/>
        </p:nvSpPr>
        <p:spPr>
          <a:xfrm>
            <a:off x="4394738" y="0"/>
            <a:ext cx="4749261" cy="461665"/>
          </a:xfrm>
          <a:prstGeom prst="rect">
            <a:avLst/>
          </a:prstGeom>
          <a:solidFill>
            <a:schemeClr val="bg1"/>
          </a:solidFill>
          <a:ln>
            <a:solidFill>
              <a:schemeClr val="tx1"/>
            </a:solidFill>
          </a:ln>
        </p:spPr>
        <p:txBody>
          <a:bodyPr wrap="square" rtlCol="0">
            <a:spAutoFit/>
          </a:bodyPr>
          <a:lstStyle/>
          <a:p>
            <a:r>
              <a:rPr kumimoji="1" lang="ja-JP" altLang="en-US" sz="2400" dirty="0" smtClean="0"/>
              <a:t>肝臓</a:t>
            </a:r>
            <a:r>
              <a:rPr lang="ja-JP" altLang="en-US" sz="2400" dirty="0"/>
              <a:t>　</a:t>
            </a:r>
            <a:r>
              <a:rPr kumimoji="1" lang="ja-JP" altLang="en-US" sz="2400" dirty="0" smtClean="0"/>
              <a:t>黄褐色を呈す</a:t>
            </a:r>
            <a:endParaRPr kumimoji="1" lang="ja-JP" altLang="en-US" sz="2400" dirty="0"/>
          </a:p>
        </p:txBody>
      </p:sp>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0152" y="3549519"/>
            <a:ext cx="3107011" cy="330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940152" y="3549519"/>
            <a:ext cx="3107011" cy="461665"/>
          </a:xfrm>
          <a:prstGeom prst="rect">
            <a:avLst/>
          </a:prstGeom>
          <a:solidFill>
            <a:schemeClr val="bg1"/>
          </a:solidFill>
          <a:ln>
            <a:solidFill>
              <a:schemeClr val="tx1"/>
            </a:solidFill>
          </a:ln>
        </p:spPr>
        <p:txBody>
          <a:bodyPr wrap="square" rtlCol="0">
            <a:spAutoFit/>
          </a:bodyPr>
          <a:lstStyle/>
          <a:p>
            <a:r>
              <a:rPr kumimoji="1" lang="ja-JP" altLang="en-US" sz="2400" dirty="0" smtClean="0"/>
              <a:t>胆嚢が胆汁</a:t>
            </a:r>
            <a:r>
              <a:rPr lang="ja-JP" altLang="en-US" sz="2400" dirty="0"/>
              <a:t>で</a:t>
            </a:r>
            <a:r>
              <a:rPr kumimoji="1" lang="ja-JP" altLang="en-US" sz="2400" dirty="0" smtClean="0"/>
              <a:t>膨満</a:t>
            </a:r>
            <a:endParaRPr kumimoji="1" lang="ja-JP" altLang="en-US" sz="2400" dirty="0"/>
          </a:p>
        </p:txBody>
      </p:sp>
      <p:pic>
        <p:nvPicPr>
          <p:cNvPr id="9"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460" y="4779103"/>
            <a:ext cx="5826541" cy="153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19460" y="4335487"/>
            <a:ext cx="2644724" cy="461665"/>
          </a:xfrm>
          <a:prstGeom prst="rect">
            <a:avLst/>
          </a:prstGeom>
          <a:solidFill>
            <a:schemeClr val="bg1"/>
          </a:solidFill>
          <a:ln>
            <a:solidFill>
              <a:schemeClr val="tx1"/>
            </a:solidFill>
          </a:ln>
        </p:spPr>
        <p:txBody>
          <a:bodyPr wrap="square" rtlCol="0">
            <a:spAutoFit/>
          </a:bodyPr>
          <a:lstStyle/>
          <a:p>
            <a:r>
              <a:rPr lang="ja-JP" altLang="en-US" sz="2400" dirty="0" smtClean="0">
                <a:sym typeface="Wingdings" panose="05000000000000000000" pitchFamily="2" charset="2"/>
              </a:rPr>
              <a:t>頸部胸腺の萎縮</a:t>
            </a:r>
            <a:endParaRPr kumimoji="1" lang="ja-JP" altLang="en-US" sz="2400" dirty="0"/>
          </a:p>
        </p:txBody>
      </p:sp>
      <p:sp>
        <p:nvSpPr>
          <p:cNvPr id="3" name="テキスト ボックス 2"/>
          <p:cNvSpPr txBox="1"/>
          <p:nvPr/>
        </p:nvSpPr>
        <p:spPr>
          <a:xfrm>
            <a:off x="7030" y="6347650"/>
            <a:ext cx="3329197" cy="523220"/>
          </a:xfrm>
          <a:prstGeom prst="rect">
            <a:avLst/>
          </a:prstGeom>
          <a:noFill/>
        </p:spPr>
        <p:txBody>
          <a:bodyPr wrap="square" rtlCol="0">
            <a:spAutoFit/>
          </a:bodyPr>
          <a:lstStyle/>
          <a:p>
            <a:r>
              <a:rPr kumimoji="1" lang="ja-JP" altLang="en-US" sz="2800" dirty="0" smtClean="0"/>
              <a:t>図１　解剖所見</a:t>
            </a:r>
            <a:endParaRPr kumimoji="1" lang="ja-JP" altLang="en-US" sz="2800" dirty="0"/>
          </a:p>
        </p:txBody>
      </p:sp>
    </p:spTree>
    <p:extLst>
      <p:ext uri="{BB962C8B-B14F-4D97-AF65-F5344CB8AC3E}">
        <p14:creationId xmlns:p14="http://schemas.microsoft.com/office/powerpoint/2010/main" val="100796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2484784" y="-526236"/>
            <a:ext cx="9140281" cy="6459631"/>
            <a:chOff x="18805" y="-35912"/>
            <a:chExt cx="8996265" cy="6386427"/>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05" y="-35912"/>
              <a:ext cx="8996265" cy="638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3212232" y="4414720"/>
              <a:ext cx="432048" cy="456433"/>
            </a:xfrm>
            <a:prstGeom prst="rect">
              <a:avLst/>
            </a:prstGeom>
            <a:noFill/>
          </p:spPr>
          <p:txBody>
            <a:bodyPr wrap="square" rtlCol="0">
              <a:spAutoFit/>
            </a:bodyPr>
            <a:lstStyle/>
            <a:p>
              <a:r>
                <a:rPr kumimoji="1" lang="ja-JP" altLang="en-US" sz="2400" b="1" dirty="0" smtClean="0">
                  <a:solidFill>
                    <a:srgbClr val="002060"/>
                  </a:solidFill>
                </a:rPr>
                <a:t>Ｎ</a:t>
              </a:r>
              <a:endParaRPr kumimoji="1" lang="ja-JP" altLang="en-US" sz="2400" b="1" dirty="0">
                <a:solidFill>
                  <a:srgbClr val="002060"/>
                </a:solidFill>
              </a:endParaRPr>
            </a:p>
          </p:txBody>
        </p:sp>
        <p:sp>
          <p:nvSpPr>
            <p:cNvPr id="24" name="テキスト ボックス 23"/>
            <p:cNvSpPr txBox="1"/>
            <p:nvPr/>
          </p:nvSpPr>
          <p:spPr>
            <a:xfrm>
              <a:off x="4580028" y="3953223"/>
              <a:ext cx="447558" cy="461665"/>
            </a:xfrm>
            <a:prstGeom prst="rect">
              <a:avLst/>
            </a:prstGeom>
            <a:noFill/>
          </p:spPr>
          <p:txBody>
            <a:bodyPr wrap="none" rtlCol="0">
              <a:spAutoFit/>
            </a:bodyPr>
            <a:lstStyle/>
            <a:p>
              <a:r>
                <a:rPr kumimoji="1" lang="en-US" altLang="ja-JP" sz="2400" b="1" dirty="0" smtClean="0">
                  <a:solidFill>
                    <a:srgbClr val="FFFF00"/>
                  </a:solidFill>
                </a:rPr>
                <a:t>M</a:t>
              </a:r>
              <a:endParaRPr kumimoji="1" lang="ja-JP" altLang="en-US" sz="2400" b="1" dirty="0">
                <a:solidFill>
                  <a:srgbClr val="FFFF00"/>
                </a:solidFill>
              </a:endParaRPr>
            </a:p>
          </p:txBody>
        </p:sp>
        <p:sp>
          <p:nvSpPr>
            <p:cNvPr id="25" name="テキスト ボックス 24"/>
            <p:cNvSpPr txBox="1"/>
            <p:nvPr/>
          </p:nvSpPr>
          <p:spPr>
            <a:xfrm>
              <a:off x="6156176" y="714177"/>
              <a:ext cx="432048" cy="456433"/>
            </a:xfrm>
            <a:prstGeom prst="rect">
              <a:avLst/>
            </a:prstGeom>
            <a:noFill/>
          </p:spPr>
          <p:txBody>
            <a:bodyPr wrap="square" rtlCol="0">
              <a:spAutoFit/>
            </a:bodyPr>
            <a:lstStyle/>
            <a:p>
              <a:r>
                <a:rPr kumimoji="1" lang="ja-JP" altLang="en-US" sz="2400" b="1" dirty="0" smtClean="0">
                  <a:solidFill>
                    <a:srgbClr val="002060"/>
                  </a:solidFill>
                </a:rPr>
                <a:t>Ｎ</a:t>
              </a:r>
              <a:endParaRPr kumimoji="1" lang="ja-JP" altLang="en-US" sz="2400" b="1" dirty="0">
                <a:solidFill>
                  <a:srgbClr val="002060"/>
                </a:solidFill>
              </a:endParaRPr>
            </a:p>
          </p:txBody>
        </p:sp>
        <p:sp>
          <p:nvSpPr>
            <p:cNvPr id="27" name="テキスト ボックス 26"/>
            <p:cNvSpPr txBox="1"/>
            <p:nvPr/>
          </p:nvSpPr>
          <p:spPr>
            <a:xfrm>
              <a:off x="5016400" y="1196752"/>
              <a:ext cx="447558" cy="461665"/>
            </a:xfrm>
            <a:prstGeom prst="rect">
              <a:avLst/>
            </a:prstGeom>
            <a:noFill/>
          </p:spPr>
          <p:txBody>
            <a:bodyPr wrap="none" rtlCol="0">
              <a:spAutoFit/>
            </a:bodyPr>
            <a:lstStyle/>
            <a:p>
              <a:r>
                <a:rPr kumimoji="1" lang="en-US" altLang="ja-JP" sz="2400" dirty="0" smtClean="0">
                  <a:solidFill>
                    <a:srgbClr val="FFFF00"/>
                  </a:solidFill>
                </a:rPr>
                <a:t>M</a:t>
              </a:r>
              <a:endParaRPr kumimoji="1" lang="ja-JP" altLang="en-US" sz="2400" dirty="0">
                <a:solidFill>
                  <a:srgbClr val="FFFF00"/>
                </a:solidFill>
              </a:endParaRPr>
            </a:p>
          </p:txBody>
        </p:sp>
        <p:sp>
          <p:nvSpPr>
            <p:cNvPr id="28" name="テキスト ボックス 27"/>
            <p:cNvSpPr txBox="1"/>
            <p:nvPr/>
          </p:nvSpPr>
          <p:spPr>
            <a:xfrm>
              <a:off x="7560206" y="2510970"/>
              <a:ext cx="646331" cy="646331"/>
            </a:xfrm>
            <a:prstGeom prst="rect">
              <a:avLst/>
            </a:prstGeom>
            <a:noFill/>
          </p:spPr>
          <p:txBody>
            <a:bodyPr wrap="none" rtlCol="0">
              <a:spAutoFit/>
            </a:bodyPr>
            <a:lstStyle/>
            <a:p>
              <a:r>
                <a:rPr lang="ja-JP" altLang="en-US" sz="3600" dirty="0">
                  <a:solidFill>
                    <a:srgbClr val="FF0000"/>
                  </a:solidFill>
                </a:rPr>
                <a:t>＊</a:t>
              </a:r>
              <a:endParaRPr kumimoji="1" lang="ja-JP" altLang="en-US" sz="3600" dirty="0">
                <a:solidFill>
                  <a:srgbClr val="FF0000"/>
                </a:solidFill>
              </a:endParaRPr>
            </a:p>
          </p:txBody>
        </p:sp>
        <p:sp>
          <p:nvSpPr>
            <p:cNvPr id="29" name="角丸四角形吹き出し 28"/>
            <p:cNvSpPr/>
            <p:nvPr/>
          </p:nvSpPr>
          <p:spPr>
            <a:xfrm>
              <a:off x="5652120" y="4414888"/>
              <a:ext cx="1440160" cy="712094"/>
            </a:xfrm>
            <a:prstGeom prst="wedgeRoundRectCallout">
              <a:avLst>
                <a:gd name="adj1" fmla="val -72253"/>
                <a:gd name="adj2" fmla="val 80179"/>
                <a:gd name="adj3" fmla="val 16667"/>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髄</a:t>
              </a:r>
              <a:r>
                <a:rPr lang="ja-JP" altLang="en-US" sz="2000" dirty="0" smtClean="0">
                  <a:solidFill>
                    <a:schemeClr val="tx1"/>
                  </a:solidFill>
                </a:rPr>
                <a:t>鞘の</a:t>
              </a:r>
              <a:endParaRPr lang="en-US" altLang="ja-JP" sz="2000" dirty="0" smtClean="0">
                <a:solidFill>
                  <a:schemeClr val="tx1"/>
                </a:solidFill>
              </a:endParaRPr>
            </a:p>
            <a:p>
              <a:pPr algn="ctr"/>
              <a:r>
                <a:rPr lang="ja-JP" altLang="en-US" sz="2000" dirty="0" smtClean="0">
                  <a:solidFill>
                    <a:schemeClr val="tx1"/>
                  </a:solidFill>
                </a:rPr>
                <a:t>低形成</a:t>
              </a:r>
              <a:endParaRPr kumimoji="1" lang="ja-JP" altLang="en-US" sz="2000" dirty="0">
                <a:solidFill>
                  <a:schemeClr val="tx1"/>
                </a:solidFill>
              </a:endParaRPr>
            </a:p>
          </p:txBody>
        </p:sp>
        <p:sp>
          <p:nvSpPr>
            <p:cNvPr id="30" name="角丸四角形吹き出し 29"/>
            <p:cNvSpPr/>
            <p:nvPr/>
          </p:nvSpPr>
          <p:spPr>
            <a:xfrm>
              <a:off x="4506867" y="2534700"/>
              <a:ext cx="1720793" cy="712094"/>
            </a:xfrm>
            <a:prstGeom prst="wedgeRoundRectCallout">
              <a:avLst>
                <a:gd name="adj1" fmla="val 129883"/>
                <a:gd name="adj2" fmla="val -13379"/>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髄</a:t>
              </a:r>
              <a:r>
                <a:rPr lang="ja-JP" altLang="en-US" sz="2000" b="1" dirty="0" smtClean="0">
                  <a:solidFill>
                    <a:schemeClr val="tx1"/>
                  </a:solidFill>
                </a:rPr>
                <a:t>鞘内水腫</a:t>
              </a:r>
              <a:endParaRPr lang="en-US" altLang="ja-JP" sz="2000" b="1" dirty="0" smtClean="0">
                <a:solidFill>
                  <a:schemeClr val="tx1"/>
                </a:solidFill>
              </a:endParaRPr>
            </a:p>
          </p:txBody>
        </p:sp>
      </p:grpSp>
      <p:cxnSp>
        <p:nvCxnSpPr>
          <p:cNvPr id="10" name="直線矢印コネクタ 9"/>
          <p:cNvCxnSpPr/>
          <p:nvPr/>
        </p:nvCxnSpPr>
        <p:spPr>
          <a:xfrm flipH="1" flipV="1">
            <a:off x="8356025" y="4956698"/>
            <a:ext cx="171552" cy="512153"/>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6512" y="-27384"/>
            <a:ext cx="3028319" cy="523220"/>
          </a:xfrm>
          <a:prstGeom prst="rect">
            <a:avLst/>
          </a:prstGeom>
          <a:solidFill>
            <a:schemeClr val="bg1"/>
          </a:solidFill>
          <a:ln w="12700">
            <a:solidFill>
              <a:schemeClr val="tx1"/>
            </a:solidFill>
          </a:ln>
        </p:spPr>
        <p:txBody>
          <a:bodyPr wrap="square" rtlCol="0">
            <a:spAutoFit/>
          </a:bodyPr>
          <a:lstStyle/>
          <a:p>
            <a:r>
              <a:rPr lang="ja-JP" altLang="en-US" sz="2800" dirty="0"/>
              <a:t>腰髄</a:t>
            </a:r>
            <a:r>
              <a:rPr kumimoji="1" lang="ja-JP" altLang="en-US" sz="2800" dirty="0" smtClean="0"/>
              <a:t>：電子顕微鏡</a:t>
            </a:r>
            <a:endParaRPr kumimoji="1" lang="ja-JP" altLang="en-US" sz="2800" dirty="0"/>
          </a:p>
        </p:txBody>
      </p:sp>
      <p:pic>
        <p:nvPicPr>
          <p:cNvPr id="2051" name="Picture 3" descr="Y:\病性鑑定課\00病理\04業発\H27 業発\図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0033" y="2945592"/>
            <a:ext cx="4313164" cy="39124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4860033" y="2945592"/>
            <a:ext cx="1769641" cy="461665"/>
          </a:xfrm>
          <a:prstGeom prst="rect">
            <a:avLst/>
          </a:prstGeom>
          <a:solidFill>
            <a:schemeClr val="bg1"/>
          </a:solidFill>
          <a:ln w="12700">
            <a:solidFill>
              <a:schemeClr val="tx1"/>
            </a:solidFill>
          </a:ln>
        </p:spPr>
        <p:txBody>
          <a:bodyPr wrap="square" rtlCol="0">
            <a:spAutoFit/>
          </a:bodyPr>
          <a:lstStyle/>
          <a:p>
            <a:r>
              <a:rPr lang="ja-JP" altLang="en-US" sz="2400" dirty="0" smtClean="0"/>
              <a:t>頸髄（前回）</a:t>
            </a:r>
            <a:endParaRPr kumimoji="1" lang="ja-JP" altLang="en-US" sz="2400" dirty="0"/>
          </a:p>
        </p:txBody>
      </p:sp>
      <p:sp>
        <p:nvSpPr>
          <p:cNvPr id="8" name="テキスト ボックス 7"/>
          <p:cNvSpPr txBox="1"/>
          <p:nvPr/>
        </p:nvSpPr>
        <p:spPr>
          <a:xfrm>
            <a:off x="7596336" y="3441412"/>
            <a:ext cx="432048" cy="461665"/>
          </a:xfrm>
          <a:prstGeom prst="rect">
            <a:avLst/>
          </a:prstGeom>
          <a:noFill/>
        </p:spPr>
        <p:txBody>
          <a:bodyPr wrap="square" rtlCol="0">
            <a:spAutoFit/>
          </a:bodyPr>
          <a:lstStyle/>
          <a:p>
            <a:r>
              <a:rPr kumimoji="1" lang="ja-JP" altLang="en-US" sz="2400" b="1" dirty="0" smtClean="0">
                <a:solidFill>
                  <a:srgbClr val="002060"/>
                </a:solidFill>
              </a:rPr>
              <a:t>Ｎ</a:t>
            </a:r>
            <a:endParaRPr kumimoji="1" lang="ja-JP" altLang="en-US" sz="2400" b="1" dirty="0">
              <a:solidFill>
                <a:srgbClr val="002060"/>
              </a:solidFill>
            </a:endParaRPr>
          </a:p>
        </p:txBody>
      </p:sp>
      <p:sp>
        <p:nvSpPr>
          <p:cNvPr id="12" name="テキスト ボックス 11"/>
          <p:cNvSpPr txBox="1"/>
          <p:nvPr/>
        </p:nvSpPr>
        <p:spPr>
          <a:xfrm>
            <a:off x="-36512" y="5818065"/>
            <a:ext cx="3028319" cy="461665"/>
          </a:xfrm>
          <a:prstGeom prst="rect">
            <a:avLst/>
          </a:prstGeom>
          <a:solidFill>
            <a:schemeClr val="bg1"/>
          </a:solidFill>
          <a:ln>
            <a:solidFill>
              <a:schemeClr val="tx1"/>
            </a:solidFill>
          </a:ln>
        </p:spPr>
        <p:txBody>
          <a:bodyPr wrap="square" rtlCol="0">
            <a:spAutoFit/>
          </a:bodyPr>
          <a:lstStyle/>
          <a:p>
            <a:r>
              <a:rPr kumimoji="1" lang="ja-JP" altLang="en-US" sz="2400" dirty="0" smtClean="0"/>
              <a:t>Ｎ：軸索、Ｍ：髄鞘</a:t>
            </a:r>
            <a:endParaRPr kumimoji="1" lang="en-US" altLang="ja-JP" sz="2400" dirty="0" smtClean="0"/>
          </a:p>
        </p:txBody>
      </p:sp>
      <p:sp>
        <p:nvSpPr>
          <p:cNvPr id="13" name="テキスト ボックス 12"/>
          <p:cNvSpPr txBox="1"/>
          <p:nvPr/>
        </p:nvSpPr>
        <p:spPr>
          <a:xfrm>
            <a:off x="7814101" y="3646765"/>
            <a:ext cx="646331" cy="646331"/>
          </a:xfrm>
          <a:prstGeom prst="rect">
            <a:avLst/>
          </a:prstGeom>
          <a:noFill/>
        </p:spPr>
        <p:txBody>
          <a:bodyPr wrap="none" rtlCol="0">
            <a:spAutoFit/>
          </a:bodyPr>
          <a:lstStyle/>
          <a:p>
            <a:r>
              <a:rPr lang="ja-JP" altLang="en-US" sz="3600" dirty="0">
                <a:solidFill>
                  <a:srgbClr val="FF0000"/>
                </a:solidFill>
              </a:rPr>
              <a:t>＊</a:t>
            </a:r>
            <a:endParaRPr kumimoji="1" lang="ja-JP" altLang="en-US" sz="3600" dirty="0">
              <a:solidFill>
                <a:srgbClr val="FF0000"/>
              </a:solidFill>
            </a:endParaRPr>
          </a:p>
        </p:txBody>
      </p:sp>
      <p:sp>
        <p:nvSpPr>
          <p:cNvPr id="17" name="テキスト ボックス 16"/>
          <p:cNvSpPr txBox="1"/>
          <p:nvPr/>
        </p:nvSpPr>
        <p:spPr>
          <a:xfrm>
            <a:off x="7705838" y="3057716"/>
            <a:ext cx="447558" cy="461665"/>
          </a:xfrm>
          <a:prstGeom prst="rect">
            <a:avLst/>
          </a:prstGeom>
          <a:noFill/>
        </p:spPr>
        <p:txBody>
          <a:bodyPr wrap="none" rtlCol="0">
            <a:spAutoFit/>
          </a:bodyPr>
          <a:lstStyle/>
          <a:p>
            <a:r>
              <a:rPr kumimoji="1" lang="en-US" altLang="ja-JP" sz="2400" dirty="0" smtClean="0">
                <a:solidFill>
                  <a:srgbClr val="FFFF00"/>
                </a:solidFill>
              </a:rPr>
              <a:t>M</a:t>
            </a:r>
            <a:endParaRPr kumimoji="1" lang="ja-JP" altLang="en-US" sz="2400" dirty="0">
              <a:solidFill>
                <a:srgbClr val="FFFF00"/>
              </a:solidFill>
            </a:endParaRPr>
          </a:p>
        </p:txBody>
      </p:sp>
      <p:sp>
        <p:nvSpPr>
          <p:cNvPr id="18" name="角丸四角形吹き出し 17"/>
          <p:cNvSpPr/>
          <p:nvPr/>
        </p:nvSpPr>
        <p:spPr>
          <a:xfrm>
            <a:off x="5576455" y="5582574"/>
            <a:ext cx="1440160" cy="712094"/>
          </a:xfrm>
          <a:prstGeom prst="wedgeRoundRectCallout">
            <a:avLst>
              <a:gd name="adj1" fmla="val 81740"/>
              <a:gd name="adj2" fmla="val -54490"/>
              <a:gd name="adj3" fmla="val 16667"/>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髄</a:t>
            </a:r>
            <a:r>
              <a:rPr lang="ja-JP" altLang="en-US" dirty="0" smtClean="0">
                <a:solidFill>
                  <a:schemeClr val="tx1"/>
                </a:solidFill>
              </a:rPr>
              <a:t>鞘の</a:t>
            </a:r>
            <a:endParaRPr lang="en-US" altLang="ja-JP" dirty="0" smtClean="0">
              <a:solidFill>
                <a:schemeClr val="tx1"/>
              </a:solidFill>
            </a:endParaRPr>
          </a:p>
          <a:p>
            <a:pPr algn="ctr"/>
            <a:r>
              <a:rPr lang="ja-JP" altLang="en-US" dirty="0" smtClean="0">
                <a:solidFill>
                  <a:schemeClr val="tx1"/>
                </a:solidFill>
              </a:rPr>
              <a:t>低形成</a:t>
            </a:r>
            <a:endParaRPr kumimoji="1" lang="ja-JP" altLang="en-US" dirty="0">
              <a:solidFill>
                <a:schemeClr val="tx1"/>
              </a:solidFill>
            </a:endParaRPr>
          </a:p>
        </p:txBody>
      </p:sp>
      <p:sp>
        <p:nvSpPr>
          <p:cNvPr id="20" name="角丸四角形吹き出し 19"/>
          <p:cNvSpPr/>
          <p:nvPr/>
        </p:nvSpPr>
        <p:spPr>
          <a:xfrm>
            <a:off x="7433316" y="2151657"/>
            <a:ext cx="1440160" cy="712094"/>
          </a:xfrm>
          <a:prstGeom prst="wedgeRoundRectCallout">
            <a:avLst>
              <a:gd name="adj1" fmla="val 3858"/>
              <a:gd name="adj2" fmla="val 171453"/>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髄</a:t>
            </a:r>
            <a:r>
              <a:rPr lang="ja-JP" altLang="en-US" b="1" dirty="0" smtClean="0">
                <a:solidFill>
                  <a:schemeClr val="tx1"/>
                </a:solidFill>
              </a:rPr>
              <a:t>鞘内水腫</a:t>
            </a:r>
            <a:endParaRPr lang="en-US" altLang="ja-JP" b="1" dirty="0" smtClean="0">
              <a:solidFill>
                <a:schemeClr val="tx1"/>
              </a:solidFill>
            </a:endParaRPr>
          </a:p>
        </p:txBody>
      </p:sp>
      <p:sp>
        <p:nvSpPr>
          <p:cNvPr id="31" name="テキスト ボックス 30"/>
          <p:cNvSpPr txBox="1"/>
          <p:nvPr/>
        </p:nvSpPr>
        <p:spPr>
          <a:xfrm>
            <a:off x="7357637" y="5021701"/>
            <a:ext cx="454723" cy="466957"/>
          </a:xfrm>
          <a:prstGeom prst="rect">
            <a:avLst/>
          </a:prstGeom>
          <a:noFill/>
        </p:spPr>
        <p:txBody>
          <a:bodyPr wrap="none" rtlCol="0">
            <a:spAutoFit/>
          </a:bodyPr>
          <a:lstStyle/>
          <a:p>
            <a:r>
              <a:rPr kumimoji="1" lang="en-US" altLang="ja-JP" sz="2400" b="1" dirty="0" smtClean="0">
                <a:solidFill>
                  <a:srgbClr val="FFFF00"/>
                </a:solidFill>
              </a:rPr>
              <a:t>M</a:t>
            </a:r>
            <a:endParaRPr kumimoji="1" lang="ja-JP" altLang="en-US" sz="2400" b="1" dirty="0">
              <a:solidFill>
                <a:srgbClr val="FFFF00"/>
              </a:solidFill>
            </a:endParaRPr>
          </a:p>
        </p:txBody>
      </p:sp>
      <p:sp>
        <p:nvSpPr>
          <p:cNvPr id="32" name="テキスト ボックス 31"/>
          <p:cNvSpPr txBox="1"/>
          <p:nvPr/>
        </p:nvSpPr>
        <p:spPr>
          <a:xfrm>
            <a:off x="7030" y="6347650"/>
            <a:ext cx="4182772" cy="523220"/>
          </a:xfrm>
          <a:prstGeom prst="rect">
            <a:avLst/>
          </a:prstGeom>
          <a:solidFill>
            <a:schemeClr val="bg1"/>
          </a:solidFill>
        </p:spPr>
        <p:txBody>
          <a:bodyPr wrap="square" rtlCol="0">
            <a:spAutoFit/>
          </a:bodyPr>
          <a:lstStyle/>
          <a:p>
            <a:r>
              <a:rPr kumimoji="1" lang="ja-JP" altLang="en-US" sz="2800" dirty="0" smtClean="0"/>
              <a:t>図８　髄鞘の低形成</a:t>
            </a:r>
            <a:endParaRPr kumimoji="1" lang="ja-JP" altLang="en-US" sz="2800" dirty="0"/>
          </a:p>
        </p:txBody>
      </p:sp>
    </p:spTree>
    <p:extLst>
      <p:ext uri="{BB962C8B-B14F-4D97-AF65-F5344CB8AC3E}">
        <p14:creationId xmlns:p14="http://schemas.microsoft.com/office/powerpoint/2010/main" val="4056948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986" y="274829"/>
            <a:ext cx="8536234" cy="68265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p:txBody>
          <a:bodyPr/>
          <a:lstStyle/>
          <a:p>
            <a:endParaRPr kumimoji="1" lang="ja-JP" altLang="en-US"/>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9268" y="0"/>
            <a:ext cx="8568952" cy="3855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37934" y="3855362"/>
            <a:ext cx="1769641" cy="830997"/>
          </a:xfrm>
          <a:prstGeom prst="rect">
            <a:avLst/>
          </a:prstGeom>
          <a:solidFill>
            <a:schemeClr val="bg1"/>
          </a:solidFill>
          <a:ln w="12700">
            <a:solidFill>
              <a:schemeClr val="tx1"/>
            </a:solidFill>
          </a:ln>
        </p:spPr>
        <p:txBody>
          <a:bodyPr wrap="square" rtlCol="0">
            <a:spAutoFit/>
          </a:bodyPr>
          <a:lstStyle/>
          <a:p>
            <a:r>
              <a:rPr lang="ja-JP" altLang="en-US" sz="2400" dirty="0" smtClean="0"/>
              <a:t>脊髄神経（前回）</a:t>
            </a:r>
            <a:endParaRPr kumimoji="1" lang="ja-JP" altLang="en-US" sz="2400" dirty="0"/>
          </a:p>
        </p:txBody>
      </p:sp>
      <p:sp>
        <p:nvSpPr>
          <p:cNvPr id="6" name="テキスト ボックス 5"/>
          <p:cNvSpPr txBox="1"/>
          <p:nvPr/>
        </p:nvSpPr>
        <p:spPr>
          <a:xfrm>
            <a:off x="207658" y="0"/>
            <a:ext cx="1769641" cy="830997"/>
          </a:xfrm>
          <a:prstGeom prst="rect">
            <a:avLst/>
          </a:prstGeom>
          <a:solidFill>
            <a:schemeClr val="bg1"/>
          </a:solidFill>
          <a:ln w="12700">
            <a:solidFill>
              <a:schemeClr val="tx1"/>
            </a:solidFill>
          </a:ln>
        </p:spPr>
        <p:txBody>
          <a:bodyPr wrap="square" rtlCol="0">
            <a:spAutoFit/>
          </a:bodyPr>
          <a:lstStyle/>
          <a:p>
            <a:r>
              <a:rPr lang="ja-JP" altLang="en-US" sz="2400" dirty="0" smtClean="0"/>
              <a:t>脊髄神経（今回）</a:t>
            </a:r>
            <a:endParaRPr kumimoji="1" lang="ja-JP" altLang="en-US" sz="2400" dirty="0"/>
          </a:p>
        </p:txBody>
      </p:sp>
      <p:sp>
        <p:nvSpPr>
          <p:cNvPr id="7" name="角丸四角形吹き出し 6"/>
          <p:cNvSpPr/>
          <p:nvPr/>
        </p:nvSpPr>
        <p:spPr>
          <a:xfrm>
            <a:off x="6516216" y="1124744"/>
            <a:ext cx="1440160" cy="712094"/>
          </a:xfrm>
          <a:prstGeom prst="wedgeRoundRectCallout">
            <a:avLst>
              <a:gd name="adj1" fmla="val -94602"/>
              <a:gd name="adj2" fmla="val 194971"/>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髄</a:t>
            </a:r>
            <a:r>
              <a:rPr lang="ja-JP" altLang="en-US" dirty="0" smtClean="0">
                <a:solidFill>
                  <a:schemeClr val="tx1"/>
                </a:solidFill>
              </a:rPr>
              <a:t>鞘の</a:t>
            </a:r>
            <a:endParaRPr lang="en-US" altLang="ja-JP" dirty="0" smtClean="0">
              <a:solidFill>
                <a:schemeClr val="tx1"/>
              </a:solidFill>
            </a:endParaRPr>
          </a:p>
          <a:p>
            <a:pPr algn="ctr"/>
            <a:r>
              <a:rPr lang="ja-JP" altLang="en-US" dirty="0" smtClean="0">
                <a:solidFill>
                  <a:schemeClr val="tx1"/>
                </a:solidFill>
              </a:rPr>
              <a:t>低形成</a:t>
            </a:r>
            <a:endParaRPr kumimoji="1" lang="ja-JP" altLang="en-US" dirty="0">
              <a:solidFill>
                <a:schemeClr val="tx1"/>
              </a:solidFill>
            </a:endParaRPr>
          </a:p>
        </p:txBody>
      </p:sp>
      <p:sp>
        <p:nvSpPr>
          <p:cNvPr id="8" name="角丸四角形吹き出し 7"/>
          <p:cNvSpPr/>
          <p:nvPr/>
        </p:nvSpPr>
        <p:spPr>
          <a:xfrm>
            <a:off x="7360501" y="4077072"/>
            <a:ext cx="1440160" cy="712094"/>
          </a:xfrm>
          <a:prstGeom prst="wedgeRoundRectCallout">
            <a:avLst>
              <a:gd name="adj1" fmla="val -100623"/>
              <a:gd name="adj2" fmla="val 107587"/>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髄</a:t>
            </a:r>
            <a:r>
              <a:rPr lang="ja-JP" altLang="en-US" dirty="0" smtClean="0">
                <a:solidFill>
                  <a:schemeClr val="tx1"/>
                </a:solidFill>
              </a:rPr>
              <a:t>鞘の</a:t>
            </a:r>
            <a:endParaRPr lang="en-US" altLang="ja-JP" dirty="0" smtClean="0">
              <a:solidFill>
                <a:schemeClr val="tx1"/>
              </a:solidFill>
            </a:endParaRPr>
          </a:p>
          <a:p>
            <a:pPr algn="ctr"/>
            <a:r>
              <a:rPr lang="ja-JP" altLang="en-US" dirty="0" smtClean="0">
                <a:solidFill>
                  <a:schemeClr val="tx1"/>
                </a:solidFill>
              </a:rPr>
              <a:t>低形成</a:t>
            </a:r>
            <a:endParaRPr kumimoji="1" lang="ja-JP" altLang="en-US" dirty="0">
              <a:solidFill>
                <a:schemeClr val="tx1"/>
              </a:solidFill>
            </a:endParaRPr>
          </a:p>
        </p:txBody>
      </p:sp>
      <p:sp>
        <p:nvSpPr>
          <p:cNvPr id="10" name="テキスト ボックス 9"/>
          <p:cNvSpPr txBox="1"/>
          <p:nvPr/>
        </p:nvSpPr>
        <p:spPr>
          <a:xfrm>
            <a:off x="7030" y="6347650"/>
            <a:ext cx="7229266" cy="523220"/>
          </a:xfrm>
          <a:prstGeom prst="rect">
            <a:avLst/>
          </a:prstGeom>
          <a:solidFill>
            <a:schemeClr val="bg1"/>
          </a:solidFill>
        </p:spPr>
        <p:txBody>
          <a:bodyPr wrap="square" rtlCol="0">
            <a:spAutoFit/>
          </a:bodyPr>
          <a:lstStyle/>
          <a:p>
            <a:r>
              <a:rPr kumimoji="1" lang="ja-JP" altLang="en-US" sz="2800" dirty="0" smtClean="0"/>
              <a:t>図９　脊髄神経の</a:t>
            </a:r>
            <a:r>
              <a:rPr kumimoji="1" lang="en-US" altLang="ja-JP" sz="2800" dirty="0" smtClean="0"/>
              <a:t>KB</a:t>
            </a:r>
            <a:r>
              <a:rPr lang="ja-JP" altLang="en-US" sz="2800" dirty="0" smtClean="0"/>
              <a:t>染色像　髄鞘の低形成</a:t>
            </a:r>
            <a:endParaRPr kumimoji="1" lang="ja-JP" altLang="en-US" sz="2800" dirty="0"/>
          </a:p>
        </p:txBody>
      </p:sp>
    </p:spTree>
    <p:extLst>
      <p:ext uri="{BB962C8B-B14F-4D97-AF65-F5344CB8AC3E}">
        <p14:creationId xmlns:p14="http://schemas.microsoft.com/office/powerpoint/2010/main" val="179856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4064" y="414177"/>
            <a:ext cx="1944216" cy="64807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母牛１</a:t>
            </a:r>
            <a:endParaRPr kumimoji="1" lang="ja-JP" altLang="en-US" sz="2400" dirty="0">
              <a:solidFill>
                <a:schemeClr val="bg1"/>
              </a:solidFill>
            </a:endParaRPr>
          </a:p>
        </p:txBody>
      </p:sp>
      <p:sp>
        <p:nvSpPr>
          <p:cNvPr id="5" name="正方形/長方形 4"/>
          <p:cNvSpPr/>
          <p:nvPr/>
        </p:nvSpPr>
        <p:spPr>
          <a:xfrm>
            <a:off x="3463140" y="420465"/>
            <a:ext cx="1944216" cy="64807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母牛２（Ａ）</a:t>
            </a:r>
            <a:endParaRPr kumimoji="1" lang="ja-JP" altLang="en-US" sz="2400" dirty="0">
              <a:solidFill>
                <a:schemeClr val="bg1"/>
              </a:solidFill>
            </a:endParaRPr>
          </a:p>
        </p:txBody>
      </p:sp>
      <p:cxnSp>
        <p:nvCxnSpPr>
          <p:cNvPr id="7" name="直線コネクタ 6"/>
          <p:cNvCxnSpPr>
            <a:stCxn id="4" idx="3"/>
            <a:endCxn id="5" idx="1"/>
          </p:cNvCxnSpPr>
          <p:nvPr/>
        </p:nvCxnSpPr>
        <p:spPr>
          <a:xfrm>
            <a:off x="2468280" y="738213"/>
            <a:ext cx="994860" cy="6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79064" y="738213"/>
            <a:ext cx="13252" cy="3849156"/>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6423971" y="459004"/>
            <a:ext cx="1944216" cy="5697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（Ｆ）</a:t>
            </a:r>
            <a:endParaRPr kumimoji="1" lang="ja-JP" altLang="en-US" sz="2400" dirty="0">
              <a:solidFill>
                <a:schemeClr val="tx1"/>
              </a:solidFill>
            </a:endParaRPr>
          </a:p>
        </p:txBody>
      </p:sp>
      <p:cxnSp>
        <p:nvCxnSpPr>
          <p:cNvPr id="12" name="直線コネクタ 11"/>
          <p:cNvCxnSpPr>
            <a:stCxn id="5" idx="3"/>
            <a:endCxn id="10" idx="1"/>
          </p:cNvCxnSpPr>
          <p:nvPr/>
        </p:nvCxnSpPr>
        <p:spPr>
          <a:xfrm flipV="1">
            <a:off x="5407356" y="743892"/>
            <a:ext cx="1016615" cy="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924664" y="744501"/>
            <a:ext cx="3" cy="392166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3463140" y="1361777"/>
            <a:ext cx="1944216" cy="4469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（Ｂ）</a:t>
            </a:r>
            <a:endParaRPr kumimoji="1" lang="ja-JP" altLang="en-US" sz="2400" dirty="0">
              <a:solidFill>
                <a:schemeClr val="tx1"/>
              </a:solidFill>
            </a:endParaRPr>
          </a:p>
        </p:txBody>
      </p:sp>
      <p:sp>
        <p:nvSpPr>
          <p:cNvPr id="16" name="正方形/長方形 15"/>
          <p:cNvSpPr/>
          <p:nvPr/>
        </p:nvSpPr>
        <p:spPr>
          <a:xfrm>
            <a:off x="3463140" y="1955085"/>
            <a:ext cx="1944216" cy="4680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a:t>
            </a:r>
            <a:r>
              <a:rPr lang="ja-JP" altLang="en-US" sz="2400" dirty="0">
                <a:solidFill>
                  <a:schemeClr val="tx1"/>
                </a:solidFill>
              </a:rPr>
              <a:t>Ｃ）</a:t>
            </a:r>
            <a:endParaRPr kumimoji="1" lang="ja-JP" altLang="en-US" sz="2400" dirty="0">
              <a:solidFill>
                <a:schemeClr val="tx1"/>
              </a:solidFill>
            </a:endParaRPr>
          </a:p>
        </p:txBody>
      </p:sp>
      <p:sp>
        <p:nvSpPr>
          <p:cNvPr id="18" name="正方形/長方形 17"/>
          <p:cNvSpPr/>
          <p:nvPr/>
        </p:nvSpPr>
        <p:spPr>
          <a:xfrm>
            <a:off x="3463140" y="3543253"/>
            <a:ext cx="1944216" cy="4320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a:t>
            </a:r>
            <a:r>
              <a:rPr lang="ja-JP" altLang="en-US" sz="2400" dirty="0">
                <a:solidFill>
                  <a:schemeClr val="tx1"/>
                </a:solidFill>
              </a:rPr>
              <a:t>Ｄ</a:t>
            </a:r>
            <a:r>
              <a:rPr lang="ja-JP" altLang="en-US" sz="2400" dirty="0" smtClean="0">
                <a:solidFill>
                  <a:schemeClr val="tx1"/>
                </a:solidFill>
              </a:rPr>
              <a:t>）</a:t>
            </a:r>
            <a:endParaRPr kumimoji="1" lang="ja-JP" altLang="en-US" sz="2400" dirty="0">
              <a:solidFill>
                <a:schemeClr val="tx1"/>
              </a:solidFill>
            </a:endParaRPr>
          </a:p>
        </p:txBody>
      </p:sp>
      <p:sp>
        <p:nvSpPr>
          <p:cNvPr id="21" name="正方形/長方形 20"/>
          <p:cNvSpPr/>
          <p:nvPr/>
        </p:nvSpPr>
        <p:spPr>
          <a:xfrm>
            <a:off x="6413472" y="3528542"/>
            <a:ext cx="1944216" cy="4680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（Ｈ）</a:t>
            </a:r>
            <a:endParaRPr kumimoji="1" lang="ja-JP" altLang="en-US" sz="2400" dirty="0">
              <a:solidFill>
                <a:schemeClr val="tx1"/>
              </a:solidFill>
            </a:endParaRPr>
          </a:p>
        </p:txBody>
      </p:sp>
      <p:sp>
        <p:nvSpPr>
          <p:cNvPr id="26" name="円/楕円 25"/>
          <p:cNvSpPr/>
          <p:nvPr/>
        </p:nvSpPr>
        <p:spPr>
          <a:xfrm>
            <a:off x="3463140" y="2561645"/>
            <a:ext cx="2245500" cy="792088"/>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症例１</a:t>
            </a:r>
            <a:r>
              <a:rPr lang="ja-JP" altLang="en-US" sz="2400" dirty="0" smtClean="0">
                <a:solidFill>
                  <a:schemeClr val="bg1"/>
                </a:solidFill>
              </a:rPr>
              <a:t>（</a:t>
            </a:r>
            <a:r>
              <a:rPr kumimoji="1" lang="ja-JP" altLang="en-US" sz="2400" dirty="0" smtClean="0">
                <a:solidFill>
                  <a:schemeClr val="bg1"/>
                </a:solidFill>
              </a:rPr>
              <a:t>Ａ）</a:t>
            </a:r>
            <a:endParaRPr kumimoji="1" lang="en-US" altLang="ja-JP" sz="2400" dirty="0" smtClean="0">
              <a:solidFill>
                <a:schemeClr val="bg1"/>
              </a:solidFill>
            </a:endParaRPr>
          </a:p>
          <a:p>
            <a:pPr algn="ctr"/>
            <a:r>
              <a:rPr lang="ja-JP" altLang="en-US" sz="1600" dirty="0" smtClean="0">
                <a:solidFill>
                  <a:schemeClr val="bg1"/>
                </a:solidFill>
              </a:rPr>
              <a:t>前回の症例</a:t>
            </a:r>
            <a:endParaRPr kumimoji="1" lang="ja-JP" altLang="en-US" sz="1600" dirty="0">
              <a:solidFill>
                <a:schemeClr val="bg1"/>
              </a:solidFill>
            </a:endParaRPr>
          </a:p>
        </p:txBody>
      </p:sp>
      <p:sp>
        <p:nvSpPr>
          <p:cNvPr id="27" name="円/楕円 26"/>
          <p:cNvSpPr/>
          <p:nvPr/>
        </p:nvSpPr>
        <p:spPr>
          <a:xfrm>
            <a:off x="3476392" y="4276585"/>
            <a:ext cx="1930964" cy="64807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（Ｅ）</a:t>
            </a:r>
            <a:endParaRPr kumimoji="1" lang="ja-JP" altLang="en-US" sz="2400" dirty="0">
              <a:solidFill>
                <a:schemeClr val="bg1"/>
              </a:solidFill>
            </a:endParaRPr>
          </a:p>
        </p:txBody>
      </p:sp>
      <p:sp>
        <p:nvSpPr>
          <p:cNvPr id="29" name="円/楕円 28"/>
          <p:cNvSpPr/>
          <p:nvPr/>
        </p:nvSpPr>
        <p:spPr>
          <a:xfrm>
            <a:off x="6391302" y="1261202"/>
            <a:ext cx="1966386" cy="64807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（Ｇ）</a:t>
            </a:r>
            <a:endParaRPr kumimoji="1" lang="ja-JP" altLang="en-US" sz="2400" dirty="0">
              <a:solidFill>
                <a:schemeClr val="bg1"/>
              </a:solidFill>
            </a:endParaRPr>
          </a:p>
        </p:txBody>
      </p:sp>
      <p:sp>
        <p:nvSpPr>
          <p:cNvPr id="30" name="円/楕円 29"/>
          <p:cNvSpPr/>
          <p:nvPr/>
        </p:nvSpPr>
        <p:spPr>
          <a:xfrm>
            <a:off x="6386968" y="4234113"/>
            <a:ext cx="2268252" cy="864096"/>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症例２（Ｈ）</a:t>
            </a:r>
            <a:endParaRPr lang="en-US" altLang="ja-JP" sz="2400" dirty="0">
              <a:solidFill>
                <a:schemeClr val="bg1"/>
              </a:solidFill>
            </a:endParaRPr>
          </a:p>
          <a:p>
            <a:pPr algn="ctr"/>
            <a:r>
              <a:rPr kumimoji="1" lang="ja-JP" altLang="en-US" dirty="0" smtClean="0">
                <a:solidFill>
                  <a:schemeClr val="bg1"/>
                </a:solidFill>
              </a:rPr>
              <a:t>今回の症例</a:t>
            </a:r>
            <a:endParaRPr kumimoji="1" lang="ja-JP" altLang="en-US" dirty="0">
              <a:solidFill>
                <a:schemeClr val="bg1"/>
              </a:solidFill>
            </a:endParaRPr>
          </a:p>
        </p:txBody>
      </p:sp>
      <p:cxnSp>
        <p:nvCxnSpPr>
          <p:cNvPr id="6" name="直線コネクタ 5"/>
          <p:cNvCxnSpPr>
            <a:endCxn id="15" idx="1"/>
          </p:cNvCxnSpPr>
          <p:nvPr/>
        </p:nvCxnSpPr>
        <p:spPr>
          <a:xfrm>
            <a:off x="2779064" y="1585238"/>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779064" y="2208177"/>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779064" y="2885681"/>
            <a:ext cx="641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779064" y="3759277"/>
            <a:ext cx="641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792316" y="4600621"/>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29" idx="2"/>
          </p:cNvCxnSpPr>
          <p:nvPr/>
        </p:nvCxnSpPr>
        <p:spPr>
          <a:xfrm>
            <a:off x="5924664" y="1585238"/>
            <a:ext cx="4666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a:endCxn id="21" idx="1"/>
          </p:cNvCxnSpPr>
          <p:nvPr/>
        </p:nvCxnSpPr>
        <p:spPr>
          <a:xfrm>
            <a:off x="5924664" y="3762568"/>
            <a:ext cx="488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a:endCxn id="30" idx="2"/>
          </p:cNvCxnSpPr>
          <p:nvPr/>
        </p:nvCxnSpPr>
        <p:spPr>
          <a:xfrm>
            <a:off x="5924666" y="4666161"/>
            <a:ext cx="462302"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132064" y="404664"/>
            <a:ext cx="339524" cy="369332"/>
          </a:xfrm>
          <a:prstGeom prst="rect">
            <a:avLst/>
          </a:prstGeom>
          <a:noFill/>
        </p:spPr>
        <p:txBody>
          <a:bodyPr wrap="square" rtlCol="0">
            <a:spAutoFit/>
          </a:bodyPr>
          <a:lstStyle/>
          <a:p>
            <a:r>
              <a:rPr kumimoji="1" lang="ja-JP" altLang="en-US" dirty="0" smtClean="0"/>
              <a:t>１</a:t>
            </a:r>
            <a:endParaRPr kumimoji="1" lang="ja-JP" altLang="en-US" dirty="0"/>
          </a:p>
        </p:txBody>
      </p:sp>
      <p:sp>
        <p:nvSpPr>
          <p:cNvPr id="43" name="テキスト ボックス 42"/>
          <p:cNvSpPr txBox="1"/>
          <p:nvPr/>
        </p:nvSpPr>
        <p:spPr>
          <a:xfrm>
            <a:off x="3125852" y="1184233"/>
            <a:ext cx="339524" cy="369332"/>
          </a:xfrm>
          <a:prstGeom prst="rect">
            <a:avLst/>
          </a:prstGeom>
          <a:noFill/>
        </p:spPr>
        <p:txBody>
          <a:bodyPr wrap="square" rtlCol="0">
            <a:spAutoFit/>
          </a:bodyPr>
          <a:lstStyle/>
          <a:p>
            <a:r>
              <a:rPr lang="ja-JP" altLang="en-US" dirty="0"/>
              <a:t>２</a:t>
            </a:r>
            <a:endParaRPr kumimoji="1" lang="ja-JP" altLang="en-US" dirty="0"/>
          </a:p>
        </p:txBody>
      </p:sp>
      <p:sp>
        <p:nvSpPr>
          <p:cNvPr id="44" name="テキスト ボックス 43"/>
          <p:cNvSpPr txBox="1"/>
          <p:nvPr/>
        </p:nvSpPr>
        <p:spPr>
          <a:xfrm>
            <a:off x="3131840" y="1840257"/>
            <a:ext cx="339524" cy="369332"/>
          </a:xfrm>
          <a:prstGeom prst="rect">
            <a:avLst/>
          </a:prstGeom>
          <a:noFill/>
        </p:spPr>
        <p:txBody>
          <a:bodyPr wrap="square" rtlCol="0">
            <a:spAutoFit/>
          </a:bodyPr>
          <a:lstStyle/>
          <a:p>
            <a:r>
              <a:rPr lang="ja-JP" altLang="en-US" dirty="0"/>
              <a:t>３</a:t>
            </a:r>
            <a:endParaRPr kumimoji="1" lang="ja-JP" altLang="en-US" dirty="0"/>
          </a:p>
        </p:txBody>
      </p:sp>
      <p:sp>
        <p:nvSpPr>
          <p:cNvPr id="45" name="テキスト ボックス 44"/>
          <p:cNvSpPr txBox="1"/>
          <p:nvPr/>
        </p:nvSpPr>
        <p:spPr>
          <a:xfrm>
            <a:off x="3125216" y="2590833"/>
            <a:ext cx="339524" cy="369332"/>
          </a:xfrm>
          <a:prstGeom prst="rect">
            <a:avLst/>
          </a:prstGeom>
          <a:noFill/>
        </p:spPr>
        <p:txBody>
          <a:bodyPr wrap="square" rtlCol="0">
            <a:spAutoFit/>
          </a:bodyPr>
          <a:lstStyle/>
          <a:p>
            <a:r>
              <a:rPr kumimoji="1" lang="ja-JP" altLang="en-US" dirty="0" smtClean="0"/>
              <a:t>４</a:t>
            </a:r>
            <a:endParaRPr kumimoji="1" lang="ja-JP" altLang="en-US" dirty="0"/>
          </a:p>
        </p:txBody>
      </p:sp>
      <p:sp>
        <p:nvSpPr>
          <p:cNvPr id="47" name="テキスト ボックス 46"/>
          <p:cNvSpPr txBox="1"/>
          <p:nvPr/>
        </p:nvSpPr>
        <p:spPr>
          <a:xfrm>
            <a:off x="3132720" y="3394403"/>
            <a:ext cx="339524" cy="369332"/>
          </a:xfrm>
          <a:prstGeom prst="rect">
            <a:avLst/>
          </a:prstGeom>
          <a:noFill/>
        </p:spPr>
        <p:txBody>
          <a:bodyPr wrap="square" rtlCol="0">
            <a:spAutoFit/>
          </a:bodyPr>
          <a:lstStyle/>
          <a:p>
            <a:r>
              <a:rPr lang="ja-JP" altLang="en-US" dirty="0" smtClean="0"/>
              <a:t>５</a:t>
            </a:r>
            <a:endParaRPr kumimoji="1" lang="ja-JP" altLang="en-US" dirty="0"/>
          </a:p>
        </p:txBody>
      </p:sp>
      <p:sp>
        <p:nvSpPr>
          <p:cNvPr id="48" name="テキスト ボックス 47"/>
          <p:cNvSpPr txBox="1"/>
          <p:nvPr/>
        </p:nvSpPr>
        <p:spPr>
          <a:xfrm>
            <a:off x="3123616" y="4202474"/>
            <a:ext cx="339524" cy="369332"/>
          </a:xfrm>
          <a:prstGeom prst="rect">
            <a:avLst/>
          </a:prstGeom>
          <a:noFill/>
        </p:spPr>
        <p:txBody>
          <a:bodyPr wrap="square" rtlCol="0">
            <a:spAutoFit/>
          </a:bodyPr>
          <a:lstStyle/>
          <a:p>
            <a:r>
              <a:rPr lang="ja-JP" altLang="en-US" dirty="0"/>
              <a:t>６</a:t>
            </a:r>
            <a:endParaRPr kumimoji="1" lang="ja-JP" altLang="en-US" dirty="0"/>
          </a:p>
        </p:txBody>
      </p:sp>
      <p:sp>
        <p:nvSpPr>
          <p:cNvPr id="49" name="テキスト ボックス 48"/>
          <p:cNvSpPr txBox="1"/>
          <p:nvPr/>
        </p:nvSpPr>
        <p:spPr>
          <a:xfrm>
            <a:off x="6071140" y="437796"/>
            <a:ext cx="339524" cy="369332"/>
          </a:xfrm>
          <a:prstGeom prst="rect">
            <a:avLst/>
          </a:prstGeom>
          <a:noFill/>
        </p:spPr>
        <p:txBody>
          <a:bodyPr wrap="square" rtlCol="0">
            <a:spAutoFit/>
          </a:bodyPr>
          <a:lstStyle/>
          <a:p>
            <a:r>
              <a:rPr kumimoji="1" lang="ja-JP" altLang="en-US" dirty="0" smtClean="0"/>
              <a:t>１</a:t>
            </a:r>
            <a:endParaRPr kumimoji="1" lang="ja-JP" altLang="en-US" dirty="0"/>
          </a:p>
        </p:txBody>
      </p:sp>
      <p:sp>
        <p:nvSpPr>
          <p:cNvPr id="50" name="テキスト ボックス 49"/>
          <p:cNvSpPr txBox="1"/>
          <p:nvPr/>
        </p:nvSpPr>
        <p:spPr>
          <a:xfrm>
            <a:off x="6078180" y="1217365"/>
            <a:ext cx="339524" cy="369332"/>
          </a:xfrm>
          <a:prstGeom prst="rect">
            <a:avLst/>
          </a:prstGeom>
          <a:noFill/>
        </p:spPr>
        <p:txBody>
          <a:bodyPr wrap="square" rtlCol="0">
            <a:spAutoFit/>
          </a:bodyPr>
          <a:lstStyle/>
          <a:p>
            <a:r>
              <a:rPr lang="ja-JP" altLang="en-US" dirty="0"/>
              <a:t>２</a:t>
            </a:r>
            <a:endParaRPr kumimoji="1" lang="ja-JP" altLang="en-US" dirty="0"/>
          </a:p>
        </p:txBody>
      </p:sp>
      <p:sp>
        <p:nvSpPr>
          <p:cNvPr id="51" name="テキスト ボックス 50"/>
          <p:cNvSpPr txBox="1"/>
          <p:nvPr/>
        </p:nvSpPr>
        <p:spPr>
          <a:xfrm>
            <a:off x="6070916" y="3401841"/>
            <a:ext cx="339524" cy="369332"/>
          </a:xfrm>
          <a:prstGeom prst="rect">
            <a:avLst/>
          </a:prstGeom>
          <a:noFill/>
        </p:spPr>
        <p:txBody>
          <a:bodyPr wrap="square" rtlCol="0">
            <a:spAutoFit/>
          </a:bodyPr>
          <a:lstStyle/>
          <a:p>
            <a:r>
              <a:rPr lang="ja-JP" altLang="en-US" dirty="0"/>
              <a:t>３</a:t>
            </a:r>
            <a:endParaRPr kumimoji="1" lang="ja-JP" altLang="en-US" dirty="0"/>
          </a:p>
        </p:txBody>
      </p:sp>
      <p:sp>
        <p:nvSpPr>
          <p:cNvPr id="52" name="テキスト ボックス 51"/>
          <p:cNvSpPr txBox="1"/>
          <p:nvPr/>
        </p:nvSpPr>
        <p:spPr>
          <a:xfrm>
            <a:off x="6077544" y="4337945"/>
            <a:ext cx="339524" cy="369332"/>
          </a:xfrm>
          <a:prstGeom prst="rect">
            <a:avLst/>
          </a:prstGeom>
          <a:noFill/>
        </p:spPr>
        <p:txBody>
          <a:bodyPr wrap="square" rtlCol="0">
            <a:spAutoFit/>
          </a:bodyPr>
          <a:lstStyle/>
          <a:p>
            <a:r>
              <a:rPr kumimoji="1" lang="ja-JP" altLang="en-US" dirty="0" smtClean="0"/>
              <a:t>４</a:t>
            </a:r>
            <a:endParaRPr kumimoji="1" lang="ja-JP" altLang="en-US" dirty="0"/>
          </a:p>
        </p:txBody>
      </p:sp>
      <p:sp>
        <p:nvSpPr>
          <p:cNvPr id="63" name="正方形/長方形 62"/>
          <p:cNvSpPr/>
          <p:nvPr/>
        </p:nvSpPr>
        <p:spPr>
          <a:xfrm>
            <a:off x="323528" y="3510124"/>
            <a:ext cx="432048" cy="3710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4" name="円/楕円 63"/>
          <p:cNvSpPr/>
          <p:nvPr/>
        </p:nvSpPr>
        <p:spPr>
          <a:xfrm>
            <a:off x="313792" y="4072230"/>
            <a:ext cx="481540" cy="332709"/>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5" name="テキスト ボックス 64"/>
          <p:cNvSpPr txBox="1"/>
          <p:nvPr/>
        </p:nvSpPr>
        <p:spPr>
          <a:xfrm>
            <a:off x="835156" y="3426854"/>
            <a:ext cx="661016" cy="461665"/>
          </a:xfrm>
          <a:prstGeom prst="rect">
            <a:avLst/>
          </a:prstGeom>
          <a:noFill/>
        </p:spPr>
        <p:txBody>
          <a:bodyPr wrap="square" rtlCol="0">
            <a:spAutoFit/>
          </a:bodyPr>
          <a:lstStyle/>
          <a:p>
            <a:r>
              <a:rPr kumimoji="1" lang="ja-JP" altLang="en-US" sz="2400" dirty="0" smtClean="0"/>
              <a:t>：雌</a:t>
            </a:r>
            <a:endParaRPr kumimoji="1" lang="ja-JP" altLang="en-US" sz="2400" dirty="0"/>
          </a:p>
        </p:txBody>
      </p:sp>
      <p:sp>
        <p:nvSpPr>
          <p:cNvPr id="66" name="テキスト ボックス 65"/>
          <p:cNvSpPr txBox="1"/>
          <p:nvPr/>
        </p:nvSpPr>
        <p:spPr>
          <a:xfrm>
            <a:off x="835156" y="3967700"/>
            <a:ext cx="661016" cy="461665"/>
          </a:xfrm>
          <a:prstGeom prst="rect">
            <a:avLst/>
          </a:prstGeom>
          <a:noFill/>
        </p:spPr>
        <p:txBody>
          <a:bodyPr wrap="square" rtlCol="0">
            <a:spAutoFit/>
          </a:bodyPr>
          <a:lstStyle/>
          <a:p>
            <a:r>
              <a:rPr lang="ja-JP" altLang="en-US" sz="2400" dirty="0" smtClean="0"/>
              <a:t>：雄</a:t>
            </a:r>
            <a:endParaRPr kumimoji="1" lang="ja-JP" altLang="en-US" sz="2400" dirty="0"/>
          </a:p>
        </p:txBody>
      </p:sp>
      <p:sp>
        <p:nvSpPr>
          <p:cNvPr id="67" name="正方形/長方形 66"/>
          <p:cNvSpPr/>
          <p:nvPr/>
        </p:nvSpPr>
        <p:spPr>
          <a:xfrm>
            <a:off x="107504" y="3188960"/>
            <a:ext cx="2232248" cy="30483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05948" y="4557660"/>
            <a:ext cx="2101552" cy="461665"/>
          </a:xfrm>
          <a:prstGeom prst="rect">
            <a:avLst/>
          </a:prstGeom>
          <a:noFill/>
        </p:spPr>
        <p:txBody>
          <a:bodyPr wrap="square" rtlCol="0">
            <a:spAutoFit/>
          </a:bodyPr>
          <a:lstStyle/>
          <a:p>
            <a:r>
              <a:rPr kumimoji="1" lang="ja-JP" altLang="en-US" sz="2400" dirty="0" smtClean="0"/>
              <a:t>（　 ） ：種雄牛</a:t>
            </a:r>
            <a:endParaRPr kumimoji="1" lang="ja-JP" altLang="en-US" sz="2400" dirty="0"/>
          </a:p>
        </p:txBody>
      </p:sp>
      <p:sp>
        <p:nvSpPr>
          <p:cNvPr id="69" name="爆発 1 68"/>
          <p:cNvSpPr/>
          <p:nvPr/>
        </p:nvSpPr>
        <p:spPr>
          <a:xfrm>
            <a:off x="3491244" y="2424255"/>
            <a:ext cx="504692" cy="46142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爆発 1 69"/>
          <p:cNvSpPr/>
          <p:nvPr/>
        </p:nvSpPr>
        <p:spPr>
          <a:xfrm>
            <a:off x="6386968" y="4181599"/>
            <a:ext cx="504692" cy="46142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爆発 1 70"/>
          <p:cNvSpPr/>
          <p:nvPr/>
        </p:nvSpPr>
        <p:spPr>
          <a:xfrm>
            <a:off x="3498481" y="4156427"/>
            <a:ext cx="504692" cy="46142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爆発 1 71"/>
          <p:cNvSpPr/>
          <p:nvPr/>
        </p:nvSpPr>
        <p:spPr>
          <a:xfrm>
            <a:off x="6391302" y="1217365"/>
            <a:ext cx="412946" cy="35432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爆発 1 73"/>
          <p:cNvSpPr/>
          <p:nvPr/>
        </p:nvSpPr>
        <p:spPr>
          <a:xfrm>
            <a:off x="313792" y="5112180"/>
            <a:ext cx="504692" cy="46142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866616" y="5099406"/>
            <a:ext cx="1601664" cy="461665"/>
          </a:xfrm>
          <a:prstGeom prst="rect">
            <a:avLst/>
          </a:prstGeom>
          <a:noFill/>
        </p:spPr>
        <p:txBody>
          <a:bodyPr wrap="square" rtlCol="0">
            <a:spAutoFit/>
          </a:bodyPr>
          <a:lstStyle/>
          <a:p>
            <a:r>
              <a:rPr lang="ja-JP" altLang="en-US" sz="2400" dirty="0" smtClean="0"/>
              <a:t>：症状あり</a:t>
            </a:r>
            <a:endParaRPr kumimoji="1" lang="ja-JP" altLang="en-US" sz="2400" dirty="0"/>
          </a:p>
        </p:txBody>
      </p:sp>
      <p:sp>
        <p:nvSpPr>
          <p:cNvPr id="76" name="テキスト ボックス 75"/>
          <p:cNvSpPr txBox="1"/>
          <p:nvPr/>
        </p:nvSpPr>
        <p:spPr>
          <a:xfrm>
            <a:off x="6078180" y="1883525"/>
            <a:ext cx="3065820" cy="369332"/>
          </a:xfrm>
          <a:prstGeom prst="rect">
            <a:avLst/>
          </a:prstGeom>
          <a:noFill/>
        </p:spPr>
        <p:txBody>
          <a:bodyPr wrap="square" rtlCol="0">
            <a:spAutoFit/>
          </a:bodyPr>
          <a:lstStyle/>
          <a:p>
            <a:r>
              <a:rPr lang="en-US" altLang="ja-JP" dirty="0" smtClean="0"/>
              <a:t>※</a:t>
            </a:r>
            <a:r>
              <a:rPr lang="ja-JP" altLang="en-US" dirty="0" smtClean="0"/>
              <a:t>症状が生後数日で治まった</a:t>
            </a:r>
            <a:endParaRPr kumimoji="1" lang="ja-JP" altLang="en-US" dirty="0"/>
          </a:p>
        </p:txBody>
      </p:sp>
      <p:sp>
        <p:nvSpPr>
          <p:cNvPr id="53" name="テキスト ボックス 52"/>
          <p:cNvSpPr txBox="1"/>
          <p:nvPr/>
        </p:nvSpPr>
        <p:spPr>
          <a:xfrm>
            <a:off x="7030" y="6347650"/>
            <a:ext cx="7229266" cy="523220"/>
          </a:xfrm>
          <a:prstGeom prst="rect">
            <a:avLst/>
          </a:prstGeom>
          <a:solidFill>
            <a:schemeClr val="bg1"/>
          </a:solidFill>
        </p:spPr>
        <p:txBody>
          <a:bodyPr wrap="square" rtlCol="0">
            <a:spAutoFit/>
          </a:bodyPr>
          <a:lstStyle/>
          <a:p>
            <a:r>
              <a:rPr kumimoji="1" lang="ja-JP" altLang="en-US" sz="2800" dirty="0" smtClean="0"/>
              <a:t>図１０　関連母牛の産歴と症状の有無</a:t>
            </a:r>
            <a:endParaRPr kumimoji="1" lang="ja-JP" altLang="en-US" sz="2800" dirty="0"/>
          </a:p>
        </p:txBody>
      </p:sp>
      <p:sp>
        <p:nvSpPr>
          <p:cNvPr id="8" name="テキスト ボックス 7"/>
          <p:cNvSpPr txBox="1"/>
          <p:nvPr/>
        </p:nvSpPr>
        <p:spPr>
          <a:xfrm>
            <a:off x="255736" y="5656674"/>
            <a:ext cx="2025960" cy="461665"/>
          </a:xfrm>
          <a:prstGeom prst="rect">
            <a:avLst/>
          </a:prstGeom>
          <a:noFill/>
        </p:spPr>
        <p:txBody>
          <a:bodyPr wrap="square" rtlCol="0">
            <a:spAutoFit/>
          </a:bodyPr>
          <a:lstStyle/>
          <a:p>
            <a:r>
              <a:rPr kumimoji="1" lang="ja-JP" altLang="en-US" sz="2400" dirty="0" smtClean="0"/>
              <a:t>数字：産次数</a:t>
            </a:r>
            <a:endParaRPr kumimoji="1" lang="ja-JP" altLang="en-US" sz="2400" dirty="0"/>
          </a:p>
        </p:txBody>
      </p:sp>
    </p:spTree>
    <p:extLst>
      <p:ext uri="{BB962C8B-B14F-4D97-AF65-F5344CB8AC3E}">
        <p14:creationId xmlns:p14="http://schemas.microsoft.com/office/powerpoint/2010/main" val="3602844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39715301"/>
              </p:ext>
            </p:extLst>
          </p:nvPr>
        </p:nvGraphicFramePr>
        <p:xfrm>
          <a:off x="3347864" y="1284873"/>
          <a:ext cx="3376297" cy="4139952"/>
        </p:xfrm>
        <a:graphic>
          <a:graphicData uri="http://schemas.openxmlformats.org/drawingml/2006/table">
            <a:tbl>
              <a:tblPr firstRow="1" bandRow="1">
                <a:tableStyleId>{F5AB1C69-6EDB-4FF4-983F-18BD219EF322}</a:tableStyleId>
              </a:tblPr>
              <a:tblGrid>
                <a:gridCol w="1375093"/>
                <a:gridCol w="667068"/>
                <a:gridCol w="667068"/>
                <a:gridCol w="667068"/>
              </a:tblGrid>
              <a:tr h="370840">
                <a:tc>
                  <a:txBody>
                    <a:bodyPr/>
                    <a:lstStyle/>
                    <a:p>
                      <a:pPr algn="r"/>
                      <a:endParaRPr kumimoji="1" lang="ja-JP" altLang="en-US" sz="2400" dirty="0"/>
                    </a:p>
                  </a:txBody>
                  <a:tcPr>
                    <a:solidFill>
                      <a:srgbClr val="92D050"/>
                    </a:solidFill>
                  </a:tcPr>
                </a:tc>
                <a:tc>
                  <a:txBody>
                    <a:bodyPr/>
                    <a:lstStyle/>
                    <a:p>
                      <a:pPr algn="r"/>
                      <a:r>
                        <a:rPr kumimoji="1" lang="ja-JP" altLang="en-US" sz="2400" dirty="0" smtClean="0"/>
                        <a:t>雄</a:t>
                      </a:r>
                      <a:endParaRPr kumimoji="1" lang="ja-JP" altLang="en-US" sz="2400" dirty="0"/>
                    </a:p>
                  </a:txBody>
                  <a:tcPr>
                    <a:solidFill>
                      <a:srgbClr val="92D050"/>
                    </a:solidFill>
                  </a:tcPr>
                </a:tc>
                <a:tc>
                  <a:txBody>
                    <a:bodyPr/>
                    <a:lstStyle/>
                    <a:p>
                      <a:pPr algn="r"/>
                      <a:r>
                        <a:rPr kumimoji="1" lang="ja-JP" altLang="en-US" sz="2400" dirty="0" smtClean="0"/>
                        <a:t>雌</a:t>
                      </a:r>
                      <a:endParaRPr kumimoji="1" lang="ja-JP" altLang="en-US" sz="2400" dirty="0"/>
                    </a:p>
                  </a:txBody>
                  <a:tcPr>
                    <a:solidFill>
                      <a:srgbClr val="92D050"/>
                    </a:solidFill>
                  </a:tcPr>
                </a:tc>
                <a:tc>
                  <a:txBody>
                    <a:bodyPr/>
                    <a:lstStyle/>
                    <a:p>
                      <a:pPr algn="r"/>
                      <a:r>
                        <a:rPr kumimoji="1" lang="ja-JP" altLang="en-US" sz="2400" dirty="0" smtClean="0"/>
                        <a:t>計</a:t>
                      </a:r>
                      <a:endParaRPr kumimoji="1" lang="ja-JP" altLang="en-US" sz="2400" dirty="0"/>
                    </a:p>
                  </a:txBody>
                  <a:tcPr>
                    <a:solidFill>
                      <a:srgbClr val="92D050"/>
                    </a:solidFill>
                  </a:tcPr>
                </a:tc>
              </a:tr>
              <a:tr h="370840">
                <a:tc>
                  <a:txBody>
                    <a:bodyPr/>
                    <a:lstStyle/>
                    <a:p>
                      <a:pPr algn="r"/>
                      <a:r>
                        <a:rPr kumimoji="1" lang="ja-JP" altLang="en-US" sz="2400" dirty="0" smtClean="0"/>
                        <a:t>症状あり</a:t>
                      </a:r>
                      <a:endParaRPr kumimoji="1" lang="en-US" altLang="ja-JP" sz="2400" dirty="0" smtClean="0"/>
                    </a:p>
                  </a:txBody>
                  <a:tcPr/>
                </a:tc>
                <a:tc>
                  <a:txBody>
                    <a:bodyPr/>
                    <a:lstStyle/>
                    <a:p>
                      <a:pPr algn="r"/>
                      <a:r>
                        <a:rPr kumimoji="1" lang="ja-JP" altLang="en-US" sz="2400" dirty="0" smtClean="0"/>
                        <a:t>４</a:t>
                      </a:r>
                      <a:endParaRPr kumimoji="1" lang="ja-JP" altLang="en-US" sz="2400" dirty="0"/>
                    </a:p>
                  </a:txBody>
                  <a:tcPr/>
                </a:tc>
                <a:tc>
                  <a:txBody>
                    <a:bodyPr/>
                    <a:lstStyle/>
                    <a:p>
                      <a:pPr algn="r"/>
                      <a:r>
                        <a:rPr kumimoji="1" lang="ja-JP" altLang="en-US" sz="2400" dirty="0" smtClean="0"/>
                        <a:t>０</a:t>
                      </a:r>
                      <a:endParaRPr kumimoji="1" lang="ja-JP" altLang="en-US" sz="2400" dirty="0"/>
                    </a:p>
                  </a:txBody>
                  <a:tcPr/>
                </a:tc>
                <a:tc>
                  <a:txBody>
                    <a:bodyPr/>
                    <a:lstStyle/>
                    <a:p>
                      <a:pPr algn="r"/>
                      <a:r>
                        <a:rPr kumimoji="1" lang="ja-JP" altLang="en-US" sz="2400" dirty="0" smtClean="0"/>
                        <a:t>４</a:t>
                      </a:r>
                      <a:endParaRPr kumimoji="1" lang="ja-JP" altLang="en-US" sz="2400" dirty="0"/>
                    </a:p>
                  </a:txBody>
                  <a:tcPr/>
                </a:tc>
              </a:tr>
              <a:tr h="370840">
                <a:tc>
                  <a:txBody>
                    <a:bodyPr/>
                    <a:lstStyle/>
                    <a:p>
                      <a:pPr algn="r"/>
                      <a:r>
                        <a:rPr kumimoji="1" lang="ja-JP" altLang="en-US" sz="2400" dirty="0" smtClean="0"/>
                        <a:t>症状なし</a:t>
                      </a:r>
                      <a:endParaRPr kumimoji="1" lang="ja-JP" altLang="en-US" sz="2400" dirty="0"/>
                    </a:p>
                  </a:txBody>
                  <a:tcPr/>
                </a:tc>
                <a:tc>
                  <a:txBody>
                    <a:bodyPr/>
                    <a:lstStyle/>
                    <a:p>
                      <a:pPr algn="r"/>
                      <a:r>
                        <a:rPr kumimoji="1" lang="ja-JP" altLang="en-US" sz="2400" dirty="0" smtClean="0"/>
                        <a:t>２５</a:t>
                      </a:r>
                      <a:endParaRPr kumimoji="1" lang="ja-JP" altLang="en-US" sz="2400" dirty="0"/>
                    </a:p>
                  </a:txBody>
                  <a:tcPr/>
                </a:tc>
                <a:tc>
                  <a:txBody>
                    <a:bodyPr/>
                    <a:lstStyle/>
                    <a:p>
                      <a:pPr algn="r"/>
                      <a:r>
                        <a:rPr kumimoji="1" lang="ja-JP" altLang="en-US" sz="2400" dirty="0" smtClean="0"/>
                        <a:t>３２</a:t>
                      </a:r>
                      <a:endParaRPr kumimoji="1" lang="ja-JP" altLang="en-US" sz="2400" dirty="0"/>
                    </a:p>
                  </a:txBody>
                  <a:tcPr/>
                </a:tc>
                <a:tc>
                  <a:txBody>
                    <a:bodyPr/>
                    <a:lstStyle/>
                    <a:p>
                      <a:pPr algn="r"/>
                      <a:r>
                        <a:rPr kumimoji="1" lang="ja-JP" altLang="en-US" sz="2400" dirty="0" smtClean="0"/>
                        <a:t>５７</a:t>
                      </a:r>
                      <a:endParaRPr kumimoji="1" lang="ja-JP" altLang="en-US" sz="2400" dirty="0"/>
                    </a:p>
                  </a:txBody>
                  <a:tcPr/>
                </a:tc>
              </a:tr>
              <a:tr h="370840">
                <a:tc>
                  <a:txBody>
                    <a:bodyPr/>
                    <a:lstStyle/>
                    <a:p>
                      <a:pPr algn="r"/>
                      <a:r>
                        <a:rPr kumimoji="1" lang="ja-JP" altLang="en-US" sz="2400" dirty="0" smtClean="0"/>
                        <a:t>計</a:t>
                      </a:r>
                      <a:endParaRPr kumimoji="1" lang="ja-JP" altLang="en-US" sz="2400" dirty="0"/>
                    </a:p>
                  </a:txBody>
                  <a:tcPr/>
                </a:tc>
                <a:tc>
                  <a:txBody>
                    <a:bodyPr/>
                    <a:lstStyle/>
                    <a:p>
                      <a:pPr algn="r"/>
                      <a:r>
                        <a:rPr kumimoji="1" lang="ja-JP" altLang="en-US" sz="2400" dirty="0" smtClean="0"/>
                        <a:t>２９</a:t>
                      </a:r>
                      <a:endParaRPr kumimoji="1" lang="ja-JP" altLang="en-US" sz="2400" dirty="0"/>
                    </a:p>
                  </a:txBody>
                  <a:tcPr/>
                </a:tc>
                <a:tc>
                  <a:txBody>
                    <a:bodyPr/>
                    <a:lstStyle/>
                    <a:p>
                      <a:pPr algn="r"/>
                      <a:r>
                        <a:rPr kumimoji="1" lang="ja-JP" altLang="en-US" sz="2400" dirty="0" smtClean="0"/>
                        <a:t>３２</a:t>
                      </a:r>
                      <a:endParaRPr kumimoji="1" lang="ja-JP" altLang="en-US" sz="2400" dirty="0"/>
                    </a:p>
                  </a:txBody>
                  <a:tcPr/>
                </a:tc>
                <a:tc>
                  <a:txBody>
                    <a:bodyPr/>
                    <a:lstStyle/>
                    <a:p>
                      <a:pPr algn="r"/>
                      <a:r>
                        <a:rPr kumimoji="1" lang="ja-JP" altLang="en-US" sz="2400" dirty="0" smtClean="0"/>
                        <a:t>６１</a:t>
                      </a:r>
                      <a:endParaRPr kumimoji="1" lang="ja-JP" altLang="en-US" sz="2400" dirty="0"/>
                    </a:p>
                  </a:txBody>
                  <a:tcPr/>
                </a:tc>
              </a:tr>
              <a:tr h="341784">
                <a:tc>
                  <a:txBody>
                    <a:bodyPr/>
                    <a:lstStyle/>
                    <a:p>
                      <a:pPr algn="r"/>
                      <a:endParaRPr kumimoji="1" lang="ja-JP" altLang="en-US" sz="2400" dirty="0"/>
                    </a:p>
                  </a:txBody>
                  <a:tcPr>
                    <a:solidFill>
                      <a:schemeClr val="bg1"/>
                    </a:solidFill>
                  </a:tcPr>
                </a:tc>
                <a:tc>
                  <a:txBody>
                    <a:bodyPr/>
                    <a:lstStyle/>
                    <a:p>
                      <a:pPr algn="r"/>
                      <a:endParaRPr kumimoji="1" lang="ja-JP" altLang="en-US" sz="2400" dirty="0"/>
                    </a:p>
                  </a:txBody>
                  <a:tcPr>
                    <a:solidFill>
                      <a:schemeClr val="bg1"/>
                    </a:solidFill>
                  </a:tcPr>
                </a:tc>
                <a:tc>
                  <a:txBody>
                    <a:bodyPr/>
                    <a:lstStyle/>
                    <a:p>
                      <a:pPr algn="r"/>
                      <a:endParaRPr kumimoji="1" lang="ja-JP" altLang="en-US" sz="2400" dirty="0"/>
                    </a:p>
                  </a:txBody>
                  <a:tcPr>
                    <a:solidFill>
                      <a:schemeClr val="bg1"/>
                    </a:solidFill>
                  </a:tcPr>
                </a:tc>
                <a:tc>
                  <a:txBody>
                    <a:bodyPr/>
                    <a:lstStyle/>
                    <a:p>
                      <a:pPr algn="r"/>
                      <a:endParaRPr kumimoji="1" lang="ja-JP" altLang="en-US" sz="2400" dirty="0"/>
                    </a:p>
                  </a:txBody>
                  <a:tcPr>
                    <a:solidFill>
                      <a:schemeClr val="bg1"/>
                    </a:solidFill>
                  </a:tcPr>
                </a:tc>
              </a:tr>
              <a:tr h="370840">
                <a:tc>
                  <a:txBody>
                    <a:bodyPr/>
                    <a:lstStyle/>
                    <a:p>
                      <a:pPr algn="r"/>
                      <a:endParaRPr kumimoji="1" lang="ja-JP" altLang="en-US" sz="2400" dirty="0"/>
                    </a:p>
                  </a:txBody>
                  <a:tcPr>
                    <a:solidFill>
                      <a:srgbClr val="92D050"/>
                    </a:solidFill>
                  </a:tcPr>
                </a:tc>
                <a:tc>
                  <a:txBody>
                    <a:bodyPr/>
                    <a:lstStyle/>
                    <a:p>
                      <a:pPr algn="r"/>
                      <a:r>
                        <a:rPr kumimoji="1" lang="ja-JP" altLang="en-US" sz="2400" b="1" dirty="0" smtClean="0">
                          <a:solidFill>
                            <a:schemeClr val="bg1"/>
                          </a:solidFill>
                        </a:rPr>
                        <a:t>雄</a:t>
                      </a:r>
                      <a:endParaRPr kumimoji="1" lang="ja-JP" altLang="en-US" sz="2400" b="1" dirty="0">
                        <a:solidFill>
                          <a:schemeClr val="bg1"/>
                        </a:solidFill>
                      </a:endParaRPr>
                    </a:p>
                  </a:txBody>
                  <a:tcPr>
                    <a:solidFill>
                      <a:srgbClr val="92D050"/>
                    </a:solidFill>
                  </a:tcPr>
                </a:tc>
                <a:tc>
                  <a:txBody>
                    <a:bodyPr/>
                    <a:lstStyle/>
                    <a:p>
                      <a:pPr algn="r"/>
                      <a:r>
                        <a:rPr kumimoji="1" lang="ja-JP" altLang="en-US" sz="2400" b="1" dirty="0" smtClean="0">
                          <a:solidFill>
                            <a:schemeClr val="bg1"/>
                          </a:solidFill>
                        </a:rPr>
                        <a:t>雌</a:t>
                      </a:r>
                      <a:endParaRPr kumimoji="1" lang="ja-JP" altLang="en-US" sz="2400" b="1" dirty="0">
                        <a:solidFill>
                          <a:schemeClr val="bg1"/>
                        </a:solidFill>
                      </a:endParaRPr>
                    </a:p>
                  </a:txBody>
                  <a:tcPr>
                    <a:solidFill>
                      <a:srgbClr val="92D050"/>
                    </a:solidFill>
                  </a:tcPr>
                </a:tc>
                <a:tc>
                  <a:txBody>
                    <a:bodyPr/>
                    <a:lstStyle/>
                    <a:p>
                      <a:pPr algn="r"/>
                      <a:r>
                        <a:rPr kumimoji="1" lang="ja-JP" altLang="en-US" sz="2400" b="1" dirty="0" smtClean="0">
                          <a:solidFill>
                            <a:schemeClr val="bg1"/>
                          </a:solidFill>
                        </a:rPr>
                        <a:t>計</a:t>
                      </a:r>
                      <a:endParaRPr kumimoji="1" lang="ja-JP" altLang="en-US" sz="2400" b="1" dirty="0">
                        <a:solidFill>
                          <a:schemeClr val="bg1"/>
                        </a:solidFill>
                      </a:endParaRPr>
                    </a:p>
                  </a:txBody>
                  <a:tcPr>
                    <a:solidFill>
                      <a:srgbClr val="92D050"/>
                    </a:solidFill>
                  </a:tcPr>
                </a:tc>
              </a:tr>
              <a:tr h="370840">
                <a:tc>
                  <a:txBody>
                    <a:bodyPr/>
                    <a:lstStyle/>
                    <a:p>
                      <a:pPr algn="r"/>
                      <a:r>
                        <a:rPr kumimoji="1" lang="ja-JP" altLang="en-US" sz="2400" dirty="0" smtClean="0"/>
                        <a:t>症状あり</a:t>
                      </a:r>
                      <a:endParaRPr kumimoji="1" lang="en-US" altLang="ja-JP" sz="2400" dirty="0" smtClean="0"/>
                    </a:p>
                  </a:txBody>
                  <a:tcPr/>
                </a:tc>
                <a:tc>
                  <a:txBody>
                    <a:bodyPr/>
                    <a:lstStyle/>
                    <a:p>
                      <a:pPr algn="r"/>
                      <a:r>
                        <a:rPr kumimoji="1" lang="ja-JP" altLang="en-US" sz="2400" dirty="0" smtClean="0"/>
                        <a:t>４</a:t>
                      </a:r>
                      <a:endParaRPr kumimoji="1" lang="en-US" altLang="ja-JP" sz="2400" dirty="0" smtClean="0"/>
                    </a:p>
                  </a:txBody>
                  <a:tcPr/>
                </a:tc>
                <a:tc>
                  <a:txBody>
                    <a:bodyPr/>
                    <a:lstStyle/>
                    <a:p>
                      <a:pPr algn="r"/>
                      <a:r>
                        <a:rPr kumimoji="1" lang="ja-JP" altLang="en-US" sz="2400" dirty="0" smtClean="0"/>
                        <a:t>０</a:t>
                      </a:r>
                      <a:endParaRPr kumimoji="1" lang="ja-JP" altLang="en-US" sz="2400" dirty="0"/>
                    </a:p>
                  </a:txBody>
                  <a:tcPr/>
                </a:tc>
                <a:tc>
                  <a:txBody>
                    <a:bodyPr/>
                    <a:lstStyle/>
                    <a:p>
                      <a:pPr algn="r"/>
                      <a:r>
                        <a:rPr kumimoji="1" lang="ja-JP" altLang="en-US" sz="2400" dirty="0" smtClean="0"/>
                        <a:t>４</a:t>
                      </a:r>
                      <a:endParaRPr kumimoji="1" lang="ja-JP" altLang="en-US" sz="2400" dirty="0"/>
                    </a:p>
                  </a:txBody>
                  <a:tcPr/>
                </a:tc>
              </a:tr>
              <a:tr h="482352">
                <a:tc>
                  <a:txBody>
                    <a:bodyPr/>
                    <a:lstStyle/>
                    <a:p>
                      <a:pPr algn="r"/>
                      <a:r>
                        <a:rPr kumimoji="1" lang="ja-JP" altLang="en-US" sz="2400" dirty="0" smtClean="0"/>
                        <a:t>症状なし</a:t>
                      </a:r>
                      <a:endParaRPr kumimoji="1" lang="ja-JP" altLang="en-US" sz="2400" dirty="0"/>
                    </a:p>
                  </a:txBody>
                  <a:tcPr/>
                </a:tc>
                <a:tc>
                  <a:txBody>
                    <a:bodyPr/>
                    <a:lstStyle/>
                    <a:p>
                      <a:pPr algn="r"/>
                      <a:r>
                        <a:rPr kumimoji="1" lang="ja-JP" altLang="en-US" sz="2400" dirty="0" smtClean="0"/>
                        <a:t>０</a:t>
                      </a:r>
                      <a:endParaRPr kumimoji="1" lang="ja-JP" altLang="en-US" sz="2400" dirty="0"/>
                    </a:p>
                  </a:txBody>
                  <a:tcPr/>
                </a:tc>
                <a:tc>
                  <a:txBody>
                    <a:bodyPr/>
                    <a:lstStyle/>
                    <a:p>
                      <a:pPr algn="r"/>
                      <a:r>
                        <a:rPr kumimoji="1" lang="ja-JP" altLang="en-US" sz="2400" dirty="0" smtClean="0"/>
                        <a:t>６</a:t>
                      </a:r>
                      <a:endParaRPr kumimoji="1" lang="ja-JP" altLang="en-US" sz="2400" dirty="0"/>
                    </a:p>
                  </a:txBody>
                  <a:tcPr/>
                </a:tc>
                <a:tc>
                  <a:txBody>
                    <a:bodyPr/>
                    <a:lstStyle/>
                    <a:p>
                      <a:pPr algn="r"/>
                      <a:r>
                        <a:rPr kumimoji="1" lang="ja-JP" altLang="en-US" sz="2400" dirty="0" smtClean="0"/>
                        <a:t>６</a:t>
                      </a:r>
                      <a:endParaRPr kumimoji="1" lang="ja-JP" altLang="en-US" sz="2400" dirty="0"/>
                    </a:p>
                  </a:txBody>
                  <a:tcPr/>
                </a:tc>
              </a:tr>
              <a:tr h="370840">
                <a:tc>
                  <a:txBody>
                    <a:bodyPr/>
                    <a:lstStyle/>
                    <a:p>
                      <a:pPr algn="r"/>
                      <a:r>
                        <a:rPr kumimoji="1" lang="ja-JP" altLang="en-US" sz="2400" dirty="0" smtClean="0"/>
                        <a:t>計</a:t>
                      </a:r>
                      <a:endParaRPr kumimoji="1" lang="ja-JP" altLang="en-US" sz="2400" dirty="0"/>
                    </a:p>
                  </a:txBody>
                  <a:tcPr/>
                </a:tc>
                <a:tc>
                  <a:txBody>
                    <a:bodyPr/>
                    <a:lstStyle/>
                    <a:p>
                      <a:pPr algn="r"/>
                      <a:r>
                        <a:rPr kumimoji="1" lang="ja-JP" altLang="en-US" sz="2400" dirty="0" smtClean="0"/>
                        <a:t>４</a:t>
                      </a:r>
                      <a:endParaRPr kumimoji="1" lang="ja-JP" altLang="en-US" sz="2400" dirty="0"/>
                    </a:p>
                  </a:txBody>
                  <a:tcPr/>
                </a:tc>
                <a:tc>
                  <a:txBody>
                    <a:bodyPr/>
                    <a:lstStyle/>
                    <a:p>
                      <a:pPr algn="r"/>
                      <a:r>
                        <a:rPr kumimoji="1" lang="ja-JP" altLang="en-US" sz="2400" dirty="0" smtClean="0"/>
                        <a:t>６</a:t>
                      </a:r>
                      <a:endParaRPr kumimoji="1" lang="ja-JP" altLang="en-US" sz="2400" dirty="0"/>
                    </a:p>
                  </a:txBody>
                  <a:tcPr/>
                </a:tc>
                <a:tc>
                  <a:txBody>
                    <a:bodyPr/>
                    <a:lstStyle/>
                    <a:p>
                      <a:pPr algn="r"/>
                      <a:r>
                        <a:rPr kumimoji="1" lang="ja-JP" altLang="en-US" sz="2400" dirty="0" smtClean="0"/>
                        <a:t>１０</a:t>
                      </a:r>
                      <a:endParaRPr kumimoji="1" lang="ja-JP" altLang="en-US" sz="2400" dirty="0"/>
                    </a:p>
                  </a:txBody>
                  <a:tcPr/>
                </a:tc>
              </a:tr>
            </a:tbl>
          </a:graphicData>
        </a:graphic>
      </p:graphicFrame>
      <p:sp>
        <p:nvSpPr>
          <p:cNvPr id="6" name="テキスト ボックス 5"/>
          <p:cNvSpPr txBox="1"/>
          <p:nvPr/>
        </p:nvSpPr>
        <p:spPr>
          <a:xfrm>
            <a:off x="431540" y="1319024"/>
            <a:ext cx="2916324" cy="1200329"/>
          </a:xfrm>
          <a:prstGeom prst="rect">
            <a:avLst/>
          </a:prstGeom>
          <a:noFill/>
        </p:spPr>
        <p:txBody>
          <a:bodyPr wrap="square" rtlCol="0">
            <a:spAutoFit/>
          </a:bodyPr>
          <a:lstStyle/>
          <a:p>
            <a:r>
              <a:rPr lang="ja-JP" altLang="en-US" sz="2400" dirty="0" smtClean="0"/>
              <a:t>当農家で</a:t>
            </a:r>
            <a:endParaRPr lang="en-US" altLang="ja-JP" sz="2400" dirty="0" smtClean="0"/>
          </a:p>
          <a:p>
            <a:r>
              <a:rPr lang="ja-JP" altLang="en-US" sz="2400" dirty="0" smtClean="0"/>
              <a:t>生まれた</a:t>
            </a:r>
            <a:r>
              <a:rPr lang="ja-JP" altLang="en-US" sz="2400" dirty="0"/>
              <a:t>子牛（</a:t>
            </a:r>
            <a:r>
              <a:rPr lang="en-US" altLang="ja-JP" sz="2400" dirty="0"/>
              <a:t>※</a:t>
            </a:r>
            <a:r>
              <a:rPr lang="ja-JP" altLang="en-US" sz="2400" dirty="0"/>
              <a:t>）</a:t>
            </a:r>
            <a:endParaRPr lang="en-US" altLang="ja-JP" sz="2400" dirty="0" smtClean="0"/>
          </a:p>
          <a:p>
            <a:r>
              <a:rPr lang="ja-JP" altLang="en-US" sz="2400" dirty="0" smtClean="0"/>
              <a:t>（Ｈ２２</a:t>
            </a:r>
            <a:r>
              <a:rPr lang="en-US" altLang="ja-JP" sz="2400" dirty="0" smtClean="0"/>
              <a:t>.</a:t>
            </a:r>
            <a:r>
              <a:rPr lang="ja-JP" altLang="en-US" sz="2400" dirty="0" smtClean="0"/>
              <a:t>７～Ｈ２７</a:t>
            </a:r>
            <a:r>
              <a:rPr lang="en-US" altLang="ja-JP" sz="2400" dirty="0" smtClean="0"/>
              <a:t>.</a:t>
            </a:r>
            <a:r>
              <a:rPr lang="ja-JP" altLang="en-US" sz="2400" dirty="0" smtClean="0"/>
              <a:t>１２）</a:t>
            </a:r>
            <a:endParaRPr lang="en-US" altLang="ja-JP" sz="2400" dirty="0" smtClean="0"/>
          </a:p>
        </p:txBody>
      </p:sp>
      <p:sp>
        <p:nvSpPr>
          <p:cNvPr id="8" name="テキスト ボックス 7"/>
          <p:cNvSpPr txBox="1"/>
          <p:nvPr/>
        </p:nvSpPr>
        <p:spPr>
          <a:xfrm>
            <a:off x="431540" y="3815495"/>
            <a:ext cx="2592288" cy="830997"/>
          </a:xfrm>
          <a:prstGeom prst="rect">
            <a:avLst/>
          </a:prstGeom>
          <a:noFill/>
        </p:spPr>
        <p:txBody>
          <a:bodyPr wrap="square" rtlCol="0">
            <a:spAutoFit/>
          </a:bodyPr>
          <a:lstStyle/>
          <a:p>
            <a:r>
              <a:rPr lang="ja-JP" altLang="en-US" sz="2400" dirty="0" smtClean="0"/>
              <a:t>関連母牛２頭から</a:t>
            </a:r>
            <a:endParaRPr lang="en-US" altLang="ja-JP" sz="2400" dirty="0" smtClean="0"/>
          </a:p>
          <a:p>
            <a:r>
              <a:rPr lang="ja-JP" altLang="en-US" sz="2400" dirty="0" smtClean="0"/>
              <a:t>生まれた子牛（</a:t>
            </a:r>
            <a:r>
              <a:rPr lang="en-US" altLang="ja-JP" sz="2400" dirty="0" smtClean="0"/>
              <a:t>※</a:t>
            </a:r>
            <a:r>
              <a:rPr lang="ja-JP" altLang="en-US" sz="2400" dirty="0" smtClean="0"/>
              <a:t>）</a:t>
            </a:r>
            <a:endParaRPr lang="en-US" altLang="ja-JP" sz="2400" dirty="0" smtClean="0"/>
          </a:p>
        </p:txBody>
      </p:sp>
      <p:sp>
        <p:nvSpPr>
          <p:cNvPr id="12" name="角丸四角形吹き出し 11"/>
          <p:cNvSpPr/>
          <p:nvPr/>
        </p:nvSpPr>
        <p:spPr>
          <a:xfrm>
            <a:off x="6876256" y="922980"/>
            <a:ext cx="1944216" cy="792088"/>
          </a:xfrm>
          <a:prstGeom prst="wedgeRoundRectCallout">
            <a:avLst>
              <a:gd name="adj1" fmla="val -60665"/>
              <a:gd name="adj2" fmla="val 82577"/>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rPr>
              <a:t>２頭の母牛から出生</a:t>
            </a:r>
            <a:endParaRPr kumimoji="1" lang="ja-JP" altLang="en-US" sz="2400" b="1" dirty="0">
              <a:solidFill>
                <a:schemeClr val="bg1"/>
              </a:solidFill>
            </a:endParaRPr>
          </a:p>
        </p:txBody>
      </p:sp>
      <p:sp>
        <p:nvSpPr>
          <p:cNvPr id="3" name="テキスト ボックス 2"/>
          <p:cNvSpPr txBox="1"/>
          <p:nvPr/>
        </p:nvSpPr>
        <p:spPr>
          <a:xfrm>
            <a:off x="467544" y="5653697"/>
            <a:ext cx="8532440" cy="1015663"/>
          </a:xfrm>
          <a:prstGeom prst="rect">
            <a:avLst/>
          </a:prstGeom>
          <a:noFill/>
        </p:spPr>
        <p:txBody>
          <a:bodyPr wrap="square" rtlCol="0">
            <a:spAutoFit/>
          </a:bodyPr>
          <a:lstStyle/>
          <a:p>
            <a:r>
              <a:rPr kumimoji="1" lang="en-US" altLang="ja-JP" sz="2000" dirty="0" smtClean="0"/>
              <a:t>※</a:t>
            </a:r>
            <a:r>
              <a:rPr kumimoji="1" lang="ja-JP" altLang="en-US" sz="2000" dirty="0" smtClean="0"/>
              <a:t>フィッシャーの直接確率計算法により、雌雄の別と振戦の有無の２要因間に</a:t>
            </a:r>
            <a:endParaRPr kumimoji="1" lang="en-US" altLang="ja-JP" sz="2000" dirty="0" smtClean="0"/>
          </a:p>
          <a:p>
            <a:r>
              <a:rPr kumimoji="1" lang="ja-JP" altLang="en-US" sz="2000" dirty="0" smtClean="0"/>
              <a:t>関連ありと判定（危険率５％）｛直接確率Ｐ値＝</a:t>
            </a:r>
            <a:r>
              <a:rPr kumimoji="1" lang="en-US" altLang="ja-JP" sz="2000" dirty="0" smtClean="0"/>
              <a:t>0.045</a:t>
            </a:r>
            <a:r>
              <a:rPr kumimoji="1" lang="ja-JP" altLang="en-US" sz="2000" dirty="0" smtClean="0"/>
              <a:t>（子牛全体）、</a:t>
            </a:r>
            <a:r>
              <a:rPr kumimoji="1" lang="en-US" altLang="ja-JP" sz="2000" dirty="0" smtClean="0"/>
              <a:t>0.004</a:t>
            </a:r>
            <a:r>
              <a:rPr kumimoji="1" lang="ja-JP" altLang="en-US" sz="2000" dirty="0" smtClean="0"/>
              <a:t>（母牛２頭分）｝</a:t>
            </a:r>
            <a:endParaRPr kumimoji="1" lang="ja-JP" altLang="en-US" sz="2000" dirty="0"/>
          </a:p>
        </p:txBody>
      </p:sp>
      <p:sp>
        <p:nvSpPr>
          <p:cNvPr id="10" name="テキスト ボックス 9"/>
          <p:cNvSpPr txBox="1"/>
          <p:nvPr/>
        </p:nvSpPr>
        <p:spPr>
          <a:xfrm>
            <a:off x="26369" y="20782"/>
            <a:ext cx="5049687" cy="523220"/>
          </a:xfrm>
          <a:prstGeom prst="rect">
            <a:avLst/>
          </a:prstGeom>
          <a:solidFill>
            <a:schemeClr val="bg1"/>
          </a:solidFill>
          <a:ln>
            <a:noFill/>
          </a:ln>
        </p:spPr>
        <p:txBody>
          <a:bodyPr wrap="square" rtlCol="0">
            <a:spAutoFit/>
          </a:bodyPr>
          <a:lstStyle/>
          <a:p>
            <a:r>
              <a:rPr lang="ja-JP" altLang="en-US" sz="2800" dirty="0" smtClean="0"/>
              <a:t>表３</a:t>
            </a:r>
            <a:r>
              <a:rPr kumimoji="1" lang="ja-JP" altLang="en-US" sz="2800" dirty="0" smtClean="0"/>
              <a:t>　子牛の雌雄と症状の有無</a:t>
            </a:r>
            <a:endParaRPr kumimoji="1" lang="ja-JP" altLang="en-US" sz="2800" dirty="0"/>
          </a:p>
        </p:txBody>
      </p:sp>
    </p:spTree>
    <p:extLst>
      <p:ext uri="{BB962C8B-B14F-4D97-AF65-F5344CB8AC3E}">
        <p14:creationId xmlns:p14="http://schemas.microsoft.com/office/powerpoint/2010/main" val="365064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04664"/>
            <a:ext cx="6840760" cy="523220"/>
          </a:xfrm>
          <a:prstGeom prst="rect">
            <a:avLst/>
          </a:prstGeom>
          <a:noFill/>
        </p:spPr>
        <p:txBody>
          <a:bodyPr wrap="square" rtlCol="0">
            <a:spAutoFit/>
          </a:bodyPr>
          <a:lstStyle/>
          <a:p>
            <a:r>
              <a:rPr lang="ja-JP" altLang="en-US" sz="2800" dirty="0" smtClean="0"/>
              <a:t>表１　薬剤感受性試験結果</a:t>
            </a:r>
            <a:endParaRPr kumimoji="1" lang="ja-JP" altLang="en-US" sz="2800" dirty="0"/>
          </a:p>
        </p:txBody>
      </p:sp>
      <p:sp>
        <p:nvSpPr>
          <p:cNvPr id="4" name="テキスト ボックス 3"/>
          <p:cNvSpPr txBox="1"/>
          <p:nvPr/>
        </p:nvSpPr>
        <p:spPr>
          <a:xfrm>
            <a:off x="539552" y="1340768"/>
            <a:ext cx="8352928" cy="4708981"/>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a:t>肝臓・心臓・全血由来</a:t>
            </a:r>
            <a:r>
              <a:rPr lang="ja-JP" altLang="en-US" sz="2000" dirty="0" smtClean="0"/>
              <a:t>株</a:t>
            </a:r>
            <a:endParaRPr lang="en-US" altLang="ja-JP" sz="2000" dirty="0" smtClean="0"/>
          </a:p>
          <a:p>
            <a:r>
              <a:rPr lang="ja-JP" altLang="en-US" sz="2000" dirty="0" smtClean="0"/>
              <a:t>（</a:t>
            </a:r>
            <a:r>
              <a:rPr lang="ja-JP" altLang="en-US" sz="2000" dirty="0"/>
              <a:t>＋＋</a:t>
            </a:r>
            <a:r>
              <a:rPr lang="ja-JP" altLang="en-US" sz="2000" dirty="0" smtClean="0"/>
              <a:t>）</a:t>
            </a:r>
            <a:r>
              <a:rPr lang="en-US" altLang="ja-JP" sz="2000" dirty="0" smtClean="0"/>
              <a:t>	</a:t>
            </a:r>
            <a:r>
              <a:rPr lang="ja-JP" altLang="en-US" sz="2000" dirty="0" smtClean="0"/>
              <a:t>セファゾリン</a:t>
            </a:r>
            <a:r>
              <a:rPr lang="ja-JP" altLang="en-US" sz="2000" dirty="0"/>
              <a:t>・</a:t>
            </a:r>
            <a:r>
              <a:rPr lang="ja-JP" altLang="en-US" sz="2000" dirty="0" smtClean="0"/>
              <a:t>オフロキサシン</a:t>
            </a:r>
            <a:endParaRPr lang="en-US" altLang="ja-JP" sz="2000" dirty="0" smtClean="0"/>
          </a:p>
          <a:p>
            <a:r>
              <a:rPr lang="ja-JP" altLang="en-US" sz="2000" dirty="0"/>
              <a:t>（＋</a:t>
            </a:r>
            <a:r>
              <a:rPr lang="ja-JP" altLang="en-US" sz="2000" dirty="0" smtClean="0"/>
              <a:t>）</a:t>
            </a:r>
            <a:r>
              <a:rPr lang="en-US" altLang="ja-JP" sz="2000" dirty="0" smtClean="0"/>
              <a:t>	</a:t>
            </a:r>
            <a:r>
              <a:rPr lang="ja-JP" altLang="en-US" sz="2000" dirty="0" smtClean="0"/>
              <a:t>カナマイシン</a:t>
            </a:r>
            <a:endParaRPr lang="en-US" altLang="ja-JP" sz="2000" dirty="0" smtClean="0"/>
          </a:p>
          <a:p>
            <a:r>
              <a:rPr lang="ja-JP" altLang="en-US" sz="2000" dirty="0"/>
              <a:t>（－</a:t>
            </a:r>
            <a:r>
              <a:rPr lang="ja-JP" altLang="en-US" sz="2000" dirty="0" smtClean="0"/>
              <a:t>）</a:t>
            </a:r>
            <a:r>
              <a:rPr lang="en-US" altLang="ja-JP" sz="2000" dirty="0" smtClean="0"/>
              <a:t>	</a:t>
            </a:r>
            <a:r>
              <a:rPr lang="ja-JP" altLang="en-US" sz="2000" dirty="0" smtClean="0"/>
              <a:t>オキシテトラサイクリン、アンピシリン、ストレプトマイシン、ペニシリン</a:t>
            </a:r>
            <a:endParaRPr lang="en-US" altLang="ja-JP" sz="2000" dirty="0" smtClean="0"/>
          </a:p>
          <a:p>
            <a:endParaRPr lang="en-US" altLang="ja-JP" sz="2000" dirty="0" smtClean="0"/>
          </a:p>
          <a:p>
            <a:pPr marL="285750" indent="-285750">
              <a:buFont typeface="Arial" panose="020B0604020202020204" pitchFamily="34" charset="0"/>
              <a:buChar char="•"/>
            </a:pPr>
            <a:r>
              <a:rPr lang="ja-JP" altLang="en-US" sz="2000" dirty="0" smtClean="0"/>
              <a:t>右</a:t>
            </a:r>
            <a:r>
              <a:rPr lang="ja-JP" altLang="en-US" sz="2000" dirty="0"/>
              <a:t>眼房水由来</a:t>
            </a:r>
            <a:r>
              <a:rPr lang="ja-JP" altLang="en-US" sz="2000" dirty="0" smtClean="0"/>
              <a:t>株</a:t>
            </a:r>
            <a:endParaRPr lang="en-US" altLang="ja-JP" sz="2000" dirty="0" smtClean="0"/>
          </a:p>
          <a:p>
            <a:r>
              <a:rPr lang="ja-JP" altLang="en-US" sz="2000" dirty="0"/>
              <a:t>（＋＋</a:t>
            </a:r>
            <a:r>
              <a:rPr lang="ja-JP" altLang="en-US" sz="2000" dirty="0" smtClean="0"/>
              <a:t>）</a:t>
            </a:r>
            <a:r>
              <a:rPr lang="en-US" altLang="ja-JP" sz="2000" dirty="0" smtClean="0"/>
              <a:t>	</a:t>
            </a:r>
            <a:r>
              <a:rPr lang="ja-JP" altLang="en-US" sz="2000" dirty="0" smtClean="0"/>
              <a:t>セファゾリン</a:t>
            </a:r>
            <a:r>
              <a:rPr lang="ja-JP" altLang="en-US" sz="2000" dirty="0"/>
              <a:t>・オフロキサシン・</a:t>
            </a:r>
            <a:r>
              <a:rPr lang="ja-JP" altLang="en-US" sz="2000" dirty="0" smtClean="0"/>
              <a:t>カナマイシン</a:t>
            </a:r>
            <a:endParaRPr lang="en-US" altLang="ja-JP" sz="2000" dirty="0" smtClean="0"/>
          </a:p>
          <a:p>
            <a:r>
              <a:rPr lang="ja-JP" altLang="en-US" sz="2000" dirty="0"/>
              <a:t>（＋</a:t>
            </a:r>
            <a:r>
              <a:rPr lang="ja-JP" altLang="en-US" sz="2000" dirty="0" smtClean="0"/>
              <a:t>）</a:t>
            </a:r>
            <a:r>
              <a:rPr lang="en-US" altLang="ja-JP" sz="2000" dirty="0" smtClean="0"/>
              <a:t>	</a:t>
            </a:r>
            <a:r>
              <a:rPr lang="ja-JP" altLang="en-US" sz="2000" dirty="0" smtClean="0"/>
              <a:t>アンピシリン</a:t>
            </a:r>
            <a:endParaRPr lang="en-US" altLang="ja-JP" sz="2000" dirty="0" smtClean="0"/>
          </a:p>
          <a:p>
            <a:r>
              <a:rPr lang="ja-JP" altLang="en-US" sz="2000" dirty="0"/>
              <a:t>（－）</a:t>
            </a:r>
            <a:r>
              <a:rPr lang="en-US" altLang="ja-JP" sz="2000" dirty="0"/>
              <a:t>	</a:t>
            </a:r>
            <a:r>
              <a:rPr lang="ja-JP" altLang="en-US" sz="2000" dirty="0"/>
              <a:t>オキシテトラサイクリン</a:t>
            </a:r>
            <a:r>
              <a:rPr lang="ja-JP" altLang="en-US" sz="2000" dirty="0" smtClean="0"/>
              <a:t>、ストレプトマイシン</a:t>
            </a:r>
            <a:r>
              <a:rPr lang="ja-JP" altLang="en-US" sz="2000" dirty="0"/>
              <a:t>、ペニシリン</a:t>
            </a:r>
            <a:endParaRPr lang="en-US" altLang="ja-JP" sz="2000" dirty="0"/>
          </a:p>
          <a:p>
            <a:endParaRPr lang="en-US" altLang="ja-JP" sz="2000" dirty="0" smtClean="0"/>
          </a:p>
          <a:p>
            <a:pPr marL="285750" indent="-285750">
              <a:buFont typeface="Arial" panose="020B0604020202020204" pitchFamily="34" charset="0"/>
              <a:buChar char="•"/>
            </a:pPr>
            <a:r>
              <a:rPr lang="ja-JP" altLang="en-US" sz="2000" dirty="0" smtClean="0"/>
              <a:t>腎臓</a:t>
            </a:r>
            <a:r>
              <a:rPr lang="ja-JP" altLang="en-US" sz="2000" dirty="0"/>
              <a:t>由来</a:t>
            </a:r>
            <a:r>
              <a:rPr lang="ja-JP" altLang="en-US" sz="2000" dirty="0" smtClean="0"/>
              <a:t>株</a:t>
            </a:r>
            <a:endParaRPr lang="en-US" altLang="ja-JP" sz="2000" dirty="0" smtClean="0"/>
          </a:p>
          <a:p>
            <a:r>
              <a:rPr lang="ja-JP" altLang="en-US" sz="2000" dirty="0"/>
              <a:t>（＋＋</a:t>
            </a:r>
            <a:r>
              <a:rPr lang="ja-JP" altLang="en-US" sz="2000" dirty="0" smtClean="0"/>
              <a:t>）</a:t>
            </a:r>
            <a:r>
              <a:rPr lang="en-US" altLang="ja-JP" sz="2000" dirty="0" smtClean="0"/>
              <a:t>	</a:t>
            </a:r>
            <a:r>
              <a:rPr lang="ja-JP" altLang="en-US" sz="2000" dirty="0" smtClean="0"/>
              <a:t>セファゾリン</a:t>
            </a:r>
            <a:r>
              <a:rPr lang="ja-JP" altLang="en-US" sz="2000" dirty="0"/>
              <a:t>・オフロキサシン・</a:t>
            </a:r>
            <a:r>
              <a:rPr lang="ja-JP" altLang="en-US" sz="2000" dirty="0" smtClean="0"/>
              <a:t>オキシテトラサイクリン</a:t>
            </a:r>
            <a:endParaRPr lang="en-US" altLang="ja-JP" sz="2000" dirty="0" smtClean="0"/>
          </a:p>
          <a:p>
            <a:r>
              <a:rPr lang="ja-JP" altLang="en-US" sz="2000" dirty="0"/>
              <a:t>（＋</a:t>
            </a:r>
            <a:r>
              <a:rPr lang="ja-JP" altLang="en-US" sz="2000" dirty="0" smtClean="0"/>
              <a:t>）</a:t>
            </a:r>
            <a:r>
              <a:rPr lang="en-US" altLang="ja-JP" sz="2000" dirty="0" smtClean="0"/>
              <a:t>	</a:t>
            </a:r>
            <a:r>
              <a:rPr lang="ja-JP" altLang="en-US" sz="2000" dirty="0" smtClean="0"/>
              <a:t>カナマイシン</a:t>
            </a:r>
            <a:r>
              <a:rPr lang="ja-JP" altLang="en-US" sz="2000" dirty="0"/>
              <a:t>・</a:t>
            </a:r>
            <a:r>
              <a:rPr lang="ja-JP" altLang="en-US" sz="2000" dirty="0" smtClean="0"/>
              <a:t>ストレプトマイシン</a:t>
            </a:r>
            <a:endParaRPr lang="en-US" altLang="ja-JP" sz="2000" dirty="0" smtClean="0"/>
          </a:p>
          <a:p>
            <a:r>
              <a:rPr lang="ja-JP" altLang="en-US" sz="2000" dirty="0" smtClean="0"/>
              <a:t>（</a:t>
            </a:r>
            <a:r>
              <a:rPr lang="ja-JP" altLang="en-US" sz="2000" dirty="0"/>
              <a:t>－）</a:t>
            </a:r>
            <a:r>
              <a:rPr lang="en-US" altLang="ja-JP" sz="2000" dirty="0"/>
              <a:t>	</a:t>
            </a:r>
            <a:r>
              <a:rPr lang="ja-JP" altLang="en-US" sz="2000" dirty="0" smtClean="0"/>
              <a:t>アンピシリン、</a:t>
            </a:r>
            <a:r>
              <a:rPr lang="ja-JP" altLang="en-US" sz="2000" dirty="0"/>
              <a:t>ペニシリン</a:t>
            </a:r>
            <a:endParaRPr lang="en-US" altLang="ja-JP" sz="2000" dirty="0"/>
          </a:p>
          <a:p>
            <a:endParaRPr kumimoji="1" lang="ja-JP" altLang="en-US" sz="2000" dirty="0"/>
          </a:p>
        </p:txBody>
      </p:sp>
      <p:sp>
        <p:nvSpPr>
          <p:cNvPr id="5" name="テキスト ボックス 4"/>
          <p:cNvSpPr txBox="1"/>
          <p:nvPr/>
        </p:nvSpPr>
        <p:spPr>
          <a:xfrm>
            <a:off x="539552" y="940658"/>
            <a:ext cx="2088232" cy="400110"/>
          </a:xfrm>
          <a:prstGeom prst="rect">
            <a:avLst/>
          </a:prstGeom>
          <a:noFill/>
          <a:ln>
            <a:solidFill>
              <a:schemeClr val="tx1"/>
            </a:solidFill>
          </a:ln>
        </p:spPr>
        <p:txBody>
          <a:bodyPr wrap="square" rtlCol="0">
            <a:spAutoFit/>
          </a:bodyPr>
          <a:lstStyle/>
          <a:p>
            <a:pPr algn="ctr"/>
            <a:r>
              <a:rPr kumimoji="1" lang="ja-JP" altLang="en-US" sz="2000" dirty="0" smtClean="0"/>
              <a:t>いずれも大腸菌</a:t>
            </a:r>
            <a:endParaRPr kumimoji="1" lang="ja-JP" altLang="en-US" sz="2000" dirty="0"/>
          </a:p>
        </p:txBody>
      </p:sp>
    </p:spTree>
    <p:extLst>
      <p:ext uri="{BB962C8B-B14F-4D97-AF65-F5344CB8AC3E}">
        <p14:creationId xmlns:p14="http://schemas.microsoft.com/office/powerpoint/2010/main" val="77275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332656"/>
            <a:ext cx="5760640" cy="523220"/>
          </a:xfrm>
          <a:prstGeom prst="rect">
            <a:avLst/>
          </a:prstGeom>
          <a:noFill/>
        </p:spPr>
        <p:txBody>
          <a:bodyPr wrap="square" rtlCol="0">
            <a:spAutoFit/>
          </a:bodyPr>
          <a:lstStyle/>
          <a:p>
            <a:r>
              <a:rPr lang="ja-JP" altLang="en-US" sz="2800" dirty="0" smtClean="0"/>
              <a:t>表２</a:t>
            </a:r>
            <a:r>
              <a:rPr lang="ja-JP" altLang="en-US" sz="2800" dirty="0"/>
              <a:t>　</a:t>
            </a:r>
            <a:r>
              <a:rPr kumimoji="1" lang="ja-JP" altLang="en-US" sz="2800" dirty="0" smtClean="0"/>
              <a:t>血液生化学的検査の結果</a:t>
            </a:r>
            <a:endParaRPr kumimoji="1" lang="en-US" altLang="ja-JP" sz="2800" dirty="0" smtClean="0"/>
          </a:p>
        </p:txBody>
      </p:sp>
      <p:sp>
        <p:nvSpPr>
          <p:cNvPr id="3" name="テキスト ボックス 2"/>
          <p:cNvSpPr txBox="1"/>
          <p:nvPr/>
        </p:nvSpPr>
        <p:spPr>
          <a:xfrm>
            <a:off x="179512" y="884934"/>
            <a:ext cx="8856984" cy="5632311"/>
          </a:xfrm>
          <a:prstGeom prst="rect">
            <a:avLst/>
          </a:prstGeom>
          <a:noFill/>
        </p:spPr>
        <p:txBody>
          <a:bodyPr wrap="square" numCol="2" spcCol="648000" rtlCol="0">
            <a:spAutoFit/>
          </a:bodyPr>
          <a:lstStyle/>
          <a:p>
            <a:r>
              <a:rPr kumimoji="1" lang="ja-JP" altLang="en-US" sz="2400" dirty="0" smtClean="0"/>
              <a:t>赤血球数</a:t>
            </a:r>
            <a:r>
              <a:rPr lang="en-US" altLang="ja-JP" sz="2400" dirty="0" smtClean="0"/>
              <a:t>	</a:t>
            </a:r>
            <a:r>
              <a:rPr kumimoji="1" lang="en-US" altLang="ja-JP" sz="2400" dirty="0" smtClean="0"/>
              <a:t>10.91×10</a:t>
            </a:r>
            <a:r>
              <a:rPr kumimoji="1" lang="en-US" altLang="ja-JP" sz="2400" baseline="30000" dirty="0" smtClean="0"/>
              <a:t>6 </a:t>
            </a:r>
            <a:r>
              <a:rPr kumimoji="1" lang="en-US" altLang="ja-JP" sz="2400" dirty="0" smtClean="0"/>
              <a:t>/</a:t>
            </a:r>
            <a:r>
              <a:rPr kumimoji="1" lang="en-US" altLang="ja-JP" sz="2400" dirty="0" smtClean="0">
                <a:latin typeface="Symbol" panose="05050102010706020507" pitchFamily="18" charset="2"/>
              </a:rPr>
              <a:t>m</a:t>
            </a:r>
            <a:r>
              <a:rPr kumimoji="1" lang="en-US" altLang="ja-JP" sz="2400" dirty="0" smtClean="0"/>
              <a:t>l</a:t>
            </a:r>
          </a:p>
          <a:p>
            <a:r>
              <a:rPr lang="ja-JP" altLang="en-US" sz="2400" dirty="0" smtClean="0"/>
              <a:t>白血球数</a:t>
            </a:r>
            <a:r>
              <a:rPr lang="en-US" altLang="ja-JP" sz="2400" dirty="0" smtClean="0"/>
              <a:t>	6500 /</a:t>
            </a:r>
            <a:r>
              <a:rPr lang="en-US" altLang="ja-JP" sz="2400" dirty="0">
                <a:latin typeface="Symbol" panose="05050102010706020507" pitchFamily="18" charset="2"/>
              </a:rPr>
              <a:t>m</a:t>
            </a:r>
            <a:r>
              <a:rPr lang="en-US" altLang="ja-JP" sz="2400" dirty="0" smtClean="0"/>
              <a:t>l</a:t>
            </a:r>
          </a:p>
          <a:p>
            <a:r>
              <a:rPr kumimoji="1" lang="ja-JP" altLang="en-US" sz="2400" dirty="0" smtClean="0"/>
              <a:t>ヘマトクリット</a:t>
            </a:r>
            <a:r>
              <a:rPr kumimoji="1" lang="en-US" altLang="ja-JP" sz="2400" dirty="0" smtClean="0"/>
              <a:t>	42.6 %</a:t>
            </a:r>
          </a:p>
          <a:p>
            <a:r>
              <a:rPr lang="ja-JP" altLang="en-US" sz="2400" dirty="0" smtClean="0"/>
              <a:t>ヘモグロビン</a:t>
            </a:r>
            <a:r>
              <a:rPr lang="en-US" altLang="ja-JP" sz="2400" dirty="0" smtClean="0"/>
              <a:t>	14.3 g/dL</a:t>
            </a:r>
          </a:p>
          <a:p>
            <a:r>
              <a:rPr lang="ja-JP" altLang="en-US" sz="2400" dirty="0" smtClean="0"/>
              <a:t>グルコース</a:t>
            </a:r>
            <a:r>
              <a:rPr lang="en-US" altLang="ja-JP" sz="2400" dirty="0" smtClean="0"/>
              <a:t>	&lt;20 mg/dL</a:t>
            </a:r>
            <a:r>
              <a:rPr lang="ja-JP" altLang="en-US" sz="2400" dirty="0" smtClean="0"/>
              <a:t>（↓）</a:t>
            </a:r>
            <a:endParaRPr lang="en-US" altLang="ja-JP" sz="2400" dirty="0" smtClean="0"/>
          </a:p>
          <a:p>
            <a:r>
              <a:rPr lang="ja-JP" altLang="en-US" sz="2400" dirty="0" smtClean="0"/>
              <a:t>総コレステロール</a:t>
            </a:r>
            <a:r>
              <a:rPr lang="en-US" altLang="ja-JP" sz="2400" dirty="0" smtClean="0"/>
              <a:t>&lt;50 mg/dL</a:t>
            </a:r>
            <a:r>
              <a:rPr lang="ja-JP" altLang="en-US" sz="2400" dirty="0" smtClean="0"/>
              <a:t>（↓</a:t>
            </a:r>
            <a:endParaRPr lang="en-US" altLang="ja-JP" sz="2400" dirty="0" smtClean="0"/>
          </a:p>
          <a:p>
            <a:r>
              <a:rPr lang="ja-JP" altLang="en-US" sz="2400" dirty="0" smtClean="0"/>
              <a:t>血中</a:t>
            </a:r>
            <a:r>
              <a:rPr lang="ja-JP" altLang="en-US" sz="2400" dirty="0"/>
              <a:t>尿素</a:t>
            </a:r>
            <a:r>
              <a:rPr lang="ja-JP" altLang="en-US" sz="2400" dirty="0" smtClean="0"/>
              <a:t>窒素</a:t>
            </a:r>
            <a:r>
              <a:rPr lang="en-US" altLang="ja-JP" sz="2400" dirty="0" smtClean="0"/>
              <a:t>28 mg/dL</a:t>
            </a:r>
          </a:p>
          <a:p>
            <a:r>
              <a:rPr lang="ja-JP" altLang="en-US" sz="2400" dirty="0" smtClean="0"/>
              <a:t>総ビリルビン</a:t>
            </a:r>
            <a:r>
              <a:rPr lang="en-US" altLang="ja-JP" sz="2400" dirty="0" smtClean="0"/>
              <a:t>	6.3 mg/d</a:t>
            </a:r>
            <a:r>
              <a:rPr lang="ja-JP" altLang="en-US" sz="2400" dirty="0" smtClean="0"/>
              <a:t>（↑↑）</a:t>
            </a:r>
            <a:endParaRPr lang="en-US" altLang="ja-JP" sz="2400" dirty="0" smtClean="0"/>
          </a:p>
          <a:p>
            <a:r>
              <a:rPr lang="ja-JP" altLang="en-US" sz="2400" dirty="0" smtClean="0"/>
              <a:t>ＧＯＴ</a:t>
            </a:r>
            <a:r>
              <a:rPr lang="en-US" altLang="ja-JP" sz="2400" dirty="0" smtClean="0"/>
              <a:t>		61 IU/L</a:t>
            </a:r>
          </a:p>
          <a:p>
            <a:r>
              <a:rPr kumimoji="1" lang="ja-JP" altLang="en-US" sz="2400" dirty="0" smtClean="0"/>
              <a:t>ＧＰＴ</a:t>
            </a:r>
            <a:r>
              <a:rPr kumimoji="1" lang="en-US" altLang="ja-JP" sz="2400" dirty="0" smtClean="0"/>
              <a:t>		16IU/L</a:t>
            </a:r>
          </a:p>
          <a:p>
            <a:r>
              <a:rPr kumimoji="1" lang="ja-JP" altLang="en-US" sz="2400" dirty="0" smtClean="0"/>
              <a:t>ＧＧＴ</a:t>
            </a:r>
            <a:r>
              <a:rPr kumimoji="1" lang="en-US" altLang="ja-JP" sz="2400" dirty="0" smtClean="0"/>
              <a:t>		41 IU/L</a:t>
            </a:r>
          </a:p>
          <a:p>
            <a:r>
              <a:rPr kumimoji="1" lang="ja-JP" altLang="en-US" sz="2400" dirty="0" smtClean="0"/>
              <a:t>ＣＰＫ</a:t>
            </a:r>
            <a:r>
              <a:rPr kumimoji="1" lang="en-US" altLang="ja-JP" sz="2400" dirty="0" smtClean="0"/>
              <a:t>		161 IU/L</a:t>
            </a:r>
            <a:r>
              <a:rPr kumimoji="1" lang="ja-JP" altLang="en-US" sz="2400" dirty="0" smtClean="0"/>
              <a:t>（↑）</a:t>
            </a:r>
            <a:endParaRPr kumimoji="1" lang="en-US" altLang="ja-JP" sz="2400" dirty="0" smtClean="0"/>
          </a:p>
          <a:p>
            <a:r>
              <a:rPr kumimoji="1" lang="ja-JP" altLang="en-US" sz="2400" dirty="0" smtClean="0"/>
              <a:t>総蛋白</a:t>
            </a:r>
            <a:r>
              <a:rPr kumimoji="1" lang="en-US" altLang="ja-JP" sz="2400" dirty="0" smtClean="0"/>
              <a:t>	3.9 g/dL</a:t>
            </a:r>
            <a:r>
              <a:rPr kumimoji="1" lang="ja-JP" altLang="en-US" sz="2400" dirty="0" smtClean="0"/>
              <a:t>（↓↓）</a:t>
            </a:r>
            <a:endParaRPr kumimoji="1" lang="en-US" altLang="ja-JP" sz="2400" dirty="0" smtClean="0"/>
          </a:p>
          <a:p>
            <a:r>
              <a:rPr kumimoji="1" lang="ja-JP" altLang="en-US" sz="2400" dirty="0" smtClean="0"/>
              <a:t>アルブミン</a:t>
            </a:r>
            <a:r>
              <a:rPr kumimoji="1" lang="en-US" altLang="ja-JP" sz="2400" dirty="0" smtClean="0"/>
              <a:t>	2.3 g/dL</a:t>
            </a:r>
          </a:p>
          <a:p>
            <a:r>
              <a:rPr kumimoji="1" lang="ja-JP" altLang="en-US" sz="2400" dirty="0" smtClean="0"/>
              <a:t>カルシウム</a:t>
            </a:r>
            <a:r>
              <a:rPr kumimoji="1" lang="en-US" altLang="ja-JP" sz="2400" dirty="0" smtClean="0"/>
              <a:t>	10.4 mg/dL</a:t>
            </a:r>
          </a:p>
          <a:p>
            <a:r>
              <a:rPr kumimoji="1" lang="ja-JP" altLang="en-US" sz="2400" dirty="0" smtClean="0"/>
              <a:t>無機リン</a:t>
            </a:r>
            <a:r>
              <a:rPr kumimoji="1" lang="en-US" altLang="ja-JP" sz="2400" dirty="0" smtClean="0"/>
              <a:t>	6.2 mg/dL</a:t>
            </a:r>
          </a:p>
          <a:p>
            <a:r>
              <a:rPr lang="ja-JP" altLang="en-US" sz="2400" dirty="0" smtClean="0"/>
              <a:t>マグネシウム</a:t>
            </a:r>
            <a:r>
              <a:rPr lang="en-US" altLang="ja-JP" sz="2400" dirty="0" smtClean="0"/>
              <a:t>	1.9 mg/dL</a:t>
            </a:r>
          </a:p>
          <a:p>
            <a:r>
              <a:rPr kumimoji="1" lang="ja-JP" altLang="en-US" sz="2400" dirty="0" smtClean="0"/>
              <a:t>ビタミンＡ</a:t>
            </a:r>
            <a:r>
              <a:rPr kumimoji="1" lang="en-US" altLang="ja-JP" sz="2400" dirty="0" smtClean="0"/>
              <a:t>	9.2 IU/dL</a:t>
            </a:r>
            <a:r>
              <a:rPr kumimoji="1" lang="ja-JP" altLang="en-US" sz="2400" dirty="0" smtClean="0"/>
              <a:t>（↓↓）</a:t>
            </a:r>
            <a:endParaRPr kumimoji="1" lang="en-US" altLang="ja-JP" sz="2400" dirty="0" smtClean="0"/>
          </a:p>
          <a:p>
            <a:r>
              <a:rPr lang="ja-JP" altLang="en-US" sz="2400" dirty="0" smtClean="0"/>
              <a:t>ビタミンＥ</a:t>
            </a:r>
            <a:r>
              <a:rPr lang="en-US" altLang="ja-JP" sz="2400" dirty="0" smtClean="0"/>
              <a:t>	345.2 </a:t>
            </a:r>
            <a:r>
              <a:rPr lang="en-US" altLang="ja-JP" sz="2400" dirty="0" smtClean="0">
                <a:latin typeface="Symbol" panose="05050102010706020507" pitchFamily="18" charset="2"/>
              </a:rPr>
              <a:t>m</a:t>
            </a:r>
            <a:r>
              <a:rPr lang="en-US" altLang="ja-JP" sz="2400" dirty="0" smtClean="0"/>
              <a:t>g/d</a:t>
            </a:r>
            <a:r>
              <a:rPr lang="ja-JP" altLang="en-US" sz="2400" dirty="0" smtClean="0"/>
              <a:t>（↑）</a:t>
            </a:r>
            <a:endParaRPr kumimoji="1" lang="ja-JP" altLang="en-US" sz="2400" dirty="0"/>
          </a:p>
        </p:txBody>
      </p:sp>
      <p:sp>
        <p:nvSpPr>
          <p:cNvPr id="4" name="テキスト ボックス 3"/>
          <p:cNvSpPr txBox="1"/>
          <p:nvPr/>
        </p:nvSpPr>
        <p:spPr>
          <a:xfrm>
            <a:off x="4196356" y="2722568"/>
            <a:ext cx="468052" cy="461665"/>
          </a:xfrm>
          <a:prstGeom prst="rect">
            <a:avLst/>
          </a:prstGeom>
          <a:noFill/>
        </p:spPr>
        <p:txBody>
          <a:bodyPr wrap="square" rtlCol="0">
            <a:spAutoFit/>
          </a:bodyPr>
          <a:lstStyle/>
          <a:p>
            <a:r>
              <a:rPr kumimoji="1" lang="ja-JP" altLang="en-US" sz="2400" dirty="0" smtClean="0"/>
              <a:t>）</a:t>
            </a:r>
            <a:endParaRPr kumimoji="1" lang="ja-JP" altLang="en-US" sz="2400" dirty="0"/>
          </a:p>
        </p:txBody>
      </p:sp>
    </p:spTree>
    <p:extLst>
      <p:ext uri="{BB962C8B-B14F-4D97-AF65-F5344CB8AC3E}">
        <p14:creationId xmlns:p14="http://schemas.microsoft.com/office/powerpoint/2010/main" val="348340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12224"/>
            <a:ext cx="9130144" cy="5563796"/>
            <a:chOff x="0" y="326"/>
            <a:chExt cx="9130144" cy="5563796"/>
          </a:xfrm>
        </p:grpSpPr>
        <p:grpSp>
          <p:nvGrpSpPr>
            <p:cNvPr id="2" name="グループ化 1"/>
            <p:cNvGrpSpPr/>
            <p:nvPr/>
          </p:nvGrpSpPr>
          <p:grpSpPr>
            <a:xfrm>
              <a:off x="0" y="326"/>
              <a:ext cx="9130144" cy="5563796"/>
              <a:chOff x="0" y="1294203"/>
              <a:chExt cx="9130144" cy="5563796"/>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94203"/>
                <a:ext cx="4757561" cy="55637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1294203"/>
                <a:ext cx="4558144" cy="55499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角丸四角形吹き出し 2"/>
            <p:cNvSpPr/>
            <p:nvPr/>
          </p:nvSpPr>
          <p:spPr>
            <a:xfrm>
              <a:off x="2123728" y="4581128"/>
              <a:ext cx="1080120" cy="360040"/>
            </a:xfrm>
            <a:prstGeom prst="wedgeRoundRectCallout">
              <a:avLst>
                <a:gd name="adj1" fmla="val -110621"/>
                <a:gd name="adj2" fmla="val 62500"/>
                <a:gd name="adj3" fmla="val 1666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血栓</a:t>
              </a:r>
              <a:endParaRPr kumimoji="1" lang="ja-JP" altLang="en-US" dirty="0">
                <a:solidFill>
                  <a:schemeClr val="tx1"/>
                </a:solidFill>
              </a:endParaRPr>
            </a:p>
          </p:txBody>
        </p:sp>
        <p:sp>
          <p:nvSpPr>
            <p:cNvPr id="13" name="角丸四角形吹き出し 12"/>
            <p:cNvSpPr/>
            <p:nvPr/>
          </p:nvSpPr>
          <p:spPr>
            <a:xfrm>
              <a:off x="2286000" y="458070"/>
              <a:ext cx="1349896" cy="360040"/>
            </a:xfrm>
            <a:prstGeom prst="wedgeRoundRectCallout">
              <a:avLst>
                <a:gd name="adj1" fmla="val -110621"/>
                <a:gd name="adj2" fmla="val 625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化膿性</a:t>
              </a:r>
              <a:r>
                <a:rPr lang="ja-JP" altLang="en-US" dirty="0">
                  <a:solidFill>
                    <a:schemeClr val="tx1"/>
                  </a:solidFill>
                </a:rPr>
                <a:t>炎</a:t>
              </a:r>
              <a:endParaRPr kumimoji="1" lang="ja-JP" altLang="en-US" dirty="0">
                <a:solidFill>
                  <a:schemeClr val="tx1"/>
                </a:solidFill>
              </a:endParaRPr>
            </a:p>
          </p:txBody>
        </p:sp>
        <p:sp>
          <p:nvSpPr>
            <p:cNvPr id="14" name="角丸四角形吹き出し 13"/>
            <p:cNvSpPr/>
            <p:nvPr/>
          </p:nvSpPr>
          <p:spPr>
            <a:xfrm>
              <a:off x="1791696" y="2415255"/>
              <a:ext cx="1349896" cy="360040"/>
            </a:xfrm>
            <a:prstGeom prst="wedgeRoundRectCallout">
              <a:avLst>
                <a:gd name="adj1" fmla="val -110621"/>
                <a:gd name="adj2" fmla="val 625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化膿性</a:t>
              </a:r>
              <a:r>
                <a:rPr lang="ja-JP" altLang="en-US" dirty="0">
                  <a:solidFill>
                    <a:schemeClr val="tx1"/>
                  </a:solidFill>
                </a:rPr>
                <a:t>炎</a:t>
              </a:r>
              <a:endParaRPr kumimoji="1" lang="ja-JP" altLang="en-US" dirty="0">
                <a:solidFill>
                  <a:schemeClr val="tx1"/>
                </a:solidFill>
              </a:endParaRPr>
            </a:p>
          </p:txBody>
        </p:sp>
        <p:sp>
          <p:nvSpPr>
            <p:cNvPr id="15" name="角丸四角形吹き出し 14"/>
            <p:cNvSpPr/>
            <p:nvPr/>
          </p:nvSpPr>
          <p:spPr>
            <a:xfrm>
              <a:off x="1593273" y="4077072"/>
              <a:ext cx="1349896" cy="360040"/>
            </a:xfrm>
            <a:prstGeom prst="wedgeRoundRectCallout">
              <a:avLst>
                <a:gd name="adj1" fmla="val -110621"/>
                <a:gd name="adj2" fmla="val 625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化膿性</a:t>
              </a:r>
              <a:r>
                <a:rPr lang="ja-JP" altLang="en-US" dirty="0">
                  <a:solidFill>
                    <a:schemeClr val="tx1"/>
                  </a:solidFill>
                </a:rPr>
                <a:t>炎</a:t>
              </a:r>
              <a:endParaRPr kumimoji="1" lang="ja-JP" altLang="en-US" dirty="0">
                <a:solidFill>
                  <a:schemeClr val="tx1"/>
                </a:solidFill>
              </a:endParaRPr>
            </a:p>
          </p:txBody>
        </p:sp>
        <p:sp>
          <p:nvSpPr>
            <p:cNvPr id="16" name="角丸四角形吹き出し 15"/>
            <p:cNvSpPr/>
            <p:nvPr/>
          </p:nvSpPr>
          <p:spPr>
            <a:xfrm>
              <a:off x="611560" y="3248980"/>
              <a:ext cx="1504319" cy="360040"/>
            </a:xfrm>
            <a:prstGeom prst="wedgeRoundRectCallout">
              <a:avLst>
                <a:gd name="adj1" fmla="val 133645"/>
                <a:gd name="adj2" fmla="val 66348"/>
                <a:gd name="adj3" fmla="val 16667"/>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炎症性水腫</a:t>
              </a:r>
              <a:endParaRPr kumimoji="1" lang="ja-JP" altLang="en-US" dirty="0">
                <a:solidFill>
                  <a:schemeClr val="tx1"/>
                </a:solidFill>
              </a:endParaRPr>
            </a:p>
          </p:txBody>
        </p:sp>
        <p:sp>
          <p:nvSpPr>
            <p:cNvPr id="17" name="角丸四角形吹き出し 16"/>
            <p:cNvSpPr/>
            <p:nvPr/>
          </p:nvSpPr>
          <p:spPr>
            <a:xfrm>
              <a:off x="5940152" y="2235235"/>
              <a:ext cx="1080120" cy="360040"/>
            </a:xfrm>
            <a:prstGeom prst="wedgeRoundRectCallout">
              <a:avLst>
                <a:gd name="adj1" fmla="val -110621"/>
                <a:gd name="adj2" fmla="val 62500"/>
                <a:gd name="adj3" fmla="val 1666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胆汁栓</a:t>
              </a:r>
              <a:endParaRPr kumimoji="1" lang="ja-JP" altLang="en-US" dirty="0">
                <a:solidFill>
                  <a:schemeClr val="tx1"/>
                </a:solidFill>
              </a:endParaRPr>
            </a:p>
          </p:txBody>
        </p:sp>
        <p:sp>
          <p:nvSpPr>
            <p:cNvPr id="18" name="角丸四角形吹き出し 17"/>
            <p:cNvSpPr/>
            <p:nvPr/>
          </p:nvSpPr>
          <p:spPr>
            <a:xfrm>
              <a:off x="5004048" y="4768500"/>
              <a:ext cx="1594075" cy="604716"/>
            </a:xfrm>
            <a:prstGeom prst="wedgeRoundRectCallout">
              <a:avLst>
                <a:gd name="adj1" fmla="val 92201"/>
                <a:gd name="adj2" fmla="val -122207"/>
                <a:gd name="adj3" fmla="val 16667"/>
              </a:avLst>
            </a:prstGeom>
            <a:solidFill>
              <a:schemeClr val="bg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肝細胞索の不整</a:t>
              </a:r>
              <a:endParaRPr kumimoji="1" lang="ja-JP" altLang="en-US" dirty="0">
                <a:solidFill>
                  <a:schemeClr val="tx1"/>
                </a:solidFill>
              </a:endParaRPr>
            </a:p>
          </p:txBody>
        </p:sp>
      </p:grpSp>
      <p:sp>
        <p:nvSpPr>
          <p:cNvPr id="5" name="テキスト ボックス 4"/>
          <p:cNvSpPr txBox="1"/>
          <p:nvPr/>
        </p:nvSpPr>
        <p:spPr>
          <a:xfrm>
            <a:off x="0" y="-10879"/>
            <a:ext cx="1043608" cy="461665"/>
          </a:xfrm>
          <a:prstGeom prst="rect">
            <a:avLst/>
          </a:prstGeom>
          <a:solidFill>
            <a:schemeClr val="bg1"/>
          </a:solidFill>
          <a:ln>
            <a:solidFill>
              <a:schemeClr val="tx1"/>
            </a:solidFill>
          </a:ln>
        </p:spPr>
        <p:txBody>
          <a:bodyPr wrap="square" rtlCol="0">
            <a:spAutoFit/>
          </a:bodyPr>
          <a:lstStyle/>
          <a:p>
            <a:r>
              <a:rPr lang="ja-JP" altLang="en-US" sz="2400" dirty="0"/>
              <a:t>腎臓</a:t>
            </a:r>
            <a:endParaRPr kumimoji="1" lang="ja-JP" altLang="en-US" sz="2400" dirty="0"/>
          </a:p>
        </p:txBody>
      </p:sp>
      <p:sp>
        <p:nvSpPr>
          <p:cNvPr id="6" name="テキスト ボックス 5"/>
          <p:cNvSpPr txBox="1"/>
          <p:nvPr/>
        </p:nvSpPr>
        <p:spPr>
          <a:xfrm>
            <a:off x="4572000" y="-10879"/>
            <a:ext cx="1043608" cy="461665"/>
          </a:xfrm>
          <a:prstGeom prst="rect">
            <a:avLst/>
          </a:prstGeom>
          <a:solidFill>
            <a:schemeClr val="bg1"/>
          </a:solidFill>
          <a:ln>
            <a:solidFill>
              <a:schemeClr val="tx1"/>
            </a:solidFill>
          </a:ln>
        </p:spPr>
        <p:txBody>
          <a:bodyPr wrap="square" rtlCol="0">
            <a:spAutoFit/>
          </a:bodyPr>
          <a:lstStyle/>
          <a:p>
            <a:r>
              <a:rPr lang="ja-JP" altLang="en-US" sz="2400" dirty="0"/>
              <a:t>肝臓</a:t>
            </a:r>
            <a:endParaRPr kumimoji="1" lang="ja-JP" altLang="en-US" sz="2400" dirty="0"/>
          </a:p>
        </p:txBody>
      </p:sp>
      <p:grpSp>
        <p:nvGrpSpPr>
          <p:cNvPr id="4" name="グループ化 3"/>
          <p:cNvGrpSpPr/>
          <p:nvPr/>
        </p:nvGrpSpPr>
        <p:grpSpPr>
          <a:xfrm>
            <a:off x="0" y="5562229"/>
            <a:ext cx="9130144" cy="830997"/>
            <a:chOff x="0" y="5571560"/>
            <a:chExt cx="9130144" cy="830997"/>
          </a:xfrm>
        </p:grpSpPr>
        <p:sp>
          <p:nvSpPr>
            <p:cNvPr id="8" name="テキスト ボックス 7"/>
            <p:cNvSpPr txBox="1"/>
            <p:nvPr/>
          </p:nvSpPr>
          <p:spPr>
            <a:xfrm>
              <a:off x="0" y="5571560"/>
              <a:ext cx="4572000" cy="830997"/>
            </a:xfrm>
            <a:prstGeom prst="rect">
              <a:avLst/>
            </a:prstGeom>
            <a:solidFill>
              <a:schemeClr val="bg1"/>
            </a:solidFill>
            <a:ln>
              <a:solidFill>
                <a:schemeClr val="tx1"/>
              </a:solidFill>
            </a:ln>
          </p:spPr>
          <p:txBody>
            <a:bodyPr wrap="square" rtlCol="0">
              <a:spAutoFit/>
            </a:bodyPr>
            <a:lstStyle/>
            <a:p>
              <a:r>
                <a:rPr kumimoji="1" lang="ja-JP" altLang="en-US" sz="2400" dirty="0" smtClean="0"/>
                <a:t>腎盂から腎実質にかけて</a:t>
              </a:r>
              <a:endParaRPr kumimoji="1" lang="en-US" altLang="ja-JP" sz="2400" dirty="0" smtClean="0"/>
            </a:p>
            <a:p>
              <a:r>
                <a:rPr kumimoji="1" lang="ja-JP" altLang="en-US" sz="2400" dirty="0" smtClean="0"/>
                <a:t>多病巣性の化膿性炎</a:t>
              </a:r>
              <a:endParaRPr kumimoji="1" lang="ja-JP" altLang="en-US" sz="2400" dirty="0"/>
            </a:p>
          </p:txBody>
        </p:sp>
        <p:sp>
          <p:nvSpPr>
            <p:cNvPr id="9" name="テキスト ボックス 8"/>
            <p:cNvSpPr txBox="1"/>
            <p:nvPr/>
          </p:nvSpPr>
          <p:spPr>
            <a:xfrm>
              <a:off x="4558144" y="5571560"/>
              <a:ext cx="4572000" cy="830997"/>
            </a:xfrm>
            <a:prstGeom prst="rect">
              <a:avLst/>
            </a:prstGeom>
            <a:solidFill>
              <a:schemeClr val="bg1"/>
            </a:solidFill>
            <a:ln>
              <a:solidFill>
                <a:schemeClr val="tx1"/>
              </a:solidFill>
            </a:ln>
          </p:spPr>
          <p:txBody>
            <a:bodyPr wrap="square" rtlCol="0">
              <a:spAutoFit/>
            </a:bodyPr>
            <a:lstStyle/>
            <a:p>
              <a:r>
                <a:rPr lang="ja-JP" altLang="en-US" sz="2400" dirty="0" smtClean="0"/>
                <a:t>肝細胞索が不整、</a:t>
              </a:r>
              <a:endParaRPr lang="en-US" altLang="ja-JP" sz="2400" dirty="0" smtClean="0"/>
            </a:p>
            <a:p>
              <a:r>
                <a:rPr lang="ja-JP" altLang="en-US" sz="2400" dirty="0" smtClean="0"/>
                <a:t>小葉間胆管の増生、胆汁栓形成</a:t>
              </a:r>
              <a:endParaRPr kumimoji="1" lang="ja-JP" altLang="en-US" sz="2400" dirty="0"/>
            </a:p>
          </p:txBody>
        </p:sp>
      </p:grpSp>
      <p:sp>
        <p:nvSpPr>
          <p:cNvPr id="19" name="テキスト ボックス 18"/>
          <p:cNvSpPr txBox="1"/>
          <p:nvPr/>
        </p:nvSpPr>
        <p:spPr>
          <a:xfrm>
            <a:off x="7030" y="6347650"/>
            <a:ext cx="4997018" cy="523220"/>
          </a:xfrm>
          <a:prstGeom prst="rect">
            <a:avLst/>
          </a:prstGeom>
          <a:noFill/>
        </p:spPr>
        <p:txBody>
          <a:bodyPr wrap="square" rtlCol="0">
            <a:spAutoFit/>
          </a:bodyPr>
          <a:lstStyle/>
          <a:p>
            <a:r>
              <a:rPr kumimoji="1" lang="ja-JP" altLang="en-US" sz="2800" dirty="0" smtClean="0"/>
              <a:t>図２　腎臓と肝臓の</a:t>
            </a:r>
            <a:r>
              <a:rPr kumimoji="1" lang="en-US" altLang="ja-JP" sz="2800" dirty="0" smtClean="0"/>
              <a:t>HE</a:t>
            </a:r>
            <a:r>
              <a:rPr lang="ja-JP" altLang="en-US" sz="2800" dirty="0" smtClean="0"/>
              <a:t>染色像</a:t>
            </a:r>
            <a:endParaRPr kumimoji="1" lang="ja-JP" altLang="en-US" sz="2800" dirty="0"/>
          </a:p>
        </p:txBody>
      </p:sp>
    </p:spTree>
    <p:extLst>
      <p:ext uri="{BB962C8B-B14F-4D97-AF65-F5344CB8AC3E}">
        <p14:creationId xmlns:p14="http://schemas.microsoft.com/office/powerpoint/2010/main" val="3223026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8" y="-236"/>
            <a:ext cx="9144000" cy="649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6087" y="14302"/>
            <a:ext cx="2273831" cy="461665"/>
          </a:xfrm>
          <a:prstGeom prst="rect">
            <a:avLst/>
          </a:prstGeom>
          <a:solidFill>
            <a:schemeClr val="bg1"/>
          </a:solidFill>
          <a:ln>
            <a:solidFill>
              <a:schemeClr val="tx1"/>
            </a:solidFill>
          </a:ln>
        </p:spPr>
        <p:txBody>
          <a:bodyPr wrap="square" rtlCol="0">
            <a:spAutoFit/>
          </a:bodyPr>
          <a:lstStyle/>
          <a:p>
            <a:r>
              <a:rPr lang="ja-JP" altLang="en-US" sz="2400" dirty="0">
                <a:sym typeface="Wingdings" panose="05000000000000000000" pitchFamily="2" charset="2"/>
              </a:rPr>
              <a:t>腰</a:t>
            </a:r>
            <a:r>
              <a:rPr lang="ja-JP" altLang="en-US" sz="2400" dirty="0" smtClean="0">
                <a:sym typeface="Wingdings" panose="05000000000000000000" pitchFamily="2" charset="2"/>
              </a:rPr>
              <a:t>髄（</a:t>
            </a:r>
            <a:r>
              <a:rPr lang="ja-JP" altLang="en-US" sz="2400" dirty="0">
                <a:sym typeface="Wingdings" panose="05000000000000000000" pitchFamily="2" charset="2"/>
              </a:rPr>
              <a:t>ＨＥ</a:t>
            </a:r>
            <a:r>
              <a:rPr lang="ja-JP" altLang="en-US" sz="2400" dirty="0" smtClean="0">
                <a:sym typeface="Wingdings" panose="05000000000000000000" pitchFamily="2" charset="2"/>
              </a:rPr>
              <a:t>染色）</a:t>
            </a:r>
            <a:endParaRPr kumimoji="1" lang="ja-JP" altLang="en-US" sz="2400" dirty="0"/>
          </a:p>
        </p:txBody>
      </p:sp>
      <p:sp>
        <p:nvSpPr>
          <p:cNvPr id="6" name="テキスト ボックス 5"/>
          <p:cNvSpPr txBox="1"/>
          <p:nvPr/>
        </p:nvSpPr>
        <p:spPr>
          <a:xfrm>
            <a:off x="4703464" y="497903"/>
            <a:ext cx="792088" cy="369332"/>
          </a:xfrm>
          <a:prstGeom prst="rect">
            <a:avLst/>
          </a:prstGeom>
          <a:noFill/>
        </p:spPr>
        <p:txBody>
          <a:bodyPr wrap="square" rtlCol="0">
            <a:spAutoFit/>
          </a:bodyPr>
          <a:lstStyle/>
          <a:p>
            <a:r>
              <a:rPr kumimoji="1" lang="ja-JP" altLang="en-US" b="1" dirty="0" smtClean="0"/>
              <a:t>背索</a:t>
            </a:r>
            <a:endParaRPr kumimoji="1" lang="ja-JP" altLang="en-US" b="1" dirty="0"/>
          </a:p>
        </p:txBody>
      </p:sp>
      <p:sp>
        <p:nvSpPr>
          <p:cNvPr id="7" name="テキスト ボックス 6"/>
          <p:cNvSpPr txBox="1"/>
          <p:nvPr/>
        </p:nvSpPr>
        <p:spPr>
          <a:xfrm>
            <a:off x="3887751" y="5346590"/>
            <a:ext cx="792088" cy="369332"/>
          </a:xfrm>
          <a:prstGeom prst="rect">
            <a:avLst/>
          </a:prstGeom>
          <a:noFill/>
        </p:spPr>
        <p:txBody>
          <a:bodyPr wrap="square" rtlCol="0">
            <a:spAutoFit/>
          </a:bodyPr>
          <a:lstStyle/>
          <a:p>
            <a:r>
              <a:rPr kumimoji="1" lang="ja-JP" altLang="en-US" b="1" dirty="0" smtClean="0"/>
              <a:t>腹索</a:t>
            </a:r>
            <a:endParaRPr kumimoji="1" lang="ja-JP" altLang="en-US" b="1" dirty="0"/>
          </a:p>
        </p:txBody>
      </p:sp>
      <p:sp>
        <p:nvSpPr>
          <p:cNvPr id="8" name="テキスト ボックス 7"/>
          <p:cNvSpPr txBox="1"/>
          <p:nvPr/>
        </p:nvSpPr>
        <p:spPr>
          <a:xfrm>
            <a:off x="323528" y="3068960"/>
            <a:ext cx="792088" cy="369332"/>
          </a:xfrm>
          <a:prstGeom prst="rect">
            <a:avLst/>
          </a:prstGeom>
          <a:noFill/>
        </p:spPr>
        <p:txBody>
          <a:bodyPr wrap="square" rtlCol="0">
            <a:spAutoFit/>
          </a:bodyPr>
          <a:lstStyle/>
          <a:p>
            <a:r>
              <a:rPr lang="ja-JP" altLang="en-US" b="1" dirty="0"/>
              <a:t>側</a:t>
            </a:r>
            <a:r>
              <a:rPr kumimoji="1" lang="ja-JP" altLang="en-US" b="1" dirty="0" smtClean="0"/>
              <a:t>索</a:t>
            </a:r>
            <a:endParaRPr kumimoji="1" lang="ja-JP" altLang="en-US" b="1" dirty="0"/>
          </a:p>
        </p:txBody>
      </p:sp>
      <p:sp>
        <p:nvSpPr>
          <p:cNvPr id="9" name="テキスト ボックス 8"/>
          <p:cNvSpPr txBox="1"/>
          <p:nvPr/>
        </p:nvSpPr>
        <p:spPr>
          <a:xfrm>
            <a:off x="8100392" y="3573016"/>
            <a:ext cx="792088" cy="369332"/>
          </a:xfrm>
          <a:prstGeom prst="rect">
            <a:avLst/>
          </a:prstGeom>
          <a:noFill/>
        </p:spPr>
        <p:txBody>
          <a:bodyPr wrap="square" rtlCol="0">
            <a:spAutoFit/>
          </a:bodyPr>
          <a:lstStyle/>
          <a:p>
            <a:r>
              <a:rPr lang="ja-JP" altLang="en-US" b="1" dirty="0"/>
              <a:t>側</a:t>
            </a:r>
            <a:r>
              <a:rPr kumimoji="1" lang="ja-JP" altLang="en-US" b="1" dirty="0" smtClean="0"/>
              <a:t>索</a:t>
            </a:r>
            <a:endParaRPr kumimoji="1" lang="ja-JP" altLang="en-US" b="1" dirty="0"/>
          </a:p>
        </p:txBody>
      </p:sp>
      <p:grpSp>
        <p:nvGrpSpPr>
          <p:cNvPr id="3" name="グループ化 2"/>
          <p:cNvGrpSpPr/>
          <p:nvPr/>
        </p:nvGrpSpPr>
        <p:grpSpPr>
          <a:xfrm>
            <a:off x="6081370" y="4548988"/>
            <a:ext cx="3077640" cy="2309012"/>
            <a:chOff x="-21504" y="4548988"/>
            <a:chExt cx="3077640" cy="2309012"/>
          </a:xfrm>
        </p:grpSpPr>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504" y="4549770"/>
              <a:ext cx="3077640" cy="23082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21504" y="4548988"/>
              <a:ext cx="2019022" cy="369332"/>
            </a:xfrm>
            <a:prstGeom prst="rect">
              <a:avLst/>
            </a:prstGeom>
            <a:solidFill>
              <a:schemeClr val="bg1"/>
            </a:solidFill>
            <a:ln>
              <a:solidFill>
                <a:schemeClr val="tx1"/>
              </a:solidFill>
            </a:ln>
          </p:spPr>
          <p:txBody>
            <a:bodyPr wrap="square" rtlCol="0">
              <a:spAutoFit/>
            </a:bodyPr>
            <a:lstStyle/>
            <a:p>
              <a:r>
                <a:rPr kumimoji="1" lang="ja-JP" altLang="en-US" b="1" dirty="0" smtClean="0"/>
                <a:t>（参考）正常な腹索</a:t>
              </a:r>
              <a:endParaRPr kumimoji="1" lang="ja-JP" altLang="en-US" b="1" dirty="0"/>
            </a:p>
          </p:txBody>
        </p:sp>
      </p:grpSp>
      <p:sp>
        <p:nvSpPr>
          <p:cNvPr id="14" name="テキスト ボックス 13"/>
          <p:cNvSpPr txBox="1"/>
          <p:nvPr/>
        </p:nvSpPr>
        <p:spPr>
          <a:xfrm>
            <a:off x="4135480" y="3092540"/>
            <a:ext cx="964028" cy="369332"/>
          </a:xfrm>
          <a:prstGeom prst="rect">
            <a:avLst/>
          </a:prstGeom>
          <a:noFill/>
        </p:spPr>
        <p:txBody>
          <a:bodyPr wrap="square" rtlCol="0">
            <a:spAutoFit/>
          </a:bodyPr>
          <a:lstStyle/>
          <a:p>
            <a:r>
              <a:rPr lang="ja-JP" altLang="en-US" b="1" dirty="0"/>
              <a:t>中心管</a:t>
            </a:r>
            <a:endParaRPr kumimoji="1" lang="ja-JP" altLang="en-US" b="1" dirty="0"/>
          </a:p>
        </p:txBody>
      </p:sp>
      <p:pic>
        <p:nvPicPr>
          <p:cNvPr id="307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8030" y="26268"/>
            <a:ext cx="3192827" cy="23946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5940152" y="0"/>
            <a:ext cx="2160240" cy="369332"/>
          </a:xfrm>
          <a:prstGeom prst="rect">
            <a:avLst/>
          </a:prstGeom>
          <a:solidFill>
            <a:schemeClr val="bg1"/>
          </a:solidFill>
          <a:ln>
            <a:solidFill>
              <a:schemeClr val="tx1"/>
            </a:solidFill>
          </a:ln>
        </p:spPr>
        <p:txBody>
          <a:bodyPr wrap="square" rtlCol="0">
            <a:spAutoFit/>
          </a:bodyPr>
          <a:lstStyle/>
          <a:p>
            <a:r>
              <a:rPr kumimoji="1" lang="ja-JP" altLang="en-US" b="1" dirty="0" smtClean="0"/>
              <a:t>（参考）正常な背索</a:t>
            </a:r>
            <a:endParaRPr kumimoji="1" lang="ja-JP" altLang="en-US" b="1" dirty="0"/>
          </a:p>
        </p:txBody>
      </p:sp>
      <p:sp>
        <p:nvSpPr>
          <p:cNvPr id="16" name="テキスト ボックス 15"/>
          <p:cNvSpPr txBox="1"/>
          <p:nvPr/>
        </p:nvSpPr>
        <p:spPr>
          <a:xfrm>
            <a:off x="7030" y="6347650"/>
            <a:ext cx="4997018" cy="523220"/>
          </a:xfrm>
          <a:prstGeom prst="rect">
            <a:avLst/>
          </a:prstGeom>
          <a:noFill/>
        </p:spPr>
        <p:txBody>
          <a:bodyPr wrap="square" rtlCol="0">
            <a:spAutoFit/>
          </a:bodyPr>
          <a:lstStyle/>
          <a:p>
            <a:r>
              <a:rPr kumimoji="1" lang="ja-JP" altLang="en-US" sz="2800" dirty="0" smtClean="0"/>
              <a:t>図３　腰髄の</a:t>
            </a:r>
            <a:r>
              <a:rPr kumimoji="1" lang="en-US" altLang="ja-JP" sz="2800" dirty="0" smtClean="0"/>
              <a:t>HE</a:t>
            </a:r>
            <a:r>
              <a:rPr kumimoji="1" lang="ja-JP" altLang="en-US" sz="2800" dirty="0" smtClean="0"/>
              <a:t>染色像</a:t>
            </a:r>
            <a:endParaRPr kumimoji="1" lang="ja-JP" altLang="en-US" sz="2800" dirty="0"/>
          </a:p>
        </p:txBody>
      </p:sp>
      <p:sp>
        <p:nvSpPr>
          <p:cNvPr id="18" name="テキスト ボックス 17"/>
          <p:cNvSpPr txBox="1"/>
          <p:nvPr/>
        </p:nvSpPr>
        <p:spPr>
          <a:xfrm>
            <a:off x="7030" y="5731498"/>
            <a:ext cx="5760640" cy="707886"/>
          </a:xfrm>
          <a:prstGeom prst="rect">
            <a:avLst/>
          </a:prstGeom>
          <a:solidFill>
            <a:schemeClr val="bg1"/>
          </a:solidFill>
        </p:spPr>
        <p:txBody>
          <a:bodyPr wrap="square" rtlCol="0">
            <a:spAutoFit/>
          </a:bodyPr>
          <a:lstStyle/>
          <a:p>
            <a:r>
              <a:rPr kumimoji="1" lang="ja-JP" altLang="en-US" sz="2000" dirty="0" smtClean="0"/>
              <a:t>・白質に小空胞形成が認められた。</a:t>
            </a:r>
            <a:endParaRPr kumimoji="1" lang="en-US" altLang="ja-JP" sz="2000" dirty="0" smtClean="0"/>
          </a:p>
          <a:p>
            <a:r>
              <a:rPr lang="ja-JP" altLang="en-US" sz="2000" dirty="0" smtClean="0"/>
              <a:t>・灰</a:t>
            </a:r>
            <a:r>
              <a:rPr lang="ja-JP" altLang="en-US" sz="2000" dirty="0"/>
              <a:t>白質</a:t>
            </a:r>
            <a:r>
              <a:rPr lang="ja-JP" altLang="en-US" sz="2000" dirty="0" smtClean="0"/>
              <a:t>に著変は認められなかった。</a:t>
            </a:r>
            <a:endParaRPr kumimoji="1" lang="ja-JP" altLang="en-US" sz="2000" dirty="0"/>
          </a:p>
        </p:txBody>
      </p:sp>
    </p:spTree>
    <p:extLst>
      <p:ext uri="{BB962C8B-B14F-4D97-AF65-F5344CB8AC3E}">
        <p14:creationId xmlns:p14="http://schemas.microsoft.com/office/powerpoint/2010/main" val="46712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32" y="799816"/>
            <a:ext cx="4577538" cy="3276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3252" y="2246"/>
            <a:ext cx="2448272" cy="461665"/>
          </a:xfrm>
          <a:prstGeom prst="rect">
            <a:avLst/>
          </a:prstGeom>
          <a:solidFill>
            <a:schemeClr val="bg1"/>
          </a:solidFill>
          <a:ln>
            <a:solidFill>
              <a:schemeClr val="tx1"/>
            </a:solidFill>
          </a:ln>
        </p:spPr>
        <p:txBody>
          <a:bodyPr wrap="square" rtlCol="0">
            <a:spAutoFit/>
          </a:bodyPr>
          <a:lstStyle/>
          <a:p>
            <a:r>
              <a:rPr lang="ja-JP" altLang="en-US" sz="2400" dirty="0">
                <a:sym typeface="Wingdings" panose="05000000000000000000" pitchFamily="2" charset="2"/>
              </a:rPr>
              <a:t>腰</a:t>
            </a:r>
            <a:r>
              <a:rPr lang="ja-JP" altLang="en-US" sz="2400" dirty="0" smtClean="0">
                <a:sym typeface="Wingdings" panose="05000000000000000000" pitchFamily="2" charset="2"/>
              </a:rPr>
              <a:t>髄（ＫＢ染色）</a:t>
            </a:r>
            <a:endParaRPr kumimoji="1" lang="ja-JP" altLang="en-US" sz="2400" dirty="0"/>
          </a:p>
        </p:txBody>
      </p:sp>
      <p:sp>
        <p:nvSpPr>
          <p:cNvPr id="2" name="正方形/長方形 1"/>
          <p:cNvSpPr/>
          <p:nvPr/>
        </p:nvSpPr>
        <p:spPr>
          <a:xfrm>
            <a:off x="1475656" y="987100"/>
            <a:ext cx="1368152" cy="11640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763688" y="2628743"/>
            <a:ext cx="1462134" cy="11640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82008" y="3429000"/>
            <a:ext cx="45720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4023" y="-6414"/>
            <a:ext cx="45720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矢印コネクタ 13"/>
          <p:cNvCxnSpPr>
            <a:stCxn id="2" idx="3"/>
          </p:cNvCxnSpPr>
          <p:nvPr/>
        </p:nvCxnSpPr>
        <p:spPr>
          <a:xfrm flipV="1">
            <a:off x="2843808" y="663078"/>
            <a:ext cx="1730215" cy="906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1" idx="3"/>
          </p:cNvCxnSpPr>
          <p:nvPr/>
        </p:nvCxnSpPr>
        <p:spPr>
          <a:xfrm>
            <a:off x="3225822" y="3210769"/>
            <a:ext cx="1356186" cy="88772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568757" y="5481"/>
            <a:ext cx="926096" cy="461665"/>
          </a:xfrm>
          <a:prstGeom prst="rect">
            <a:avLst/>
          </a:prstGeom>
          <a:solidFill>
            <a:schemeClr val="bg1"/>
          </a:solidFill>
          <a:ln>
            <a:solidFill>
              <a:schemeClr val="tx1"/>
            </a:solidFill>
          </a:ln>
        </p:spPr>
        <p:txBody>
          <a:bodyPr wrap="square" rtlCol="0">
            <a:spAutoFit/>
          </a:bodyPr>
          <a:lstStyle/>
          <a:p>
            <a:r>
              <a:rPr kumimoji="1" lang="ja-JP" altLang="en-US" sz="2400" dirty="0" smtClean="0"/>
              <a:t>背索</a:t>
            </a:r>
            <a:endParaRPr kumimoji="1" lang="ja-JP" altLang="en-US" sz="2400" dirty="0"/>
          </a:p>
        </p:txBody>
      </p:sp>
      <p:sp>
        <p:nvSpPr>
          <p:cNvPr id="19" name="テキスト ボックス 18"/>
          <p:cNvSpPr txBox="1"/>
          <p:nvPr/>
        </p:nvSpPr>
        <p:spPr>
          <a:xfrm>
            <a:off x="4560771" y="3400819"/>
            <a:ext cx="934081" cy="461665"/>
          </a:xfrm>
          <a:prstGeom prst="rect">
            <a:avLst/>
          </a:prstGeom>
          <a:solidFill>
            <a:schemeClr val="bg1"/>
          </a:solidFill>
          <a:ln>
            <a:solidFill>
              <a:schemeClr val="tx1"/>
            </a:solidFill>
          </a:ln>
        </p:spPr>
        <p:txBody>
          <a:bodyPr wrap="square" rtlCol="0">
            <a:spAutoFit/>
          </a:bodyPr>
          <a:lstStyle/>
          <a:p>
            <a:r>
              <a:rPr kumimoji="1" lang="ja-JP" altLang="en-US" sz="2400" dirty="0" smtClean="0"/>
              <a:t>腹索</a:t>
            </a:r>
            <a:endParaRPr kumimoji="1" lang="ja-JP" altLang="en-US" sz="2400" dirty="0"/>
          </a:p>
        </p:txBody>
      </p:sp>
      <p:sp>
        <p:nvSpPr>
          <p:cNvPr id="20" name="テキスト ボックス 19"/>
          <p:cNvSpPr txBox="1"/>
          <p:nvPr/>
        </p:nvSpPr>
        <p:spPr>
          <a:xfrm>
            <a:off x="10215" y="4149080"/>
            <a:ext cx="4571793" cy="1815882"/>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kumimoji="1" lang="ja-JP" altLang="en-US" sz="2800" dirty="0" smtClean="0"/>
              <a:t>白質辺縁のルクソール・ファースト青の染色性が低下</a:t>
            </a:r>
            <a:endParaRPr kumimoji="1" lang="en-US" altLang="ja-JP" sz="2800" dirty="0" smtClean="0"/>
          </a:p>
          <a:p>
            <a:pPr marL="457200" indent="-457200">
              <a:buFont typeface="Arial" panose="020B0604020202020204" pitchFamily="34" charset="0"/>
              <a:buChar char="•"/>
            </a:pPr>
            <a:r>
              <a:rPr kumimoji="1" lang="ja-JP" altLang="en-US" sz="2800" dirty="0" smtClean="0"/>
              <a:t>小空胞形成が</a:t>
            </a:r>
            <a:r>
              <a:rPr lang="ja-JP" altLang="en-US" sz="2800" dirty="0"/>
              <a:t>顕著</a:t>
            </a:r>
            <a:endParaRPr kumimoji="1" lang="en-US" altLang="ja-JP" sz="2800" dirty="0" smtClean="0"/>
          </a:p>
        </p:txBody>
      </p:sp>
      <p:sp>
        <p:nvSpPr>
          <p:cNvPr id="15" name="テキスト ボックス 14"/>
          <p:cNvSpPr txBox="1"/>
          <p:nvPr/>
        </p:nvSpPr>
        <p:spPr>
          <a:xfrm>
            <a:off x="7030" y="6347650"/>
            <a:ext cx="4997018" cy="523220"/>
          </a:xfrm>
          <a:prstGeom prst="rect">
            <a:avLst/>
          </a:prstGeom>
          <a:noFill/>
        </p:spPr>
        <p:txBody>
          <a:bodyPr wrap="square" rtlCol="0">
            <a:spAutoFit/>
          </a:bodyPr>
          <a:lstStyle/>
          <a:p>
            <a:r>
              <a:rPr kumimoji="1" lang="ja-JP" altLang="en-US" sz="2800" dirty="0" smtClean="0"/>
              <a:t>図４　腰髄の</a:t>
            </a:r>
            <a:r>
              <a:rPr lang="en-US" altLang="ja-JP" sz="2800" dirty="0"/>
              <a:t>KB</a:t>
            </a:r>
            <a:r>
              <a:rPr kumimoji="1" lang="ja-JP" altLang="en-US" sz="2800" dirty="0" smtClean="0"/>
              <a:t>染色像</a:t>
            </a:r>
            <a:endParaRPr kumimoji="1" lang="ja-JP" altLang="en-US" sz="2800" dirty="0"/>
          </a:p>
        </p:txBody>
      </p:sp>
    </p:spTree>
    <p:extLst>
      <p:ext uri="{BB962C8B-B14F-4D97-AF65-F5344CB8AC3E}">
        <p14:creationId xmlns:p14="http://schemas.microsoft.com/office/powerpoint/2010/main" val="3365740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32" y="2993580"/>
            <a:ext cx="45720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47" y="-6414"/>
            <a:ext cx="45720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80031" y="3014816"/>
            <a:ext cx="4543686" cy="34077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81533" y="-6721"/>
            <a:ext cx="4615475" cy="34616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3252" y="4192"/>
            <a:ext cx="1848948" cy="461665"/>
          </a:xfrm>
          <a:prstGeom prst="rect">
            <a:avLst/>
          </a:prstGeom>
          <a:solidFill>
            <a:schemeClr val="bg1"/>
          </a:solidFill>
          <a:ln>
            <a:solidFill>
              <a:schemeClr val="tx1"/>
            </a:solidFill>
          </a:ln>
        </p:spPr>
        <p:txBody>
          <a:bodyPr wrap="square" rtlCol="0">
            <a:spAutoFit/>
          </a:bodyPr>
          <a:lstStyle/>
          <a:p>
            <a:r>
              <a:rPr kumimoji="1" lang="ja-JP" altLang="en-US" sz="2400" dirty="0" smtClean="0"/>
              <a:t>背索</a:t>
            </a:r>
            <a:r>
              <a:rPr lang="ja-JP" altLang="en-US" sz="2400" dirty="0" smtClean="0">
                <a:sym typeface="Wingdings" panose="05000000000000000000" pitchFamily="2" charset="2"/>
              </a:rPr>
              <a:t>（今回）</a:t>
            </a:r>
            <a:endParaRPr kumimoji="1" lang="ja-JP" altLang="en-US" sz="2400" dirty="0"/>
          </a:p>
        </p:txBody>
      </p:sp>
      <p:sp>
        <p:nvSpPr>
          <p:cNvPr id="8" name="テキスト ボックス 7"/>
          <p:cNvSpPr txBox="1"/>
          <p:nvPr/>
        </p:nvSpPr>
        <p:spPr>
          <a:xfrm>
            <a:off x="0" y="3414486"/>
            <a:ext cx="1835696" cy="461665"/>
          </a:xfrm>
          <a:prstGeom prst="rect">
            <a:avLst/>
          </a:prstGeom>
          <a:solidFill>
            <a:schemeClr val="bg1"/>
          </a:solidFill>
          <a:ln>
            <a:solidFill>
              <a:schemeClr val="tx1"/>
            </a:solidFill>
          </a:ln>
        </p:spPr>
        <p:txBody>
          <a:bodyPr wrap="square" rtlCol="0">
            <a:spAutoFit/>
          </a:bodyPr>
          <a:lstStyle/>
          <a:p>
            <a:r>
              <a:rPr kumimoji="1" lang="ja-JP" altLang="en-US" sz="2400" dirty="0" smtClean="0"/>
              <a:t>腹索</a:t>
            </a:r>
            <a:r>
              <a:rPr lang="ja-JP" altLang="en-US" sz="2400" dirty="0" smtClean="0">
                <a:sym typeface="Wingdings" panose="05000000000000000000" pitchFamily="2" charset="2"/>
              </a:rPr>
              <a:t>（今回）</a:t>
            </a:r>
            <a:endParaRPr kumimoji="1" lang="ja-JP" altLang="en-US" sz="2400" dirty="0"/>
          </a:p>
        </p:txBody>
      </p:sp>
      <p:sp>
        <p:nvSpPr>
          <p:cNvPr id="9" name="テキスト ボックス 8"/>
          <p:cNvSpPr txBox="1"/>
          <p:nvPr/>
        </p:nvSpPr>
        <p:spPr>
          <a:xfrm>
            <a:off x="4572000" y="3399383"/>
            <a:ext cx="2808312" cy="461665"/>
          </a:xfrm>
          <a:prstGeom prst="rect">
            <a:avLst/>
          </a:prstGeom>
          <a:solidFill>
            <a:schemeClr val="bg1"/>
          </a:solidFill>
          <a:ln>
            <a:solidFill>
              <a:schemeClr val="tx1"/>
            </a:solidFill>
          </a:ln>
        </p:spPr>
        <p:txBody>
          <a:bodyPr wrap="square" rtlCol="0">
            <a:spAutoFit/>
          </a:bodyPr>
          <a:lstStyle/>
          <a:p>
            <a:r>
              <a:rPr lang="ja-JP" altLang="en-US" sz="2400" dirty="0" smtClean="0"/>
              <a:t>（</a:t>
            </a:r>
            <a:r>
              <a:rPr lang="ja-JP" altLang="en-US" sz="2400" dirty="0"/>
              <a:t>参考</a:t>
            </a:r>
            <a:r>
              <a:rPr lang="ja-JP" altLang="en-US" sz="2400" dirty="0" smtClean="0"/>
              <a:t>）腹索</a:t>
            </a:r>
            <a:r>
              <a:rPr lang="ja-JP" altLang="en-US" sz="2400" dirty="0">
                <a:sym typeface="Wingdings" panose="05000000000000000000" pitchFamily="2" charset="2"/>
              </a:rPr>
              <a:t>（</a:t>
            </a:r>
            <a:r>
              <a:rPr lang="ja-JP" altLang="en-US" sz="2400" dirty="0" smtClean="0">
                <a:sym typeface="Wingdings" panose="05000000000000000000" pitchFamily="2" charset="2"/>
              </a:rPr>
              <a:t>前回）</a:t>
            </a:r>
            <a:endParaRPr lang="ja-JP" altLang="en-US" sz="2400" dirty="0"/>
          </a:p>
        </p:txBody>
      </p:sp>
      <p:sp>
        <p:nvSpPr>
          <p:cNvPr id="10" name="テキスト ボックス 9"/>
          <p:cNvSpPr txBox="1"/>
          <p:nvPr/>
        </p:nvSpPr>
        <p:spPr>
          <a:xfrm>
            <a:off x="4572000" y="-9060"/>
            <a:ext cx="2808312" cy="461665"/>
          </a:xfrm>
          <a:prstGeom prst="rect">
            <a:avLst/>
          </a:prstGeom>
          <a:solidFill>
            <a:schemeClr val="bg1"/>
          </a:solidFill>
          <a:ln>
            <a:solidFill>
              <a:schemeClr val="tx1"/>
            </a:solidFill>
          </a:ln>
        </p:spPr>
        <p:txBody>
          <a:bodyPr wrap="square" rtlCol="0">
            <a:spAutoFit/>
          </a:bodyPr>
          <a:lstStyle/>
          <a:p>
            <a:r>
              <a:rPr kumimoji="1" lang="ja-JP" altLang="en-US" sz="2400" dirty="0" smtClean="0"/>
              <a:t>（参考）背索</a:t>
            </a:r>
            <a:r>
              <a:rPr lang="ja-JP" altLang="en-US" sz="2400" dirty="0" smtClean="0">
                <a:sym typeface="Wingdings" panose="05000000000000000000" pitchFamily="2" charset="2"/>
              </a:rPr>
              <a:t>（</a:t>
            </a:r>
            <a:r>
              <a:rPr lang="ja-JP" altLang="en-US" sz="2400" dirty="0">
                <a:sym typeface="Wingdings" panose="05000000000000000000" pitchFamily="2" charset="2"/>
              </a:rPr>
              <a:t>前回</a:t>
            </a:r>
            <a:r>
              <a:rPr lang="ja-JP" altLang="en-US" sz="2400" dirty="0" smtClean="0">
                <a:sym typeface="Wingdings" panose="05000000000000000000" pitchFamily="2" charset="2"/>
              </a:rPr>
              <a:t>）</a:t>
            </a:r>
            <a:endParaRPr kumimoji="1" lang="ja-JP" altLang="en-US" sz="2400" dirty="0"/>
          </a:p>
        </p:txBody>
      </p:sp>
      <p:sp>
        <p:nvSpPr>
          <p:cNvPr id="13" name="テキスト ボックス 12"/>
          <p:cNvSpPr txBox="1"/>
          <p:nvPr/>
        </p:nvSpPr>
        <p:spPr>
          <a:xfrm>
            <a:off x="7029" y="6347650"/>
            <a:ext cx="4132923" cy="523220"/>
          </a:xfrm>
          <a:prstGeom prst="rect">
            <a:avLst/>
          </a:prstGeom>
          <a:solidFill>
            <a:schemeClr val="bg1"/>
          </a:solidFill>
        </p:spPr>
        <p:txBody>
          <a:bodyPr wrap="square" rtlCol="0">
            <a:spAutoFit/>
          </a:bodyPr>
          <a:lstStyle/>
          <a:p>
            <a:r>
              <a:rPr kumimoji="1" lang="ja-JP" altLang="en-US" sz="2800" dirty="0" smtClean="0"/>
              <a:t>図５　前回と今回の比較</a:t>
            </a:r>
            <a:endParaRPr kumimoji="1" lang="ja-JP" altLang="en-US" sz="2800" dirty="0"/>
          </a:p>
        </p:txBody>
      </p:sp>
    </p:spTree>
    <p:extLst>
      <p:ext uri="{BB962C8B-B14F-4D97-AF65-F5344CB8AC3E}">
        <p14:creationId xmlns:p14="http://schemas.microsoft.com/office/powerpoint/2010/main" val="2477502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
            <a:ext cx="91446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0" y="4192"/>
            <a:ext cx="4495202" cy="461665"/>
          </a:xfrm>
          <a:prstGeom prst="rect">
            <a:avLst/>
          </a:prstGeom>
          <a:solidFill>
            <a:schemeClr val="bg1"/>
          </a:solidFill>
          <a:ln>
            <a:solidFill>
              <a:schemeClr val="tx1"/>
            </a:solidFill>
          </a:ln>
        </p:spPr>
        <p:txBody>
          <a:bodyPr wrap="square" rtlCol="0">
            <a:spAutoFit/>
          </a:bodyPr>
          <a:lstStyle/>
          <a:p>
            <a:r>
              <a:rPr lang="ja-JP" altLang="en-US" sz="2400" dirty="0"/>
              <a:t>腰</a:t>
            </a:r>
            <a:r>
              <a:rPr lang="ja-JP" altLang="en-US" sz="2400" dirty="0" smtClean="0"/>
              <a:t>髄の小空胞形成部（</a:t>
            </a:r>
            <a:r>
              <a:rPr lang="en-US" altLang="ja-JP" sz="2400" dirty="0" smtClean="0"/>
              <a:t>KB</a:t>
            </a:r>
            <a:r>
              <a:rPr lang="ja-JP" altLang="en-US" sz="2400" dirty="0"/>
              <a:t>染色</a:t>
            </a:r>
            <a:r>
              <a:rPr lang="ja-JP" altLang="en-US" sz="2400" dirty="0" smtClean="0"/>
              <a:t>）</a:t>
            </a:r>
            <a:endParaRPr kumimoji="1" lang="ja-JP" altLang="en-US" sz="2400" dirty="0"/>
          </a:p>
        </p:txBody>
      </p:sp>
      <p:sp>
        <p:nvSpPr>
          <p:cNvPr id="2" name="テキスト ボックス 1"/>
          <p:cNvSpPr txBox="1"/>
          <p:nvPr/>
        </p:nvSpPr>
        <p:spPr>
          <a:xfrm>
            <a:off x="4716016" y="3429001"/>
            <a:ext cx="432048" cy="461665"/>
          </a:xfrm>
          <a:prstGeom prst="rect">
            <a:avLst/>
          </a:prstGeom>
          <a:noFill/>
        </p:spPr>
        <p:txBody>
          <a:bodyPr wrap="square" rtlCol="0">
            <a:spAutoFit/>
          </a:bodyPr>
          <a:lstStyle/>
          <a:p>
            <a:r>
              <a:rPr kumimoji="1" lang="ja-JP" altLang="en-US" sz="2400" b="1" dirty="0" smtClean="0">
                <a:solidFill>
                  <a:srgbClr val="002060"/>
                </a:solidFill>
              </a:rPr>
              <a:t>Ｎ</a:t>
            </a:r>
            <a:endParaRPr kumimoji="1" lang="ja-JP" altLang="en-US" sz="2400" b="1" dirty="0">
              <a:solidFill>
                <a:srgbClr val="002060"/>
              </a:solidFill>
            </a:endParaRPr>
          </a:p>
        </p:txBody>
      </p:sp>
      <p:sp>
        <p:nvSpPr>
          <p:cNvPr id="7" name="テキスト ボックス 6"/>
          <p:cNvSpPr txBox="1"/>
          <p:nvPr/>
        </p:nvSpPr>
        <p:spPr>
          <a:xfrm>
            <a:off x="4495202" y="2874304"/>
            <a:ext cx="595035" cy="584775"/>
          </a:xfrm>
          <a:prstGeom prst="rect">
            <a:avLst/>
          </a:prstGeom>
          <a:noFill/>
        </p:spPr>
        <p:txBody>
          <a:bodyPr wrap="none" rtlCol="0">
            <a:spAutoFit/>
          </a:bodyPr>
          <a:lstStyle/>
          <a:p>
            <a:r>
              <a:rPr lang="ja-JP" altLang="en-US" sz="3200" dirty="0">
                <a:solidFill>
                  <a:srgbClr val="FF6600"/>
                </a:solidFill>
              </a:rPr>
              <a:t>＊</a:t>
            </a:r>
            <a:endParaRPr kumimoji="1" lang="ja-JP" altLang="en-US" sz="3200" dirty="0">
              <a:solidFill>
                <a:srgbClr val="FF6600"/>
              </a:solidFill>
            </a:endParaRPr>
          </a:p>
        </p:txBody>
      </p:sp>
      <p:sp>
        <p:nvSpPr>
          <p:cNvPr id="8" name="テキスト ボックス 7"/>
          <p:cNvSpPr txBox="1"/>
          <p:nvPr/>
        </p:nvSpPr>
        <p:spPr>
          <a:xfrm>
            <a:off x="4283968" y="4077072"/>
            <a:ext cx="447558" cy="461665"/>
          </a:xfrm>
          <a:prstGeom prst="rect">
            <a:avLst/>
          </a:prstGeom>
          <a:noFill/>
        </p:spPr>
        <p:txBody>
          <a:bodyPr wrap="none" rtlCol="0">
            <a:spAutoFit/>
          </a:bodyPr>
          <a:lstStyle/>
          <a:p>
            <a:r>
              <a:rPr kumimoji="1" lang="en-US" altLang="ja-JP" sz="2400" dirty="0" smtClean="0">
                <a:solidFill>
                  <a:srgbClr val="FFFF00"/>
                </a:solidFill>
              </a:rPr>
              <a:t>M</a:t>
            </a:r>
            <a:endParaRPr kumimoji="1" lang="ja-JP" altLang="en-US" sz="2400" dirty="0">
              <a:solidFill>
                <a:srgbClr val="FFFF00"/>
              </a:solidFill>
            </a:endParaRPr>
          </a:p>
        </p:txBody>
      </p:sp>
      <p:sp>
        <p:nvSpPr>
          <p:cNvPr id="9" name="テキスト ボックス 8"/>
          <p:cNvSpPr txBox="1"/>
          <p:nvPr/>
        </p:nvSpPr>
        <p:spPr>
          <a:xfrm>
            <a:off x="-8244" y="5868026"/>
            <a:ext cx="3028319" cy="461665"/>
          </a:xfrm>
          <a:prstGeom prst="rect">
            <a:avLst/>
          </a:prstGeom>
          <a:solidFill>
            <a:schemeClr val="bg1"/>
          </a:solidFill>
          <a:ln>
            <a:solidFill>
              <a:schemeClr val="tx1"/>
            </a:solidFill>
          </a:ln>
        </p:spPr>
        <p:txBody>
          <a:bodyPr wrap="square" rtlCol="0">
            <a:spAutoFit/>
          </a:bodyPr>
          <a:lstStyle/>
          <a:p>
            <a:r>
              <a:rPr kumimoji="1" lang="ja-JP" altLang="en-US" sz="2400" dirty="0" smtClean="0"/>
              <a:t>Ｎ：軸索、Ｍ：髄鞘</a:t>
            </a:r>
            <a:endParaRPr kumimoji="1" lang="en-US" altLang="ja-JP" sz="2400" dirty="0" smtClean="0"/>
          </a:p>
        </p:txBody>
      </p:sp>
      <p:sp>
        <p:nvSpPr>
          <p:cNvPr id="10" name="角丸四角形吹き出し 9"/>
          <p:cNvSpPr/>
          <p:nvPr/>
        </p:nvSpPr>
        <p:spPr>
          <a:xfrm>
            <a:off x="5090238" y="1844824"/>
            <a:ext cx="1858026" cy="712094"/>
          </a:xfrm>
          <a:prstGeom prst="wedgeRoundRectCallout">
            <a:avLst>
              <a:gd name="adj1" fmla="val -58405"/>
              <a:gd name="adj2" fmla="val 12086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軸索周囲の拡張</a:t>
            </a:r>
            <a:endParaRPr kumimoji="1" lang="ja-JP" altLang="en-US" sz="2400" dirty="0">
              <a:solidFill>
                <a:schemeClr val="tx1"/>
              </a:solidFill>
            </a:endParaRPr>
          </a:p>
        </p:txBody>
      </p:sp>
      <p:sp>
        <p:nvSpPr>
          <p:cNvPr id="11" name="テキスト ボックス 10"/>
          <p:cNvSpPr txBox="1"/>
          <p:nvPr/>
        </p:nvSpPr>
        <p:spPr>
          <a:xfrm>
            <a:off x="5726570" y="3798333"/>
            <a:ext cx="595035" cy="584775"/>
          </a:xfrm>
          <a:prstGeom prst="rect">
            <a:avLst/>
          </a:prstGeom>
          <a:noFill/>
        </p:spPr>
        <p:txBody>
          <a:bodyPr wrap="none" rtlCol="0">
            <a:spAutoFit/>
          </a:bodyPr>
          <a:lstStyle/>
          <a:p>
            <a:r>
              <a:rPr lang="ja-JP" altLang="en-US" sz="3200" dirty="0">
                <a:solidFill>
                  <a:srgbClr val="FF6600"/>
                </a:solidFill>
              </a:rPr>
              <a:t>＊</a:t>
            </a:r>
            <a:endParaRPr kumimoji="1" lang="ja-JP" altLang="en-US" sz="3200" dirty="0">
              <a:solidFill>
                <a:srgbClr val="FF6600"/>
              </a:solidFill>
            </a:endParaRPr>
          </a:p>
        </p:txBody>
      </p:sp>
      <p:sp>
        <p:nvSpPr>
          <p:cNvPr id="13" name="テキスト ボックス 12"/>
          <p:cNvSpPr txBox="1"/>
          <p:nvPr/>
        </p:nvSpPr>
        <p:spPr>
          <a:xfrm>
            <a:off x="5915656" y="3228246"/>
            <a:ext cx="432048" cy="461665"/>
          </a:xfrm>
          <a:prstGeom prst="rect">
            <a:avLst/>
          </a:prstGeom>
          <a:noFill/>
        </p:spPr>
        <p:txBody>
          <a:bodyPr wrap="square" rtlCol="0">
            <a:spAutoFit/>
          </a:bodyPr>
          <a:lstStyle/>
          <a:p>
            <a:r>
              <a:rPr kumimoji="1" lang="ja-JP" altLang="en-US" sz="2400" b="1" dirty="0" smtClean="0">
                <a:solidFill>
                  <a:srgbClr val="002060"/>
                </a:solidFill>
              </a:rPr>
              <a:t>Ｎ</a:t>
            </a:r>
            <a:endParaRPr kumimoji="1" lang="ja-JP" altLang="en-US" sz="2400" b="1" dirty="0">
              <a:solidFill>
                <a:srgbClr val="002060"/>
              </a:solidFill>
            </a:endParaRPr>
          </a:p>
        </p:txBody>
      </p:sp>
      <p:sp>
        <p:nvSpPr>
          <p:cNvPr id="12" name="テキスト ボックス 11"/>
          <p:cNvSpPr txBox="1"/>
          <p:nvPr/>
        </p:nvSpPr>
        <p:spPr>
          <a:xfrm>
            <a:off x="7029" y="6347650"/>
            <a:ext cx="4925011" cy="523220"/>
          </a:xfrm>
          <a:prstGeom prst="rect">
            <a:avLst/>
          </a:prstGeom>
          <a:solidFill>
            <a:schemeClr val="bg1"/>
          </a:solidFill>
        </p:spPr>
        <p:txBody>
          <a:bodyPr wrap="square" rtlCol="0">
            <a:spAutoFit/>
          </a:bodyPr>
          <a:lstStyle/>
          <a:p>
            <a:r>
              <a:rPr kumimoji="1" lang="ja-JP" altLang="en-US" sz="2800" dirty="0" smtClean="0"/>
              <a:t>図６　軸索周囲の空間の拡張</a:t>
            </a:r>
            <a:endParaRPr kumimoji="1" lang="ja-JP" altLang="en-US" sz="2800" dirty="0"/>
          </a:p>
        </p:txBody>
      </p:sp>
    </p:spTree>
    <p:extLst>
      <p:ext uri="{BB962C8B-B14F-4D97-AF65-F5344CB8AC3E}">
        <p14:creationId xmlns:p14="http://schemas.microsoft.com/office/powerpoint/2010/main" val="2889470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Y:\病性鑑定課\00病理\04業発\H27 業発\図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2" y="24825"/>
            <a:ext cx="6666186" cy="6833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Y:\病性鑑定課\00病理\04業発\H27 業発\スライドへ\図正常な髄鞘.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8506" y="1083509"/>
            <a:ext cx="2541587" cy="4765675"/>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6629674" y="1267917"/>
            <a:ext cx="2514325" cy="461665"/>
          </a:xfrm>
          <a:prstGeom prst="rect">
            <a:avLst/>
          </a:prstGeom>
          <a:solidFill>
            <a:schemeClr val="bg1"/>
          </a:solidFill>
          <a:ln>
            <a:solidFill>
              <a:schemeClr val="tx1"/>
            </a:solidFill>
          </a:ln>
        </p:spPr>
        <p:txBody>
          <a:bodyPr wrap="square" rtlCol="0">
            <a:spAutoFit/>
          </a:bodyPr>
          <a:lstStyle/>
          <a:p>
            <a:r>
              <a:rPr kumimoji="1" lang="ja-JP" altLang="en-US" sz="2400" dirty="0" smtClean="0"/>
              <a:t>参考：正常な髄鞘</a:t>
            </a:r>
            <a:endParaRPr kumimoji="1" lang="ja-JP" altLang="en-US" sz="2400" dirty="0"/>
          </a:p>
        </p:txBody>
      </p:sp>
      <p:sp>
        <p:nvSpPr>
          <p:cNvPr id="10" name="テキスト ボックス 9"/>
          <p:cNvSpPr txBox="1"/>
          <p:nvPr/>
        </p:nvSpPr>
        <p:spPr>
          <a:xfrm>
            <a:off x="-8244" y="0"/>
            <a:ext cx="3028319" cy="461665"/>
          </a:xfrm>
          <a:prstGeom prst="rect">
            <a:avLst/>
          </a:prstGeom>
          <a:solidFill>
            <a:schemeClr val="bg1"/>
          </a:solidFill>
          <a:ln>
            <a:solidFill>
              <a:schemeClr val="tx1"/>
            </a:solidFill>
          </a:ln>
        </p:spPr>
        <p:txBody>
          <a:bodyPr wrap="square" rtlCol="0">
            <a:spAutoFit/>
          </a:bodyPr>
          <a:lstStyle/>
          <a:p>
            <a:r>
              <a:rPr lang="ja-JP" altLang="en-US" sz="2400" dirty="0" smtClean="0"/>
              <a:t>腰髄（電子顕微鏡）</a:t>
            </a:r>
            <a:endParaRPr kumimoji="1" lang="en-US" altLang="ja-JP" sz="2400" dirty="0" smtClean="0"/>
          </a:p>
        </p:txBody>
      </p:sp>
      <p:sp>
        <p:nvSpPr>
          <p:cNvPr id="17" name="テキスト ボックス 16"/>
          <p:cNvSpPr txBox="1"/>
          <p:nvPr/>
        </p:nvSpPr>
        <p:spPr>
          <a:xfrm>
            <a:off x="-8244" y="5861607"/>
            <a:ext cx="3028319" cy="461665"/>
          </a:xfrm>
          <a:prstGeom prst="rect">
            <a:avLst/>
          </a:prstGeom>
          <a:solidFill>
            <a:schemeClr val="bg1"/>
          </a:solidFill>
          <a:ln>
            <a:solidFill>
              <a:schemeClr val="tx1"/>
            </a:solidFill>
          </a:ln>
        </p:spPr>
        <p:txBody>
          <a:bodyPr wrap="square" rtlCol="0">
            <a:spAutoFit/>
          </a:bodyPr>
          <a:lstStyle/>
          <a:p>
            <a:r>
              <a:rPr kumimoji="1" lang="ja-JP" altLang="en-US" sz="2400" dirty="0" smtClean="0"/>
              <a:t>Ｎ：軸索、Ｍ：髄鞘</a:t>
            </a:r>
            <a:endParaRPr kumimoji="1" lang="en-US" altLang="ja-JP" sz="2400" dirty="0" smtClean="0"/>
          </a:p>
        </p:txBody>
      </p:sp>
      <p:sp>
        <p:nvSpPr>
          <p:cNvPr id="28" name="テキスト ボックス 27"/>
          <p:cNvSpPr txBox="1"/>
          <p:nvPr/>
        </p:nvSpPr>
        <p:spPr>
          <a:xfrm>
            <a:off x="7457251" y="2572892"/>
            <a:ext cx="432048" cy="461665"/>
          </a:xfrm>
          <a:prstGeom prst="rect">
            <a:avLst/>
          </a:prstGeom>
          <a:noFill/>
        </p:spPr>
        <p:txBody>
          <a:bodyPr wrap="square" rtlCol="0">
            <a:spAutoFit/>
          </a:bodyPr>
          <a:lstStyle/>
          <a:p>
            <a:r>
              <a:rPr kumimoji="1" lang="ja-JP" altLang="en-US" sz="2400" b="1" dirty="0" smtClean="0">
                <a:solidFill>
                  <a:srgbClr val="002060"/>
                </a:solidFill>
              </a:rPr>
              <a:t>Ｎ</a:t>
            </a:r>
            <a:endParaRPr kumimoji="1" lang="ja-JP" altLang="en-US" sz="2400" b="1" dirty="0">
              <a:solidFill>
                <a:srgbClr val="002060"/>
              </a:solidFill>
            </a:endParaRPr>
          </a:p>
        </p:txBody>
      </p:sp>
      <p:sp>
        <p:nvSpPr>
          <p:cNvPr id="29" name="テキスト ボックス 28"/>
          <p:cNvSpPr txBox="1"/>
          <p:nvPr/>
        </p:nvSpPr>
        <p:spPr>
          <a:xfrm>
            <a:off x="7215841" y="3288521"/>
            <a:ext cx="447558" cy="461665"/>
          </a:xfrm>
          <a:prstGeom prst="rect">
            <a:avLst/>
          </a:prstGeom>
          <a:noFill/>
        </p:spPr>
        <p:txBody>
          <a:bodyPr wrap="none" rtlCol="0">
            <a:spAutoFit/>
          </a:bodyPr>
          <a:lstStyle/>
          <a:p>
            <a:r>
              <a:rPr kumimoji="1" lang="en-US" altLang="ja-JP" sz="2400" dirty="0" smtClean="0">
                <a:solidFill>
                  <a:srgbClr val="FFFF00"/>
                </a:solidFill>
              </a:rPr>
              <a:t>M</a:t>
            </a:r>
            <a:endParaRPr kumimoji="1" lang="ja-JP" altLang="en-US" sz="2400" dirty="0">
              <a:solidFill>
                <a:srgbClr val="FFFF00"/>
              </a:solidFill>
            </a:endParaRPr>
          </a:p>
        </p:txBody>
      </p:sp>
      <p:sp>
        <p:nvSpPr>
          <p:cNvPr id="21" name="テキスト ボックス 20"/>
          <p:cNvSpPr txBox="1"/>
          <p:nvPr/>
        </p:nvSpPr>
        <p:spPr>
          <a:xfrm>
            <a:off x="3417432" y="3059668"/>
            <a:ext cx="432048" cy="461665"/>
          </a:xfrm>
          <a:prstGeom prst="rect">
            <a:avLst/>
          </a:prstGeom>
          <a:noFill/>
        </p:spPr>
        <p:txBody>
          <a:bodyPr wrap="square" rtlCol="0">
            <a:spAutoFit/>
          </a:bodyPr>
          <a:lstStyle/>
          <a:p>
            <a:r>
              <a:rPr kumimoji="1" lang="ja-JP" altLang="en-US" sz="2400" b="1" dirty="0" smtClean="0">
                <a:solidFill>
                  <a:srgbClr val="002060"/>
                </a:solidFill>
              </a:rPr>
              <a:t>Ｎ</a:t>
            </a:r>
            <a:endParaRPr kumimoji="1" lang="ja-JP" altLang="en-US" sz="2400" b="1" dirty="0">
              <a:solidFill>
                <a:srgbClr val="002060"/>
              </a:solidFill>
            </a:endParaRPr>
          </a:p>
        </p:txBody>
      </p:sp>
      <p:sp>
        <p:nvSpPr>
          <p:cNvPr id="23" name="テキスト ボックス 22"/>
          <p:cNvSpPr txBox="1"/>
          <p:nvPr/>
        </p:nvSpPr>
        <p:spPr>
          <a:xfrm>
            <a:off x="2627784" y="2316628"/>
            <a:ext cx="447558" cy="461665"/>
          </a:xfrm>
          <a:prstGeom prst="rect">
            <a:avLst/>
          </a:prstGeom>
          <a:noFill/>
        </p:spPr>
        <p:txBody>
          <a:bodyPr wrap="none" rtlCol="0">
            <a:spAutoFit/>
          </a:bodyPr>
          <a:lstStyle/>
          <a:p>
            <a:r>
              <a:rPr kumimoji="1" lang="en-US" altLang="ja-JP" sz="2400" dirty="0" smtClean="0">
                <a:solidFill>
                  <a:srgbClr val="FFFF00"/>
                </a:solidFill>
              </a:rPr>
              <a:t>M</a:t>
            </a:r>
            <a:endParaRPr kumimoji="1" lang="ja-JP" altLang="en-US" sz="2400" dirty="0">
              <a:solidFill>
                <a:srgbClr val="FFFF00"/>
              </a:solidFill>
            </a:endParaRPr>
          </a:p>
        </p:txBody>
      </p:sp>
      <p:sp>
        <p:nvSpPr>
          <p:cNvPr id="24" name="テキスト ボックス 23"/>
          <p:cNvSpPr txBox="1"/>
          <p:nvPr/>
        </p:nvSpPr>
        <p:spPr>
          <a:xfrm>
            <a:off x="3493621" y="5014917"/>
            <a:ext cx="646331" cy="646331"/>
          </a:xfrm>
          <a:prstGeom prst="rect">
            <a:avLst/>
          </a:prstGeom>
          <a:noFill/>
        </p:spPr>
        <p:txBody>
          <a:bodyPr wrap="none" rtlCol="0">
            <a:spAutoFit/>
          </a:bodyPr>
          <a:lstStyle/>
          <a:p>
            <a:r>
              <a:rPr lang="ja-JP" altLang="en-US" sz="3600" dirty="0">
                <a:solidFill>
                  <a:srgbClr val="FF0000"/>
                </a:solidFill>
              </a:rPr>
              <a:t>＊</a:t>
            </a:r>
            <a:endParaRPr kumimoji="1" lang="ja-JP" altLang="en-US" sz="3600" dirty="0">
              <a:solidFill>
                <a:srgbClr val="FF0000"/>
              </a:solidFill>
            </a:endParaRPr>
          </a:p>
        </p:txBody>
      </p:sp>
      <p:sp>
        <p:nvSpPr>
          <p:cNvPr id="25" name="テキスト ボックス 24"/>
          <p:cNvSpPr txBox="1"/>
          <p:nvPr/>
        </p:nvSpPr>
        <p:spPr>
          <a:xfrm>
            <a:off x="4501733" y="548680"/>
            <a:ext cx="646331" cy="646331"/>
          </a:xfrm>
          <a:prstGeom prst="rect">
            <a:avLst/>
          </a:prstGeom>
          <a:noFill/>
        </p:spPr>
        <p:txBody>
          <a:bodyPr wrap="none" rtlCol="0">
            <a:spAutoFit/>
          </a:bodyPr>
          <a:lstStyle/>
          <a:p>
            <a:r>
              <a:rPr lang="ja-JP" altLang="en-US" sz="3600" dirty="0">
                <a:solidFill>
                  <a:srgbClr val="FF0000"/>
                </a:solidFill>
              </a:rPr>
              <a:t>＊</a:t>
            </a:r>
            <a:endParaRPr kumimoji="1" lang="ja-JP" altLang="en-US" sz="3600" dirty="0">
              <a:solidFill>
                <a:srgbClr val="FF0000"/>
              </a:solidFill>
            </a:endParaRPr>
          </a:p>
        </p:txBody>
      </p:sp>
      <p:sp>
        <p:nvSpPr>
          <p:cNvPr id="26" name="テキスト ボックス 25"/>
          <p:cNvSpPr txBox="1"/>
          <p:nvPr/>
        </p:nvSpPr>
        <p:spPr>
          <a:xfrm>
            <a:off x="2990278" y="894128"/>
            <a:ext cx="447558" cy="461665"/>
          </a:xfrm>
          <a:prstGeom prst="rect">
            <a:avLst/>
          </a:prstGeom>
          <a:noFill/>
        </p:spPr>
        <p:txBody>
          <a:bodyPr wrap="none" rtlCol="0">
            <a:spAutoFit/>
          </a:bodyPr>
          <a:lstStyle/>
          <a:p>
            <a:r>
              <a:rPr kumimoji="1" lang="en-US" altLang="ja-JP" sz="2400" dirty="0" smtClean="0">
                <a:solidFill>
                  <a:srgbClr val="FFFF00"/>
                </a:solidFill>
              </a:rPr>
              <a:t>M</a:t>
            </a:r>
            <a:endParaRPr kumimoji="1" lang="ja-JP" altLang="en-US" sz="2400" dirty="0">
              <a:solidFill>
                <a:srgbClr val="FFFF00"/>
              </a:solidFill>
            </a:endParaRPr>
          </a:p>
        </p:txBody>
      </p:sp>
      <p:sp>
        <p:nvSpPr>
          <p:cNvPr id="30" name="角丸四角形吹き出し 29"/>
          <p:cNvSpPr/>
          <p:nvPr/>
        </p:nvSpPr>
        <p:spPr>
          <a:xfrm>
            <a:off x="4654780" y="1626072"/>
            <a:ext cx="1440160" cy="712094"/>
          </a:xfrm>
          <a:prstGeom prst="wedgeRoundRectCallout">
            <a:avLst>
              <a:gd name="adj1" fmla="val -29728"/>
              <a:gd name="adj2" fmla="val -121741"/>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髄</a:t>
            </a:r>
            <a:r>
              <a:rPr lang="ja-JP" altLang="en-US" b="1" dirty="0" smtClean="0">
                <a:solidFill>
                  <a:schemeClr val="tx1"/>
                </a:solidFill>
              </a:rPr>
              <a:t>鞘内水腫</a:t>
            </a:r>
            <a:endParaRPr lang="en-US" altLang="ja-JP" b="1" dirty="0" smtClean="0">
              <a:solidFill>
                <a:schemeClr val="tx1"/>
              </a:solidFill>
            </a:endParaRPr>
          </a:p>
        </p:txBody>
      </p:sp>
      <p:sp>
        <p:nvSpPr>
          <p:cNvPr id="32" name="テキスト ボックス 31"/>
          <p:cNvSpPr txBox="1"/>
          <p:nvPr/>
        </p:nvSpPr>
        <p:spPr>
          <a:xfrm>
            <a:off x="6627566" y="5212835"/>
            <a:ext cx="2514325" cy="707886"/>
          </a:xfrm>
          <a:prstGeom prst="rect">
            <a:avLst/>
          </a:prstGeom>
          <a:solidFill>
            <a:schemeClr val="bg1"/>
          </a:solidFill>
          <a:ln>
            <a:solidFill>
              <a:schemeClr val="tx1"/>
            </a:solidFill>
          </a:ln>
        </p:spPr>
        <p:txBody>
          <a:bodyPr wrap="square" rtlCol="0">
            <a:spAutoFit/>
          </a:bodyPr>
          <a:lstStyle/>
          <a:p>
            <a:r>
              <a:rPr lang="ja-JP" altLang="en-US" sz="2000" dirty="0" smtClean="0"/>
              <a:t>＃</a:t>
            </a:r>
            <a:r>
              <a:rPr lang="en-US" altLang="ja-JP" sz="2000" dirty="0" smtClean="0"/>
              <a:t>『</a:t>
            </a:r>
            <a:r>
              <a:rPr lang="ja-JP" altLang="en-US" sz="2000" dirty="0" smtClean="0"/>
              <a:t>標準組織学</a:t>
            </a:r>
            <a:r>
              <a:rPr lang="en-US" altLang="ja-JP" sz="2000" dirty="0" smtClean="0"/>
              <a:t>』</a:t>
            </a:r>
          </a:p>
          <a:p>
            <a:r>
              <a:rPr lang="en-US" altLang="ja-JP" sz="2000" dirty="0"/>
              <a:t> </a:t>
            </a:r>
            <a:r>
              <a:rPr lang="en-US" altLang="ja-JP" sz="2000" dirty="0" smtClean="0"/>
              <a:t>   </a:t>
            </a:r>
            <a:r>
              <a:rPr lang="ja-JP" altLang="en-US" sz="2000" dirty="0" smtClean="0"/>
              <a:t>（第</a:t>
            </a:r>
            <a:r>
              <a:rPr lang="en-US" altLang="ja-JP" sz="2000" dirty="0" smtClean="0"/>
              <a:t>3</a:t>
            </a:r>
            <a:r>
              <a:rPr lang="ja-JP" altLang="en-US" sz="2000" dirty="0" smtClean="0"/>
              <a:t>版）より</a:t>
            </a:r>
            <a:endParaRPr lang="ja-JP" altLang="en-US" sz="2000" dirty="0"/>
          </a:p>
        </p:txBody>
      </p:sp>
      <p:sp>
        <p:nvSpPr>
          <p:cNvPr id="19" name="テキスト ボックス 18"/>
          <p:cNvSpPr txBox="1"/>
          <p:nvPr/>
        </p:nvSpPr>
        <p:spPr>
          <a:xfrm>
            <a:off x="539552" y="3750186"/>
            <a:ext cx="646331" cy="646331"/>
          </a:xfrm>
          <a:prstGeom prst="rect">
            <a:avLst/>
          </a:prstGeom>
          <a:noFill/>
        </p:spPr>
        <p:txBody>
          <a:bodyPr wrap="none" rtlCol="0">
            <a:spAutoFit/>
          </a:bodyPr>
          <a:lstStyle/>
          <a:p>
            <a:r>
              <a:rPr lang="ja-JP" altLang="en-US" sz="3600" dirty="0">
                <a:solidFill>
                  <a:srgbClr val="FF0000"/>
                </a:solidFill>
              </a:rPr>
              <a:t>＊</a:t>
            </a:r>
            <a:endParaRPr kumimoji="1" lang="ja-JP" altLang="en-US" sz="3600" dirty="0">
              <a:solidFill>
                <a:srgbClr val="FF0000"/>
              </a:solidFill>
            </a:endParaRPr>
          </a:p>
        </p:txBody>
      </p:sp>
      <p:sp>
        <p:nvSpPr>
          <p:cNvPr id="18" name="テキスト ボックス 17"/>
          <p:cNvSpPr txBox="1"/>
          <p:nvPr/>
        </p:nvSpPr>
        <p:spPr>
          <a:xfrm>
            <a:off x="7029" y="6347650"/>
            <a:ext cx="4925011" cy="523220"/>
          </a:xfrm>
          <a:prstGeom prst="rect">
            <a:avLst/>
          </a:prstGeom>
          <a:solidFill>
            <a:schemeClr val="bg1"/>
          </a:solidFill>
        </p:spPr>
        <p:txBody>
          <a:bodyPr wrap="square" rtlCol="0">
            <a:spAutoFit/>
          </a:bodyPr>
          <a:lstStyle/>
          <a:p>
            <a:r>
              <a:rPr kumimoji="1" lang="ja-JP" altLang="en-US" sz="2800" dirty="0" smtClean="0"/>
              <a:t>図７　髄鞘内水腫</a:t>
            </a:r>
            <a:endParaRPr kumimoji="1" lang="ja-JP" altLang="en-US" sz="2800" dirty="0"/>
          </a:p>
        </p:txBody>
      </p:sp>
    </p:spTree>
    <p:extLst>
      <p:ext uri="{BB962C8B-B14F-4D97-AF65-F5344CB8AC3E}">
        <p14:creationId xmlns:p14="http://schemas.microsoft.com/office/powerpoint/2010/main" val="20788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3167</TotalTime>
  <Words>1289</Words>
  <Application>Microsoft Office PowerPoint</Application>
  <PresentationFormat>画面に合わせる (4:3)</PresentationFormat>
  <Paragraphs>219</Paragraphs>
  <Slides>13</Slides>
  <Notes>11</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Wakayama Prefecture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提出標本：子牛の腰髄</dc:title>
  <dc:creator>126934</dc:creator>
  <cp:lastModifiedBy>126934</cp:lastModifiedBy>
  <cp:revision>332</cp:revision>
  <cp:lastPrinted>2016-03-08T00:36:01Z</cp:lastPrinted>
  <dcterms:created xsi:type="dcterms:W3CDTF">2014-07-30T00:31:14Z</dcterms:created>
  <dcterms:modified xsi:type="dcterms:W3CDTF">2016-03-09T09:05:02Z</dcterms:modified>
</cp:coreProperties>
</file>