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handoutMasterIdLst>
    <p:handoutMasterId r:id="rId9"/>
  </p:handoutMasterIdLst>
  <p:sldIdLst>
    <p:sldId id="302" r:id="rId2"/>
    <p:sldId id="297" r:id="rId3"/>
    <p:sldId id="301" r:id="rId4"/>
    <p:sldId id="298" r:id="rId5"/>
    <p:sldId id="307" r:id="rId6"/>
    <p:sldId id="306" r:id="rId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66FF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7721" autoAdjust="0"/>
    <p:restoredTop sz="79436" autoAdjust="0"/>
  </p:normalViewPr>
  <p:slideViewPr>
    <p:cSldViewPr>
      <p:cViewPr varScale="1">
        <p:scale>
          <a:sx n="76" d="100"/>
          <a:sy n="76" d="100"/>
        </p:scale>
        <p:origin x="-978" y="-8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922" y="-9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331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0" cy="493315"/>
          </a:xfrm>
          <a:prstGeom prst="rect">
            <a:avLst/>
          </a:prstGeom>
        </p:spPr>
        <p:txBody>
          <a:bodyPr vert="horz" lIns="91440" tIns="45720" rIns="91440" bIns="45720" rtlCol="0"/>
          <a:lstStyle>
            <a:lvl1pPr algn="r">
              <a:defRPr sz="1200"/>
            </a:lvl1pPr>
          </a:lstStyle>
          <a:p>
            <a:fld id="{7AE3A09E-406F-4F73-AFCA-F39D226E0515}" type="datetimeFigureOut">
              <a:rPr kumimoji="1" lang="ja-JP" altLang="en-US" smtClean="0"/>
              <a:t>2016/2/25</a:t>
            </a:fld>
            <a:endParaRPr kumimoji="1" lang="ja-JP" altLang="en-US"/>
          </a:p>
        </p:txBody>
      </p:sp>
      <p:sp>
        <p:nvSpPr>
          <p:cNvPr id="4" name="フッター プレースホルダー 3"/>
          <p:cNvSpPr>
            <a:spLocks noGrp="1"/>
          </p:cNvSpPr>
          <p:nvPr>
            <p:ph type="ftr" sz="quarter" idx="2"/>
          </p:nvPr>
        </p:nvSpPr>
        <p:spPr>
          <a:xfrm>
            <a:off x="0" y="9371285"/>
            <a:ext cx="2918830" cy="49331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0" cy="493315"/>
          </a:xfrm>
          <a:prstGeom prst="rect">
            <a:avLst/>
          </a:prstGeom>
        </p:spPr>
        <p:txBody>
          <a:bodyPr vert="horz" lIns="91440" tIns="45720" rIns="91440" bIns="45720" rtlCol="0" anchor="b"/>
          <a:lstStyle>
            <a:lvl1pPr algn="r">
              <a:defRPr sz="1200"/>
            </a:lvl1pPr>
          </a:lstStyle>
          <a:p>
            <a:fld id="{CBD5745E-3C40-45A0-AC3F-B14D46461ABC}" type="slidenum">
              <a:rPr kumimoji="1" lang="ja-JP" altLang="en-US" smtClean="0"/>
              <a:t>‹#›</a:t>
            </a:fld>
            <a:endParaRPr kumimoji="1" lang="ja-JP" altLang="en-US"/>
          </a:p>
        </p:txBody>
      </p:sp>
    </p:spTree>
    <p:extLst>
      <p:ext uri="{BB962C8B-B14F-4D97-AF65-F5344CB8AC3E}">
        <p14:creationId xmlns:p14="http://schemas.microsoft.com/office/powerpoint/2010/main" val="3698093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6A31149F-060F-4DDC-81E0-0359B2A02A56}" type="datetimeFigureOut">
              <a:rPr kumimoji="1" lang="ja-JP" altLang="en-US" smtClean="0"/>
              <a:t>2016/2/25</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58ADCDD7-3324-4DC7-8D95-6FDB78C32106}" type="slidenum">
              <a:rPr kumimoji="1" lang="ja-JP" altLang="en-US" smtClean="0"/>
              <a:t>‹#›</a:t>
            </a:fld>
            <a:endParaRPr kumimoji="1" lang="ja-JP" altLang="en-US"/>
          </a:p>
        </p:txBody>
      </p:sp>
    </p:spTree>
    <p:extLst>
      <p:ext uri="{BB962C8B-B14F-4D97-AF65-F5344CB8AC3E}">
        <p14:creationId xmlns:p14="http://schemas.microsoft.com/office/powerpoint/2010/main" val="9953654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000" dirty="0" smtClean="0"/>
              <a:t>Ａ農場の概要についてです。</a:t>
            </a:r>
            <a:endParaRPr kumimoji="1" lang="en-US" altLang="ja-JP" sz="2000" dirty="0" smtClean="0"/>
          </a:p>
          <a:p>
            <a:r>
              <a:rPr kumimoji="1" lang="ja-JP" altLang="en-US" sz="2000" dirty="0" smtClean="0"/>
              <a:t>この農場は、繁殖・肥育を行う一貫農家です。</a:t>
            </a:r>
            <a:endParaRPr kumimoji="1" lang="en-US" altLang="ja-JP" sz="2000" dirty="0" smtClean="0"/>
          </a:p>
          <a:p>
            <a:r>
              <a:rPr kumimoji="1" lang="ja-JP" altLang="en-US" sz="2000" dirty="0" smtClean="0"/>
              <a:t>豚舎の構造はこのようになっており、繁殖豚舎と肥育豚舎は完全に分かれています。</a:t>
            </a:r>
            <a:endParaRPr kumimoji="1" lang="en-US" altLang="ja-JP" sz="2000" dirty="0" smtClean="0"/>
          </a:p>
          <a:p>
            <a:r>
              <a:rPr kumimoji="1" lang="ja-JP" altLang="en-US" sz="2000" dirty="0" smtClean="0"/>
              <a:t>作業員は４名で、繁殖母豚</a:t>
            </a:r>
            <a:r>
              <a:rPr kumimoji="1" lang="en-US" altLang="ja-JP" sz="2000" dirty="0" smtClean="0"/>
              <a:t>23</a:t>
            </a:r>
            <a:r>
              <a:rPr kumimoji="1" lang="ja-JP" altLang="en-US" sz="2000" dirty="0" smtClean="0"/>
              <a:t>頭、種雄豚</a:t>
            </a:r>
            <a:r>
              <a:rPr kumimoji="1" lang="en-US" altLang="ja-JP" sz="2000" dirty="0" smtClean="0"/>
              <a:t>6</a:t>
            </a:r>
            <a:r>
              <a:rPr kumimoji="1" lang="ja-JP" altLang="en-US" sz="2000" dirty="0" smtClean="0"/>
              <a:t>頭、年間肥育頭数４００頭規模の養豚農家です。</a:t>
            </a:r>
            <a:endParaRPr kumimoji="1" lang="ja-JP" altLang="en-US" sz="2000" dirty="0"/>
          </a:p>
        </p:txBody>
      </p:sp>
      <p:sp>
        <p:nvSpPr>
          <p:cNvPr id="4" name="スライド番号プレースホルダー 3"/>
          <p:cNvSpPr>
            <a:spLocks noGrp="1"/>
          </p:cNvSpPr>
          <p:nvPr>
            <p:ph type="sldNum" sz="quarter" idx="10"/>
          </p:nvPr>
        </p:nvSpPr>
        <p:spPr/>
        <p:txBody>
          <a:bodyPr/>
          <a:lstStyle/>
          <a:p>
            <a:fld id="{58ADCDD7-3324-4DC7-8D95-6FDB78C32106}" type="slidenum">
              <a:rPr kumimoji="1" lang="ja-JP" altLang="en-US" smtClean="0"/>
              <a:t>1</a:t>
            </a:fld>
            <a:endParaRPr kumimoji="1" lang="ja-JP" altLang="en-US"/>
          </a:p>
        </p:txBody>
      </p:sp>
    </p:spTree>
    <p:extLst>
      <p:ext uri="{BB962C8B-B14F-4D97-AF65-F5344CB8AC3E}">
        <p14:creationId xmlns:p14="http://schemas.microsoft.com/office/powerpoint/2010/main" val="3923540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000" dirty="0" smtClean="0"/>
              <a:t>聞き取り調査の結果です。</a:t>
            </a:r>
            <a:endParaRPr kumimoji="1" lang="en-US" altLang="ja-JP" sz="2000" dirty="0" smtClean="0"/>
          </a:p>
          <a:p>
            <a:r>
              <a:rPr kumimoji="1" lang="ja-JP" altLang="en-US" sz="2000" dirty="0" smtClean="0"/>
              <a:t>この農場では先程図で示したとおり、繁殖豚舎と肥育豚舎は完全別棟で飼育していました。</a:t>
            </a:r>
            <a:endParaRPr kumimoji="1" lang="en-US" altLang="ja-JP" sz="2000" dirty="0" smtClean="0"/>
          </a:p>
          <a:p>
            <a:r>
              <a:rPr kumimoji="1" lang="ja-JP" altLang="en-US" sz="2000" dirty="0" smtClean="0"/>
              <a:t>作業員は繁殖・肥育の両方に従事している状況でした。</a:t>
            </a:r>
            <a:endParaRPr kumimoji="1" lang="en-US" altLang="ja-JP" sz="2000" dirty="0" smtClean="0"/>
          </a:p>
          <a:p>
            <a:r>
              <a:rPr kumimoji="1" lang="ja-JP" altLang="en-US" sz="2000" dirty="0" smtClean="0"/>
              <a:t>肥育豚については４年前より一部外部導入をしているとの事でした。</a:t>
            </a:r>
            <a:endParaRPr kumimoji="1" lang="en-US" altLang="ja-JP" sz="2000" dirty="0" smtClean="0"/>
          </a:p>
          <a:p>
            <a:r>
              <a:rPr kumimoji="1" lang="ja-JP" altLang="en-US" sz="2000" dirty="0" smtClean="0"/>
              <a:t>導入豚については日齢の近い自家産肥育豚と同居飼育している状況でした。</a:t>
            </a:r>
            <a:endParaRPr kumimoji="1" lang="en-US" altLang="ja-JP" sz="2000" dirty="0" smtClean="0"/>
          </a:p>
          <a:p>
            <a:r>
              <a:rPr kumimoji="1" lang="ja-JP" altLang="en-US" sz="2000" dirty="0" smtClean="0"/>
              <a:t>また、今回の調査により、導入元での肥育豚へのＰＲＲＳワクチン接種は未接種である事が確認されました。</a:t>
            </a:r>
            <a:endParaRPr kumimoji="1" lang="en-US" altLang="ja-JP" sz="2000" dirty="0" smtClean="0"/>
          </a:p>
          <a:p>
            <a:endParaRPr kumimoji="1" lang="ja-JP" altLang="en-US" sz="2000" dirty="0"/>
          </a:p>
        </p:txBody>
      </p:sp>
      <p:sp>
        <p:nvSpPr>
          <p:cNvPr id="4" name="スライド番号プレースホルダー 3"/>
          <p:cNvSpPr>
            <a:spLocks noGrp="1"/>
          </p:cNvSpPr>
          <p:nvPr>
            <p:ph type="sldNum" sz="quarter" idx="10"/>
          </p:nvPr>
        </p:nvSpPr>
        <p:spPr/>
        <p:txBody>
          <a:bodyPr/>
          <a:lstStyle/>
          <a:p>
            <a:fld id="{58ADCDD7-3324-4DC7-8D95-6FDB78C32106}" type="slidenum">
              <a:rPr kumimoji="1" lang="ja-JP" altLang="en-US" smtClean="0"/>
              <a:t>2</a:t>
            </a:fld>
            <a:endParaRPr kumimoji="1" lang="ja-JP" altLang="en-US"/>
          </a:p>
        </p:txBody>
      </p:sp>
    </p:spTree>
    <p:extLst>
      <p:ext uri="{BB962C8B-B14F-4D97-AF65-F5344CB8AC3E}">
        <p14:creationId xmlns:p14="http://schemas.microsoft.com/office/powerpoint/2010/main" val="977343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400" dirty="0" smtClean="0"/>
              <a:t>抗体検査の結果です。</a:t>
            </a:r>
            <a:endParaRPr kumimoji="1" lang="en-US" altLang="ja-JP" sz="2400" dirty="0" smtClean="0"/>
          </a:p>
          <a:p>
            <a:r>
              <a:rPr kumimoji="1" lang="ja-JP" altLang="en-US" sz="2400" dirty="0" smtClean="0"/>
              <a:t>新規に導入された肥育豚から抽出した５頭全頭でＰＲＲＳ抗体が陽性という結果でした。</a:t>
            </a:r>
            <a:endParaRPr kumimoji="1" lang="en-US" altLang="ja-JP" sz="2400" dirty="0" smtClean="0"/>
          </a:p>
          <a:p>
            <a:r>
              <a:rPr kumimoji="1" lang="ja-JP" altLang="en-US" sz="2400" dirty="0" smtClean="0"/>
              <a:t>このことから外部導入豚からのＰＲＲＳウイルスの侵入が示唆されました。</a:t>
            </a:r>
            <a:endParaRPr kumimoji="1" lang="ja-JP" altLang="en-US" sz="2400" dirty="0"/>
          </a:p>
        </p:txBody>
      </p:sp>
      <p:sp>
        <p:nvSpPr>
          <p:cNvPr id="4" name="スライド番号プレースホルダー 3"/>
          <p:cNvSpPr>
            <a:spLocks noGrp="1"/>
          </p:cNvSpPr>
          <p:nvPr>
            <p:ph type="sldNum" sz="quarter" idx="10"/>
          </p:nvPr>
        </p:nvSpPr>
        <p:spPr/>
        <p:txBody>
          <a:bodyPr/>
          <a:lstStyle/>
          <a:p>
            <a:fld id="{58ADCDD7-3324-4DC7-8D95-6FDB78C32106}" type="slidenum">
              <a:rPr kumimoji="1" lang="ja-JP" altLang="en-US" smtClean="0"/>
              <a:t>3</a:t>
            </a:fld>
            <a:endParaRPr kumimoji="1" lang="ja-JP" altLang="en-US"/>
          </a:p>
        </p:txBody>
      </p:sp>
    </p:spTree>
    <p:extLst>
      <p:ext uri="{BB962C8B-B14F-4D97-AF65-F5344CB8AC3E}">
        <p14:creationId xmlns:p14="http://schemas.microsoft.com/office/powerpoint/2010/main" val="1542776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800" dirty="0" smtClean="0"/>
              <a:t>実施した対策・指導についてです・</a:t>
            </a:r>
            <a:endParaRPr kumimoji="1" lang="en-US" altLang="ja-JP" sz="1800" dirty="0" smtClean="0"/>
          </a:p>
          <a:p>
            <a:r>
              <a:rPr kumimoji="1" lang="ja-JP" altLang="en-US" sz="1800" dirty="0" smtClean="0"/>
              <a:t>ＰＲＲＳワクチンの接種を実施しました。</a:t>
            </a:r>
            <a:endParaRPr kumimoji="1" lang="en-US" altLang="ja-JP" sz="1800" dirty="0" smtClean="0"/>
          </a:p>
          <a:p>
            <a:r>
              <a:rPr kumimoji="1" lang="ja-JP" altLang="en-US" sz="1800" dirty="0" smtClean="0"/>
              <a:t>対象は</a:t>
            </a:r>
            <a:r>
              <a:rPr kumimoji="1" lang="en-US" altLang="ja-JP" sz="1800" dirty="0" smtClean="0"/>
              <a:t>3</a:t>
            </a:r>
            <a:r>
              <a:rPr kumimoji="1" lang="ja-JP" altLang="en-US" sz="1800" dirty="0" smtClean="0"/>
              <a:t>から</a:t>
            </a:r>
            <a:r>
              <a:rPr kumimoji="1" lang="en-US" altLang="ja-JP" sz="1800" dirty="0" smtClean="0"/>
              <a:t>18</a:t>
            </a:r>
            <a:r>
              <a:rPr kumimoji="1" lang="ja-JP" altLang="en-US" sz="1800" dirty="0" smtClean="0"/>
              <a:t>週齢の肥育豚　交配</a:t>
            </a:r>
            <a:r>
              <a:rPr kumimoji="1" lang="en-US" altLang="ja-JP" sz="1800" dirty="0" smtClean="0"/>
              <a:t>3</a:t>
            </a:r>
            <a:r>
              <a:rPr kumimoji="1" lang="ja-JP" altLang="en-US" sz="1800" dirty="0" smtClean="0"/>
              <a:t>から</a:t>
            </a:r>
            <a:r>
              <a:rPr kumimoji="1" lang="en-US" altLang="ja-JP" sz="1800" dirty="0" smtClean="0"/>
              <a:t>4</a:t>
            </a:r>
            <a:r>
              <a:rPr kumimoji="1" lang="ja-JP" altLang="en-US" sz="1800" dirty="0" smtClean="0"/>
              <a:t>週間前の繁殖母豚です。</a:t>
            </a:r>
            <a:endParaRPr kumimoji="1" lang="en-US" altLang="ja-JP" sz="1800" dirty="0" smtClean="0"/>
          </a:p>
          <a:p>
            <a:r>
              <a:rPr kumimoji="1" lang="ja-JP" altLang="en-US" sz="1800" dirty="0" smtClean="0"/>
              <a:t>次に飼養管理指導として以下のことを指導しました。</a:t>
            </a:r>
            <a:endParaRPr kumimoji="1" lang="en-US" altLang="ja-JP" sz="1800" dirty="0" smtClean="0"/>
          </a:p>
          <a:p>
            <a:r>
              <a:rPr kumimoji="1" lang="ja-JP" altLang="en-US" sz="1800" dirty="0" smtClean="0"/>
              <a:t>まず豚舎における消毒等衛生管理の徹底として豚舎ごとの専用の長靴、作業着の準備、オールアウト後の豚舎の洗浄・消毒の徹底を指導。</a:t>
            </a:r>
            <a:endParaRPr kumimoji="1" lang="en-US" altLang="ja-JP" sz="1800" dirty="0" smtClean="0"/>
          </a:p>
          <a:p>
            <a:r>
              <a:rPr kumimoji="1" lang="ja-JP" altLang="en-US" sz="1800" dirty="0" smtClean="0"/>
              <a:t>そして繁殖豚舎と肥育豚舎での作業者の専従化として繁殖豚舎と肥育豚舎の往来の禁止を指示しました。</a:t>
            </a:r>
            <a:endParaRPr kumimoji="1" lang="en-US" altLang="ja-JP" sz="1800" dirty="0" smtClean="0"/>
          </a:p>
          <a:p>
            <a:r>
              <a:rPr kumimoji="1" lang="ja-JP" altLang="en-US" sz="1800" dirty="0" smtClean="0"/>
              <a:t>そのほか、内部および外部寄生虫駆除としてイベルメクチンの塗布を行いました。</a:t>
            </a:r>
            <a:endParaRPr kumimoji="1" lang="en-US" altLang="ja-JP" sz="1800" dirty="0" smtClean="0"/>
          </a:p>
          <a:p>
            <a:endParaRPr kumimoji="1" lang="en-US" altLang="ja-JP" sz="1800" dirty="0" smtClean="0"/>
          </a:p>
        </p:txBody>
      </p:sp>
      <p:sp>
        <p:nvSpPr>
          <p:cNvPr id="4" name="スライド番号プレースホルダー 3"/>
          <p:cNvSpPr>
            <a:spLocks noGrp="1"/>
          </p:cNvSpPr>
          <p:nvPr>
            <p:ph type="sldNum" sz="quarter" idx="10"/>
          </p:nvPr>
        </p:nvSpPr>
        <p:spPr/>
        <p:txBody>
          <a:bodyPr/>
          <a:lstStyle/>
          <a:p>
            <a:fld id="{58ADCDD7-3324-4DC7-8D95-6FDB78C32106}" type="slidenum">
              <a:rPr kumimoji="1" lang="ja-JP" altLang="en-US" smtClean="0"/>
              <a:t>4</a:t>
            </a:fld>
            <a:endParaRPr kumimoji="1" lang="ja-JP" altLang="en-US"/>
          </a:p>
        </p:txBody>
      </p:sp>
    </p:spTree>
    <p:extLst>
      <p:ext uri="{BB962C8B-B14F-4D97-AF65-F5344CB8AC3E}">
        <p14:creationId xmlns:p14="http://schemas.microsoft.com/office/powerpoint/2010/main" val="1928424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現在の状況です。</a:t>
            </a:r>
            <a:endParaRPr kumimoji="1" lang="en-US" altLang="ja-JP" dirty="0" smtClean="0"/>
          </a:p>
          <a:p>
            <a:r>
              <a:rPr kumimoji="1" lang="ja-JP" altLang="en-US" dirty="0" smtClean="0"/>
              <a:t>肥育豚でのワクチン接種が終了しました。</a:t>
            </a:r>
            <a:endParaRPr kumimoji="1" lang="en-US" altLang="ja-JP" dirty="0" smtClean="0"/>
          </a:p>
          <a:p>
            <a:r>
              <a:rPr kumimoji="1" lang="ja-JP" altLang="en-US" dirty="0" smtClean="0"/>
              <a:t>また、繁殖豚でのワクチン接種が順次開始されています。</a:t>
            </a:r>
            <a:endParaRPr kumimoji="1" lang="en-US" altLang="ja-JP" dirty="0" smtClean="0"/>
          </a:p>
          <a:p>
            <a:r>
              <a:rPr kumimoji="1" lang="ja-JP" altLang="en-US" dirty="0" smtClean="0"/>
              <a:t>その際に、ワクチン未接種繁殖母豚および種雄豚で抗体陰性を</a:t>
            </a:r>
            <a:endParaRPr kumimoji="1" lang="en-US" altLang="ja-JP" dirty="0" smtClean="0"/>
          </a:p>
          <a:p>
            <a:r>
              <a:rPr kumimoji="1" lang="ja-JP" altLang="en-US" dirty="0" smtClean="0"/>
              <a:t>ワクチン接種済み繁殖母豚で抗体が獲得されていることを確認しました。</a:t>
            </a:r>
            <a:endParaRPr kumimoji="1" lang="en-US" altLang="ja-JP" dirty="0" smtClean="0"/>
          </a:p>
          <a:p>
            <a:r>
              <a:rPr kumimoji="1" lang="ja-JP" altLang="en-US" dirty="0" smtClean="0"/>
              <a:t>そして、優良母豚の増頭が開始されています。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8ADCDD7-3324-4DC7-8D95-6FDB78C32106}" type="slidenum">
              <a:rPr kumimoji="1" lang="ja-JP" altLang="en-US" smtClean="0"/>
              <a:t>5</a:t>
            </a:fld>
            <a:endParaRPr kumimoji="1" lang="ja-JP" altLang="en-US"/>
          </a:p>
        </p:txBody>
      </p:sp>
    </p:spTree>
    <p:extLst>
      <p:ext uri="{BB962C8B-B14F-4D97-AF65-F5344CB8AC3E}">
        <p14:creationId xmlns:p14="http://schemas.microsoft.com/office/powerpoint/2010/main" val="116599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2000" dirty="0" smtClean="0"/>
              <a:t>まとめになります。</a:t>
            </a:r>
            <a:endParaRPr kumimoji="1" lang="en-US" altLang="ja-JP" sz="2000" dirty="0" smtClean="0"/>
          </a:p>
          <a:p>
            <a:r>
              <a:rPr kumimoji="1" lang="ja-JP" altLang="en-US" sz="2000" dirty="0" smtClean="0"/>
              <a:t>今回、検査によりＡ農家でＰＲＲＳ抗体が陽性となりました。</a:t>
            </a:r>
            <a:endParaRPr kumimoji="1" lang="en-US" altLang="ja-JP" sz="2000" dirty="0" smtClean="0"/>
          </a:p>
          <a:p>
            <a:r>
              <a:rPr kumimoji="1" lang="ja-JP" altLang="en-US" sz="2000" dirty="0" smtClean="0"/>
              <a:t>また、調査の結果、導入豚からのウイルスの侵入の危険性がある事、</a:t>
            </a:r>
            <a:endParaRPr kumimoji="1" lang="en-US" altLang="ja-JP" sz="2000" dirty="0" smtClean="0"/>
          </a:p>
          <a:p>
            <a:r>
              <a:rPr kumimoji="1" lang="ja-JP" altLang="en-US" sz="2000" dirty="0" smtClean="0"/>
              <a:t>外部からの肥育豚の導入が必要な経営状態にある事が判明しました。</a:t>
            </a:r>
            <a:endParaRPr kumimoji="1" lang="en-US" altLang="ja-JP" sz="2000" dirty="0" smtClean="0"/>
          </a:p>
          <a:p>
            <a:r>
              <a:rPr kumimoji="1" lang="ja-JP" altLang="en-US" sz="2000" dirty="0" smtClean="0"/>
              <a:t>このことに対してワクチンの接種、飼養管理指導、導入中止に向け、指導・助言を行いました。</a:t>
            </a:r>
            <a:endParaRPr kumimoji="1" lang="en-US" altLang="ja-JP" sz="2000" dirty="0" smtClean="0"/>
          </a:p>
          <a:p>
            <a:r>
              <a:rPr kumimoji="1" lang="ja-JP" altLang="en-US" sz="2000" dirty="0" smtClean="0"/>
              <a:t>現在、肥育豚でのワクチン接種がすべて完了、繁殖母豚にも順次ワクチン接種の実施、及び繁殖母豚の増頭が開始されました。</a:t>
            </a:r>
            <a:endParaRPr kumimoji="1" lang="en-US" altLang="ja-JP" sz="2000" dirty="0" smtClean="0"/>
          </a:p>
          <a:p>
            <a:r>
              <a:rPr kumimoji="1" lang="ja-JP" altLang="en-US" sz="2000" dirty="0" smtClean="0"/>
              <a:t>今後はＰＲＲＳの蔓延防止、自家産豚に夜経営を実現すべく指導していく方針です。</a:t>
            </a:r>
            <a:endParaRPr kumimoji="1" lang="ja-JP" altLang="en-US" sz="2000" dirty="0"/>
          </a:p>
        </p:txBody>
      </p:sp>
      <p:sp>
        <p:nvSpPr>
          <p:cNvPr id="4" name="スライド番号プレースホルダー 3"/>
          <p:cNvSpPr>
            <a:spLocks noGrp="1"/>
          </p:cNvSpPr>
          <p:nvPr>
            <p:ph type="sldNum" sz="quarter" idx="10"/>
          </p:nvPr>
        </p:nvSpPr>
        <p:spPr/>
        <p:txBody>
          <a:bodyPr/>
          <a:lstStyle/>
          <a:p>
            <a:fld id="{58ADCDD7-3324-4DC7-8D95-6FDB78C32106}" type="slidenum">
              <a:rPr kumimoji="1" lang="ja-JP" altLang="en-US" smtClean="0"/>
              <a:t>6</a:t>
            </a:fld>
            <a:endParaRPr kumimoji="1" lang="ja-JP" altLang="en-US"/>
          </a:p>
        </p:txBody>
      </p:sp>
    </p:spTree>
    <p:extLst>
      <p:ext uri="{BB962C8B-B14F-4D97-AF65-F5344CB8AC3E}">
        <p14:creationId xmlns:p14="http://schemas.microsoft.com/office/powerpoint/2010/main" val="2282283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F025B2D-EC01-42DE-8775-7E39CA85BCD2}" type="datetimeFigureOut">
              <a:rPr kumimoji="1" lang="ja-JP" altLang="en-US" smtClean="0"/>
              <a:t>2016/2/25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1120742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025B2D-EC01-42DE-8775-7E39CA85BCD2}" type="datetimeFigureOut">
              <a:rPr kumimoji="1" lang="ja-JP" altLang="en-US" smtClean="0"/>
              <a:t>2016/2/25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2014849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025B2D-EC01-42DE-8775-7E39CA85BCD2}" type="datetimeFigureOut">
              <a:rPr kumimoji="1" lang="ja-JP" altLang="en-US" smtClean="0"/>
              <a:t>2016/2/25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380500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025B2D-EC01-42DE-8775-7E39CA85BCD2}" type="datetimeFigureOut">
              <a:rPr kumimoji="1" lang="ja-JP" altLang="en-US" smtClean="0"/>
              <a:t>2016/2/25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1363007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F025B2D-EC01-42DE-8775-7E39CA85BCD2}" type="datetimeFigureOut">
              <a:rPr kumimoji="1" lang="ja-JP" altLang="en-US" smtClean="0"/>
              <a:t>2016/2/25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786600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F025B2D-EC01-42DE-8775-7E39CA85BCD2}" type="datetimeFigureOut">
              <a:rPr kumimoji="1" lang="ja-JP" altLang="en-US" smtClean="0"/>
              <a:t>2016/2/25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4042758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F025B2D-EC01-42DE-8775-7E39CA85BCD2}" type="datetimeFigureOut">
              <a:rPr kumimoji="1" lang="ja-JP" altLang="en-US" smtClean="0"/>
              <a:t>2016/2/25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3048332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F025B2D-EC01-42DE-8775-7E39CA85BCD2}" type="datetimeFigureOut">
              <a:rPr kumimoji="1" lang="ja-JP" altLang="en-US" smtClean="0"/>
              <a:t>2016/2/25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2211140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F025B2D-EC01-42DE-8775-7E39CA85BCD2}" type="datetimeFigureOut">
              <a:rPr kumimoji="1" lang="ja-JP" altLang="en-US" smtClean="0"/>
              <a:t>2016/2/25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1579064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025B2D-EC01-42DE-8775-7E39CA85BCD2}" type="datetimeFigureOut">
              <a:rPr kumimoji="1" lang="ja-JP" altLang="en-US" smtClean="0"/>
              <a:t>2016/2/25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2811633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025B2D-EC01-42DE-8775-7E39CA85BCD2}" type="datetimeFigureOut">
              <a:rPr kumimoji="1" lang="ja-JP" altLang="en-US" smtClean="0"/>
              <a:t>2016/2/25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2159923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025B2D-EC01-42DE-8775-7E39CA85BCD2}" type="datetimeFigureOut">
              <a:rPr kumimoji="1" lang="ja-JP" altLang="en-US" smtClean="0"/>
              <a:t>2016/2/25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8E09CA-6442-47E9-84D0-25D6E73BC55A}" type="slidenum">
              <a:rPr kumimoji="1" lang="ja-JP" altLang="en-US" smtClean="0"/>
              <a:t>‹#›</a:t>
            </a:fld>
            <a:endParaRPr kumimoji="1" lang="ja-JP" altLang="en-US"/>
          </a:p>
        </p:txBody>
      </p:sp>
    </p:spTree>
    <p:extLst>
      <p:ext uri="{BB962C8B-B14F-4D97-AF65-F5344CB8AC3E}">
        <p14:creationId xmlns:p14="http://schemas.microsoft.com/office/powerpoint/2010/main" val="40273003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0" y="404664"/>
            <a:ext cx="9144000" cy="2745330"/>
          </a:xfrm>
        </p:spPr>
        <p:txBody>
          <a:bodyPr>
            <a:noAutofit/>
          </a:bodyPr>
          <a:lstStyle/>
          <a:p>
            <a:r>
              <a:rPr lang="ja-JP" altLang="en-US" sz="20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r>
              <a:rPr lang="en-US" altLang="ja-JP" sz="2400" dirty="0" smtClean="0">
                <a:solidFill>
                  <a:schemeClr val="tx1"/>
                </a:solidFill>
                <a:latin typeface="ＭＳ ゴシック" panose="020B0609070205080204" pitchFamily="49" charset="-128"/>
                <a:ea typeface="ＭＳ ゴシック" panose="020B0609070205080204" pitchFamily="49" charset="-128"/>
              </a:rPr>
              <a:t>        </a:t>
            </a:r>
            <a:r>
              <a:rPr lang="ja-JP" altLang="en-US" sz="2800" dirty="0" smtClean="0">
                <a:solidFill>
                  <a:schemeClr val="tx1"/>
                </a:solidFill>
                <a:latin typeface="ＭＳ ゴシック" panose="020B0609070205080204" pitchFamily="49" charset="-128"/>
                <a:ea typeface="ＭＳ ゴシック" panose="020B0609070205080204" pitchFamily="49" charset="-128"/>
              </a:rPr>
              <a:t>経営形態：繁殖・肥育の一貫農家</a:t>
            </a:r>
            <a:endParaRPr lang="en-US" altLang="ja-JP" sz="28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2800" dirty="0" smtClean="0">
                <a:solidFill>
                  <a:schemeClr val="tx1"/>
                </a:solidFill>
                <a:latin typeface="ＭＳ ゴシック" panose="020B0609070205080204" pitchFamily="49" charset="-128"/>
                <a:ea typeface="ＭＳ ゴシック" panose="020B0609070205080204" pitchFamily="49" charset="-128"/>
              </a:rPr>
              <a:t>　　   作業員  ：</a:t>
            </a:r>
            <a:r>
              <a:rPr lang="en-US" altLang="ja-JP" sz="2800" dirty="0" smtClean="0">
                <a:solidFill>
                  <a:schemeClr val="tx1"/>
                </a:solidFill>
                <a:latin typeface="ＭＳ ゴシック" panose="020B0609070205080204" pitchFamily="49" charset="-128"/>
                <a:ea typeface="ＭＳ ゴシック" panose="020B0609070205080204" pitchFamily="49" charset="-128"/>
              </a:rPr>
              <a:t>4</a:t>
            </a:r>
            <a:r>
              <a:rPr lang="ja-JP" altLang="en-US" sz="2800" dirty="0" smtClean="0">
                <a:solidFill>
                  <a:schemeClr val="tx1"/>
                </a:solidFill>
                <a:latin typeface="ＭＳ ゴシック" panose="020B0609070205080204" pitchFamily="49" charset="-128"/>
                <a:ea typeface="ＭＳ ゴシック" panose="020B0609070205080204" pitchFamily="49" charset="-128"/>
              </a:rPr>
              <a:t>人</a:t>
            </a:r>
            <a:endParaRPr lang="en-US" altLang="ja-JP" sz="28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dirty="0" smtClean="0">
                <a:solidFill>
                  <a:schemeClr val="tx1"/>
                </a:solidFill>
                <a:latin typeface="ＭＳ ゴシック" panose="020B0609070205080204" pitchFamily="49" charset="-128"/>
                <a:ea typeface="ＭＳ ゴシック" panose="020B0609070205080204" pitchFamily="49" charset="-128"/>
              </a:rPr>
              <a:t>　   規  模  ：繁殖母豚：</a:t>
            </a:r>
            <a:r>
              <a:rPr lang="en-US" altLang="ja-JP" sz="2800" dirty="0" smtClean="0">
                <a:solidFill>
                  <a:schemeClr val="tx1"/>
                </a:solidFill>
                <a:latin typeface="ＭＳ ゴシック" panose="020B0609070205080204" pitchFamily="49" charset="-128"/>
                <a:ea typeface="ＭＳ ゴシック" panose="020B0609070205080204" pitchFamily="49" charset="-128"/>
              </a:rPr>
              <a:t>23</a:t>
            </a:r>
            <a:r>
              <a:rPr lang="ja-JP" altLang="en-US" sz="2800" dirty="0" smtClean="0">
                <a:solidFill>
                  <a:schemeClr val="tx1"/>
                </a:solidFill>
                <a:latin typeface="ＭＳ ゴシック" panose="020B0609070205080204" pitchFamily="49" charset="-128"/>
                <a:ea typeface="ＭＳ ゴシック" panose="020B0609070205080204" pitchFamily="49" charset="-128"/>
              </a:rPr>
              <a:t>頭　種雄豚：</a:t>
            </a:r>
            <a:r>
              <a:rPr lang="en-US" altLang="ja-JP" sz="2800" dirty="0" smtClean="0">
                <a:solidFill>
                  <a:schemeClr val="tx1"/>
                </a:solidFill>
                <a:latin typeface="ＭＳ ゴシック" panose="020B0609070205080204" pitchFamily="49" charset="-128"/>
                <a:ea typeface="ＭＳ ゴシック" panose="020B0609070205080204" pitchFamily="49" charset="-128"/>
              </a:rPr>
              <a:t>6</a:t>
            </a:r>
            <a:r>
              <a:rPr lang="ja-JP" altLang="en-US" sz="2800" dirty="0" smtClean="0">
                <a:solidFill>
                  <a:schemeClr val="tx1"/>
                </a:solidFill>
                <a:latin typeface="ＭＳ ゴシック" panose="020B0609070205080204" pitchFamily="49" charset="-128"/>
                <a:ea typeface="ＭＳ ゴシック" panose="020B0609070205080204" pitchFamily="49" charset="-128"/>
              </a:rPr>
              <a:t>頭</a:t>
            </a:r>
            <a:r>
              <a:rPr lang="ja-JP" altLang="en-US" sz="2800" dirty="0">
                <a:solidFill>
                  <a:schemeClr val="tx1"/>
                </a:solidFill>
                <a:latin typeface="ＭＳ ゴシック" panose="020B0609070205080204" pitchFamily="49" charset="-128"/>
                <a:ea typeface="ＭＳ ゴシック" panose="020B0609070205080204" pitchFamily="49" charset="-128"/>
              </a:rPr>
              <a:t>　</a:t>
            </a:r>
            <a:endParaRPr lang="en-US" altLang="ja-JP" sz="28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dirty="0" smtClean="0">
                <a:solidFill>
                  <a:schemeClr val="tx1"/>
                </a:solidFill>
                <a:latin typeface="ＭＳ ゴシック" panose="020B0609070205080204" pitchFamily="49" charset="-128"/>
                <a:ea typeface="ＭＳ ゴシック" panose="020B0609070205080204" pitchFamily="49" charset="-128"/>
              </a:rPr>
              <a:t>　　　　　     肥育豚：</a:t>
            </a:r>
            <a:r>
              <a:rPr lang="en-US" altLang="ja-JP" sz="2800" dirty="0" smtClean="0">
                <a:solidFill>
                  <a:schemeClr val="tx1"/>
                </a:solidFill>
                <a:latin typeface="ＭＳ ゴシック" panose="020B0609070205080204" pitchFamily="49" charset="-128"/>
                <a:ea typeface="ＭＳ ゴシック" panose="020B0609070205080204" pitchFamily="49" charset="-128"/>
              </a:rPr>
              <a:t>200</a:t>
            </a:r>
            <a:r>
              <a:rPr lang="ja-JP" altLang="en-US" sz="2800" dirty="0" smtClean="0">
                <a:solidFill>
                  <a:schemeClr val="tx1"/>
                </a:solidFill>
                <a:latin typeface="ＭＳ ゴシック" panose="020B0609070205080204" pitchFamily="49" charset="-128"/>
                <a:ea typeface="ＭＳ ゴシック" panose="020B0609070205080204" pitchFamily="49" charset="-128"/>
              </a:rPr>
              <a:t>頭</a:t>
            </a:r>
            <a:endParaRPr lang="en-US" altLang="ja-JP" sz="28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20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2000" dirty="0" smtClean="0">
              <a:solidFill>
                <a:schemeClr val="tx1"/>
              </a:solidFill>
              <a:latin typeface="ＭＳ ゴシック" panose="020B0609070205080204" pitchFamily="49" charset="-128"/>
              <a:ea typeface="ＭＳ ゴシック" panose="020B0609070205080204" pitchFamily="49" charset="-128"/>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7846" y="2927959"/>
            <a:ext cx="3774354" cy="3309353"/>
          </a:xfrm>
          <a:prstGeom prst="rect">
            <a:avLst/>
          </a:prstGeom>
          <a:solidFill>
            <a:srgbClr val="002060"/>
          </a:solidFill>
        </p:spPr>
      </p:pic>
      <p:pic>
        <p:nvPicPr>
          <p:cNvPr id="1027" name="Picture 3" descr="Y:\防疫課\蒼生舎（豚舎写真）\IMG_20151113_114906.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75656" y="2708920"/>
            <a:ext cx="2042144" cy="150671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6" name="Picture 2" descr="Y:\防疫課\蒼生舎（豚舎写真）\P102084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56176" y="4661427"/>
            <a:ext cx="2160240" cy="142138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rot="-780000">
            <a:off x="4812112" y="3071798"/>
            <a:ext cx="648072" cy="288000"/>
          </a:xfrm>
          <a:prstGeom prst="rect">
            <a:avLst/>
          </a:prstGeom>
          <a:solidFill>
            <a:srgbClr val="FFC000">
              <a:alpha val="50000"/>
            </a:srgb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9" name="正方形/長方形 18"/>
          <p:cNvSpPr/>
          <p:nvPr/>
        </p:nvSpPr>
        <p:spPr>
          <a:xfrm rot="540000">
            <a:off x="4732071" y="5515676"/>
            <a:ext cx="1280212" cy="457200"/>
          </a:xfrm>
          <a:prstGeom prst="rect">
            <a:avLst/>
          </a:prstGeom>
          <a:solidFill>
            <a:srgbClr val="00206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3059832" y="6070197"/>
            <a:ext cx="3528392"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smtClean="0">
                <a:latin typeface="ＭＳ ゴシック" panose="020B0609070205080204" pitchFamily="49" charset="-128"/>
                <a:ea typeface="ＭＳ ゴシック" panose="020B0609070205080204" pitchFamily="49" charset="-128"/>
              </a:rPr>
              <a:t>図</a:t>
            </a:r>
            <a:r>
              <a:rPr lang="ja-JP" altLang="en-US" sz="2800" dirty="0" smtClean="0">
                <a:latin typeface="ＭＳ ゴシック" panose="020B0609070205080204" pitchFamily="49" charset="-128"/>
                <a:ea typeface="ＭＳ ゴシック" panose="020B0609070205080204" pitchFamily="49" charset="-128"/>
              </a:rPr>
              <a:t>１ Ａ農家の概要</a:t>
            </a:r>
            <a:endParaRPr kumimoji="1" lang="ja-JP" altLang="en-US" sz="2800"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6704860" y="2883635"/>
            <a:ext cx="2043603" cy="13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ＭＳ ゴシック" panose="020B0609070205080204" pitchFamily="49" charset="-128"/>
                <a:ea typeface="ＭＳ ゴシック" panose="020B0609070205080204" pitchFamily="49" charset="-128"/>
              </a:rPr>
              <a:t>繁殖豚舎</a:t>
            </a:r>
            <a:endParaRPr kumimoji="1" lang="en-US" altLang="ja-JP" dirty="0" smtClean="0">
              <a:solidFill>
                <a:schemeClr val="tx1"/>
              </a:solidFill>
              <a:latin typeface="ＭＳ ゴシック" panose="020B0609070205080204" pitchFamily="49" charset="-128"/>
              <a:ea typeface="ＭＳ ゴシック" panose="020B0609070205080204" pitchFamily="49" charset="-128"/>
            </a:endParaRPr>
          </a:p>
          <a:p>
            <a:pPr algn="ctr"/>
            <a:r>
              <a:rPr lang="ja-JP" altLang="en-US" dirty="0">
                <a:solidFill>
                  <a:schemeClr val="tx1"/>
                </a:solidFill>
                <a:latin typeface="ＭＳ ゴシック" panose="020B0609070205080204" pitchFamily="49" charset="-128"/>
                <a:ea typeface="ＭＳ ゴシック" panose="020B0609070205080204" pitchFamily="49" charset="-128"/>
              </a:rPr>
              <a:t>肥育豚舎</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6588288" y="3321016"/>
            <a:ext cx="576000" cy="252000"/>
          </a:xfrm>
          <a:prstGeom prst="rect">
            <a:avLst/>
          </a:prstGeom>
          <a:solidFill>
            <a:srgbClr val="FFC000">
              <a:alpha val="50000"/>
            </a:srgb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正方形/長方形 11"/>
          <p:cNvSpPr/>
          <p:nvPr/>
        </p:nvSpPr>
        <p:spPr>
          <a:xfrm>
            <a:off x="6588224" y="3609048"/>
            <a:ext cx="576000" cy="252000"/>
          </a:xfrm>
          <a:prstGeom prst="rect">
            <a:avLst/>
          </a:prstGeom>
          <a:solidFill>
            <a:srgbClr val="00206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15602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12576" y="714400"/>
            <a:ext cx="4536504"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800" dirty="0" smtClean="0">
                <a:latin typeface="ＭＳ ゴシック" panose="020B0609070205080204" pitchFamily="49" charset="-128"/>
                <a:ea typeface="ＭＳ ゴシック" panose="020B0609070205080204" pitchFamily="49" charset="-128"/>
              </a:rPr>
              <a:t>表１</a:t>
            </a:r>
            <a:r>
              <a:rPr kumimoji="1" lang="ja-JP" altLang="en-US" sz="2800" dirty="0" smtClean="0">
                <a:latin typeface="ＭＳ ゴシック" panose="020B0609070205080204" pitchFamily="49" charset="-128"/>
                <a:ea typeface="ＭＳ ゴシック" panose="020B0609070205080204" pitchFamily="49" charset="-128"/>
              </a:rPr>
              <a:t> 調査結果</a:t>
            </a:r>
            <a:endParaRPr kumimoji="1" lang="ja-JP" altLang="en-US" sz="2800" dirty="0">
              <a:latin typeface="ＭＳ ゴシック" panose="020B0609070205080204" pitchFamily="49" charset="-128"/>
              <a:ea typeface="ＭＳ ゴシック" panose="020B0609070205080204" pitchFamily="49"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10230904"/>
              </p:ext>
            </p:extLst>
          </p:nvPr>
        </p:nvGraphicFramePr>
        <p:xfrm>
          <a:off x="251520" y="1623093"/>
          <a:ext cx="8568951" cy="3534099"/>
        </p:xfrm>
        <a:graphic>
          <a:graphicData uri="http://schemas.openxmlformats.org/drawingml/2006/table">
            <a:tbl>
              <a:tblPr firstRow="1" bandRow="1">
                <a:tableStyleId>{2D5ABB26-0587-4C30-8999-92F81FD0307C}</a:tableStyleId>
              </a:tblPr>
              <a:tblGrid>
                <a:gridCol w="2197166"/>
                <a:gridCol w="6371785"/>
              </a:tblGrid>
              <a:tr h="581771">
                <a:tc>
                  <a:txBody>
                    <a:bodyPr/>
                    <a:lstStyle/>
                    <a:p>
                      <a:r>
                        <a:rPr kumimoji="1" lang="ja-JP" altLang="en-US" sz="2800" dirty="0" smtClean="0"/>
                        <a:t>調査内容</a:t>
                      </a:r>
                      <a:endParaRPr kumimoji="1" lang="ja-JP" altLang="en-US" sz="28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800" dirty="0" smtClean="0"/>
                        <a:t>調査結果</a:t>
                      </a:r>
                      <a:endParaRPr kumimoji="1" lang="ja-JP" altLang="en-US" sz="28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0067">
                <a:tc>
                  <a:txBody>
                    <a:bodyPr/>
                    <a:lstStyle/>
                    <a:p>
                      <a:r>
                        <a:rPr kumimoji="1" lang="ja-JP" altLang="en-US" sz="2400" dirty="0" smtClean="0"/>
                        <a:t>飼養状況</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繁殖豚と肥育豚は完全別棟で飼育</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16119">
                <a:tc>
                  <a:txBody>
                    <a:bodyPr/>
                    <a:lstStyle/>
                    <a:p>
                      <a:r>
                        <a:rPr kumimoji="1" lang="ja-JP" altLang="en-US" sz="2400" dirty="0" smtClean="0"/>
                        <a:t>導入状況</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肥育豚について一部、外部導入</a:t>
                      </a:r>
                      <a:endParaRPr kumimoji="1" lang="en-US" altLang="ja-JP" sz="2400" dirty="0" smtClean="0"/>
                    </a:p>
                    <a:p>
                      <a:r>
                        <a:rPr kumimoji="1" lang="ja-JP" altLang="en-US" sz="2400" dirty="0" smtClean="0"/>
                        <a:t>（導入元は県外農家４件）</a:t>
                      </a:r>
                      <a:endParaRPr kumimoji="1" lang="en-US" altLang="ja-JP" sz="2400" dirty="0" smtClean="0"/>
                    </a:p>
                    <a:p>
                      <a:r>
                        <a:rPr kumimoji="1" lang="ja-JP" altLang="en-US" sz="2400" dirty="0" smtClean="0">
                          <a:solidFill>
                            <a:srgbClr val="FF0000"/>
                          </a:solidFill>
                        </a:rPr>
                        <a:t>導入元でのＰＲＲＳワクチンは未接種</a:t>
                      </a:r>
                      <a:endParaRPr kumimoji="1" lang="ja-JP" altLang="en-US" sz="2400" dirty="0">
                        <a:solidFill>
                          <a:srgbClr val="FF0000"/>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6089">
                <a:tc>
                  <a:txBody>
                    <a:bodyPr/>
                    <a:lstStyle/>
                    <a:p>
                      <a:r>
                        <a:rPr kumimoji="1" lang="ja-JP" altLang="en-US" sz="2400" dirty="0" smtClean="0"/>
                        <a:t>管理状況</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導入豚は日齢の近い自家産肥育豚と同居飼育</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0053">
                <a:tc>
                  <a:txBody>
                    <a:bodyPr/>
                    <a:lstStyle/>
                    <a:p>
                      <a:r>
                        <a:rPr kumimoji="1" lang="ja-JP" altLang="en-US" sz="2400" dirty="0" smtClean="0"/>
                        <a:t>作業動線</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作業者は繁殖・肥育両方の作業に従事</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36240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0" y="980728"/>
            <a:ext cx="9144000" cy="1944216"/>
          </a:xfrm>
        </p:spPr>
        <p:txBody>
          <a:bodyPr>
            <a:normAutofit/>
          </a:bodyPr>
          <a:lstStyle/>
          <a:p>
            <a:r>
              <a:rPr lang="ja-JP" altLang="en-US" sz="3200" dirty="0" smtClean="0">
                <a:solidFill>
                  <a:schemeClr val="tx1"/>
                </a:solidFill>
                <a:latin typeface="ＭＳ ゴシック" panose="020B0609070205080204" pitchFamily="49" charset="-128"/>
                <a:ea typeface="ＭＳ ゴシック" panose="020B0609070205080204" pitchFamily="49" charset="-128"/>
              </a:rPr>
              <a:t>　　　 　外部</a:t>
            </a:r>
            <a:r>
              <a:rPr lang="ja-JP" altLang="en-US" sz="3200" dirty="0">
                <a:solidFill>
                  <a:schemeClr val="tx1"/>
                </a:solidFill>
                <a:latin typeface="ＭＳ ゴシック" panose="020B0609070205080204" pitchFamily="49" charset="-128"/>
                <a:ea typeface="ＭＳ ゴシック" panose="020B0609070205080204" pitchFamily="49" charset="-128"/>
              </a:rPr>
              <a:t>導入豚</a:t>
            </a:r>
            <a:r>
              <a:rPr lang="ja-JP" altLang="en-US" sz="3200" dirty="0" smtClean="0">
                <a:solidFill>
                  <a:schemeClr val="tx1"/>
                </a:solidFill>
                <a:latin typeface="ＭＳ ゴシック" panose="020B0609070205080204" pitchFamily="49" charset="-128"/>
                <a:ea typeface="ＭＳ ゴシック" panose="020B0609070205080204" pitchFamily="49" charset="-128"/>
              </a:rPr>
              <a:t>全頭において</a:t>
            </a:r>
            <a:endParaRPr lang="en-US" altLang="ja-JP" sz="3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200" dirty="0">
                <a:solidFill>
                  <a:schemeClr val="tx1"/>
                </a:solidFill>
                <a:latin typeface="ＭＳ ゴシック" panose="020B0609070205080204" pitchFamily="49" charset="-128"/>
                <a:ea typeface="ＭＳ ゴシック" panose="020B0609070205080204" pitchFamily="49" charset="-128"/>
              </a:rPr>
              <a:t>　</a:t>
            </a:r>
            <a:r>
              <a:rPr lang="ja-JP" altLang="en-US" sz="3200" dirty="0" smtClean="0">
                <a:solidFill>
                  <a:schemeClr val="tx1"/>
                </a:solidFill>
                <a:latin typeface="ＭＳ ゴシック" panose="020B0609070205080204" pitchFamily="49" charset="-128"/>
                <a:ea typeface="ＭＳ ゴシック" panose="020B0609070205080204" pitchFamily="49" charset="-128"/>
              </a:rPr>
              <a:t>　　　 ＰＲＲＳ抗体　 </a:t>
            </a:r>
            <a:r>
              <a:rPr lang="ja-JP" altLang="en-US" sz="3200" b="1"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陽性（</a:t>
            </a:r>
            <a:r>
              <a:rPr lang="en-US" altLang="ja-JP" sz="3200" b="1"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5</a:t>
            </a:r>
            <a:r>
              <a:rPr lang="ja-JP" altLang="en-US" sz="3200" b="1"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r>
              <a:rPr lang="en-US" altLang="ja-JP" sz="3200" b="1"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5</a:t>
            </a:r>
            <a:r>
              <a:rPr lang="ja-JP" altLang="en-US" sz="3200" b="1"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r>
              <a:rPr lang="ja-JP" altLang="en-US" sz="2800" dirty="0">
                <a:solidFill>
                  <a:schemeClr val="tx1"/>
                </a:solidFill>
                <a:latin typeface="ＭＳ ゴシック" panose="020B0609070205080204" pitchFamily="49" charset="-128"/>
                <a:ea typeface="ＭＳ ゴシック" panose="020B0609070205080204" pitchFamily="49" charset="-128"/>
              </a:rPr>
              <a:t>　</a:t>
            </a:r>
            <a:endParaRPr kumimoji="1" lang="ja-JP" altLang="en-US" sz="2400" dirty="0"/>
          </a:p>
        </p:txBody>
      </p:sp>
      <p:sp>
        <p:nvSpPr>
          <p:cNvPr id="4" name="角丸四角形 3"/>
          <p:cNvSpPr/>
          <p:nvPr/>
        </p:nvSpPr>
        <p:spPr>
          <a:xfrm>
            <a:off x="323528" y="3043243"/>
            <a:ext cx="8568952" cy="60178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u="sng" dirty="0" smtClean="0">
                <a:solidFill>
                  <a:srgbClr val="FF0000"/>
                </a:solidFill>
                <a:latin typeface="ＭＳ ゴシック" panose="020B0609070205080204" pitchFamily="49" charset="-128"/>
                <a:ea typeface="ＭＳ ゴシック" panose="020B0609070205080204" pitchFamily="49" charset="-128"/>
              </a:rPr>
              <a:t>外部導入豚からのＰＲＲＳウイルスの侵入が示唆</a:t>
            </a:r>
            <a:endParaRPr kumimoji="1" lang="ja-JP" altLang="en-US" sz="2800" b="1" u="sng"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2123728" y="4869160"/>
            <a:ext cx="4680520"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smtClean="0">
                <a:latin typeface="ＭＳ ゴシック" panose="020B0609070205080204" pitchFamily="49" charset="-128"/>
                <a:ea typeface="ＭＳ ゴシック" panose="020B0609070205080204" pitchFamily="49" charset="-128"/>
              </a:rPr>
              <a:t>図２ 抗体検査結果</a:t>
            </a:r>
            <a:endParaRPr kumimoji="1" lang="ja-JP" altLang="en-US" sz="2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38509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88640" y="210344"/>
            <a:ext cx="5976664"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800" dirty="0" smtClean="0">
                <a:latin typeface="ＭＳ ゴシック" panose="020B0609070205080204" pitchFamily="49" charset="-128"/>
                <a:ea typeface="ＭＳ ゴシック" panose="020B0609070205080204" pitchFamily="49" charset="-128"/>
              </a:rPr>
              <a:t>表２</a:t>
            </a:r>
            <a:r>
              <a:rPr kumimoji="1" lang="ja-JP" altLang="en-US" sz="2800" dirty="0" smtClean="0">
                <a:latin typeface="ＭＳ ゴシック" panose="020B0609070205080204" pitchFamily="49" charset="-128"/>
                <a:ea typeface="ＭＳ ゴシック" panose="020B0609070205080204" pitchFamily="49" charset="-128"/>
              </a:rPr>
              <a:t> 対策・指導</a:t>
            </a:r>
            <a:endParaRPr kumimoji="1" lang="ja-JP" altLang="en-US" sz="2800" dirty="0">
              <a:latin typeface="ＭＳ ゴシック" panose="020B0609070205080204" pitchFamily="49" charset="-128"/>
              <a:ea typeface="ＭＳ ゴシック" panose="020B0609070205080204" pitchFamily="49"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030957362"/>
              </p:ext>
            </p:extLst>
          </p:nvPr>
        </p:nvGraphicFramePr>
        <p:xfrm>
          <a:off x="71500" y="1038944"/>
          <a:ext cx="8964997" cy="5486400"/>
        </p:xfrm>
        <a:graphic>
          <a:graphicData uri="http://schemas.openxmlformats.org/drawingml/2006/table">
            <a:tbl>
              <a:tblPr firstRow="1" bandRow="1">
                <a:tableStyleId>{2D5ABB26-0587-4C30-8999-92F81FD0307C}</a:tableStyleId>
              </a:tblPr>
              <a:tblGrid>
                <a:gridCol w="2844316"/>
                <a:gridCol w="2880320"/>
                <a:gridCol w="3240361"/>
              </a:tblGrid>
              <a:tr h="370840">
                <a:tc>
                  <a:txBody>
                    <a:bodyPr/>
                    <a:lstStyle/>
                    <a:p>
                      <a:endParaRPr kumimoji="1" lang="ja-JP" altLang="en-US"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対策・指導</a:t>
                      </a:r>
                      <a:endParaRPr kumimoji="1" lang="ja-JP" altLang="en-US" sz="24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備考</a:t>
                      </a:r>
                      <a:endParaRPr kumimoji="1" lang="ja-JP" altLang="en-US" sz="24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ja-JP" altLang="en-US" sz="2400" dirty="0" smtClean="0"/>
                        <a:t>ＰＲＲＳワクチン未接種</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ワクチンの接種</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対象　３～１８週齢の　肥育豚</a:t>
                      </a:r>
                      <a:endParaRPr kumimoji="1" lang="en-US" altLang="ja-JP" sz="2400" dirty="0" smtClean="0"/>
                    </a:p>
                    <a:p>
                      <a:r>
                        <a:rPr kumimoji="1" lang="ja-JP" altLang="en-US" sz="2400" dirty="0" smtClean="0"/>
                        <a:t>交配３～４週前の繁殖母豚</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ja-JP" altLang="en-US" sz="2400" dirty="0" smtClean="0"/>
                        <a:t>導入豚と肥育豚の同居</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消毒等衛生管理の徹底</a:t>
                      </a:r>
                      <a:endParaRPr kumimoji="1" lang="en-US" altLang="ja-JP" sz="2400" dirty="0" smtClean="0"/>
                    </a:p>
                    <a:p>
                      <a:r>
                        <a:rPr kumimoji="1" lang="ja-JP" altLang="en-US" sz="2400" dirty="0" smtClean="0"/>
                        <a:t>豚舎ごとの作業者の専従化</a:t>
                      </a:r>
                      <a:endParaRPr kumimoji="1" lang="en-US" altLang="ja-JP" sz="2400" dirty="0" smtClean="0"/>
                    </a:p>
                    <a:p>
                      <a:r>
                        <a:rPr kumimoji="1" lang="ja-JP" altLang="en-US" sz="2400" dirty="0" smtClean="0"/>
                        <a:t>内部および外部寄生虫の駆除</a:t>
                      </a:r>
                      <a:endParaRPr kumimoji="1" lang="en-US" altLang="ja-JP" sz="2400" dirty="0" smtClean="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豚舎ごとに専用の作業着・長靴を準備</a:t>
                      </a:r>
                      <a:endParaRPr kumimoji="1" lang="en-US" altLang="ja-JP" sz="2400" dirty="0" smtClean="0"/>
                    </a:p>
                    <a:p>
                      <a:r>
                        <a:rPr kumimoji="1" lang="ja-JP" altLang="en-US" sz="2400" dirty="0" smtClean="0"/>
                        <a:t>豚舎間での往来禁止</a:t>
                      </a:r>
                      <a:endParaRPr kumimoji="1" lang="en-US" altLang="ja-JP" sz="2400" dirty="0" smtClean="0"/>
                    </a:p>
                    <a:p>
                      <a:endParaRPr kumimoji="1" lang="en-US" altLang="ja-JP" sz="2400" dirty="0" smtClean="0"/>
                    </a:p>
                    <a:p>
                      <a:r>
                        <a:rPr kumimoji="1" lang="ja-JP" altLang="en-US" sz="2400" dirty="0" smtClean="0"/>
                        <a:t>イベルメクチン</a:t>
                      </a:r>
                      <a:r>
                        <a:rPr kumimoji="1" lang="ja-JP" altLang="en-US" sz="2400" dirty="0" smtClean="0"/>
                        <a:t>の塗布</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ja-JP" altLang="en-US" sz="2400" dirty="0" smtClean="0"/>
                        <a:t>ＰＲＲＳウイルス侵入</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導入の中止</a:t>
                      </a:r>
                      <a:endParaRPr kumimoji="1" lang="en-US" altLang="ja-JP" sz="2400" dirty="0" smtClean="0"/>
                    </a:p>
                    <a:p>
                      <a:endParaRPr kumimoji="1" lang="en-US" altLang="ja-JP" sz="2400" dirty="0" smtClean="0"/>
                    </a:p>
                    <a:p>
                      <a:endParaRPr kumimoji="1" lang="en-US" altLang="ja-JP" sz="2400" dirty="0" smtClean="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優良繁殖母豚の作出</a:t>
                      </a:r>
                      <a:endParaRPr kumimoji="1" lang="en-US" altLang="ja-JP" sz="2400" dirty="0" smtClean="0"/>
                    </a:p>
                    <a:p>
                      <a:r>
                        <a:rPr kumimoji="1" lang="ja-JP" altLang="en-US" sz="2400" dirty="0" smtClean="0"/>
                        <a:t>繁殖母豚の増頭・更新</a:t>
                      </a:r>
                      <a:endParaRPr kumimoji="1" lang="en-US" altLang="ja-JP" sz="2400" dirty="0" smtClean="0"/>
                    </a:p>
                    <a:p>
                      <a:r>
                        <a:rPr kumimoji="1" lang="ja-JP" altLang="en-US" sz="2400" dirty="0" smtClean="0"/>
                        <a:t>的確な発情の発見</a:t>
                      </a:r>
                      <a:endParaRPr kumimoji="1" lang="en-US" altLang="ja-JP" sz="2400" dirty="0" smtClean="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46954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35496" y="-459432"/>
            <a:ext cx="9108504" cy="5688632"/>
          </a:xfrm>
        </p:spPr>
        <p:txBody>
          <a:bodyPr>
            <a:normAutofit/>
          </a:bodyPr>
          <a:lstStyle/>
          <a:p>
            <a:r>
              <a:rPr kumimoji="1" lang="ja-JP" altLang="en-US" sz="3200" dirty="0" smtClean="0">
                <a:solidFill>
                  <a:schemeClr val="tx1"/>
                </a:solidFill>
              </a:rPr>
              <a:t>　　　　　　　</a:t>
            </a:r>
            <a:endParaRPr kumimoji="1" lang="en-US" altLang="ja-JP" sz="2800" dirty="0" smtClean="0">
              <a:solidFill>
                <a:schemeClr val="tx1"/>
              </a:solidFill>
              <a:latin typeface="ＭＳ ゴシック" panose="020B0609070205080204" pitchFamily="49" charset="-128"/>
              <a:ea typeface="ＭＳ ゴシック" panose="020B0609070205080204" pitchFamily="49" charset="-128"/>
            </a:endParaRPr>
          </a:p>
          <a:p>
            <a:r>
              <a:rPr lang="en-US" altLang="ja-JP" sz="2400" dirty="0">
                <a:solidFill>
                  <a:schemeClr val="tx1"/>
                </a:solidFill>
                <a:latin typeface="ＭＳ ゴシック" panose="020B0609070205080204" pitchFamily="49" charset="-128"/>
                <a:ea typeface="ＭＳ ゴシック" panose="020B0609070205080204" pitchFamily="49" charset="-128"/>
              </a:rPr>
              <a:t> </a:t>
            </a:r>
            <a:r>
              <a:rPr lang="en-US" altLang="ja-JP" sz="2400"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2800" dirty="0" smtClean="0">
                <a:solidFill>
                  <a:schemeClr val="tx1"/>
                </a:solidFill>
                <a:latin typeface="ＭＳ ゴシック" panose="020B0609070205080204" pitchFamily="49" charset="-128"/>
                <a:ea typeface="ＭＳ ゴシック" panose="020B0609070205080204" pitchFamily="49" charset="-128"/>
              </a:rPr>
              <a:t>・肥育豚でのワクチン接種</a:t>
            </a:r>
            <a:r>
              <a:rPr lang="ja-JP" altLang="en-US" sz="2800" dirty="0">
                <a:solidFill>
                  <a:schemeClr val="tx1"/>
                </a:solidFill>
                <a:latin typeface="ＭＳ ゴシック" panose="020B0609070205080204" pitchFamily="49" charset="-128"/>
                <a:ea typeface="ＭＳ ゴシック" panose="020B0609070205080204" pitchFamily="49" charset="-128"/>
              </a:rPr>
              <a:t>全頭</a:t>
            </a:r>
            <a:r>
              <a:rPr kumimoji="1" lang="ja-JP" altLang="en-US" sz="2800" dirty="0" smtClean="0">
                <a:solidFill>
                  <a:schemeClr val="tx1"/>
                </a:solidFill>
                <a:latin typeface="ＭＳ ゴシック" panose="020B0609070205080204" pitchFamily="49" charset="-128"/>
                <a:ea typeface="ＭＳ ゴシック" panose="020B0609070205080204" pitchFamily="49" charset="-128"/>
              </a:rPr>
              <a:t>終了</a:t>
            </a:r>
            <a:endParaRPr kumimoji="1" lang="en-US" altLang="ja-JP" sz="28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28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2800" dirty="0" smtClean="0">
                <a:solidFill>
                  <a:schemeClr val="tx1"/>
                </a:solidFill>
                <a:latin typeface="ＭＳ ゴシック" panose="020B0609070205080204" pitchFamily="49" charset="-128"/>
                <a:ea typeface="ＭＳ ゴシック" panose="020B0609070205080204" pitchFamily="49" charset="-128"/>
              </a:rPr>
              <a:t>      ・繁殖豚においても順次ワクチン接種を開始</a:t>
            </a:r>
            <a:endParaRPr kumimoji="1" lang="en-US" altLang="ja-JP" sz="28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dirty="0" smtClean="0">
                <a:solidFill>
                  <a:schemeClr val="tx1"/>
                </a:solidFill>
                <a:latin typeface="ＭＳ ゴシック" panose="020B0609070205080204" pitchFamily="49" charset="-128"/>
                <a:ea typeface="ＭＳ ゴシック" panose="020B0609070205080204" pitchFamily="49" charset="-128"/>
              </a:rPr>
              <a:t>　　    </a:t>
            </a:r>
            <a:r>
              <a:rPr lang="ja-JP" altLang="en-US" sz="2800" b="1" dirty="0" smtClean="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ワクチン</a:t>
            </a:r>
            <a:r>
              <a:rPr lang="ja-JP" altLang="en-US" sz="2800" b="1"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未接種</a:t>
            </a:r>
            <a:r>
              <a:rPr lang="ja-JP" altLang="en-US" sz="2800" dirty="0">
                <a:solidFill>
                  <a:schemeClr val="tx1"/>
                </a:solidFill>
                <a:latin typeface="ＭＳ ゴシック" panose="020B0609070205080204" pitchFamily="49" charset="-128"/>
                <a:ea typeface="ＭＳ ゴシック" panose="020B0609070205080204" pitchFamily="49" charset="-128"/>
              </a:rPr>
              <a:t>繁殖母豚及び種雄豚</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dirty="0" smtClean="0">
                <a:solidFill>
                  <a:schemeClr val="tx1"/>
                </a:solidFill>
                <a:latin typeface="ＭＳ ゴシック" panose="020B0609070205080204" pitchFamily="49" charset="-128"/>
                <a:ea typeface="ＭＳ ゴシック" panose="020B0609070205080204" pitchFamily="49" charset="-128"/>
              </a:rPr>
              <a:t>  → 抗体</a:t>
            </a:r>
            <a:r>
              <a:rPr lang="ja-JP" altLang="en-US" sz="2800" dirty="0">
                <a:solidFill>
                  <a:schemeClr val="tx1"/>
                </a:solidFill>
                <a:latin typeface="ＭＳ ゴシック" panose="020B0609070205080204" pitchFamily="49" charset="-128"/>
                <a:ea typeface="ＭＳ ゴシック" panose="020B0609070205080204" pitchFamily="49" charset="-128"/>
              </a:rPr>
              <a:t>陰性を確認 </a:t>
            </a:r>
            <a:r>
              <a:rPr lang="en-US" altLang="ja-JP" sz="2800" dirty="0">
                <a:solidFill>
                  <a:schemeClr val="tx1"/>
                </a:solidFill>
                <a:latin typeface="ＭＳ ゴシック" panose="020B0609070205080204" pitchFamily="49" charset="-128"/>
                <a:ea typeface="ＭＳ ゴシック" panose="020B0609070205080204" pitchFamily="49" charset="-128"/>
              </a:rPr>
              <a:t>(0/5)</a:t>
            </a:r>
          </a:p>
          <a:p>
            <a:r>
              <a:rPr lang="ja-JP" altLang="en-US" sz="2800" b="1" dirty="0" smtClean="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ワクチン接種済み</a:t>
            </a:r>
            <a:r>
              <a:rPr lang="ja-JP" altLang="en-US" sz="2800" dirty="0" smtClean="0">
                <a:solidFill>
                  <a:schemeClr val="tx1"/>
                </a:solidFill>
                <a:latin typeface="ＭＳ ゴシック" panose="020B0609070205080204" pitchFamily="49" charset="-128"/>
                <a:ea typeface="ＭＳ ゴシック" panose="020B0609070205080204" pitchFamily="49" charset="-128"/>
              </a:rPr>
              <a:t>繁殖母豚</a:t>
            </a:r>
            <a:r>
              <a:rPr lang="ja-JP" altLang="en-US" sz="2800" dirty="0">
                <a:solidFill>
                  <a:schemeClr val="tx1"/>
                </a:solidFill>
                <a:latin typeface="ＭＳ ゴシック" panose="020B0609070205080204" pitchFamily="49" charset="-128"/>
                <a:ea typeface="ＭＳ ゴシック" panose="020B0609070205080204" pitchFamily="49" charset="-128"/>
              </a:rPr>
              <a:t>　</a:t>
            </a:r>
            <a:endParaRPr lang="en-US" altLang="ja-JP" sz="28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dirty="0" smtClean="0">
                <a:solidFill>
                  <a:schemeClr val="tx1"/>
                </a:solidFill>
                <a:latin typeface="ＭＳ ゴシック" panose="020B0609070205080204" pitchFamily="49" charset="-128"/>
                <a:ea typeface="ＭＳ ゴシック" panose="020B0609070205080204" pitchFamily="49" charset="-128"/>
              </a:rPr>
              <a:t>  　　    → </a:t>
            </a:r>
            <a:r>
              <a:rPr kumimoji="1" lang="ja-JP" altLang="en-US" sz="2800" dirty="0" smtClean="0">
                <a:solidFill>
                  <a:schemeClr val="tx1"/>
                </a:solidFill>
                <a:latin typeface="ＭＳ ゴシック" panose="020B0609070205080204" pitchFamily="49" charset="-128"/>
                <a:ea typeface="ＭＳ ゴシック" panose="020B0609070205080204" pitchFamily="49" charset="-128"/>
              </a:rPr>
              <a:t>抗体獲得を確認（</a:t>
            </a:r>
            <a:r>
              <a:rPr kumimoji="1" lang="en-US" altLang="ja-JP" sz="2800" dirty="0" smtClean="0">
                <a:solidFill>
                  <a:schemeClr val="tx1"/>
                </a:solidFill>
                <a:latin typeface="ＭＳ ゴシック" panose="020B0609070205080204" pitchFamily="49" charset="-128"/>
                <a:ea typeface="ＭＳ ゴシック" panose="020B0609070205080204" pitchFamily="49" charset="-128"/>
              </a:rPr>
              <a:t>3/3)</a:t>
            </a:r>
          </a:p>
          <a:p>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28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2800" dirty="0" smtClean="0">
                <a:solidFill>
                  <a:schemeClr val="tx1"/>
                </a:solidFill>
                <a:latin typeface="ＭＳ ゴシック" panose="020B0609070205080204" pitchFamily="49" charset="-128"/>
                <a:ea typeface="ＭＳ ゴシック" panose="020B0609070205080204" pitchFamily="49" charset="-128"/>
              </a:rPr>
              <a:t>      ・優良母豚の増頭を開始</a:t>
            </a:r>
            <a:endParaRPr kumimoji="1" lang="ja-JP" altLang="en-US" sz="2800" dirty="0">
              <a:solidFill>
                <a:schemeClr val="tx1"/>
              </a:solidFill>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1475656" y="5589240"/>
            <a:ext cx="5976664"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smtClean="0">
                <a:latin typeface="ＭＳ ゴシック" panose="020B0609070205080204" pitchFamily="49" charset="-128"/>
                <a:ea typeface="ＭＳ ゴシック" panose="020B0609070205080204" pitchFamily="49" charset="-128"/>
              </a:rPr>
              <a:t>図３ 現在の状況</a:t>
            </a:r>
            <a:endParaRPr kumimoji="1" lang="ja-JP" altLang="en-US" sz="2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81604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0" y="548680"/>
            <a:ext cx="8928993" cy="6029240"/>
          </a:xfrm>
        </p:spPr>
        <p:txBody>
          <a:bodyPr>
            <a:normAutofit fontScale="92500" lnSpcReduction="20000"/>
          </a:bodyPr>
          <a:lstStyle/>
          <a:p>
            <a:r>
              <a:rPr kumimoji="1" lang="ja-JP" altLang="en-US" sz="28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28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000" dirty="0" smtClean="0">
                <a:solidFill>
                  <a:schemeClr val="tx1"/>
                </a:solidFill>
                <a:latin typeface="ＭＳ ゴシック" panose="020B0609070205080204" pitchFamily="49" charset="-128"/>
                <a:ea typeface="ＭＳ ゴシック" panose="020B0609070205080204" pitchFamily="49" charset="-128"/>
              </a:rPr>
              <a:t>    ・検査によりＡ農家でＰＲＲＳ抗体が陽性</a:t>
            </a:r>
            <a:endParaRPr lang="en-US" altLang="ja-JP" sz="30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3000" dirty="0" smtClean="0">
                <a:solidFill>
                  <a:schemeClr val="tx1"/>
                </a:solidFill>
                <a:latin typeface="ＭＳ ゴシック" panose="020B0609070205080204" pitchFamily="49" charset="-128"/>
                <a:ea typeface="ＭＳ ゴシック" panose="020B0609070205080204" pitchFamily="49" charset="-128"/>
              </a:rPr>
              <a:t>    ・調査の結果、導入豚からのウイルス侵入</a:t>
            </a:r>
            <a:r>
              <a:rPr lang="ja-JP" altLang="en-US" sz="3000" dirty="0" smtClean="0">
                <a:solidFill>
                  <a:schemeClr val="tx1"/>
                </a:solidFill>
                <a:latin typeface="ＭＳ ゴシック" panose="020B0609070205080204" pitchFamily="49" charset="-128"/>
                <a:ea typeface="ＭＳ ゴシック" panose="020B0609070205080204" pitchFamily="49" charset="-128"/>
              </a:rPr>
              <a:t>が示唆</a:t>
            </a:r>
            <a:endParaRPr lang="en-US" altLang="ja-JP" sz="30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3000" dirty="0" smtClean="0">
                <a:solidFill>
                  <a:schemeClr val="tx1"/>
                </a:solidFill>
                <a:latin typeface="ＭＳ ゴシック" panose="020B0609070205080204" pitchFamily="49" charset="-128"/>
                <a:ea typeface="ＭＳ ゴシック" panose="020B0609070205080204" pitchFamily="49" charset="-128"/>
              </a:rPr>
              <a:t>　　</a:t>
            </a:r>
            <a:r>
              <a:rPr lang="ja-JP" altLang="en-US" sz="30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3000" dirty="0" smtClean="0">
                <a:solidFill>
                  <a:schemeClr val="tx1"/>
                </a:solidFill>
                <a:latin typeface="ＭＳ ゴシック" panose="020B0609070205080204" pitchFamily="49" charset="-128"/>
                <a:ea typeface="ＭＳ ゴシック" panose="020B0609070205080204" pitchFamily="49" charset="-128"/>
              </a:rPr>
              <a:t>導入を必要とする経営状態</a:t>
            </a:r>
            <a:endParaRPr kumimoji="1" lang="en-US" altLang="ja-JP" sz="3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0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3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000" dirty="0">
                <a:solidFill>
                  <a:schemeClr val="tx1"/>
                </a:solidFill>
                <a:latin typeface="ＭＳ ゴシック" panose="020B0609070205080204" pitchFamily="49" charset="-128"/>
                <a:ea typeface="ＭＳ ゴシック" panose="020B0609070205080204" pitchFamily="49" charset="-128"/>
              </a:rPr>
              <a:t>　　</a:t>
            </a:r>
            <a:r>
              <a:rPr lang="ja-JP" altLang="en-US" sz="3000" dirty="0" smtClean="0">
                <a:solidFill>
                  <a:schemeClr val="tx1"/>
                </a:solidFill>
                <a:latin typeface="ＭＳ ゴシック" panose="020B0609070205080204" pitchFamily="49" charset="-128"/>
                <a:ea typeface="ＭＳ ゴシック" panose="020B0609070205080204" pitchFamily="49" charset="-128"/>
              </a:rPr>
              <a:t>・ＰＲＲＳワクチン接種、飼養管理指導、</a:t>
            </a:r>
            <a:endParaRPr lang="en-US" altLang="ja-JP" sz="3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000" dirty="0">
                <a:solidFill>
                  <a:schemeClr val="tx1"/>
                </a:solidFill>
                <a:latin typeface="ＭＳ ゴシック" panose="020B0609070205080204" pitchFamily="49" charset="-128"/>
                <a:ea typeface="ＭＳ ゴシック" panose="020B0609070205080204" pitchFamily="49" charset="-128"/>
              </a:rPr>
              <a:t>　</a:t>
            </a:r>
            <a:r>
              <a:rPr lang="ja-JP" altLang="en-US" sz="3000" dirty="0" smtClean="0">
                <a:solidFill>
                  <a:schemeClr val="tx1"/>
                </a:solidFill>
                <a:latin typeface="ＭＳ ゴシック" panose="020B0609070205080204" pitchFamily="49" charset="-128"/>
                <a:ea typeface="ＭＳ ゴシック" panose="020B0609070205080204" pitchFamily="49" charset="-128"/>
              </a:rPr>
              <a:t>　　</a:t>
            </a:r>
            <a:r>
              <a:rPr lang="ja-JP" altLang="en-US" sz="3000" dirty="0">
                <a:solidFill>
                  <a:schemeClr val="tx1"/>
                </a:solidFill>
                <a:latin typeface="ＭＳ ゴシック" panose="020B0609070205080204" pitchFamily="49" charset="-128"/>
                <a:ea typeface="ＭＳ ゴシック" panose="020B0609070205080204" pitchFamily="49" charset="-128"/>
              </a:rPr>
              <a:t> </a:t>
            </a:r>
            <a:r>
              <a:rPr lang="ja-JP" altLang="en-US" sz="3000" dirty="0" smtClean="0">
                <a:solidFill>
                  <a:schemeClr val="tx1"/>
                </a:solidFill>
                <a:latin typeface="ＭＳ ゴシック" panose="020B0609070205080204" pitchFamily="49" charset="-128"/>
                <a:ea typeface="ＭＳ ゴシック" panose="020B0609070205080204" pitchFamily="49" charset="-128"/>
              </a:rPr>
              <a:t>肥育豚外部導入中止に向け助言　　　　　　　　　　　　</a:t>
            </a:r>
            <a:endParaRPr lang="en-US" altLang="ja-JP" sz="3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000" dirty="0">
                <a:solidFill>
                  <a:schemeClr val="tx1"/>
                </a:solidFill>
                <a:latin typeface="ＭＳ ゴシック" panose="020B0609070205080204" pitchFamily="49" charset="-128"/>
                <a:ea typeface="ＭＳ ゴシック" panose="020B0609070205080204" pitchFamily="49" charset="-128"/>
              </a:rPr>
              <a:t>　</a:t>
            </a:r>
            <a:r>
              <a:rPr lang="ja-JP" altLang="en-US" sz="3000" dirty="0" smtClean="0">
                <a:solidFill>
                  <a:schemeClr val="tx1"/>
                </a:solidFill>
                <a:latin typeface="ＭＳ ゴシック" panose="020B0609070205080204" pitchFamily="49" charset="-128"/>
                <a:ea typeface="ＭＳ ゴシック" panose="020B0609070205080204" pitchFamily="49" charset="-128"/>
              </a:rPr>
              <a:t>　　　</a:t>
            </a:r>
            <a:r>
              <a:rPr lang="ja-JP" altLang="en-US" sz="3000" dirty="0">
                <a:solidFill>
                  <a:schemeClr val="tx1"/>
                </a:solidFill>
                <a:latin typeface="ＭＳ ゴシック" panose="020B0609070205080204" pitchFamily="49" charset="-128"/>
                <a:ea typeface="ＭＳ ゴシック" panose="020B0609070205080204" pitchFamily="49" charset="-128"/>
              </a:rPr>
              <a:t>　</a:t>
            </a:r>
            <a:r>
              <a:rPr lang="ja-JP" altLang="en-US" sz="30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3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000" dirty="0">
                <a:solidFill>
                  <a:schemeClr val="tx1"/>
                </a:solidFill>
                <a:latin typeface="ＭＳ ゴシック" panose="020B0609070205080204" pitchFamily="49" charset="-128"/>
                <a:ea typeface="ＭＳ ゴシック" panose="020B0609070205080204" pitchFamily="49" charset="-128"/>
              </a:rPr>
              <a:t>　</a:t>
            </a:r>
            <a:r>
              <a:rPr lang="ja-JP" altLang="en-US" sz="3000" dirty="0" smtClean="0">
                <a:solidFill>
                  <a:schemeClr val="tx1"/>
                </a:solidFill>
                <a:latin typeface="ＭＳ ゴシック" panose="020B0609070205080204" pitchFamily="49" charset="-128"/>
                <a:ea typeface="ＭＳ ゴシック" panose="020B0609070205080204" pitchFamily="49" charset="-128"/>
              </a:rPr>
              <a:t>現在）肥育豚でのＰＲＲＳワクチン接種完了</a:t>
            </a:r>
            <a:endParaRPr lang="en-US" altLang="ja-JP" sz="3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000" dirty="0">
                <a:solidFill>
                  <a:schemeClr val="tx1"/>
                </a:solidFill>
                <a:latin typeface="ＭＳ ゴシック" panose="020B0609070205080204" pitchFamily="49" charset="-128"/>
                <a:ea typeface="ＭＳ ゴシック" panose="020B0609070205080204" pitchFamily="49" charset="-128"/>
              </a:rPr>
              <a:t>　</a:t>
            </a:r>
            <a:r>
              <a:rPr lang="ja-JP" altLang="en-US" sz="3000" dirty="0" smtClean="0">
                <a:solidFill>
                  <a:schemeClr val="tx1"/>
                </a:solidFill>
                <a:latin typeface="ＭＳ ゴシック" panose="020B0609070205080204" pitchFamily="49" charset="-128"/>
                <a:ea typeface="ＭＳ ゴシック" panose="020B0609070205080204" pitchFamily="49" charset="-128"/>
              </a:rPr>
              <a:t>　　　　　　　 </a:t>
            </a:r>
            <a:r>
              <a:rPr lang="ja-JP" altLang="en-US" sz="3000" dirty="0">
                <a:solidFill>
                  <a:schemeClr val="tx1"/>
                </a:solidFill>
                <a:latin typeface="ＭＳ ゴシック" panose="020B0609070205080204" pitchFamily="49" charset="-128"/>
                <a:ea typeface="ＭＳ ゴシック" panose="020B0609070205080204" pitchFamily="49" charset="-128"/>
              </a:rPr>
              <a:t>優良</a:t>
            </a:r>
            <a:r>
              <a:rPr lang="ja-JP" altLang="en-US" sz="3000" dirty="0" smtClean="0">
                <a:solidFill>
                  <a:schemeClr val="tx1"/>
                </a:solidFill>
                <a:latin typeface="ＭＳ ゴシック" panose="020B0609070205080204" pitchFamily="49" charset="-128"/>
                <a:ea typeface="ＭＳ ゴシック" panose="020B0609070205080204" pitchFamily="49" charset="-128"/>
              </a:rPr>
              <a:t>母豚の増頭を</a:t>
            </a:r>
            <a:r>
              <a:rPr lang="ja-JP" altLang="en-US" sz="3000" dirty="0">
                <a:solidFill>
                  <a:schemeClr val="tx1"/>
                </a:solidFill>
                <a:latin typeface="ＭＳ ゴシック" panose="020B0609070205080204" pitchFamily="49" charset="-128"/>
                <a:ea typeface="ＭＳ ゴシック" panose="020B0609070205080204" pitchFamily="49" charset="-128"/>
              </a:rPr>
              <a:t>開始</a:t>
            </a:r>
            <a:endParaRPr lang="en-US" altLang="ja-JP" sz="3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000" dirty="0">
                <a:solidFill>
                  <a:schemeClr val="tx1"/>
                </a:solidFill>
                <a:latin typeface="ＭＳ ゴシック" panose="020B0609070205080204" pitchFamily="49" charset="-128"/>
                <a:ea typeface="ＭＳ ゴシック" panose="020B0609070205080204" pitchFamily="49" charset="-128"/>
              </a:rPr>
              <a:t>　</a:t>
            </a:r>
            <a:r>
              <a:rPr lang="ja-JP" altLang="en-US" sz="30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3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000" dirty="0">
                <a:solidFill>
                  <a:schemeClr val="tx1"/>
                </a:solidFill>
                <a:latin typeface="ＭＳ ゴシック" panose="020B0609070205080204" pitchFamily="49" charset="-128"/>
                <a:ea typeface="ＭＳ ゴシック" panose="020B0609070205080204" pitchFamily="49" charset="-128"/>
              </a:rPr>
              <a:t>　</a:t>
            </a:r>
            <a:r>
              <a:rPr lang="ja-JP" altLang="en-US" sz="3000" dirty="0" smtClean="0">
                <a:solidFill>
                  <a:schemeClr val="tx1"/>
                </a:solidFill>
                <a:latin typeface="ＭＳ ゴシック" panose="020B0609070205080204" pitchFamily="49" charset="-128"/>
                <a:ea typeface="ＭＳ ゴシック" panose="020B0609070205080204" pitchFamily="49" charset="-128"/>
              </a:rPr>
              <a:t>　　 今後）ＰＲＲＳの蔓延防止</a:t>
            </a:r>
            <a:endParaRPr lang="en-US" altLang="ja-JP" sz="30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3000" dirty="0" smtClean="0">
                <a:solidFill>
                  <a:schemeClr val="tx1"/>
                </a:solidFill>
                <a:latin typeface="ＭＳ ゴシック" panose="020B0609070205080204" pitchFamily="49" charset="-128"/>
                <a:ea typeface="ＭＳ ゴシック" panose="020B0609070205080204" pitchFamily="49" charset="-128"/>
              </a:rPr>
              <a:t>　　　　　　</a:t>
            </a:r>
            <a:r>
              <a:rPr lang="ja-JP" altLang="en-US" sz="3000" dirty="0">
                <a:solidFill>
                  <a:schemeClr val="tx1"/>
                </a:solidFill>
                <a:latin typeface="ＭＳ ゴシック" panose="020B0609070205080204" pitchFamily="49" charset="-128"/>
                <a:ea typeface="ＭＳ ゴシック" panose="020B0609070205080204" pitchFamily="49" charset="-128"/>
              </a:rPr>
              <a:t> </a:t>
            </a:r>
            <a:r>
              <a:rPr lang="ja-JP" altLang="en-US" sz="3000" dirty="0" smtClean="0">
                <a:solidFill>
                  <a:schemeClr val="tx1"/>
                </a:solidFill>
                <a:latin typeface="ＭＳ ゴシック" panose="020B0609070205080204" pitchFamily="49" charset="-128"/>
                <a:ea typeface="ＭＳ ゴシック" panose="020B0609070205080204" pitchFamily="49" charset="-128"/>
              </a:rPr>
              <a:t>自家産豚</a:t>
            </a:r>
            <a:r>
              <a:rPr lang="ja-JP" altLang="en-US" sz="3000" dirty="0">
                <a:solidFill>
                  <a:schemeClr val="tx1"/>
                </a:solidFill>
                <a:latin typeface="ＭＳ ゴシック" panose="020B0609070205080204" pitchFamily="49" charset="-128"/>
                <a:ea typeface="ＭＳ ゴシック" panose="020B0609070205080204" pitchFamily="49" charset="-128"/>
              </a:rPr>
              <a:t>による</a:t>
            </a:r>
            <a:r>
              <a:rPr lang="ja-JP" altLang="en-US" sz="3000" dirty="0" smtClean="0">
                <a:solidFill>
                  <a:schemeClr val="tx1"/>
                </a:solidFill>
                <a:latin typeface="ＭＳ ゴシック" panose="020B0609070205080204" pitchFamily="49" charset="-128"/>
                <a:ea typeface="ＭＳ ゴシック" panose="020B0609070205080204" pitchFamily="49" charset="-128"/>
              </a:rPr>
              <a:t>経営</a:t>
            </a:r>
            <a:endParaRPr lang="en-US" altLang="ja-JP" sz="30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320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dirty="0"/>
          </a:p>
        </p:txBody>
      </p:sp>
      <p:sp>
        <p:nvSpPr>
          <p:cNvPr id="4" name="正方形/長方形 3"/>
          <p:cNvSpPr/>
          <p:nvPr/>
        </p:nvSpPr>
        <p:spPr>
          <a:xfrm>
            <a:off x="1475656" y="5933706"/>
            <a:ext cx="5976664"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smtClean="0">
                <a:latin typeface="ＭＳ ゴシック" panose="020B0609070205080204" pitchFamily="49" charset="-128"/>
                <a:ea typeface="ＭＳ ゴシック" panose="020B0609070205080204" pitchFamily="49" charset="-128"/>
              </a:rPr>
              <a:t>図４ </a:t>
            </a:r>
            <a:r>
              <a:rPr lang="ja-JP" altLang="en-US" sz="2800" dirty="0" smtClean="0">
                <a:latin typeface="ＭＳ ゴシック" panose="020B0609070205080204" pitchFamily="49" charset="-128"/>
                <a:ea typeface="ＭＳ ゴシック" panose="020B0609070205080204" pitchFamily="49" charset="-128"/>
              </a:rPr>
              <a:t>今後の</a:t>
            </a:r>
            <a:r>
              <a:rPr lang="ja-JP" altLang="en-US" sz="2800" dirty="0">
                <a:latin typeface="ＭＳ ゴシック" panose="020B0609070205080204" pitchFamily="49" charset="-128"/>
                <a:ea typeface="ＭＳ ゴシック" panose="020B0609070205080204" pitchFamily="49" charset="-128"/>
              </a:rPr>
              <a:t>方針</a:t>
            </a:r>
            <a:endParaRPr kumimoji="1" lang="ja-JP" altLang="en-US" sz="28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33417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2473</TotalTime>
  <Words>647</Words>
  <Application>Microsoft Office PowerPoint</Application>
  <PresentationFormat>画面に合わせる (4:3)</PresentationFormat>
  <Paragraphs>109</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Wakayama Prefecture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業績発表会：飼養衛生管理基準の徹底に関する指導について</dc:title>
  <dc:creator>134139</dc:creator>
  <cp:lastModifiedBy>134139</cp:lastModifiedBy>
  <cp:revision>255</cp:revision>
  <cp:lastPrinted>2015-12-16T06:21:11Z</cp:lastPrinted>
  <dcterms:created xsi:type="dcterms:W3CDTF">2015-11-24T00:55:03Z</dcterms:created>
  <dcterms:modified xsi:type="dcterms:W3CDTF">2016-02-25T02:11:29Z</dcterms:modified>
</cp:coreProperties>
</file>