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97" r:id="rId2"/>
    <p:sldId id="298" r:id="rId3"/>
    <p:sldId id="266" r:id="rId4"/>
    <p:sldId id="267" r:id="rId5"/>
    <p:sldId id="268" r:id="rId6"/>
    <p:sldId id="294" r:id="rId7"/>
    <p:sldId id="296" r:id="rId8"/>
    <p:sldId id="280" r:id="rId9"/>
    <p:sldId id="261" r:id="rId10"/>
    <p:sldId id="269" r:id="rId11"/>
    <p:sldId id="295" r:id="rId12"/>
    <p:sldId id="293" r:id="rId13"/>
    <p:sldId id="287" r:id="rId14"/>
    <p:sldId id="299" r:id="rId15"/>
    <p:sldId id="289" r:id="rId16"/>
    <p:sldId id="288" r:id="rId1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99"/>
    <a:srgbClr val="009900"/>
    <a:srgbClr val="FF0066"/>
    <a:srgbClr val="CC0066"/>
    <a:srgbClr val="34124E"/>
    <a:srgbClr val="0206B2"/>
    <a:srgbClr val="0067B4"/>
    <a:srgbClr val="33CC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>
      <p:cViewPr varScale="1">
        <p:scale>
          <a:sx n="54" d="100"/>
          <a:sy n="54" d="100"/>
        </p:scale>
        <p:origin x="-9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死亡率推移!$L$90</c:f>
              <c:strCache>
                <c:ptCount val="1"/>
                <c:pt idx="0">
                  <c:v>死廃率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死亡率推移!$K$91:$K$126</c:f>
              <c:strCache>
                <c:ptCount val="36"/>
                <c:pt idx="0">
                  <c:v>H24.4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H25.4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H26.4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</c:v>
                </c:pt>
                <c:pt idx="34">
                  <c:v>2</c:v>
                </c:pt>
                <c:pt idx="35">
                  <c:v>3</c:v>
                </c:pt>
              </c:strCache>
            </c:strRef>
          </c:cat>
          <c:val>
            <c:numRef>
              <c:f>死亡率推移!$L$91:$L$126</c:f>
              <c:numCache>
                <c:formatCode>0.00%</c:formatCode>
                <c:ptCount val="36"/>
                <c:pt idx="0">
                  <c:v>2.7826086956521741E-3</c:v>
                </c:pt>
                <c:pt idx="1">
                  <c:v>1.3043478260869566E-3</c:v>
                </c:pt>
                <c:pt idx="2">
                  <c:v>2.0869565217391303E-3</c:v>
                </c:pt>
                <c:pt idx="3">
                  <c:v>1.9130434782608696E-3</c:v>
                </c:pt>
                <c:pt idx="4">
                  <c:v>2.434782608695652E-3</c:v>
                </c:pt>
                <c:pt idx="5">
                  <c:v>2.6956521739130435E-3</c:v>
                </c:pt>
                <c:pt idx="6">
                  <c:v>4.8695652173913039E-3</c:v>
                </c:pt>
                <c:pt idx="7">
                  <c:v>3.4000000000000002E-2</c:v>
                </c:pt>
                <c:pt idx="8">
                  <c:v>8.5217391304347832E-3</c:v>
                </c:pt>
                <c:pt idx="9">
                  <c:v>2.8695652173913043E-3</c:v>
                </c:pt>
                <c:pt idx="10">
                  <c:v>1.8260869565217392E-3</c:v>
                </c:pt>
                <c:pt idx="11">
                  <c:v>2.2608695652173911E-3</c:v>
                </c:pt>
                <c:pt idx="12">
                  <c:v>2.1739130434782609E-3</c:v>
                </c:pt>
                <c:pt idx="13">
                  <c:v>1.8260869565217392E-3</c:v>
                </c:pt>
                <c:pt idx="14">
                  <c:v>1.9130434782608696E-3</c:v>
                </c:pt>
                <c:pt idx="15">
                  <c:v>2.956521739130435E-3</c:v>
                </c:pt>
                <c:pt idx="16">
                  <c:v>3.9130434782608699E-3</c:v>
                </c:pt>
                <c:pt idx="17">
                  <c:v>2.1739130434782609E-3</c:v>
                </c:pt>
                <c:pt idx="18">
                  <c:v>1.8260869565217392E-3</c:v>
                </c:pt>
                <c:pt idx="19">
                  <c:v>2.6956521739130435E-3</c:v>
                </c:pt>
                <c:pt idx="20">
                  <c:v>3.1304347826086958E-3</c:v>
                </c:pt>
                <c:pt idx="21">
                  <c:v>6.434782608695652E-3</c:v>
                </c:pt>
                <c:pt idx="22">
                  <c:v>2.7826086956521741E-3</c:v>
                </c:pt>
                <c:pt idx="23">
                  <c:v>2.5217391304347826E-3</c:v>
                </c:pt>
                <c:pt idx="24">
                  <c:v>1.8260869565217392E-3</c:v>
                </c:pt>
                <c:pt idx="25">
                  <c:v>1.8260869565217392E-3</c:v>
                </c:pt>
                <c:pt idx="26">
                  <c:v>1.3043478260869566E-3</c:v>
                </c:pt>
                <c:pt idx="27">
                  <c:v>1.1565217391304347E-2</c:v>
                </c:pt>
                <c:pt idx="28">
                  <c:v>2.1739130434782609E-3</c:v>
                </c:pt>
                <c:pt idx="29">
                  <c:v>1.4782608695652175E-3</c:v>
                </c:pt>
                <c:pt idx="30">
                  <c:v>4.956521739130435E-3</c:v>
                </c:pt>
                <c:pt idx="31">
                  <c:v>5.2173913043478265E-3</c:v>
                </c:pt>
                <c:pt idx="32">
                  <c:v>3.5652173913043477E-3</c:v>
                </c:pt>
                <c:pt idx="33">
                  <c:v>3.1304347826086958E-3</c:v>
                </c:pt>
                <c:pt idx="34">
                  <c:v>3.0434782608695652E-3</c:v>
                </c:pt>
                <c:pt idx="35">
                  <c:v>2.8695652173913043E-3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29536"/>
        <c:axId val="7731072"/>
      </c:lineChart>
      <c:catAx>
        <c:axId val="772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800" b="1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pPr>
            <a:endParaRPr lang="ja-JP"/>
          </a:p>
        </c:txPr>
        <c:crossAx val="7731072"/>
        <c:crosses val="autoZero"/>
        <c:auto val="1"/>
        <c:lblAlgn val="ctr"/>
        <c:lblOffset val="100"/>
        <c:tickMarkSkip val="2"/>
        <c:noMultiLvlLbl val="0"/>
      </c:catAx>
      <c:valAx>
        <c:axId val="7731072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800" b="1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pPr>
            <a:endParaRPr lang="ja-JP"/>
          </a:p>
        </c:txPr>
        <c:crossAx val="7729536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死亡率推移!$P$81</c:f>
              <c:strCache>
                <c:ptCount val="1"/>
                <c:pt idx="0">
                  <c:v>死廃率</c:v>
                </c:pt>
              </c:strCache>
            </c:strRef>
          </c:tx>
          <c:spPr>
            <a:ln>
              <a:solidFill>
                <a:schemeClr val="tx1">
                  <a:lumMod val="9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c:spPr>
          </c:dPt>
          <c:cat>
            <c:strRef>
              <c:f>死亡率推移!$N$68:$P$68</c:f>
              <c:strCache>
                <c:ptCount val="3"/>
                <c:pt idx="0">
                  <c:v>H24</c:v>
                </c:pt>
                <c:pt idx="1">
                  <c:v>H25</c:v>
                </c:pt>
                <c:pt idx="2">
                  <c:v>H26</c:v>
                </c:pt>
              </c:strCache>
            </c:strRef>
          </c:cat>
          <c:val>
            <c:numRef>
              <c:f>死亡率推移!$N$69:$P$69</c:f>
              <c:numCache>
                <c:formatCode>0.00%</c:formatCode>
                <c:ptCount val="3"/>
                <c:pt idx="0">
                  <c:v>5.6304347826086959E-3</c:v>
                </c:pt>
                <c:pt idx="1">
                  <c:v>2.8623188405797104E-3</c:v>
                </c:pt>
                <c:pt idx="2">
                  <c:v>3.5797101449275364E-3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5056"/>
        <c:axId val="45024000"/>
      </c:barChart>
      <c:catAx>
        <c:axId val="4292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800" b="1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pPr>
            <a:endParaRPr lang="ja-JP"/>
          </a:p>
        </c:txPr>
        <c:crossAx val="45024000"/>
        <c:crosses val="autoZero"/>
        <c:auto val="1"/>
        <c:lblAlgn val="ctr"/>
        <c:lblOffset val="100"/>
        <c:noMultiLvlLbl val="0"/>
      </c:catAx>
      <c:valAx>
        <c:axId val="45024000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800" b="1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pPr>
            <a:endParaRPr lang="ja-JP"/>
          </a:p>
        </c:txPr>
        <c:crossAx val="42925056"/>
        <c:crosses val="autoZero"/>
        <c:crossBetween val="between"/>
      </c:valAx>
      <c:spPr>
        <a:noFill/>
        <a:ln w="25344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C0066"/>
            </a:solidFill>
            <a:ln>
              <a:solidFill>
                <a:schemeClr val="tx1">
                  <a:lumMod val="95000"/>
                </a:schemeClr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ワクチン!$X$60:$Z$60</c:f>
                <c:numCache>
                  <c:formatCode>General</c:formatCode>
                  <c:ptCount val="3"/>
                  <c:pt idx="0">
                    <c:v>0.92195444572928875</c:v>
                  </c:pt>
                  <c:pt idx="1">
                    <c:v>1.0770329614269007</c:v>
                  </c:pt>
                  <c:pt idx="2">
                    <c:v>0.74833147735478833</c:v>
                  </c:pt>
                </c:numCache>
              </c:numRef>
            </c:plus>
            <c:minus>
              <c:numRef>
                <c:f>ワクチン!$X$60:$Z$60</c:f>
                <c:numCache>
                  <c:formatCode>General</c:formatCode>
                  <c:ptCount val="3"/>
                  <c:pt idx="0">
                    <c:v>0.92195444572928875</c:v>
                  </c:pt>
                  <c:pt idx="1">
                    <c:v>1.0770329614269007</c:v>
                  </c:pt>
                  <c:pt idx="2">
                    <c:v>0.74833147735478833</c:v>
                  </c:pt>
                </c:numCache>
              </c:numRef>
            </c:minus>
          </c:errBars>
          <c:cat>
            <c:strRef>
              <c:f>ワクチン!$X$58:$Z$58</c:f>
              <c:strCache>
                <c:ptCount val="3"/>
                <c:pt idx="0">
                  <c:v>40週齢</c:v>
                </c:pt>
                <c:pt idx="1">
                  <c:v>78週齢</c:v>
                </c:pt>
                <c:pt idx="2">
                  <c:v>122週齢</c:v>
                </c:pt>
              </c:strCache>
            </c:strRef>
          </c:cat>
          <c:val>
            <c:numRef>
              <c:f>ワクチン!$X$59:$Z$59</c:f>
              <c:numCache>
                <c:formatCode>General</c:formatCode>
                <c:ptCount val="3"/>
                <c:pt idx="0">
                  <c:v>7.5</c:v>
                </c:pt>
                <c:pt idx="1">
                  <c:v>7.2</c:v>
                </c:pt>
                <c:pt idx="2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9776"/>
        <c:axId val="7501312"/>
      </c:barChart>
      <c:catAx>
        <c:axId val="74997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800"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pPr>
            <a:endParaRPr lang="ja-JP"/>
          </a:p>
        </c:txPr>
        <c:crossAx val="7501312"/>
        <c:crosses val="autoZero"/>
        <c:auto val="1"/>
        <c:lblAlgn val="ctr"/>
        <c:lblOffset val="100"/>
        <c:noMultiLvlLbl val="0"/>
      </c:catAx>
      <c:valAx>
        <c:axId val="7501312"/>
        <c:scaling>
          <c:orientation val="minMax"/>
          <c:max val="12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800"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pPr>
            <a:endParaRPr lang="ja-JP"/>
          </a:p>
        </c:txPr>
        <c:crossAx val="7499776"/>
        <c:crosses val="autoZero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6986505005459"/>
          <c:y val="5.6387665198237888E-2"/>
          <c:w val="0.86587025294404574"/>
          <c:h val="0.794575391261510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errBars>
            <c:errBarType val="both"/>
            <c:errValType val="cust"/>
            <c:noEndCap val="0"/>
            <c:plus>
              <c:numRef>
                <c:f>産卵率!$R$191:$S$191</c:f>
                <c:numCache>
                  <c:formatCode>General</c:formatCode>
                  <c:ptCount val="2"/>
                  <c:pt idx="0">
                    <c:v>8.465866382070554E-2</c:v>
                  </c:pt>
                  <c:pt idx="1">
                    <c:v>7.0114075376966123E-2</c:v>
                  </c:pt>
                </c:numCache>
              </c:numRef>
            </c:plus>
            <c:minus>
              <c:numRef>
                <c:f>産卵率!$R$191:$S$191</c:f>
                <c:numCache>
                  <c:formatCode>General</c:formatCode>
                  <c:ptCount val="2"/>
                  <c:pt idx="0">
                    <c:v>8.465866382070554E-2</c:v>
                  </c:pt>
                  <c:pt idx="1">
                    <c:v>7.0114075376966123E-2</c:v>
                  </c:pt>
                </c:numCache>
              </c:numRef>
            </c:minus>
            <c:spPr>
              <a:ln>
                <a:solidFill>
                  <a:schemeClr val="tx1"/>
                </a:solidFill>
              </a:ln>
            </c:spPr>
          </c:errBars>
          <c:cat>
            <c:strRef>
              <c:f>産卵率!$R$189:$S$189</c:f>
              <c:strCache>
                <c:ptCount val="2"/>
                <c:pt idx="0">
                  <c:v>H26.5～9月</c:v>
                </c:pt>
                <c:pt idx="1">
                  <c:v>H27.5～9月</c:v>
                </c:pt>
              </c:strCache>
            </c:strRef>
          </c:cat>
          <c:val>
            <c:numRef>
              <c:f>産卵率!$R$190:$S$190</c:f>
              <c:numCache>
                <c:formatCode>0.0%</c:formatCode>
                <c:ptCount val="2"/>
                <c:pt idx="0">
                  <c:v>0.75981049475262374</c:v>
                </c:pt>
                <c:pt idx="1">
                  <c:v>0.76169904891304341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5"/>
        <c:axId val="46735360"/>
        <c:axId val="46736896"/>
      </c:barChart>
      <c:catAx>
        <c:axId val="4673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800"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pPr>
            <a:endParaRPr lang="ja-JP"/>
          </a:p>
        </c:txPr>
        <c:crossAx val="46736896"/>
        <c:crosses val="autoZero"/>
        <c:auto val="1"/>
        <c:lblAlgn val="ctr"/>
        <c:lblOffset val="100"/>
        <c:noMultiLvlLbl val="0"/>
      </c:catAx>
      <c:valAx>
        <c:axId val="46736896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800" b="1"/>
            </a:pPr>
            <a:endParaRPr lang="ja-JP"/>
          </a:p>
        </c:txPr>
        <c:crossAx val="46735360"/>
        <c:crosses val="autoZero"/>
        <c:crossBetween val="between"/>
        <c:majorUnit val="0.2"/>
      </c:valAx>
      <c:spPr>
        <a:noFill/>
        <a:ln w="2539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ＭＳ Ｐゴシック" panose="020B0600070205080204" pitchFamily="50" charset="-128"/>
          <a:ea typeface="ＭＳ Ｐゴシック" panose="020B0600070205080204" pitchFamily="50" charset="-128"/>
        </a:defRPr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8836196330918"/>
          <c:y val="0.20782148544341633"/>
          <c:w val="0.86351159230096242"/>
          <c:h val="0.68261956838728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収益!$A$5</c:f>
              <c:strCache>
                <c:ptCount val="1"/>
                <c:pt idx="0">
                  <c:v>対H24年度比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収益!$B$4:$D$4</c:f>
              <c:strCache>
                <c:ptCount val="3"/>
                <c:pt idx="0">
                  <c:v>H24</c:v>
                </c:pt>
                <c:pt idx="1">
                  <c:v>H25</c:v>
                </c:pt>
                <c:pt idx="2">
                  <c:v>H26</c:v>
                </c:pt>
              </c:strCache>
            </c:strRef>
          </c:cat>
          <c:val>
            <c:numRef>
              <c:f>収益!$B$5:$D$5</c:f>
              <c:numCache>
                <c:formatCode>0%</c:formatCode>
                <c:ptCount val="3"/>
                <c:pt idx="0">
                  <c:v>1</c:v>
                </c:pt>
                <c:pt idx="1">
                  <c:v>1.66</c:v>
                </c:pt>
                <c:pt idx="2">
                  <c:v>1.78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10944"/>
        <c:axId val="45012480"/>
      </c:barChart>
      <c:catAx>
        <c:axId val="4501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8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pPr>
            <a:endParaRPr lang="ja-JP"/>
          </a:p>
        </c:txPr>
        <c:crossAx val="45012480"/>
        <c:crosses val="autoZero"/>
        <c:auto val="1"/>
        <c:lblAlgn val="ctr"/>
        <c:lblOffset val="100"/>
        <c:noMultiLvlLbl val="0"/>
      </c:catAx>
      <c:valAx>
        <c:axId val="450124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28575"/>
        </c:spPr>
        <c:txPr>
          <a:bodyPr/>
          <a:lstStyle/>
          <a:p>
            <a:pPr>
              <a:defRPr sz="18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pPr>
            <a:endParaRPr lang="ja-JP"/>
          </a:p>
        </c:txPr>
        <c:crossAx val="45010944"/>
        <c:crosses val="autoZero"/>
        <c:crossBetween val="between"/>
        <c:majorUnit val="0.5"/>
      </c:valAx>
      <c:spPr>
        <a:noFill/>
        <a:ln w="25398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490124834614337"/>
          <c:y val="1.3566868638527343E-2"/>
          <c:w val="0.68499787902354281"/>
          <c:h val="0.8849039921490204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c:spPr>
          <c:invertIfNegative val="0"/>
          <c:dLbls>
            <c:dLbl>
              <c:idx val="0"/>
              <c:layout>
                <c:manualLayout>
                  <c:x val="-0.1988164193877448"/>
                  <c:y val="-0.1356686863852735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2">
                            <a:lumMod val="1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ja-JP" altLang="en-US" sz="1400" b="1" dirty="0" smtClean="0"/>
                      <a:t>ほとんど</a:t>
                    </a:r>
                    <a:endParaRPr lang="en-US" altLang="ja-JP" sz="1400" b="1" dirty="0" smtClean="0"/>
                  </a:p>
                  <a:p>
                    <a:pPr>
                      <a:defRPr sz="1400" b="1">
                        <a:solidFill>
                          <a:schemeClr val="tx2">
                            <a:lumMod val="1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en-US" altLang="en-US" sz="1400" b="1" dirty="0" smtClean="0"/>
                      <a:t>20</a:t>
                    </a:r>
                    <a:r>
                      <a:rPr lang="ja-JP" altLang="en-US" sz="1400" b="1" dirty="0" smtClean="0"/>
                      <a:t>％</a:t>
                    </a:r>
                    <a:endParaRPr lang="en-US" altLang="en-US" sz="1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927573703931884E-2"/>
                  <c:y val="-0.282643096635986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2">
                            <a:lumMod val="1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ja-JP" altLang="en-US" b="1" smtClean="0"/>
                      <a:t>思う</a:t>
                    </a:r>
                    <a:r>
                      <a:rPr lang="en-US" altLang="en-US" b="1" smtClean="0"/>
                      <a:t>40</a:t>
                    </a:r>
                    <a:r>
                      <a:rPr lang="ja-JP" altLang="en-US" b="1" smtClean="0"/>
                      <a:t>％</a:t>
                    </a:r>
                    <a:endParaRPr lang="en-US" alt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994717758632883E-2"/>
                  <c:y val="-0.27133737277054687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2">
                            <a:lumMod val="1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ja-JP" altLang="en-US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思う</a:t>
                    </a:r>
                    <a:r>
                      <a:rPr lang="en-US" altLang="ja-JP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60</a:t>
                    </a:r>
                    <a:r>
                      <a:rPr lang="ja-JP" altLang="en-US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％</a:t>
                    </a:r>
                    <a:endParaRPr lang="en-US" alt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033572027350496E-3"/>
                  <c:y val="-0.2735985175436347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2">
                            <a:lumMod val="1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ja-JP" altLang="en-US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向上した</a:t>
                    </a:r>
                    <a:r>
                      <a:rPr lang="en-US" altLang="en-US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40</a:t>
                    </a:r>
                    <a:r>
                      <a:rPr lang="ja-JP" altLang="en-US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％</a:t>
                    </a:r>
                    <a:endParaRPr lang="en-US" altLang="en-US" b="1" dirty="0">
                      <a:solidFill>
                        <a:schemeClr val="tx2">
                          <a:lumMod val="10000"/>
                        </a:schemeClr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6.0927573703931884E-2"/>
                  <c:y val="0.41152834870199606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2">
                            <a:lumMod val="1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ja-JP" altLang="en-US" sz="1400" b="1" dirty="0" smtClean="0"/>
                      <a:t>増えた</a:t>
                    </a:r>
                    <a:endParaRPr lang="en-US" altLang="ja-JP" sz="1400" b="1" dirty="0" smtClean="0"/>
                  </a:p>
                  <a:p>
                    <a:pPr>
                      <a:defRPr sz="1400" b="1">
                        <a:solidFill>
                          <a:schemeClr val="tx2">
                            <a:lumMod val="10000"/>
                          </a:schemeClr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defRPr>
                    </a:pPr>
                    <a:r>
                      <a:rPr lang="en-US" altLang="en-US" sz="1400" b="1" dirty="0" smtClean="0"/>
                      <a:t>40</a:t>
                    </a:r>
                    <a:r>
                      <a:rPr lang="ja-JP" altLang="en-US" sz="1400" b="1" dirty="0" smtClean="0"/>
                      <a:t>％</a:t>
                    </a:r>
                    <a:endParaRPr lang="en-US" altLang="en-US" sz="1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chemeClr val="tx2">
                        <a:lumMod val="10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認証制度の継続</c:v>
                </c:pt>
                <c:pt idx="1">
                  <c:v>認証制度の理解度</c:v>
                </c:pt>
                <c:pt idx="2">
                  <c:v>業務量の変化</c:v>
                </c:pt>
                <c:pt idx="3">
                  <c:v>生産性の向上</c:v>
                </c:pt>
                <c:pt idx="4">
                  <c:v>衛生管理の向上</c:v>
                </c:pt>
                <c:pt idx="5">
                  <c:v>仕事への意識変化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75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  <c:pt idx="4">
                  <c:v>60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2">
                  <a:lumMod val="1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0.19721293593641109"/>
                  <c:y val="-0.13792983115836141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b="1" smtClean="0">
                        <a:solidFill>
                          <a:schemeClr val="accent5"/>
                        </a:solidFill>
                      </a:rPr>
                      <a:t>少し</a:t>
                    </a:r>
                    <a:r>
                      <a:rPr lang="en-US" altLang="en-US" b="1" smtClean="0">
                        <a:solidFill>
                          <a:schemeClr val="accent5"/>
                        </a:solidFill>
                      </a:rPr>
                      <a:t>80</a:t>
                    </a:r>
                    <a:r>
                      <a:rPr lang="ja-JP" altLang="en-US" b="1" smtClean="0">
                        <a:solidFill>
                          <a:schemeClr val="accent5"/>
                        </a:solidFill>
                      </a:rPr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514144892991688E-2"/>
                  <c:y val="-0.26907622799745895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b="1" smtClean="0">
                        <a:solidFill>
                          <a:schemeClr val="accent5"/>
                        </a:solidFill>
                      </a:rPr>
                      <a:t>思わない</a:t>
                    </a:r>
                    <a:r>
                      <a:rPr lang="en-US" altLang="en-US" b="1" smtClean="0">
                        <a:solidFill>
                          <a:schemeClr val="accent5"/>
                        </a:solidFill>
                      </a:rPr>
                      <a:t>60</a:t>
                    </a:r>
                    <a:r>
                      <a:rPr lang="ja-JP" altLang="en-US" b="1" smtClean="0">
                        <a:solidFill>
                          <a:schemeClr val="accent5"/>
                        </a:solidFill>
                      </a:rPr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506186181333387"/>
                  <c:y val="-0.2849042414090742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b="1" smtClean="0">
                        <a:solidFill>
                          <a:schemeClr val="accent5"/>
                        </a:solidFill>
                      </a:rPr>
                      <a:t>思わない</a:t>
                    </a:r>
                    <a:r>
                      <a:rPr lang="en-US" altLang="en-US" b="1" smtClean="0">
                        <a:solidFill>
                          <a:schemeClr val="accent5"/>
                        </a:solidFill>
                      </a:rPr>
                      <a:t>40</a:t>
                    </a:r>
                    <a:r>
                      <a:rPr lang="ja-JP" altLang="en-US" b="1" smtClean="0">
                        <a:solidFill>
                          <a:schemeClr val="accent5"/>
                        </a:solidFill>
                      </a:rPr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117502095726739E-2"/>
                  <c:y val="-0.27359851754363473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b="1" dirty="0" smtClean="0">
                        <a:solidFill>
                          <a:schemeClr val="accent5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変わらない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4.810071608205149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60</a:t>
                    </a:r>
                    <a:r>
                      <a:rPr lang="ja-JP" altLang="en-US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5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認証制度の継続</c:v>
                </c:pt>
                <c:pt idx="1">
                  <c:v>認証制度の理解度</c:v>
                </c:pt>
                <c:pt idx="2">
                  <c:v>業務量の変化</c:v>
                </c:pt>
                <c:pt idx="3">
                  <c:v>生産性の向上</c:v>
                </c:pt>
                <c:pt idx="4">
                  <c:v>衛生管理の向上</c:v>
                </c:pt>
                <c:pt idx="5">
                  <c:v>仕事への意識変化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15</c:v>
                </c:pt>
                <c:pt idx="1">
                  <c:v>80</c:v>
                </c:pt>
                <c:pt idx="2">
                  <c:v>80</c:v>
                </c:pt>
                <c:pt idx="3">
                  <c:v>60</c:v>
                </c:pt>
                <c:pt idx="4">
                  <c:v>40</c:v>
                </c:pt>
                <c:pt idx="5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114496"/>
        <c:axId val="45490176"/>
        <c:axId val="0"/>
      </c:bar3DChart>
      <c:catAx>
        <c:axId val="471144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pPr>
            <a:endParaRPr lang="ja-JP"/>
          </a:p>
        </c:txPr>
        <c:crossAx val="45490176"/>
        <c:crosses val="autoZero"/>
        <c:auto val="1"/>
        <c:lblAlgn val="ctr"/>
        <c:lblOffset val="100"/>
        <c:noMultiLvlLbl val="0"/>
      </c:catAx>
      <c:valAx>
        <c:axId val="454901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ja-JP"/>
          </a:p>
        </c:txPr>
        <c:crossAx val="4711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Sheet1!$A$2:$A$4</c:f>
              <c:strCache>
                <c:ptCount val="3"/>
                <c:pt idx="0">
                  <c:v>購入頻度</c:v>
                </c:pt>
                <c:pt idx="1">
                  <c:v>年代</c:v>
                </c:pt>
                <c:pt idx="2">
                  <c:v>男女比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84.5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9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25000"/>
                  <a:lumOff val="75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購入頻度</c:v>
                </c:pt>
                <c:pt idx="1">
                  <c:v>年代</c:v>
                </c:pt>
                <c:pt idx="2">
                  <c:v>男女比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15.5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8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Sheet1!$A$2:$A$4</c:f>
              <c:strCache>
                <c:ptCount val="3"/>
                <c:pt idx="0">
                  <c:v>購入頻度</c:v>
                </c:pt>
                <c:pt idx="1">
                  <c:v>年代</c:v>
                </c:pt>
                <c:pt idx="2">
                  <c:v>男女比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4.5</c:v>
                </c:pt>
                <c:pt idx="1">
                  <c:v>9.5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Sheet1!$A$2:$A$4</c:f>
              <c:strCache>
                <c:ptCount val="3"/>
                <c:pt idx="0">
                  <c:v>購入頻度</c:v>
                </c:pt>
                <c:pt idx="1">
                  <c:v>年代</c:v>
                </c:pt>
                <c:pt idx="2">
                  <c:v>男女比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17.5</c:v>
                </c:pt>
                <c:pt idx="1">
                  <c:v>19.5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Sheet1!$A$2:$A$4</c:f>
              <c:strCache>
                <c:ptCount val="3"/>
                <c:pt idx="0">
                  <c:v>購入頻度</c:v>
                </c:pt>
                <c:pt idx="1">
                  <c:v>年代</c:v>
                </c:pt>
                <c:pt idx="2">
                  <c:v>男女比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41.5</c:v>
                </c:pt>
                <c:pt idx="1">
                  <c:v>39.5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系列 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25000"/>
                  <a:lumOff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25000"/>
                  <a:lumOff val="75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購入頻度</c:v>
                </c:pt>
                <c:pt idx="1">
                  <c:v>年代</c:v>
                </c:pt>
                <c:pt idx="2">
                  <c:v>男女比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35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328576"/>
        <c:axId val="102338560"/>
        <c:axId val="0"/>
      </c:bar3DChart>
      <c:catAx>
        <c:axId val="102328576"/>
        <c:scaling>
          <c:orientation val="minMax"/>
        </c:scaling>
        <c:delete val="0"/>
        <c:axPos val="l"/>
        <c:majorTickMark val="out"/>
        <c:minorTickMark val="none"/>
        <c:tickLblPos val="nextTo"/>
        <c:crossAx val="102338560"/>
        <c:crosses val="autoZero"/>
        <c:auto val="1"/>
        <c:lblAlgn val="ctr"/>
        <c:lblOffset val="100"/>
        <c:noMultiLvlLbl val="0"/>
      </c:catAx>
      <c:valAx>
        <c:axId val="1023385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232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2845795548875071E-3"/>
                  <c:y val="-2.148161943267452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8.5%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1379772825862E-2"/>
                  <c:y val="-3.1967108190927396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3%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39051679443024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23.5%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229879550420323"/>
                  <c:y val="-2.672262004558416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60%</a:t>
                    </a:r>
                    <a:endParaRPr lang="en-US" alt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792513794763544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65.5%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産地</c:v>
                </c:pt>
                <c:pt idx="1">
                  <c:v>値段</c:v>
                </c:pt>
                <c:pt idx="2">
                  <c:v>安全性</c:v>
                </c:pt>
                <c:pt idx="3">
                  <c:v>鮮度の良さ</c:v>
                </c:pt>
                <c:pt idx="4">
                  <c:v>おいしさ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8.5</c:v>
                </c:pt>
                <c:pt idx="1">
                  <c:v>3</c:v>
                </c:pt>
                <c:pt idx="2">
                  <c:v>23.5</c:v>
                </c:pt>
                <c:pt idx="3">
                  <c:v>60</c:v>
                </c:pt>
                <c:pt idx="4">
                  <c:v>65.5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3%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370772934462033E-3"/>
                  <c:y val="-2.6722053214895216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9.5%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653460668721993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38%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1127571473539977"/>
                  <c:y val="-5.3445240091168321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52.5%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9657812905047586"/>
                  <c:y val="2.672262004558416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52%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産地</c:v>
                </c:pt>
                <c:pt idx="1">
                  <c:v>値段</c:v>
                </c:pt>
                <c:pt idx="2">
                  <c:v>安全性</c:v>
                </c:pt>
                <c:pt idx="3">
                  <c:v>鮮度の良さ</c:v>
                </c:pt>
                <c:pt idx="4">
                  <c:v>おいしさ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-3</c:v>
                </c:pt>
                <c:pt idx="1">
                  <c:v>-9.5</c:v>
                </c:pt>
                <c:pt idx="2">
                  <c:v>-38</c:v>
                </c:pt>
                <c:pt idx="3">
                  <c:v>-52.5</c:v>
                </c:pt>
                <c:pt idx="4">
                  <c:v>-52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産地</c:v>
                </c:pt>
                <c:pt idx="1">
                  <c:v>値段</c:v>
                </c:pt>
                <c:pt idx="2">
                  <c:v>安全性</c:v>
                </c:pt>
                <c:pt idx="3">
                  <c:v>鮮度の良さ</c:v>
                </c:pt>
                <c:pt idx="4">
                  <c:v>おいしさ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449152"/>
        <c:axId val="102450688"/>
      </c:barChart>
      <c:catAx>
        <c:axId val="102449152"/>
        <c:scaling>
          <c:orientation val="minMax"/>
        </c:scaling>
        <c:delete val="1"/>
        <c:axPos val="l"/>
        <c:majorTickMark val="out"/>
        <c:minorTickMark val="none"/>
        <c:tickLblPos val="nextTo"/>
        <c:crossAx val="102450688"/>
        <c:crosses val="autoZero"/>
        <c:auto val="1"/>
        <c:lblAlgn val="ctr"/>
        <c:lblOffset val="100"/>
        <c:noMultiLvlLbl val="0"/>
      </c:catAx>
      <c:valAx>
        <c:axId val="102450688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0244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>
              <a:solidFill>
                <a:schemeClr val="tx2">
                  <a:lumMod val="1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2">
                    <a:lumMod val="1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2">
                    <a:lumMod val="1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ja-JP" altLang="en-US" b="1" dirty="0" smtClean="0">
                        <a:solidFill>
                          <a:schemeClr val="accent5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知っている</a:t>
                    </a:r>
                    <a:endParaRPr lang="en-US" altLang="ja-JP" b="1" dirty="0" smtClean="0">
                      <a:solidFill>
                        <a:schemeClr val="accent5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endParaRPr>
                  </a:p>
                  <a:p>
                    <a:r>
                      <a:rPr lang="en-US" altLang="en-US" b="1" dirty="0" smtClean="0">
                        <a:solidFill>
                          <a:schemeClr val="accent5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31.6</a:t>
                    </a:r>
                    <a:r>
                      <a:rPr lang="ja-JP" altLang="en-US" b="1" dirty="0" smtClean="0">
                        <a:solidFill>
                          <a:schemeClr val="accent5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rPr>
                      <a:t>％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accent5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認証取得農場であること</c:v>
                </c:pt>
                <c:pt idx="1">
                  <c:v>認証制度の認知度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31.6</c:v>
                </c:pt>
                <c:pt idx="1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ja-JP" altLang="en-US" b="1" smtClean="0"/>
                      <a:t>知らない</a:t>
                    </a:r>
                    <a:r>
                      <a:rPr lang="en-US" altLang="en-US" b="1" smtClean="0"/>
                      <a:t>68.4</a:t>
                    </a:r>
                    <a:r>
                      <a:rPr lang="ja-JP" altLang="en-US" b="1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ja-JP" altLang="en-US" b="1" smtClean="0"/>
                      <a:t>聞いたことはある</a:t>
                    </a:r>
                    <a:r>
                      <a:rPr lang="en-US" altLang="en-US" b="1" smtClean="0"/>
                      <a:t>49.5</a:t>
                    </a:r>
                    <a:r>
                      <a:rPr lang="ja-JP" altLang="en-US" b="1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10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認証取得農場であること</c:v>
                </c:pt>
                <c:pt idx="1">
                  <c:v>認証制度の認知度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68.400000000000006</c:v>
                </c:pt>
                <c:pt idx="1">
                  <c:v>49.5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5"/>
              </a:solidFill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ja-JP" altLang="en-US" b="1" smtClean="0"/>
                      <a:t>知らない</a:t>
                    </a:r>
                    <a:r>
                      <a:rPr lang="en-US" altLang="en-US" b="1" smtClean="0"/>
                      <a:t>46.4</a:t>
                    </a:r>
                    <a:r>
                      <a:rPr lang="ja-JP" altLang="en-US" b="1" smtClean="0"/>
                      <a:t>％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2">
                        <a:lumMod val="10000"/>
                      </a:schemeClr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認証取得農場であること</c:v>
                </c:pt>
                <c:pt idx="1">
                  <c:v>認証制度の認知度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46.4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562048"/>
        <c:axId val="102576128"/>
        <c:axId val="0"/>
      </c:bar3DChart>
      <c:catAx>
        <c:axId val="1025620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pPr>
            <a:endParaRPr lang="ja-JP"/>
          </a:p>
        </c:txPr>
        <c:crossAx val="102576128"/>
        <c:crosses val="autoZero"/>
        <c:auto val="1"/>
        <c:lblAlgn val="ctr"/>
        <c:lblOffset val="100"/>
        <c:noMultiLvlLbl val="0"/>
      </c:catAx>
      <c:valAx>
        <c:axId val="1025761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ja-JP"/>
          </a:p>
        </c:txPr>
        <c:crossAx val="10256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0.50875</cdr:x>
      <cdr:y>0.14951</cdr:y>
    </cdr:from>
    <cdr:to>
      <cdr:x>0.62574</cdr:x>
      <cdr:y>0.23791</cdr:y>
    </cdr:to>
    <cdr:sp macro="" textlink="">
      <cdr:nvSpPr>
        <cdr:cNvPr id="2" name="テキスト ボックス 10"/>
        <cdr:cNvSpPr txBox="1"/>
      </cdr:nvSpPr>
      <cdr:spPr>
        <a:xfrm xmlns:a="http://schemas.openxmlformats.org/drawingml/2006/main">
          <a:off x="4186808" y="676672"/>
          <a:ext cx="962756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en-US" altLang="ja-JP" sz="20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66</a:t>
          </a:r>
          <a:r>
            <a:rPr kumimoji="1" lang="ja-JP" altLang="en-US" sz="20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％</a:t>
          </a:r>
          <a:r>
            <a:rPr kumimoji="1" lang="ja-JP" altLang="en-US" sz="20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rPr>
            <a:t>↑</a:t>
          </a:r>
        </a:p>
      </cdr:txBody>
    </cdr:sp>
  </cdr:relSizeAnchor>
  <cdr:relSizeAnchor xmlns:cdr="http://schemas.openxmlformats.org/drawingml/2006/chartDrawing">
    <cdr:from>
      <cdr:x>0.7975</cdr:x>
      <cdr:y>0.14951</cdr:y>
    </cdr:from>
    <cdr:to>
      <cdr:x>0.91421</cdr:x>
      <cdr:y>0.23791</cdr:y>
    </cdr:to>
    <cdr:sp macro="" textlink="">
      <cdr:nvSpPr>
        <cdr:cNvPr id="3" name="テキスト ボックス 11"/>
        <cdr:cNvSpPr txBox="1"/>
      </cdr:nvSpPr>
      <cdr:spPr>
        <a:xfrm xmlns:a="http://schemas.openxmlformats.org/drawingml/2006/main">
          <a:off x="6563072" y="676672"/>
          <a:ext cx="960519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ja-JP" sz="20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78</a:t>
          </a:r>
          <a:r>
            <a:rPr kumimoji="1" lang="ja-JP" altLang="en-US" sz="20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％</a:t>
          </a:r>
          <a:r>
            <a:rPr kumimoji="1" lang="ja-JP" altLang="en-US" sz="20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rPr>
            <a:t>↑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0.60909</cdr:x>
      <cdr:y>0.5003</cdr:y>
    </cdr:from>
    <cdr:to>
      <cdr:x>0.82727</cdr:x>
      <cdr:y>0.57722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4824536" y="2809981"/>
          <a:ext cx="172819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1800" b="1" dirty="0" smtClean="0"/>
            <a:t>変わらない</a:t>
          </a:r>
          <a:r>
            <a:rPr lang="en-US" altLang="ja-JP" sz="1800" b="1" dirty="0" smtClean="0"/>
            <a:t>60</a:t>
          </a:r>
          <a:r>
            <a:rPr lang="ja-JP" altLang="en-US" sz="1800" b="1" dirty="0" smtClean="0"/>
            <a:t>％</a:t>
          </a:r>
          <a:endParaRPr lang="ja-JP" altLang="en-US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0.19474</cdr:x>
      <cdr:y>0.34503</cdr:y>
    </cdr:from>
    <cdr:to>
      <cdr:x>0.23573</cdr:x>
      <cdr:y>0.41404</cdr:y>
    </cdr:to>
    <cdr:cxnSp macro="">
      <cdr:nvCxnSpPr>
        <cdr:cNvPr id="3" name="直線コネクタ 2"/>
        <cdr:cNvCxnSpPr/>
      </cdr:nvCxnSpPr>
      <cdr:spPr>
        <a:xfrm xmlns:a="http://schemas.openxmlformats.org/drawingml/2006/main" flipV="1">
          <a:off x="1691680" y="1800200"/>
          <a:ext cx="356027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E7150-EB40-4431-A785-5997846475F2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35E01-A019-43FB-AEE9-C805EFFE7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08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4FA85-58A4-4988-90FB-D7A1682386C0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B3E78-7662-49FC-945B-24D9062D21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84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3E78-7662-49FC-945B-24D9062D213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16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62C4-9200-40FF-A7C6-3B799514BDD6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C414-448F-4FE0-B2F1-95D64677C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48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62C4-9200-40FF-A7C6-3B799514BDD6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C414-448F-4FE0-B2F1-95D64677C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60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62C4-9200-40FF-A7C6-3B799514BDD6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C414-448F-4FE0-B2F1-95D64677C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8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62C4-9200-40FF-A7C6-3B799514BDD6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C414-448F-4FE0-B2F1-95D64677C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37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62C4-9200-40FF-A7C6-3B799514BDD6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C414-448F-4FE0-B2F1-95D64677C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59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62C4-9200-40FF-A7C6-3B799514BDD6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C414-448F-4FE0-B2F1-95D64677C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51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62C4-9200-40FF-A7C6-3B799514BDD6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C414-448F-4FE0-B2F1-95D64677C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38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62C4-9200-40FF-A7C6-3B799514BDD6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C414-448F-4FE0-B2F1-95D64677C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56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62C4-9200-40FF-A7C6-3B799514BDD6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C414-448F-4FE0-B2F1-95D64677C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05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62C4-9200-40FF-A7C6-3B799514BDD6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C414-448F-4FE0-B2F1-95D64677C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83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62C4-9200-40FF-A7C6-3B799514BDD6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C414-448F-4FE0-B2F1-95D64677C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36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13137C">
                <a:lumMod val="80000"/>
              </a:srgbClr>
            </a:gs>
            <a:gs pos="78000">
              <a:schemeClr val="accent6">
                <a:lumMod val="75000"/>
              </a:schemeClr>
            </a:gs>
            <a:gs pos="100000">
              <a:schemeClr val="accent6">
                <a:lumMod val="95000"/>
              </a:schemeClr>
            </a:gs>
            <a:gs pos="100000">
              <a:srgbClr val="5B5BE8"/>
            </a:gs>
            <a:gs pos="100000">
              <a:srgbClr val="7878E1"/>
            </a:gs>
            <a:gs pos="100000">
              <a:srgbClr val="9595DA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B62C4-9200-40FF-A7C6-3B799514BDD6}" type="datetimeFigureOut">
              <a:rPr kumimoji="1" lang="ja-JP" altLang="en-US" smtClean="0"/>
              <a:t>2016/2/29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DC414-448F-4FE0-B2F1-95D64677C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22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32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図１生鮮食品生産衛生管理システム認証制度</a:t>
            </a:r>
            <a:endParaRPr lang="ja-JP" altLang="en-US" sz="32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2214414"/>
            <a:ext cx="9144000" cy="2798762"/>
          </a:xfrm>
        </p:spPr>
        <p:txBody>
          <a:bodyPr anchor="t" anchorCtr="0">
            <a:noAutofit/>
          </a:bodyPr>
          <a:lstStyle/>
          <a:p>
            <a:pPr marL="0" indent="0">
              <a:buNone/>
              <a:defRPr/>
            </a:pP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認証</a:t>
            </a: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基準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：生産工程一覧図、管理体制図、</a:t>
            </a:r>
            <a:r>
              <a:rPr lang="en-US" altLang="ja-JP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CCP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（サル　　</a:t>
            </a:r>
            <a:endParaRPr lang="en-US" altLang="ja-JP" sz="28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モネラ、薬剤残留）に関するもの等</a:t>
            </a:r>
            <a:r>
              <a:rPr lang="en-US" altLang="ja-JP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項目</a:t>
            </a:r>
            <a:endParaRPr lang="en-US" altLang="ja-JP" sz="28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対象施設：養鶏場（</a:t>
            </a:r>
            <a:r>
              <a:rPr lang="en-US" altLang="ja-JP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GP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センター含む）、真鯛・クロマ　　</a:t>
            </a:r>
            <a:endParaRPr lang="en-US" altLang="ja-JP" sz="28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グロ養殖場</a:t>
            </a:r>
            <a:endParaRPr lang="en-US" altLang="ja-JP" sz="28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Tx/>
              <a:buNone/>
              <a:defRPr/>
            </a:pP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取得状況：養鶏場</a:t>
            </a:r>
            <a:r>
              <a:rPr lang="en-US" altLang="ja-JP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戸、真鯛養殖場</a:t>
            </a:r>
            <a:r>
              <a:rPr lang="en-US" altLang="ja-JP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戸</a:t>
            </a:r>
            <a:endParaRPr lang="en-US" altLang="ja-JP" sz="28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</a:t>
            </a:r>
            <a:endParaRPr lang="ja-JP" altLang="en-US" sz="28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9563" y="1422326"/>
            <a:ext cx="8656637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HACCP</a:t>
            </a:r>
            <a:r>
              <a:rPr lang="ja-JP" altLang="en-US" sz="32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の考えを取り入れた本県独自の認証制度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55401"/>
            <a:ext cx="1871415" cy="181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851846" y="5541370"/>
            <a:ext cx="460858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2400" b="0" dirty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認証マーク</a:t>
            </a:r>
            <a:r>
              <a:rPr lang="ja-JP" altLang="en-US" sz="2400" b="0" dirty="0" smtClean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：生産物に</a:t>
            </a:r>
            <a:r>
              <a:rPr lang="ja-JP" altLang="en-US" sz="2400" dirty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表示</a:t>
            </a:r>
            <a:r>
              <a:rPr lang="ja-JP" altLang="en-US" sz="2400" dirty="0" smtClean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可能</a:t>
            </a:r>
            <a:r>
              <a:rPr lang="ja-JP" altLang="en-US" sz="2400" b="0" dirty="0" smtClean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ja-JP" altLang="en-US" sz="2400" b="0" dirty="0">
              <a:solidFill>
                <a:schemeClr val="tx2">
                  <a:lumMod val="1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73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006969"/>
              </p:ext>
            </p:extLst>
          </p:nvPr>
        </p:nvGraphicFramePr>
        <p:xfrm>
          <a:off x="472304" y="1412776"/>
          <a:ext cx="79161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 rot="16200000">
            <a:off x="-769078" y="3081447"/>
            <a:ext cx="264687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ヘンハウス産卵率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59376" y="404664"/>
            <a:ext cx="5654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図</a:t>
            </a:r>
            <a:r>
              <a:rPr lang="en-US" altLang="ja-JP" sz="3200" dirty="0">
                <a:latin typeface="+mj-ea"/>
                <a:ea typeface="+mj-ea"/>
              </a:rPr>
              <a:t>10</a:t>
            </a:r>
            <a:r>
              <a:rPr kumimoji="1" lang="ja-JP" altLang="en-US" sz="3200" dirty="0" smtClean="0">
                <a:latin typeface="+mj-ea"/>
                <a:ea typeface="+mj-ea"/>
              </a:rPr>
              <a:t>　</a:t>
            </a:r>
            <a:r>
              <a:rPr lang="ja-JP" altLang="en-US" sz="3200" dirty="0" smtClean="0">
                <a:latin typeface="+mj-ea"/>
                <a:ea typeface="+mj-ea"/>
              </a:rPr>
              <a:t>平成</a:t>
            </a:r>
            <a:r>
              <a:rPr lang="en-US" altLang="ja-JP" sz="3200" dirty="0" smtClean="0">
                <a:latin typeface="+mj-ea"/>
                <a:ea typeface="+mj-ea"/>
              </a:rPr>
              <a:t>26</a:t>
            </a:r>
            <a:r>
              <a:rPr lang="ja-JP" altLang="en-US" sz="3200" dirty="0" err="1" smtClean="0">
                <a:latin typeface="+mj-ea"/>
                <a:ea typeface="+mj-ea"/>
              </a:rPr>
              <a:t>、</a:t>
            </a:r>
            <a:r>
              <a:rPr lang="en-US" altLang="ja-JP" sz="3200" dirty="0" smtClean="0">
                <a:latin typeface="+mj-ea"/>
                <a:ea typeface="+mj-ea"/>
              </a:rPr>
              <a:t>27</a:t>
            </a:r>
            <a:r>
              <a:rPr lang="ja-JP" altLang="en-US" sz="3200" dirty="0" smtClean="0">
                <a:latin typeface="+mj-ea"/>
                <a:ea typeface="+mj-ea"/>
              </a:rPr>
              <a:t>年度の産卵率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373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3960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138484" y="476672"/>
            <a:ext cx="7023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図</a:t>
            </a:r>
            <a:r>
              <a:rPr lang="en-US" altLang="ja-JP" sz="3200" dirty="0">
                <a:latin typeface="+mj-ea"/>
                <a:ea typeface="+mj-ea"/>
              </a:rPr>
              <a:t>11</a:t>
            </a:r>
            <a:r>
              <a:rPr kumimoji="1" lang="ja-JP" altLang="en-US" sz="3200" dirty="0" smtClean="0">
                <a:latin typeface="+mj-ea"/>
                <a:ea typeface="+mj-ea"/>
              </a:rPr>
              <a:t>　平成</a:t>
            </a:r>
            <a:r>
              <a:rPr kumimoji="1" lang="en-US" altLang="ja-JP" sz="3200" dirty="0" smtClean="0">
                <a:latin typeface="+mj-ea"/>
                <a:ea typeface="+mj-ea"/>
              </a:rPr>
              <a:t>24</a:t>
            </a:r>
            <a:r>
              <a:rPr kumimoji="1" lang="ja-JP" altLang="en-US" sz="3200" dirty="0" smtClean="0">
                <a:latin typeface="+mj-ea"/>
                <a:ea typeface="+mj-ea"/>
              </a:rPr>
              <a:t>～</a:t>
            </a:r>
            <a:r>
              <a:rPr kumimoji="1" lang="en-US" altLang="ja-JP" sz="3200" dirty="0" smtClean="0">
                <a:latin typeface="+mj-ea"/>
                <a:ea typeface="+mj-ea"/>
              </a:rPr>
              <a:t>26</a:t>
            </a:r>
            <a:r>
              <a:rPr kumimoji="1" lang="ja-JP" altLang="en-US" sz="3200" dirty="0" smtClean="0">
                <a:latin typeface="+mj-ea"/>
                <a:ea typeface="+mj-ea"/>
              </a:rPr>
              <a:t>年度</a:t>
            </a:r>
            <a:r>
              <a:rPr lang="ja-JP" altLang="en-US" sz="3200" dirty="0" smtClean="0">
                <a:latin typeface="+mj-ea"/>
                <a:ea typeface="+mj-ea"/>
              </a:rPr>
              <a:t>の純利益の推移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36355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図 6" descr="Y:\防疫課\27鳥ｲﾝﾌﾙ防疫計画簡略版\農場写真\津村昌任\IMG_0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72345"/>
            <a:ext cx="6624736" cy="4964968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8" name="グループ化 18"/>
          <p:cNvGrpSpPr>
            <a:grpSpLocks/>
          </p:cNvGrpSpPr>
          <p:nvPr/>
        </p:nvGrpSpPr>
        <p:grpSpPr bwMode="auto">
          <a:xfrm>
            <a:off x="3347865" y="2708921"/>
            <a:ext cx="3312367" cy="2952328"/>
            <a:chOff x="3279625" y="3789040"/>
            <a:chExt cx="1868440" cy="1512169"/>
          </a:xfrm>
        </p:grpSpPr>
        <p:cxnSp>
          <p:nvCxnSpPr>
            <p:cNvPr id="15370" name="直線コネクタ 7"/>
            <p:cNvCxnSpPr>
              <a:cxnSpLocks noChangeShapeType="1"/>
            </p:cNvCxnSpPr>
            <p:nvPr/>
          </p:nvCxnSpPr>
          <p:spPr bwMode="auto">
            <a:xfrm>
              <a:off x="3279625" y="4049777"/>
              <a:ext cx="0" cy="216024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371" name="直線コネクタ 10"/>
            <p:cNvCxnSpPr>
              <a:cxnSpLocks noChangeShapeType="1"/>
            </p:cNvCxnSpPr>
            <p:nvPr/>
          </p:nvCxnSpPr>
          <p:spPr bwMode="auto">
            <a:xfrm flipH="1">
              <a:off x="3279625" y="3789040"/>
              <a:ext cx="1868440" cy="260737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372" name="直線コネクタ 14"/>
            <p:cNvCxnSpPr>
              <a:cxnSpLocks noChangeShapeType="1"/>
            </p:cNvCxnSpPr>
            <p:nvPr/>
          </p:nvCxnSpPr>
          <p:spPr bwMode="auto">
            <a:xfrm flipH="1" flipV="1">
              <a:off x="3279625" y="4265801"/>
              <a:ext cx="1724424" cy="1035408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373" name="直線コネクタ 17"/>
            <p:cNvCxnSpPr>
              <a:cxnSpLocks noChangeShapeType="1"/>
            </p:cNvCxnSpPr>
            <p:nvPr/>
          </p:nvCxnSpPr>
          <p:spPr bwMode="auto">
            <a:xfrm flipH="1">
              <a:off x="5020556" y="3789040"/>
              <a:ext cx="127509" cy="1499524"/>
            </a:xfrm>
            <a:prstGeom prst="lin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13" name="テキスト ボックス 12"/>
          <p:cNvSpPr txBox="1"/>
          <p:nvPr/>
        </p:nvSpPr>
        <p:spPr>
          <a:xfrm>
            <a:off x="10476656" y="5832846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図</a:t>
            </a:r>
            <a:r>
              <a:rPr kumimoji="1" lang="en-US" altLang="ja-JP" sz="2400" dirty="0" smtClean="0"/>
              <a:t>7</a:t>
            </a:r>
            <a:endParaRPr kumimoji="1" lang="ja-JP" altLang="en-US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11760" y="467961"/>
            <a:ext cx="456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図</a:t>
            </a:r>
            <a:r>
              <a:rPr lang="en-US" altLang="ja-JP" sz="3200" dirty="0" smtClean="0">
                <a:latin typeface="+mj-ea"/>
                <a:ea typeface="+mj-ea"/>
              </a:rPr>
              <a:t>1</a:t>
            </a:r>
            <a:r>
              <a:rPr lang="en-US" altLang="ja-JP" sz="3200" dirty="0">
                <a:latin typeface="+mj-ea"/>
                <a:ea typeface="+mj-ea"/>
              </a:rPr>
              <a:t>2</a:t>
            </a:r>
            <a:r>
              <a:rPr kumimoji="1" lang="ja-JP" altLang="en-US" sz="3200" dirty="0" smtClean="0">
                <a:latin typeface="+mj-ea"/>
                <a:ea typeface="+mj-ea"/>
              </a:rPr>
              <a:t>　環境対策実施状況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203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/>
          <p:cNvGraphicFramePr/>
          <p:nvPr>
            <p:extLst>
              <p:ext uri="{D42A27DB-BD31-4B8C-83A1-F6EECF244321}">
                <p14:modId xmlns:p14="http://schemas.microsoft.com/office/powerpoint/2010/main" val="2198986569"/>
              </p:ext>
            </p:extLst>
          </p:nvPr>
        </p:nvGraphicFramePr>
        <p:xfrm>
          <a:off x="611560" y="979059"/>
          <a:ext cx="792088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051720" y="188640"/>
            <a:ext cx="4971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図</a:t>
            </a:r>
            <a:r>
              <a:rPr lang="en-US" altLang="ja-JP" sz="3200" dirty="0" smtClean="0">
                <a:latin typeface="+mj-ea"/>
                <a:ea typeface="+mj-ea"/>
              </a:rPr>
              <a:t>13</a:t>
            </a:r>
            <a:r>
              <a:rPr kumimoji="1" lang="ja-JP" altLang="en-US" sz="3200" dirty="0" smtClean="0">
                <a:latin typeface="+mj-ea"/>
                <a:ea typeface="+mj-ea"/>
              </a:rPr>
              <a:t>　</a:t>
            </a:r>
            <a:r>
              <a:rPr lang="ja-JP" altLang="en-US" sz="3200" dirty="0" smtClean="0">
                <a:latin typeface="+mj-ea"/>
                <a:ea typeface="+mj-ea"/>
              </a:rPr>
              <a:t>従業員意識調査結果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6" name="テキスト ボックス 1"/>
          <p:cNvSpPr txBox="1"/>
          <p:nvPr/>
        </p:nvSpPr>
        <p:spPr>
          <a:xfrm>
            <a:off x="3923928" y="5373216"/>
            <a:ext cx="1152128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>
                <a:solidFill>
                  <a:schemeClr val="accent5"/>
                </a:solidFill>
              </a:rPr>
              <a:t>思う</a:t>
            </a:r>
            <a:r>
              <a:rPr lang="en-US" altLang="ja-JP" sz="1800" b="1" dirty="0" smtClean="0">
                <a:solidFill>
                  <a:schemeClr val="accent5"/>
                </a:solidFill>
              </a:rPr>
              <a:t>75</a:t>
            </a:r>
            <a:r>
              <a:rPr lang="ja-JP" altLang="en-US" sz="1800" b="1" dirty="0" smtClean="0">
                <a:solidFill>
                  <a:schemeClr val="accent5"/>
                </a:solidFill>
              </a:rPr>
              <a:t>％</a:t>
            </a:r>
            <a:endParaRPr lang="ja-JP" altLang="en-US" sz="1800" b="1" dirty="0">
              <a:solidFill>
                <a:schemeClr val="accent5"/>
              </a:solidFill>
            </a:endParaRPr>
          </a:p>
        </p:txBody>
      </p:sp>
      <p:sp>
        <p:nvSpPr>
          <p:cNvPr id="7" name="テキスト ボックス 1"/>
          <p:cNvSpPr txBox="1"/>
          <p:nvPr/>
        </p:nvSpPr>
        <p:spPr>
          <a:xfrm>
            <a:off x="7022953" y="5301208"/>
            <a:ext cx="1152128" cy="4320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 smtClean="0">
                <a:solidFill>
                  <a:schemeClr val="accent5"/>
                </a:solidFill>
              </a:rPr>
              <a:t>思わない</a:t>
            </a:r>
            <a:endParaRPr lang="en-US" altLang="ja-JP" sz="1400" b="1" dirty="0" smtClean="0">
              <a:solidFill>
                <a:schemeClr val="accent5"/>
              </a:solidFill>
            </a:endParaRPr>
          </a:p>
          <a:p>
            <a:r>
              <a:rPr lang="en-US" altLang="ja-JP" sz="1400" b="1" dirty="0">
                <a:solidFill>
                  <a:schemeClr val="accent5"/>
                </a:solidFill>
              </a:rPr>
              <a:t>15</a:t>
            </a:r>
            <a:r>
              <a:rPr lang="ja-JP" altLang="en-US" sz="1400" b="1" dirty="0" smtClean="0">
                <a:solidFill>
                  <a:schemeClr val="accent5"/>
                </a:solidFill>
              </a:rPr>
              <a:t>％</a:t>
            </a:r>
            <a:endParaRPr lang="ja-JP" altLang="en-US" sz="1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図</a:t>
            </a:r>
            <a:r>
              <a:rPr kumimoji="1" lang="en-US" altLang="ja-JP" sz="3600" dirty="0" smtClean="0"/>
              <a:t>14</a:t>
            </a:r>
            <a:r>
              <a:rPr kumimoji="1" lang="ja-JP" altLang="en-US" sz="3600" dirty="0" smtClean="0"/>
              <a:t>　消費者意識調査結果①</a:t>
            </a:r>
            <a:endParaRPr kumimoji="1" lang="ja-JP" altLang="en-US" sz="36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408007"/>
              </p:ext>
            </p:extLst>
          </p:nvPr>
        </p:nvGraphicFramePr>
        <p:xfrm>
          <a:off x="0" y="908720"/>
          <a:ext cx="8686800" cy="521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635896" y="1844824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5"/>
                </a:solidFill>
              </a:rPr>
              <a:t>女性</a:t>
            </a:r>
            <a:r>
              <a:rPr lang="en-US" altLang="ja-JP" b="1" dirty="0" smtClean="0">
                <a:solidFill>
                  <a:schemeClr val="accent5"/>
                </a:solidFill>
              </a:rPr>
              <a:t>84.5</a:t>
            </a:r>
            <a:r>
              <a:rPr lang="ja-JP" altLang="en-US" b="1" dirty="0" smtClean="0">
                <a:solidFill>
                  <a:schemeClr val="accent5"/>
                </a:solidFill>
              </a:rPr>
              <a:t>％</a:t>
            </a:r>
            <a:endParaRPr kumimoji="1" lang="ja-JP" altLang="en-US" b="1" dirty="0">
              <a:solidFill>
                <a:schemeClr val="accent5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6256" y="1844824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5"/>
                </a:solidFill>
              </a:rPr>
              <a:t>男性</a:t>
            </a:r>
            <a:r>
              <a:rPr lang="en-US" altLang="ja-JP" b="1" dirty="0">
                <a:solidFill>
                  <a:schemeClr val="accent5"/>
                </a:solidFill>
              </a:rPr>
              <a:t>15</a:t>
            </a:r>
            <a:r>
              <a:rPr lang="en-US" altLang="ja-JP" b="1" dirty="0" smtClean="0">
                <a:solidFill>
                  <a:schemeClr val="accent5"/>
                </a:solidFill>
              </a:rPr>
              <a:t>.5</a:t>
            </a:r>
            <a:r>
              <a:rPr lang="ja-JP" altLang="en-US" b="1" dirty="0" smtClean="0">
                <a:solidFill>
                  <a:schemeClr val="accent5"/>
                </a:solidFill>
              </a:rPr>
              <a:t>％</a:t>
            </a:r>
            <a:endParaRPr kumimoji="1" lang="ja-JP" altLang="en-US" b="1" dirty="0">
              <a:solidFill>
                <a:schemeClr val="accent5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11960" y="3284984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5"/>
                </a:solidFill>
              </a:rPr>
              <a:t>60</a:t>
            </a:r>
            <a:r>
              <a:rPr lang="ja-JP" altLang="en-US" b="1" dirty="0" smtClean="0">
                <a:solidFill>
                  <a:schemeClr val="accent5"/>
                </a:solidFill>
              </a:rPr>
              <a:t>代</a:t>
            </a:r>
            <a:r>
              <a:rPr lang="en-US" altLang="ja-JP" b="1" dirty="0">
                <a:solidFill>
                  <a:schemeClr val="accent5"/>
                </a:solidFill>
              </a:rPr>
              <a:t>39</a:t>
            </a:r>
            <a:r>
              <a:rPr lang="en-US" altLang="ja-JP" b="1" dirty="0" smtClean="0">
                <a:solidFill>
                  <a:schemeClr val="accent5"/>
                </a:solidFill>
              </a:rPr>
              <a:t>.5</a:t>
            </a:r>
            <a:r>
              <a:rPr lang="ja-JP" altLang="en-US" b="1" dirty="0" smtClean="0">
                <a:solidFill>
                  <a:schemeClr val="accent5"/>
                </a:solidFill>
              </a:rPr>
              <a:t>％</a:t>
            </a:r>
            <a:endParaRPr kumimoji="1" lang="ja-JP" altLang="en-US" b="1" dirty="0">
              <a:solidFill>
                <a:schemeClr val="accent5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23430" y="3284984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5"/>
                </a:solidFill>
              </a:rPr>
              <a:t>70</a:t>
            </a:r>
            <a:r>
              <a:rPr lang="ja-JP" altLang="en-US" b="1" dirty="0" smtClean="0">
                <a:solidFill>
                  <a:schemeClr val="accent5"/>
                </a:solidFill>
              </a:rPr>
              <a:t>代</a:t>
            </a:r>
            <a:r>
              <a:rPr lang="en-US" altLang="ja-JP" b="1" dirty="0">
                <a:solidFill>
                  <a:schemeClr val="accent5"/>
                </a:solidFill>
              </a:rPr>
              <a:t>27</a:t>
            </a:r>
            <a:r>
              <a:rPr lang="ja-JP" altLang="en-US" b="1" dirty="0" smtClean="0">
                <a:solidFill>
                  <a:schemeClr val="accent5"/>
                </a:solidFill>
              </a:rPr>
              <a:t>％</a:t>
            </a:r>
            <a:endParaRPr kumimoji="1" lang="ja-JP" altLang="en-US" b="1" dirty="0">
              <a:solidFill>
                <a:schemeClr val="accent5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39752" y="3275692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5"/>
                </a:solidFill>
              </a:rPr>
              <a:t>50</a:t>
            </a:r>
            <a:r>
              <a:rPr lang="ja-JP" altLang="en-US" b="1" dirty="0" smtClean="0">
                <a:solidFill>
                  <a:schemeClr val="accent5"/>
                </a:solidFill>
              </a:rPr>
              <a:t>代</a:t>
            </a:r>
            <a:r>
              <a:rPr lang="en-US" altLang="ja-JP" b="1" dirty="0">
                <a:solidFill>
                  <a:schemeClr val="accent5"/>
                </a:solidFill>
              </a:rPr>
              <a:t>19.5</a:t>
            </a:r>
            <a:r>
              <a:rPr lang="ja-JP" altLang="en-US" b="1" dirty="0" smtClean="0">
                <a:solidFill>
                  <a:schemeClr val="accent5"/>
                </a:solidFill>
              </a:rPr>
              <a:t>％</a:t>
            </a:r>
            <a:endParaRPr kumimoji="1" lang="ja-JP" altLang="en-US" b="1" dirty="0">
              <a:solidFill>
                <a:schemeClr val="accent5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3068960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chemeClr val="accent5"/>
                </a:solidFill>
              </a:rPr>
              <a:t>40</a:t>
            </a:r>
            <a:r>
              <a:rPr lang="ja-JP" altLang="en-US" b="1" dirty="0" smtClean="0">
                <a:solidFill>
                  <a:schemeClr val="accent5"/>
                </a:solidFill>
              </a:rPr>
              <a:t>代</a:t>
            </a:r>
            <a:endParaRPr lang="en-US" altLang="ja-JP" b="1" dirty="0" smtClean="0">
              <a:solidFill>
                <a:schemeClr val="accent5"/>
              </a:solidFill>
            </a:endParaRPr>
          </a:p>
          <a:p>
            <a:r>
              <a:rPr lang="en-US" altLang="ja-JP" b="1" dirty="0" smtClean="0">
                <a:solidFill>
                  <a:schemeClr val="accent5"/>
                </a:solidFill>
              </a:rPr>
              <a:t>9.5</a:t>
            </a:r>
            <a:r>
              <a:rPr lang="ja-JP" altLang="en-US" b="1" dirty="0" smtClean="0">
                <a:solidFill>
                  <a:schemeClr val="accent5"/>
                </a:solidFill>
              </a:rPr>
              <a:t>％</a:t>
            </a:r>
            <a:endParaRPr kumimoji="1" lang="ja-JP" altLang="en-US" b="1" dirty="0">
              <a:solidFill>
                <a:schemeClr val="accent5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47707" y="2420888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30</a:t>
            </a:r>
            <a:r>
              <a:rPr lang="ja-JP" altLang="en-US" b="1" dirty="0" smtClean="0"/>
              <a:t>代</a:t>
            </a:r>
            <a:r>
              <a:rPr lang="en-US" altLang="ja-JP" b="1" dirty="0"/>
              <a:t>4</a:t>
            </a:r>
            <a:r>
              <a:rPr lang="ja-JP" altLang="en-US" b="1" dirty="0" smtClean="0"/>
              <a:t>％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26278" y="4643844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5"/>
                </a:solidFill>
              </a:rPr>
              <a:t>月</a:t>
            </a:r>
            <a:r>
              <a:rPr lang="en-US" altLang="ja-JP" b="1" dirty="0" smtClean="0">
                <a:solidFill>
                  <a:schemeClr val="accent5"/>
                </a:solidFill>
              </a:rPr>
              <a:t>2</a:t>
            </a:r>
            <a:r>
              <a:rPr lang="ja-JP" altLang="en-US" b="1" dirty="0" smtClean="0">
                <a:solidFill>
                  <a:schemeClr val="accent5"/>
                </a:solidFill>
              </a:rPr>
              <a:t>回</a:t>
            </a:r>
            <a:r>
              <a:rPr lang="en-US" altLang="ja-JP" b="1" dirty="0" smtClean="0">
                <a:solidFill>
                  <a:schemeClr val="accent5"/>
                </a:solidFill>
              </a:rPr>
              <a:t>41.5</a:t>
            </a:r>
            <a:r>
              <a:rPr lang="ja-JP" altLang="en-US" b="1" dirty="0" smtClean="0">
                <a:solidFill>
                  <a:schemeClr val="accent5"/>
                </a:solidFill>
              </a:rPr>
              <a:t>％</a:t>
            </a:r>
            <a:endParaRPr kumimoji="1" lang="ja-JP" altLang="en-US" b="1" dirty="0">
              <a:solidFill>
                <a:schemeClr val="accent5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75227" y="4643844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5"/>
                </a:solidFill>
              </a:rPr>
              <a:t>不定期</a:t>
            </a:r>
            <a:r>
              <a:rPr lang="en-US" altLang="ja-JP" b="1" dirty="0">
                <a:solidFill>
                  <a:schemeClr val="accent5"/>
                </a:solidFill>
              </a:rPr>
              <a:t>35</a:t>
            </a:r>
            <a:r>
              <a:rPr lang="ja-JP" altLang="en-US" b="1" dirty="0" smtClean="0">
                <a:solidFill>
                  <a:schemeClr val="accent5"/>
                </a:solidFill>
              </a:rPr>
              <a:t>％</a:t>
            </a:r>
            <a:endParaRPr kumimoji="1" lang="ja-JP" altLang="en-US" b="1" dirty="0">
              <a:solidFill>
                <a:schemeClr val="accent5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16825" y="4509120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accent5"/>
                </a:solidFill>
              </a:rPr>
              <a:t>週</a:t>
            </a:r>
            <a:r>
              <a:rPr lang="en-US" altLang="ja-JP" b="1" dirty="0" smtClean="0">
                <a:solidFill>
                  <a:schemeClr val="accent5"/>
                </a:solidFill>
              </a:rPr>
              <a:t>1~2</a:t>
            </a:r>
            <a:r>
              <a:rPr lang="ja-JP" altLang="en-US" b="1" dirty="0" smtClean="0">
                <a:solidFill>
                  <a:schemeClr val="accent5"/>
                </a:solidFill>
              </a:rPr>
              <a:t>回</a:t>
            </a:r>
            <a:endParaRPr lang="en-US" altLang="ja-JP" b="1" dirty="0" smtClean="0">
              <a:solidFill>
                <a:schemeClr val="accent5"/>
              </a:solidFill>
            </a:endParaRPr>
          </a:p>
          <a:p>
            <a:pPr algn="ctr"/>
            <a:r>
              <a:rPr lang="en-US" altLang="ja-JP" b="1" dirty="0">
                <a:solidFill>
                  <a:schemeClr val="accent5"/>
                </a:solidFill>
              </a:rPr>
              <a:t>17.5</a:t>
            </a:r>
            <a:r>
              <a:rPr lang="ja-JP" altLang="en-US" b="1" dirty="0" smtClean="0">
                <a:solidFill>
                  <a:schemeClr val="accent5"/>
                </a:solidFill>
              </a:rPr>
              <a:t>％</a:t>
            </a:r>
            <a:endParaRPr kumimoji="1" lang="ja-JP" altLang="en-US" b="1" dirty="0">
              <a:solidFill>
                <a:schemeClr val="accent5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1691680" y="4149080"/>
            <a:ext cx="356027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979712" y="3933056"/>
            <a:ext cx="199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週</a:t>
            </a:r>
            <a:r>
              <a:rPr lang="en-US" altLang="ja-JP" b="1" dirty="0" smtClean="0"/>
              <a:t>3~4</a:t>
            </a:r>
            <a:r>
              <a:rPr lang="ja-JP" altLang="en-US" b="1" dirty="0" smtClean="0"/>
              <a:t>回</a:t>
            </a:r>
            <a:r>
              <a:rPr lang="en-US" altLang="ja-JP" b="1" dirty="0"/>
              <a:t>4.5</a:t>
            </a:r>
            <a:r>
              <a:rPr lang="ja-JP" altLang="en-US" b="1" dirty="0" smtClean="0"/>
              <a:t>％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6833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35496" y="2140278"/>
            <a:ext cx="1475084" cy="3568462"/>
            <a:chOff x="152604" y="1841011"/>
            <a:chExt cx="1662434" cy="3568462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337076" y="1841011"/>
              <a:ext cx="1371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おいしさ</a:t>
              </a:r>
              <a:endPara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52604" y="2633099"/>
              <a:ext cx="16624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鮮度の良さ</a:t>
              </a:r>
              <a:endPara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541" y="3429000"/>
              <a:ext cx="10807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安全性</a:t>
              </a:r>
              <a:endPara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39552" y="4221088"/>
              <a:ext cx="7898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値段</a:t>
              </a:r>
              <a:endPara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62005" y="5009363"/>
              <a:ext cx="7898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産地</a:t>
              </a:r>
              <a:endPara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203270" y="1484784"/>
            <a:ext cx="7617202" cy="4847512"/>
            <a:chOff x="402213" y="1323118"/>
            <a:chExt cx="8189945" cy="5323138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1365484" y="1598376"/>
              <a:ext cx="7226674" cy="5047880"/>
              <a:chOff x="1268741" y="1268760"/>
              <a:chExt cx="7226674" cy="5047880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1331640" y="1268760"/>
                <a:ext cx="6912768" cy="4752528"/>
                <a:chOff x="1259632" y="1268760"/>
                <a:chExt cx="6912768" cy="4752528"/>
              </a:xfrm>
            </p:grpSpPr>
            <p:graphicFrame>
              <p:nvGraphicFramePr>
                <p:cNvPr id="4" name="グラフ 3"/>
                <p:cNvGraphicFramePr/>
                <p:nvPr>
                  <p:extLst>
                    <p:ext uri="{D42A27DB-BD31-4B8C-83A1-F6EECF244321}">
                      <p14:modId xmlns:p14="http://schemas.microsoft.com/office/powerpoint/2010/main" val="905541273"/>
                    </p:ext>
                  </p:extLst>
                </p:nvPr>
              </p:nvGraphicFramePr>
              <p:xfrm>
                <a:off x="1259632" y="1268760"/>
                <a:ext cx="6912768" cy="475252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cxnSp>
              <p:nvCxnSpPr>
                <p:cNvPr id="6" name="直線コネクタ 5"/>
                <p:cNvCxnSpPr/>
                <p:nvPr/>
              </p:nvCxnSpPr>
              <p:spPr>
                <a:xfrm>
                  <a:off x="1331640" y="5805264"/>
                  <a:ext cx="684076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テキスト ボックス 7"/>
              <p:cNvSpPr txBox="1"/>
              <p:nvPr/>
            </p:nvSpPr>
            <p:spPr>
              <a:xfrm>
                <a:off x="4159791" y="5877272"/>
                <a:ext cx="338158" cy="439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0</a:t>
                </a:r>
                <a:endParaRPr kumimoji="1"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268741" y="5852251"/>
                <a:ext cx="617370" cy="439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60%</a:t>
                </a:r>
                <a:endParaRPr kumimoji="1"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2226358" y="5868173"/>
                <a:ext cx="617370" cy="439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4</a:t>
                </a:r>
                <a:r>
                  <a:rPr kumimoji="1" lang="en-US" altLang="ja-JP" sz="2000" b="1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0%</a:t>
                </a:r>
                <a:endParaRPr kumimoji="1"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3197624" y="5856800"/>
                <a:ext cx="617370" cy="439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20%</a:t>
                </a:r>
                <a:endParaRPr kumimoji="1"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5055994" y="5872723"/>
                <a:ext cx="617370" cy="439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20%</a:t>
                </a:r>
                <a:endParaRPr kumimoji="1"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5995415" y="5870448"/>
                <a:ext cx="617370" cy="439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4</a:t>
                </a:r>
                <a:r>
                  <a:rPr kumimoji="1" lang="en-US" altLang="ja-JP" sz="2000" b="1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0%</a:t>
                </a:r>
                <a:endParaRPr kumimoji="1"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6948485" y="5877272"/>
                <a:ext cx="617370" cy="439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60%</a:t>
                </a:r>
                <a:endParaRPr kumimoji="1"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7878045" y="5844727"/>
                <a:ext cx="617370" cy="439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8</a:t>
                </a:r>
                <a:r>
                  <a:rPr kumimoji="1" lang="en-US" altLang="ja-JP" sz="2000" b="1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0%</a:t>
                </a:r>
                <a:endParaRPr kumimoji="1" lang="ja-JP" altLang="en-US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617658" y="1340768"/>
              <a:ext cx="1996234" cy="40557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tx2">
                      <a:lumMod val="10000"/>
                    </a:schemeClr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卵</a:t>
              </a:r>
              <a:r>
                <a:rPr lang="ja-JP" altLang="en-US" dirty="0" smtClean="0">
                  <a:solidFill>
                    <a:schemeClr val="tx2">
                      <a:lumMod val="10000"/>
                    </a:schemeClr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に求めるもの</a:t>
              </a:r>
              <a:endParaRPr kumimoji="1" lang="ja-JP" altLang="en-US" dirty="0" smtClean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720544" y="1323118"/>
              <a:ext cx="2561925" cy="40557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chemeClr val="tx2">
                      <a:lumMod val="10000"/>
                    </a:schemeClr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当農場での購入動機</a:t>
              </a:r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611560" y="6134880"/>
              <a:ext cx="10386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683568" y="1692450"/>
              <a:ext cx="0" cy="4514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402213" y="6181658"/>
              <a:ext cx="617370" cy="439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8</a:t>
              </a:r>
              <a:r>
                <a:rPr kumimoji="1" lang="en-US" altLang="ja-JP" sz="2000" b="1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0%</a:t>
              </a:r>
              <a:endPara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049039" y="188640"/>
            <a:ext cx="5381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図</a:t>
            </a:r>
            <a:r>
              <a:rPr kumimoji="1" lang="en-US" altLang="ja-JP" sz="3200" dirty="0" smtClean="0">
                <a:latin typeface="+mj-ea"/>
                <a:ea typeface="+mj-ea"/>
              </a:rPr>
              <a:t>15</a:t>
            </a:r>
            <a:r>
              <a:rPr kumimoji="1" lang="ja-JP" altLang="en-US" sz="3200" dirty="0" smtClean="0">
                <a:latin typeface="+mj-ea"/>
                <a:ea typeface="+mj-ea"/>
              </a:rPr>
              <a:t>　消費者意識調査結果②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409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531192265"/>
              </p:ext>
            </p:extLst>
          </p:nvPr>
        </p:nvGraphicFramePr>
        <p:xfrm>
          <a:off x="179512" y="1249596"/>
          <a:ext cx="8712968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直線コネクタ 5"/>
          <p:cNvCxnSpPr/>
          <p:nvPr/>
        </p:nvCxnSpPr>
        <p:spPr>
          <a:xfrm flipV="1">
            <a:off x="3347864" y="1780107"/>
            <a:ext cx="504056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836450" y="1442167"/>
            <a:ext cx="2839239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内容まで知っている</a:t>
            </a:r>
            <a:r>
              <a:rPr kumimoji="1" lang="en-US" altLang="ja-JP" b="1" dirty="0" smtClean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4.1</a:t>
            </a:r>
            <a:r>
              <a:rPr kumimoji="1" lang="ja-JP" altLang="en-US" b="1" dirty="0" smtClean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9039" y="323945"/>
            <a:ext cx="5381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n-ea"/>
              </a:rPr>
              <a:t>図</a:t>
            </a:r>
            <a:r>
              <a:rPr kumimoji="1" lang="en-US" altLang="ja-JP" sz="3200" smtClean="0">
                <a:latin typeface="+mn-ea"/>
              </a:rPr>
              <a:t>16</a:t>
            </a:r>
            <a:r>
              <a:rPr kumimoji="1" lang="ja-JP" altLang="en-US" sz="3200" dirty="0" smtClean="0">
                <a:latin typeface="+mn-ea"/>
              </a:rPr>
              <a:t>　</a:t>
            </a:r>
            <a:r>
              <a:rPr lang="ja-JP" altLang="en-US" sz="3200" dirty="0" smtClean="0">
                <a:latin typeface="+mn-ea"/>
              </a:rPr>
              <a:t>消費者意識調査結果③</a:t>
            </a:r>
            <a:endParaRPr kumimoji="1" lang="ja-JP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68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 anchor="ctr" anchorCtr="0"/>
          <a:lstStyle/>
          <a:p>
            <a:pPr algn="ctr"/>
            <a:r>
              <a:rPr lang="ja-JP" altLang="en-US" sz="40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</a:t>
            </a:r>
            <a:r>
              <a:rPr lang="en-US" altLang="ja-JP" sz="40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40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認証取得農場の概要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052736"/>
            <a:ext cx="7772400" cy="4322763"/>
          </a:xfrm>
        </p:spPr>
        <p:txBody>
          <a:bodyPr anchor="t" anchorCtr="0">
            <a:noAutofit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ja-JP" altLang="en-US" sz="32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・飼養羽数：約</a:t>
            </a:r>
            <a:r>
              <a:rPr lang="en-US" altLang="ja-JP" sz="32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11500</a:t>
            </a:r>
            <a:r>
              <a:rPr lang="ja-JP" altLang="en-US" sz="32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羽</a:t>
            </a:r>
            <a:endParaRPr lang="en-US" altLang="ja-JP" sz="32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ja-JP" altLang="en-US" sz="32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・飼養形態：開放鶏舎（</a:t>
            </a:r>
            <a:r>
              <a:rPr lang="en-US" altLang="ja-JP" sz="32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32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段直立ケージ）</a:t>
            </a:r>
            <a:endParaRPr lang="en-US" altLang="ja-JP" sz="32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ja-JP" altLang="en-US" sz="32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・従業員数：</a:t>
            </a:r>
            <a:r>
              <a:rPr lang="en-US" altLang="ja-JP" sz="32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r>
              <a:rPr lang="ja-JP" altLang="en-US" sz="32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endParaRPr lang="en-US" altLang="ja-JP" sz="32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ja-JP" altLang="en-US" sz="32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・販売方式：自家販売（直売所所有）</a:t>
            </a:r>
            <a:endParaRPr lang="en-US" altLang="ja-JP" sz="32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050" name="Picture 2" descr="Y:\防疫課\ニワトリ\H27津村養鶏場\P102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89" y="4446306"/>
            <a:ext cx="2712751" cy="20345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:\防疫課\ニワトリ\H27津村養鶏場\IMG_0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41086"/>
            <a:ext cx="2700557" cy="20254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159748" y="6381230"/>
            <a:ext cx="110799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農場外観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39952" y="6381230"/>
            <a:ext cx="87716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直売所</a:t>
            </a:r>
            <a:endParaRPr kumimoji="1" lang="ja-JP" altLang="en-US" dirty="0" smtClean="0">
              <a:solidFill>
                <a:schemeClr val="tx2">
                  <a:lumMod val="1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724128" y="5776140"/>
            <a:ext cx="238908" cy="144016"/>
          </a:xfrm>
          <a:prstGeom prst="rect">
            <a:avLst/>
          </a:prstGeom>
          <a:solidFill>
            <a:schemeClr val="accent4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2" descr="Y:\防疫課\ニワトリ\25津村ダニH25.9.19\P1020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11" y="4437112"/>
            <a:ext cx="2700557" cy="20254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876256" y="6381230"/>
            <a:ext cx="133882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直売所内観</a:t>
            </a:r>
            <a:endParaRPr kumimoji="1" lang="ja-JP" altLang="en-US" dirty="0" smtClean="0">
              <a:solidFill>
                <a:schemeClr val="tx2">
                  <a:lumMod val="1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08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96752"/>
            <a:ext cx="8569325" cy="5112568"/>
          </a:xfrm>
        </p:spPr>
        <p:txBody>
          <a:bodyPr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FontTx/>
              <a:buNone/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１</a:t>
            </a:r>
            <a:r>
              <a:rPr lang="en-US" altLang="ja-JP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認証取得前後での仕事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への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意識変化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8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２</a:t>
            </a:r>
            <a:r>
              <a:rPr lang="en-US" altLang="ja-JP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認証取得後の衛生管理の向上の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有無</a:t>
            </a:r>
            <a:endParaRPr lang="en-US" altLang="ja-JP" sz="28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３</a:t>
            </a:r>
            <a:r>
              <a:rPr lang="en-US" altLang="ja-JP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認証取得後の生産性の向上の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有無</a:t>
            </a:r>
            <a:endParaRPr lang="en-US" altLang="ja-JP" sz="28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FontTx/>
              <a:buNone/>
              <a:defRPr/>
            </a:pP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</a:t>
            </a:r>
            <a:r>
              <a:rPr lang="en-US" altLang="ja-JP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認証取得後の業務量の変化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FontTx/>
              <a:buNone/>
              <a:defRPr/>
            </a:pP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認証制度の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理解度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FontTx/>
              <a:buNone/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６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認証制度の継続について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FontTx/>
              <a:buNone/>
              <a:defRPr/>
            </a:pPr>
            <a:endParaRPr lang="en-US" altLang="ja-JP" sz="28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ja-JP" altLang="en-US" sz="28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23728" y="332656"/>
            <a:ext cx="4769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図</a:t>
            </a:r>
            <a:r>
              <a:rPr kumimoji="1" lang="en-US" altLang="ja-JP" sz="3200" dirty="0" smtClean="0"/>
              <a:t>3</a:t>
            </a:r>
            <a:r>
              <a:rPr kumimoji="1" lang="ja-JP" altLang="en-US" sz="3200" dirty="0" smtClean="0"/>
              <a:t>　従業員意識調査項目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271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224136"/>
            <a:ext cx="8820150" cy="4509120"/>
          </a:xfrm>
        </p:spPr>
        <p:txBody>
          <a:bodyPr anchor="t" anchorCtr="0">
            <a:normAutofit lnSpcReduction="10000"/>
          </a:bodyPr>
          <a:lstStyle/>
          <a:p>
            <a:pPr marL="0" indent="0">
              <a:buFontTx/>
              <a:buNone/>
              <a:defRPr/>
            </a:pPr>
            <a:endParaRPr lang="en-US" altLang="ja-JP" sz="32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Tx/>
              <a:buNone/>
              <a:defRPr/>
            </a:pP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１</a:t>
            </a:r>
            <a:r>
              <a:rPr lang="en-US" altLang="ja-JP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性別、年代、購入頻度</a:t>
            </a:r>
            <a:endParaRPr lang="en-US" altLang="ja-JP" sz="28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２</a:t>
            </a:r>
            <a:r>
              <a:rPr lang="en-US" altLang="ja-JP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卵に求めるもの</a:t>
            </a:r>
            <a:endParaRPr lang="en-US" altLang="ja-JP" sz="28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３</a:t>
            </a:r>
            <a:r>
              <a:rPr lang="en-US" altLang="ja-JP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当農場での購入動機</a:t>
            </a:r>
            <a:endParaRPr lang="en-US" altLang="ja-JP" sz="28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４</a:t>
            </a:r>
            <a:r>
              <a:rPr lang="en-US" altLang="ja-JP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生鮮食品生産衛生管理システムの認知度</a:t>
            </a:r>
            <a:endParaRPr lang="en-US" altLang="ja-JP" sz="28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buFontTx/>
              <a:buNone/>
              <a:defRPr/>
            </a:pPr>
            <a:r>
              <a:rPr lang="ja-JP" altLang="en-US" sz="28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５</a:t>
            </a:r>
            <a:r>
              <a:rPr lang="en-US" altLang="ja-JP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28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当農場が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認証取得農場であること</a:t>
            </a:r>
            <a:endParaRPr lang="en-US" altLang="ja-JP" sz="2800" dirty="0" smtClean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23728" y="611977"/>
            <a:ext cx="4769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図</a:t>
            </a:r>
            <a:r>
              <a:rPr kumimoji="1" lang="en-US" altLang="ja-JP" sz="3200" dirty="0" smtClean="0"/>
              <a:t>4</a:t>
            </a:r>
            <a:r>
              <a:rPr kumimoji="1" lang="ja-JP" altLang="en-US" sz="3200" dirty="0" smtClean="0"/>
              <a:t>　消費者意識調査項目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282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523435"/>
              </p:ext>
            </p:extLst>
          </p:nvPr>
        </p:nvGraphicFramePr>
        <p:xfrm>
          <a:off x="971600" y="1505178"/>
          <a:ext cx="7403299" cy="451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9" name="四角形吹き出し 1"/>
          <p:cNvSpPr>
            <a:spLocks noChangeArrowheads="1"/>
          </p:cNvSpPr>
          <p:nvPr/>
        </p:nvSpPr>
        <p:spPr bwMode="auto">
          <a:xfrm>
            <a:off x="3059832" y="1187460"/>
            <a:ext cx="2160786" cy="369332"/>
          </a:xfrm>
          <a:prstGeom prst="wedgeRectCallout">
            <a:avLst>
              <a:gd name="adj1" fmla="val -50195"/>
              <a:gd name="adj2" fmla="val 182740"/>
            </a:avLst>
          </a:prstGeom>
          <a:solidFill>
            <a:schemeClr val="tx1"/>
          </a:solidFill>
          <a:ln w="25400" algn="ctr">
            <a:solidFill>
              <a:schemeClr val="accent5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1pPr>
            <a:lvl2pPr marL="742950" indent="-285750" eaLnBrk="0" hangingPunct="0"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2pPr>
            <a:lvl3pPr marL="1143000" indent="-228600" eaLnBrk="0" hangingPunct="0"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3pPr>
            <a:lvl4pPr marL="1600200" indent="-228600" eaLnBrk="0" hangingPunct="0"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4pPr>
            <a:lvl5pPr marL="2057400" indent="-228600" eaLnBrk="0" hangingPunct="0"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ja-JP" altLang="en-US" sz="1800" b="0" dirty="0" smtClean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トリサシダニ被害</a:t>
            </a:r>
            <a:endParaRPr lang="ja-JP" altLang="en-US" sz="1800" b="0" dirty="0">
              <a:solidFill>
                <a:schemeClr val="tx2">
                  <a:lumMod val="1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45803" y="311251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死廃率</a:t>
            </a:r>
          </a:p>
        </p:txBody>
      </p:sp>
      <p:sp>
        <p:nvSpPr>
          <p:cNvPr id="6" name="フローチャート : 結合子 5"/>
          <p:cNvSpPr/>
          <p:nvPr/>
        </p:nvSpPr>
        <p:spPr>
          <a:xfrm>
            <a:off x="2843808" y="1990073"/>
            <a:ext cx="338556" cy="344071"/>
          </a:xfrm>
          <a:prstGeom prst="flowChartConnector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5278556" y="3193231"/>
            <a:ext cx="0" cy="811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307156" y="1484784"/>
            <a:ext cx="0" cy="3814400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四角形吹き出し 1"/>
          <p:cNvSpPr>
            <a:spLocks noChangeArrowheads="1"/>
          </p:cNvSpPr>
          <p:nvPr/>
        </p:nvSpPr>
        <p:spPr bwMode="auto">
          <a:xfrm>
            <a:off x="5733608" y="1187460"/>
            <a:ext cx="1214656" cy="369332"/>
          </a:xfrm>
          <a:prstGeom prst="wedgeRectCallout">
            <a:avLst>
              <a:gd name="adj1" fmla="val -77743"/>
              <a:gd name="adj2" fmla="val 154174"/>
            </a:avLst>
          </a:prstGeom>
          <a:solidFill>
            <a:schemeClr val="tx1"/>
          </a:solidFill>
          <a:ln w="25400" algn="ctr">
            <a:solidFill>
              <a:schemeClr val="accent5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1pPr>
            <a:lvl2pPr marL="742950" indent="-285750" eaLnBrk="0" hangingPunct="0"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2pPr>
            <a:lvl3pPr marL="1143000" indent="-228600" eaLnBrk="0" hangingPunct="0"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3pPr>
            <a:lvl4pPr marL="1600200" indent="-228600" eaLnBrk="0" hangingPunct="0"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4pPr>
            <a:lvl5pPr marL="2057400" indent="-228600" eaLnBrk="0" hangingPunct="0"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 b="1">
                <a:solidFill>
                  <a:schemeClr val="bg1"/>
                </a:solidFill>
                <a:latin typeface="Times New Roman" pitchFamily="18" charset="0"/>
                <a:ea typeface="ＤＦ特太ゴシック体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ja-JP" altLang="en-US" sz="1800" b="0" dirty="0" smtClean="0">
                <a:solidFill>
                  <a:schemeClr val="tx2">
                    <a:lumMod val="10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認証取得</a:t>
            </a:r>
            <a:endParaRPr lang="ja-JP" altLang="en-US" sz="1800" b="0" dirty="0">
              <a:solidFill>
                <a:schemeClr val="tx2">
                  <a:lumMod val="10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38484" y="332656"/>
            <a:ext cx="6817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図</a:t>
            </a:r>
            <a:r>
              <a:rPr lang="en-US" altLang="ja-JP" sz="3200" dirty="0">
                <a:latin typeface="+mj-ea"/>
                <a:ea typeface="+mj-ea"/>
              </a:rPr>
              <a:t>5</a:t>
            </a:r>
            <a:r>
              <a:rPr kumimoji="1" lang="ja-JP" altLang="en-US" sz="3200" dirty="0" smtClean="0">
                <a:latin typeface="+mj-ea"/>
                <a:ea typeface="+mj-ea"/>
              </a:rPr>
              <a:t>　</a:t>
            </a:r>
            <a:r>
              <a:rPr lang="ja-JP" altLang="en-US" sz="3200" dirty="0">
                <a:latin typeface="+mj-ea"/>
                <a:ea typeface="+mj-ea"/>
              </a:rPr>
              <a:t>平成</a:t>
            </a:r>
            <a:r>
              <a:rPr kumimoji="1" lang="en-US" altLang="ja-JP" sz="3200" dirty="0" smtClean="0">
                <a:latin typeface="+mj-ea"/>
                <a:ea typeface="+mj-ea"/>
              </a:rPr>
              <a:t>24</a:t>
            </a:r>
            <a:r>
              <a:rPr kumimoji="1" lang="ja-JP" altLang="en-US" sz="3200" dirty="0" smtClean="0">
                <a:latin typeface="+mj-ea"/>
                <a:ea typeface="+mj-ea"/>
              </a:rPr>
              <a:t>～</a:t>
            </a:r>
            <a:r>
              <a:rPr kumimoji="1" lang="en-US" altLang="ja-JP" sz="3200" dirty="0" smtClean="0">
                <a:latin typeface="+mj-ea"/>
                <a:ea typeface="+mj-ea"/>
              </a:rPr>
              <a:t>26</a:t>
            </a:r>
            <a:r>
              <a:rPr kumimoji="1" lang="ja-JP" altLang="en-US" sz="3200" dirty="0" smtClean="0">
                <a:latin typeface="+mj-ea"/>
                <a:ea typeface="+mj-ea"/>
              </a:rPr>
              <a:t>年度の死廃率の推移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93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962865"/>
              </p:ext>
            </p:extLst>
          </p:nvPr>
        </p:nvGraphicFramePr>
        <p:xfrm>
          <a:off x="1187624" y="1412776"/>
          <a:ext cx="6840760" cy="457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 rot="16200000">
            <a:off x="253841" y="31502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死廃率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82216" y="404664"/>
            <a:ext cx="4766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図</a:t>
            </a:r>
            <a:r>
              <a:rPr lang="en-US" altLang="ja-JP" sz="3200" dirty="0">
                <a:latin typeface="+mj-ea"/>
                <a:ea typeface="+mj-ea"/>
              </a:rPr>
              <a:t>6</a:t>
            </a:r>
            <a:r>
              <a:rPr kumimoji="1" lang="ja-JP" altLang="en-US" sz="3200" dirty="0" smtClean="0">
                <a:latin typeface="+mj-ea"/>
                <a:ea typeface="+mj-ea"/>
              </a:rPr>
              <a:t>　</a:t>
            </a:r>
            <a:r>
              <a:rPr lang="ja-JP" altLang="en-US" sz="3200" dirty="0" smtClean="0">
                <a:latin typeface="+mj-ea"/>
                <a:ea typeface="+mj-ea"/>
              </a:rPr>
              <a:t>各年の死廃率の平均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4635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1042367" y="395953"/>
            <a:ext cx="7058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3200" dirty="0" smtClean="0">
                <a:latin typeface="+mj-ea"/>
                <a:ea typeface="+mj-ea"/>
              </a:rPr>
              <a:t>図</a:t>
            </a:r>
            <a:r>
              <a:rPr lang="en-US" altLang="ja-JP" sz="3200" dirty="0">
                <a:latin typeface="+mj-ea"/>
                <a:ea typeface="+mj-ea"/>
              </a:rPr>
              <a:t>7</a:t>
            </a:r>
            <a:r>
              <a:rPr lang="ja-JP" altLang="en-US" sz="3200" dirty="0" smtClean="0">
                <a:latin typeface="+mj-ea"/>
                <a:ea typeface="+mj-ea"/>
              </a:rPr>
              <a:t>　殺ダニ剤散布プログラム</a:t>
            </a:r>
            <a:endParaRPr lang="ja-JP" altLang="en-US" sz="3200" dirty="0">
              <a:latin typeface="+mj-ea"/>
              <a:ea typeface="+mj-ea"/>
            </a:endParaRPr>
          </a:p>
        </p:txBody>
      </p:sp>
      <p:sp>
        <p:nvSpPr>
          <p:cNvPr id="59397" name="AutoShape 8"/>
          <p:cNvSpPr>
            <a:spLocks noChangeArrowheads="1"/>
          </p:cNvSpPr>
          <p:nvPr/>
        </p:nvSpPr>
        <p:spPr bwMode="auto">
          <a:xfrm>
            <a:off x="323999" y="1700808"/>
            <a:ext cx="1943745" cy="919401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方法</a:t>
            </a:r>
          </a:p>
          <a:p>
            <a:r>
              <a:rPr lang="ja-JP" altLang="en-US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　鶏体散布</a:t>
            </a:r>
            <a:r>
              <a:rPr lang="ja-JP" altLang="en-US" sz="240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</a:p>
        </p:txBody>
      </p:sp>
      <p:sp>
        <p:nvSpPr>
          <p:cNvPr id="59399" name="AutoShape 10"/>
          <p:cNvSpPr>
            <a:spLocks noChangeArrowheads="1"/>
          </p:cNvSpPr>
          <p:nvPr/>
        </p:nvSpPr>
        <p:spPr bwMode="auto">
          <a:xfrm>
            <a:off x="2411760" y="1717511"/>
            <a:ext cx="6468964" cy="919401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ja-JP" altLang="en-US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使用薬剤及び希釈倍率</a:t>
            </a:r>
          </a:p>
          <a:p>
            <a:r>
              <a:rPr lang="ja-JP" altLang="en-US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  有機リン系製剤　</a:t>
            </a:r>
            <a:r>
              <a:rPr lang="en-US" altLang="ja-JP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1000</a:t>
            </a:r>
            <a:r>
              <a:rPr lang="ja-JP" altLang="en-US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倍程度</a:t>
            </a:r>
            <a:r>
              <a:rPr lang="en-US" altLang="ja-JP" sz="2400" b="1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(1mg/ml)</a:t>
            </a:r>
            <a:endParaRPr lang="en-US" altLang="ja-JP" sz="240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grpSp>
        <p:nvGrpSpPr>
          <p:cNvPr id="59406" name="Group 14"/>
          <p:cNvGrpSpPr>
            <a:grpSpLocks/>
          </p:cNvGrpSpPr>
          <p:nvPr/>
        </p:nvGrpSpPr>
        <p:grpSpPr bwMode="auto">
          <a:xfrm>
            <a:off x="251718" y="2780258"/>
            <a:ext cx="8640762" cy="2520950"/>
            <a:chOff x="204" y="663"/>
            <a:chExt cx="5443" cy="1588"/>
          </a:xfrm>
        </p:grpSpPr>
        <p:sp>
          <p:nvSpPr>
            <p:cNvPr id="59407" name="AutoShape 15"/>
            <p:cNvSpPr>
              <a:spLocks noChangeArrowheads="1"/>
            </p:cNvSpPr>
            <p:nvPr/>
          </p:nvSpPr>
          <p:spPr bwMode="auto">
            <a:xfrm>
              <a:off x="204" y="663"/>
              <a:ext cx="5443" cy="15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59408" name="Group 16"/>
            <p:cNvGrpSpPr>
              <a:grpSpLocks/>
            </p:cNvGrpSpPr>
            <p:nvPr/>
          </p:nvGrpSpPr>
          <p:grpSpPr bwMode="auto">
            <a:xfrm>
              <a:off x="340" y="935"/>
              <a:ext cx="5262" cy="1134"/>
              <a:chOff x="340" y="935"/>
              <a:chExt cx="5262" cy="1134"/>
            </a:xfrm>
          </p:grpSpPr>
          <p:sp>
            <p:nvSpPr>
              <p:cNvPr id="59409" name="Rectangle 17"/>
              <p:cNvSpPr>
                <a:spLocks noChangeArrowheads="1"/>
              </p:cNvSpPr>
              <p:nvPr/>
            </p:nvSpPr>
            <p:spPr bwMode="auto">
              <a:xfrm>
                <a:off x="5198" y="1479"/>
                <a:ext cx="404" cy="5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410" name="Rectangle 18"/>
              <p:cNvSpPr>
                <a:spLocks noChangeArrowheads="1"/>
              </p:cNvSpPr>
              <p:nvPr/>
            </p:nvSpPr>
            <p:spPr bwMode="auto">
              <a:xfrm>
                <a:off x="4792" y="1479"/>
                <a:ext cx="406" cy="5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411" name="Rectangle 19"/>
              <p:cNvSpPr>
                <a:spLocks noChangeArrowheads="1"/>
              </p:cNvSpPr>
              <p:nvPr/>
            </p:nvSpPr>
            <p:spPr bwMode="auto">
              <a:xfrm>
                <a:off x="4388" y="1479"/>
                <a:ext cx="404" cy="5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412" name="Rectangle 20"/>
              <p:cNvSpPr>
                <a:spLocks noChangeArrowheads="1"/>
              </p:cNvSpPr>
              <p:nvPr/>
            </p:nvSpPr>
            <p:spPr bwMode="auto">
              <a:xfrm>
                <a:off x="3982" y="1479"/>
                <a:ext cx="406" cy="5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413" name="Rectangle 21"/>
              <p:cNvSpPr>
                <a:spLocks noChangeArrowheads="1"/>
              </p:cNvSpPr>
              <p:nvPr/>
            </p:nvSpPr>
            <p:spPr bwMode="auto">
              <a:xfrm>
                <a:off x="3578" y="1479"/>
                <a:ext cx="404" cy="5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414" name="Rectangle 22"/>
              <p:cNvSpPr>
                <a:spLocks noChangeArrowheads="1"/>
              </p:cNvSpPr>
              <p:nvPr/>
            </p:nvSpPr>
            <p:spPr bwMode="auto">
              <a:xfrm>
                <a:off x="3174" y="1479"/>
                <a:ext cx="404" cy="5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415" name="Rectangle 23"/>
              <p:cNvSpPr>
                <a:spLocks noChangeArrowheads="1"/>
              </p:cNvSpPr>
              <p:nvPr/>
            </p:nvSpPr>
            <p:spPr bwMode="auto">
              <a:xfrm>
                <a:off x="2768" y="1479"/>
                <a:ext cx="406" cy="5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416" name="Rectangle 24"/>
              <p:cNvSpPr>
                <a:spLocks noChangeArrowheads="1"/>
              </p:cNvSpPr>
              <p:nvPr/>
            </p:nvSpPr>
            <p:spPr bwMode="auto">
              <a:xfrm>
                <a:off x="2364" y="1479"/>
                <a:ext cx="404" cy="5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417" name="Rectangle 25"/>
              <p:cNvSpPr>
                <a:spLocks noChangeArrowheads="1"/>
              </p:cNvSpPr>
              <p:nvPr/>
            </p:nvSpPr>
            <p:spPr bwMode="auto">
              <a:xfrm>
                <a:off x="1973" y="1479"/>
                <a:ext cx="391" cy="5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418" name="Rectangle 26"/>
              <p:cNvSpPr>
                <a:spLocks noChangeArrowheads="1"/>
              </p:cNvSpPr>
              <p:nvPr/>
            </p:nvSpPr>
            <p:spPr bwMode="auto">
              <a:xfrm>
                <a:off x="1519" y="1479"/>
                <a:ext cx="454" cy="5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419" name="Rectangle 27"/>
              <p:cNvSpPr>
                <a:spLocks noChangeArrowheads="1"/>
              </p:cNvSpPr>
              <p:nvPr/>
            </p:nvSpPr>
            <p:spPr bwMode="auto">
              <a:xfrm>
                <a:off x="1150" y="1479"/>
                <a:ext cx="369" cy="5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420" name="Rectangle 28"/>
              <p:cNvSpPr>
                <a:spLocks noChangeArrowheads="1"/>
              </p:cNvSpPr>
              <p:nvPr/>
            </p:nvSpPr>
            <p:spPr bwMode="auto">
              <a:xfrm>
                <a:off x="748" y="1479"/>
                <a:ext cx="402" cy="5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421" name="Rectangle 29"/>
              <p:cNvSpPr>
                <a:spLocks noChangeArrowheads="1"/>
              </p:cNvSpPr>
              <p:nvPr/>
            </p:nvSpPr>
            <p:spPr bwMode="auto">
              <a:xfrm>
                <a:off x="340" y="1479"/>
                <a:ext cx="408" cy="59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ja-JP" altLang="en-US" sz="2400">
                    <a:solidFill>
                      <a:srgbClr val="000000"/>
                    </a:solidFill>
                    <a:ea typeface="HG丸ｺﾞｼｯｸM-PRO" pitchFamily="50" charset="-128"/>
                  </a:rPr>
                  <a:t>散布</a:t>
                </a:r>
              </a:p>
            </p:txBody>
          </p:sp>
          <p:sp>
            <p:nvSpPr>
              <p:cNvPr id="59422" name="Rectangle 30"/>
              <p:cNvSpPr>
                <a:spLocks noChangeArrowheads="1"/>
              </p:cNvSpPr>
              <p:nvPr/>
            </p:nvSpPr>
            <p:spPr bwMode="auto">
              <a:xfrm>
                <a:off x="5198" y="935"/>
                <a:ext cx="404" cy="5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ja-JP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12</a:t>
                </a:r>
                <a:r>
                  <a:rPr lang="ja-JP" altLang="en-US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月</a:t>
                </a:r>
              </a:p>
            </p:txBody>
          </p:sp>
          <p:sp>
            <p:nvSpPr>
              <p:cNvPr id="59423" name="Rectangle 31"/>
              <p:cNvSpPr>
                <a:spLocks noChangeArrowheads="1"/>
              </p:cNvSpPr>
              <p:nvPr/>
            </p:nvSpPr>
            <p:spPr bwMode="auto">
              <a:xfrm>
                <a:off x="4792" y="935"/>
                <a:ext cx="406" cy="5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ja-JP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11</a:t>
                </a:r>
                <a:r>
                  <a:rPr lang="ja-JP" altLang="en-US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月</a:t>
                </a:r>
              </a:p>
            </p:txBody>
          </p:sp>
          <p:sp>
            <p:nvSpPr>
              <p:cNvPr id="59424" name="Rectangle 32"/>
              <p:cNvSpPr>
                <a:spLocks noChangeArrowheads="1"/>
              </p:cNvSpPr>
              <p:nvPr/>
            </p:nvSpPr>
            <p:spPr bwMode="auto">
              <a:xfrm>
                <a:off x="4388" y="935"/>
                <a:ext cx="404" cy="5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ja-JP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10</a:t>
                </a:r>
                <a:r>
                  <a:rPr lang="ja-JP" altLang="en-US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月</a:t>
                </a:r>
              </a:p>
            </p:txBody>
          </p:sp>
          <p:sp>
            <p:nvSpPr>
              <p:cNvPr id="59425" name="Rectangle 33"/>
              <p:cNvSpPr>
                <a:spLocks noChangeArrowheads="1"/>
              </p:cNvSpPr>
              <p:nvPr/>
            </p:nvSpPr>
            <p:spPr bwMode="auto">
              <a:xfrm>
                <a:off x="3982" y="935"/>
                <a:ext cx="406" cy="5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ja-JP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9</a:t>
                </a:r>
                <a:r>
                  <a:rPr lang="ja-JP" altLang="en-US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月</a:t>
                </a:r>
              </a:p>
            </p:txBody>
          </p:sp>
          <p:sp>
            <p:nvSpPr>
              <p:cNvPr id="59426" name="Rectangle 34"/>
              <p:cNvSpPr>
                <a:spLocks noChangeArrowheads="1"/>
              </p:cNvSpPr>
              <p:nvPr/>
            </p:nvSpPr>
            <p:spPr bwMode="auto">
              <a:xfrm>
                <a:off x="3578" y="935"/>
                <a:ext cx="404" cy="5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ja-JP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8</a:t>
                </a:r>
                <a:r>
                  <a:rPr lang="ja-JP" altLang="en-US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月</a:t>
                </a:r>
              </a:p>
            </p:txBody>
          </p:sp>
          <p:sp>
            <p:nvSpPr>
              <p:cNvPr id="59427" name="Rectangle 35"/>
              <p:cNvSpPr>
                <a:spLocks noChangeArrowheads="1"/>
              </p:cNvSpPr>
              <p:nvPr/>
            </p:nvSpPr>
            <p:spPr bwMode="auto">
              <a:xfrm>
                <a:off x="3174" y="935"/>
                <a:ext cx="404" cy="5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ja-JP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7</a:t>
                </a:r>
                <a:r>
                  <a:rPr lang="ja-JP" altLang="en-US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月</a:t>
                </a:r>
              </a:p>
            </p:txBody>
          </p:sp>
          <p:sp>
            <p:nvSpPr>
              <p:cNvPr id="59428" name="Rectangle 36"/>
              <p:cNvSpPr>
                <a:spLocks noChangeArrowheads="1"/>
              </p:cNvSpPr>
              <p:nvPr/>
            </p:nvSpPr>
            <p:spPr bwMode="auto">
              <a:xfrm>
                <a:off x="2768" y="935"/>
                <a:ext cx="406" cy="5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ja-JP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6</a:t>
                </a:r>
                <a:r>
                  <a:rPr lang="ja-JP" altLang="en-US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月</a:t>
                </a:r>
              </a:p>
            </p:txBody>
          </p:sp>
          <p:sp>
            <p:nvSpPr>
              <p:cNvPr id="59429" name="Rectangle 37"/>
              <p:cNvSpPr>
                <a:spLocks noChangeArrowheads="1"/>
              </p:cNvSpPr>
              <p:nvPr/>
            </p:nvSpPr>
            <p:spPr bwMode="auto">
              <a:xfrm>
                <a:off x="2364" y="935"/>
                <a:ext cx="404" cy="5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ja-JP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5</a:t>
                </a:r>
                <a:r>
                  <a:rPr lang="ja-JP" altLang="en-US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月</a:t>
                </a:r>
              </a:p>
            </p:txBody>
          </p:sp>
          <p:sp>
            <p:nvSpPr>
              <p:cNvPr id="59430" name="Rectangle 38"/>
              <p:cNvSpPr>
                <a:spLocks noChangeArrowheads="1"/>
              </p:cNvSpPr>
              <p:nvPr/>
            </p:nvSpPr>
            <p:spPr bwMode="auto">
              <a:xfrm>
                <a:off x="1973" y="935"/>
                <a:ext cx="391" cy="5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ja-JP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4</a:t>
                </a:r>
                <a:r>
                  <a:rPr lang="ja-JP" altLang="en-US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月</a:t>
                </a:r>
              </a:p>
            </p:txBody>
          </p:sp>
          <p:sp>
            <p:nvSpPr>
              <p:cNvPr id="59431" name="Rectangle 39"/>
              <p:cNvSpPr>
                <a:spLocks noChangeArrowheads="1"/>
              </p:cNvSpPr>
              <p:nvPr/>
            </p:nvSpPr>
            <p:spPr bwMode="auto">
              <a:xfrm>
                <a:off x="1519" y="935"/>
                <a:ext cx="454" cy="5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ja-JP" altLang="en-US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３月</a:t>
                </a:r>
              </a:p>
            </p:txBody>
          </p:sp>
          <p:sp>
            <p:nvSpPr>
              <p:cNvPr id="59432" name="Rectangle 40"/>
              <p:cNvSpPr>
                <a:spLocks noChangeArrowheads="1"/>
              </p:cNvSpPr>
              <p:nvPr/>
            </p:nvSpPr>
            <p:spPr bwMode="auto">
              <a:xfrm>
                <a:off x="1150" y="935"/>
                <a:ext cx="369" cy="5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ja-JP" altLang="en-US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２月</a:t>
                </a:r>
              </a:p>
            </p:txBody>
          </p:sp>
          <p:sp>
            <p:nvSpPr>
              <p:cNvPr id="59433" name="Rectangle 41"/>
              <p:cNvSpPr>
                <a:spLocks noChangeArrowheads="1"/>
              </p:cNvSpPr>
              <p:nvPr/>
            </p:nvSpPr>
            <p:spPr bwMode="auto">
              <a:xfrm>
                <a:off x="748" y="935"/>
                <a:ext cx="402" cy="5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ja-JP" altLang="en-US" sz="1600" b="1">
                    <a:solidFill>
                      <a:srgbClr val="000000"/>
                    </a:solidFill>
                    <a:latin typeface="HG丸ｺﾞｼｯｸM-PRO" pitchFamily="50" charset="-128"/>
                    <a:ea typeface="HG丸ｺﾞｼｯｸM-PRO" pitchFamily="50" charset="-128"/>
                  </a:rPr>
                  <a:t>１月</a:t>
                </a:r>
              </a:p>
            </p:txBody>
          </p:sp>
          <p:sp>
            <p:nvSpPr>
              <p:cNvPr id="59434" name="Rectangle 42"/>
              <p:cNvSpPr>
                <a:spLocks noChangeArrowheads="1"/>
              </p:cNvSpPr>
              <p:nvPr/>
            </p:nvSpPr>
            <p:spPr bwMode="auto">
              <a:xfrm>
                <a:off x="340" y="935"/>
                <a:ext cx="408" cy="5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spcBef>
                    <a:spcPct val="20000"/>
                  </a:spcBef>
                  <a:buChar char="•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eaLnBrk="0" hangingPunct="0">
                  <a:spcBef>
                    <a:spcPct val="20000"/>
                  </a:spcBef>
                  <a:buChar char="–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eaLnBrk="0" hangingPunct="0">
                  <a:spcBef>
                    <a:spcPct val="20000"/>
                  </a:spcBef>
                  <a:buChar char="•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eaLnBrk="0" hangingPunct="0">
                  <a:spcBef>
                    <a:spcPct val="20000"/>
                  </a:spcBef>
                  <a:buChar char="–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eaLnBrk="0" hangingPunct="0">
                  <a:spcBef>
                    <a:spcPct val="20000"/>
                  </a:spcBef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>
                  <a:buFontTx/>
                  <a:buNone/>
                </a:pPr>
                <a:r>
                  <a:rPr lang="ja-JP" altLang="en-US" sz="2400">
                    <a:solidFill>
                      <a:srgbClr val="000000"/>
                    </a:solidFill>
                    <a:ea typeface="HG丸ｺﾞｼｯｸM-PRO" pitchFamily="50" charset="-128"/>
                  </a:rPr>
                  <a:t>月</a:t>
                </a:r>
              </a:p>
            </p:txBody>
          </p:sp>
          <p:sp>
            <p:nvSpPr>
              <p:cNvPr id="59435" name="Line 43"/>
              <p:cNvSpPr>
                <a:spLocks noChangeShapeType="1"/>
              </p:cNvSpPr>
              <p:nvPr/>
            </p:nvSpPr>
            <p:spPr bwMode="auto">
              <a:xfrm>
                <a:off x="340" y="935"/>
                <a:ext cx="408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36" name="Line 44"/>
              <p:cNvSpPr>
                <a:spLocks noChangeShapeType="1"/>
              </p:cNvSpPr>
              <p:nvPr/>
            </p:nvSpPr>
            <p:spPr bwMode="auto">
              <a:xfrm>
                <a:off x="340" y="1479"/>
                <a:ext cx="526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37" name="Line 45"/>
              <p:cNvSpPr>
                <a:spLocks noChangeShapeType="1"/>
              </p:cNvSpPr>
              <p:nvPr/>
            </p:nvSpPr>
            <p:spPr bwMode="auto">
              <a:xfrm>
                <a:off x="340" y="2069"/>
                <a:ext cx="408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38" name="Line 46"/>
              <p:cNvSpPr>
                <a:spLocks noChangeShapeType="1"/>
              </p:cNvSpPr>
              <p:nvPr/>
            </p:nvSpPr>
            <p:spPr bwMode="auto">
              <a:xfrm>
                <a:off x="340" y="935"/>
                <a:ext cx="0" cy="54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39" name="Line 47"/>
              <p:cNvSpPr>
                <a:spLocks noChangeShapeType="1"/>
              </p:cNvSpPr>
              <p:nvPr/>
            </p:nvSpPr>
            <p:spPr bwMode="auto">
              <a:xfrm>
                <a:off x="5602" y="935"/>
                <a:ext cx="0" cy="5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40" name="Line 48"/>
              <p:cNvSpPr>
                <a:spLocks noChangeShapeType="1"/>
              </p:cNvSpPr>
              <p:nvPr/>
            </p:nvSpPr>
            <p:spPr bwMode="auto">
              <a:xfrm>
                <a:off x="748" y="935"/>
                <a:ext cx="40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9441" name="Line 49"/>
              <p:cNvSpPr>
                <a:spLocks noChangeShapeType="1"/>
              </p:cNvSpPr>
              <p:nvPr/>
            </p:nvSpPr>
            <p:spPr bwMode="auto">
              <a:xfrm>
                <a:off x="1150" y="935"/>
                <a:ext cx="369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42" name="Line 50"/>
              <p:cNvSpPr>
                <a:spLocks noChangeShapeType="1"/>
              </p:cNvSpPr>
              <p:nvPr/>
            </p:nvSpPr>
            <p:spPr bwMode="auto">
              <a:xfrm>
                <a:off x="1519" y="935"/>
                <a:ext cx="45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43" name="Line 51"/>
              <p:cNvSpPr>
                <a:spLocks noChangeShapeType="1"/>
              </p:cNvSpPr>
              <p:nvPr/>
            </p:nvSpPr>
            <p:spPr bwMode="auto">
              <a:xfrm>
                <a:off x="1973" y="935"/>
                <a:ext cx="391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44" name="Line 52"/>
              <p:cNvSpPr>
                <a:spLocks noChangeShapeType="1"/>
              </p:cNvSpPr>
              <p:nvPr/>
            </p:nvSpPr>
            <p:spPr bwMode="auto">
              <a:xfrm>
                <a:off x="2364" y="935"/>
                <a:ext cx="40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45" name="Line 53"/>
              <p:cNvSpPr>
                <a:spLocks noChangeShapeType="1"/>
              </p:cNvSpPr>
              <p:nvPr/>
            </p:nvSpPr>
            <p:spPr bwMode="auto">
              <a:xfrm>
                <a:off x="2768" y="935"/>
                <a:ext cx="40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46" name="Line 54"/>
              <p:cNvSpPr>
                <a:spLocks noChangeShapeType="1"/>
              </p:cNvSpPr>
              <p:nvPr/>
            </p:nvSpPr>
            <p:spPr bwMode="auto">
              <a:xfrm>
                <a:off x="3174" y="935"/>
                <a:ext cx="40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47" name="Line 55"/>
              <p:cNvSpPr>
                <a:spLocks noChangeShapeType="1"/>
              </p:cNvSpPr>
              <p:nvPr/>
            </p:nvSpPr>
            <p:spPr bwMode="auto">
              <a:xfrm>
                <a:off x="3578" y="935"/>
                <a:ext cx="40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48" name="Line 56"/>
              <p:cNvSpPr>
                <a:spLocks noChangeShapeType="1"/>
              </p:cNvSpPr>
              <p:nvPr/>
            </p:nvSpPr>
            <p:spPr bwMode="auto">
              <a:xfrm>
                <a:off x="3982" y="935"/>
                <a:ext cx="40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49" name="Line 57"/>
              <p:cNvSpPr>
                <a:spLocks noChangeShapeType="1"/>
              </p:cNvSpPr>
              <p:nvPr/>
            </p:nvSpPr>
            <p:spPr bwMode="auto">
              <a:xfrm>
                <a:off x="4388" y="935"/>
                <a:ext cx="40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50" name="Line 58"/>
              <p:cNvSpPr>
                <a:spLocks noChangeShapeType="1"/>
              </p:cNvSpPr>
              <p:nvPr/>
            </p:nvSpPr>
            <p:spPr bwMode="auto">
              <a:xfrm>
                <a:off x="4792" y="935"/>
                <a:ext cx="40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51" name="Line 59"/>
              <p:cNvSpPr>
                <a:spLocks noChangeShapeType="1"/>
              </p:cNvSpPr>
              <p:nvPr/>
            </p:nvSpPr>
            <p:spPr bwMode="auto">
              <a:xfrm>
                <a:off x="5198" y="935"/>
                <a:ext cx="40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52" name="Line 60"/>
              <p:cNvSpPr>
                <a:spLocks noChangeShapeType="1"/>
              </p:cNvSpPr>
              <p:nvPr/>
            </p:nvSpPr>
            <p:spPr bwMode="auto">
              <a:xfrm>
                <a:off x="748" y="2069"/>
                <a:ext cx="402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53" name="Line 61"/>
              <p:cNvSpPr>
                <a:spLocks noChangeShapeType="1"/>
              </p:cNvSpPr>
              <p:nvPr/>
            </p:nvSpPr>
            <p:spPr bwMode="auto">
              <a:xfrm>
                <a:off x="1150" y="2069"/>
                <a:ext cx="369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54" name="Line 62"/>
              <p:cNvSpPr>
                <a:spLocks noChangeShapeType="1"/>
              </p:cNvSpPr>
              <p:nvPr/>
            </p:nvSpPr>
            <p:spPr bwMode="auto">
              <a:xfrm>
                <a:off x="1519" y="2069"/>
                <a:ext cx="45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55" name="Line 63"/>
              <p:cNvSpPr>
                <a:spLocks noChangeShapeType="1"/>
              </p:cNvSpPr>
              <p:nvPr/>
            </p:nvSpPr>
            <p:spPr bwMode="auto">
              <a:xfrm>
                <a:off x="1973" y="2069"/>
                <a:ext cx="391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56" name="Line 64"/>
              <p:cNvSpPr>
                <a:spLocks noChangeShapeType="1"/>
              </p:cNvSpPr>
              <p:nvPr/>
            </p:nvSpPr>
            <p:spPr bwMode="auto">
              <a:xfrm>
                <a:off x="2364" y="2069"/>
                <a:ext cx="40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57" name="Line 65"/>
              <p:cNvSpPr>
                <a:spLocks noChangeShapeType="1"/>
              </p:cNvSpPr>
              <p:nvPr/>
            </p:nvSpPr>
            <p:spPr bwMode="auto">
              <a:xfrm>
                <a:off x="2768" y="2069"/>
                <a:ext cx="40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58" name="Line 66"/>
              <p:cNvSpPr>
                <a:spLocks noChangeShapeType="1"/>
              </p:cNvSpPr>
              <p:nvPr/>
            </p:nvSpPr>
            <p:spPr bwMode="auto">
              <a:xfrm>
                <a:off x="3174" y="2069"/>
                <a:ext cx="40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59" name="Line 67"/>
              <p:cNvSpPr>
                <a:spLocks noChangeShapeType="1"/>
              </p:cNvSpPr>
              <p:nvPr/>
            </p:nvSpPr>
            <p:spPr bwMode="auto">
              <a:xfrm>
                <a:off x="3578" y="2069"/>
                <a:ext cx="40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60" name="Line 68"/>
              <p:cNvSpPr>
                <a:spLocks noChangeShapeType="1"/>
              </p:cNvSpPr>
              <p:nvPr/>
            </p:nvSpPr>
            <p:spPr bwMode="auto">
              <a:xfrm>
                <a:off x="3982" y="2069"/>
                <a:ext cx="40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61" name="Line 69"/>
              <p:cNvSpPr>
                <a:spLocks noChangeShapeType="1"/>
              </p:cNvSpPr>
              <p:nvPr/>
            </p:nvSpPr>
            <p:spPr bwMode="auto">
              <a:xfrm>
                <a:off x="4388" y="2069"/>
                <a:ext cx="40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62" name="Line 70"/>
              <p:cNvSpPr>
                <a:spLocks noChangeShapeType="1"/>
              </p:cNvSpPr>
              <p:nvPr/>
            </p:nvSpPr>
            <p:spPr bwMode="auto">
              <a:xfrm>
                <a:off x="4792" y="2069"/>
                <a:ext cx="40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63" name="Line 71"/>
              <p:cNvSpPr>
                <a:spLocks noChangeShapeType="1"/>
              </p:cNvSpPr>
              <p:nvPr/>
            </p:nvSpPr>
            <p:spPr bwMode="auto">
              <a:xfrm>
                <a:off x="5198" y="2069"/>
                <a:ext cx="40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64" name="Line 72"/>
              <p:cNvSpPr>
                <a:spLocks noChangeShapeType="1"/>
              </p:cNvSpPr>
              <p:nvPr/>
            </p:nvSpPr>
            <p:spPr bwMode="auto">
              <a:xfrm>
                <a:off x="748" y="935"/>
                <a:ext cx="0" cy="113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65" name="Line 73"/>
              <p:cNvSpPr>
                <a:spLocks noChangeShapeType="1"/>
              </p:cNvSpPr>
              <p:nvPr/>
            </p:nvSpPr>
            <p:spPr bwMode="auto">
              <a:xfrm>
                <a:off x="5602" y="1479"/>
                <a:ext cx="0" cy="59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66" name="Line 74"/>
              <p:cNvSpPr>
                <a:spLocks noChangeShapeType="1"/>
              </p:cNvSpPr>
              <p:nvPr/>
            </p:nvSpPr>
            <p:spPr bwMode="auto">
              <a:xfrm>
                <a:off x="340" y="1479"/>
                <a:ext cx="0" cy="59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9467" name="AutoShape 75"/>
            <p:cNvSpPr>
              <a:spLocks noChangeArrowheads="1"/>
            </p:cNvSpPr>
            <p:nvPr/>
          </p:nvSpPr>
          <p:spPr bwMode="auto">
            <a:xfrm>
              <a:off x="930" y="1661"/>
              <a:ext cx="90" cy="227"/>
            </a:xfrm>
            <a:prstGeom prst="upArrow">
              <a:avLst>
                <a:gd name="adj1" fmla="val 50000"/>
                <a:gd name="adj2" fmla="val 6305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68" name="AutoShape 76"/>
            <p:cNvSpPr>
              <a:spLocks noChangeArrowheads="1"/>
            </p:cNvSpPr>
            <p:nvPr/>
          </p:nvSpPr>
          <p:spPr bwMode="auto">
            <a:xfrm>
              <a:off x="1292" y="1661"/>
              <a:ext cx="90" cy="227"/>
            </a:xfrm>
            <a:prstGeom prst="upArrow">
              <a:avLst>
                <a:gd name="adj1" fmla="val 50000"/>
                <a:gd name="adj2" fmla="val 6305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69" name="AutoShape 77"/>
            <p:cNvSpPr>
              <a:spLocks noChangeArrowheads="1"/>
            </p:cNvSpPr>
            <p:nvPr/>
          </p:nvSpPr>
          <p:spPr bwMode="auto">
            <a:xfrm>
              <a:off x="1701" y="1661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70" name="AutoShape 78"/>
            <p:cNvSpPr>
              <a:spLocks noChangeArrowheads="1"/>
            </p:cNvSpPr>
            <p:nvPr/>
          </p:nvSpPr>
          <p:spPr bwMode="auto">
            <a:xfrm>
              <a:off x="1973" y="1616"/>
              <a:ext cx="136" cy="2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71" name="AutoShape 79"/>
            <p:cNvSpPr>
              <a:spLocks noChangeArrowheads="1"/>
            </p:cNvSpPr>
            <p:nvPr/>
          </p:nvSpPr>
          <p:spPr bwMode="auto">
            <a:xfrm>
              <a:off x="2109" y="1616"/>
              <a:ext cx="136" cy="2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72" name="AutoShape 80"/>
            <p:cNvSpPr>
              <a:spLocks noChangeArrowheads="1"/>
            </p:cNvSpPr>
            <p:nvPr/>
          </p:nvSpPr>
          <p:spPr bwMode="auto">
            <a:xfrm>
              <a:off x="2245" y="1616"/>
              <a:ext cx="182" cy="272"/>
            </a:xfrm>
            <a:prstGeom prst="upArrow">
              <a:avLst>
                <a:gd name="adj1" fmla="val 50000"/>
                <a:gd name="adj2" fmla="val 373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73" name="AutoShape 81"/>
            <p:cNvSpPr>
              <a:spLocks noChangeArrowheads="1"/>
            </p:cNvSpPr>
            <p:nvPr/>
          </p:nvSpPr>
          <p:spPr bwMode="auto">
            <a:xfrm>
              <a:off x="2381" y="1616"/>
              <a:ext cx="182" cy="272"/>
            </a:xfrm>
            <a:prstGeom prst="upArrow">
              <a:avLst>
                <a:gd name="adj1" fmla="val 50000"/>
                <a:gd name="adj2" fmla="val 373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74" name="AutoShape 82"/>
            <p:cNvSpPr>
              <a:spLocks noChangeArrowheads="1"/>
            </p:cNvSpPr>
            <p:nvPr/>
          </p:nvSpPr>
          <p:spPr bwMode="auto">
            <a:xfrm>
              <a:off x="2517" y="1616"/>
              <a:ext cx="182" cy="272"/>
            </a:xfrm>
            <a:prstGeom prst="upArrow">
              <a:avLst>
                <a:gd name="adj1" fmla="val 50000"/>
                <a:gd name="adj2" fmla="val 373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75" name="AutoShape 83"/>
            <p:cNvSpPr>
              <a:spLocks noChangeArrowheads="1"/>
            </p:cNvSpPr>
            <p:nvPr/>
          </p:nvSpPr>
          <p:spPr bwMode="auto">
            <a:xfrm>
              <a:off x="2653" y="1616"/>
              <a:ext cx="182" cy="272"/>
            </a:xfrm>
            <a:prstGeom prst="upArrow">
              <a:avLst>
                <a:gd name="adj1" fmla="val 50000"/>
                <a:gd name="adj2" fmla="val 373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76" name="AutoShape 84"/>
            <p:cNvSpPr>
              <a:spLocks noChangeArrowheads="1"/>
            </p:cNvSpPr>
            <p:nvPr/>
          </p:nvSpPr>
          <p:spPr bwMode="auto">
            <a:xfrm>
              <a:off x="2835" y="1616"/>
              <a:ext cx="136" cy="2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77" name="AutoShape 85"/>
            <p:cNvSpPr>
              <a:spLocks noChangeArrowheads="1"/>
            </p:cNvSpPr>
            <p:nvPr/>
          </p:nvSpPr>
          <p:spPr bwMode="auto">
            <a:xfrm>
              <a:off x="2971" y="1616"/>
              <a:ext cx="136" cy="2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78" name="AutoShape 86"/>
            <p:cNvSpPr>
              <a:spLocks noChangeArrowheads="1"/>
            </p:cNvSpPr>
            <p:nvPr/>
          </p:nvSpPr>
          <p:spPr bwMode="auto">
            <a:xfrm>
              <a:off x="4014" y="1616"/>
              <a:ext cx="136" cy="2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79" name="AutoShape 87"/>
            <p:cNvSpPr>
              <a:spLocks noChangeArrowheads="1"/>
            </p:cNvSpPr>
            <p:nvPr/>
          </p:nvSpPr>
          <p:spPr bwMode="auto">
            <a:xfrm>
              <a:off x="4150" y="1616"/>
              <a:ext cx="136" cy="2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80" name="AutoShape 88"/>
            <p:cNvSpPr>
              <a:spLocks noChangeArrowheads="1"/>
            </p:cNvSpPr>
            <p:nvPr/>
          </p:nvSpPr>
          <p:spPr bwMode="auto">
            <a:xfrm>
              <a:off x="4286" y="1616"/>
              <a:ext cx="182" cy="272"/>
            </a:xfrm>
            <a:prstGeom prst="upArrow">
              <a:avLst>
                <a:gd name="adj1" fmla="val 50000"/>
                <a:gd name="adj2" fmla="val 373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81" name="AutoShape 89"/>
            <p:cNvSpPr>
              <a:spLocks noChangeArrowheads="1"/>
            </p:cNvSpPr>
            <p:nvPr/>
          </p:nvSpPr>
          <p:spPr bwMode="auto">
            <a:xfrm>
              <a:off x="4422" y="1616"/>
              <a:ext cx="182" cy="272"/>
            </a:xfrm>
            <a:prstGeom prst="upArrow">
              <a:avLst>
                <a:gd name="adj1" fmla="val 50000"/>
                <a:gd name="adj2" fmla="val 373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82" name="AutoShape 90"/>
            <p:cNvSpPr>
              <a:spLocks noChangeArrowheads="1"/>
            </p:cNvSpPr>
            <p:nvPr/>
          </p:nvSpPr>
          <p:spPr bwMode="auto">
            <a:xfrm>
              <a:off x="4558" y="1616"/>
              <a:ext cx="182" cy="272"/>
            </a:xfrm>
            <a:prstGeom prst="upArrow">
              <a:avLst>
                <a:gd name="adj1" fmla="val 50000"/>
                <a:gd name="adj2" fmla="val 373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83" name="AutoShape 91"/>
            <p:cNvSpPr>
              <a:spLocks noChangeArrowheads="1"/>
            </p:cNvSpPr>
            <p:nvPr/>
          </p:nvSpPr>
          <p:spPr bwMode="auto">
            <a:xfrm>
              <a:off x="4694" y="1616"/>
              <a:ext cx="182" cy="272"/>
            </a:xfrm>
            <a:prstGeom prst="upArrow">
              <a:avLst>
                <a:gd name="adj1" fmla="val 50000"/>
                <a:gd name="adj2" fmla="val 373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84" name="AutoShape 92"/>
            <p:cNvSpPr>
              <a:spLocks noChangeArrowheads="1"/>
            </p:cNvSpPr>
            <p:nvPr/>
          </p:nvSpPr>
          <p:spPr bwMode="auto">
            <a:xfrm>
              <a:off x="4876" y="1616"/>
              <a:ext cx="136" cy="2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85" name="AutoShape 93"/>
            <p:cNvSpPr>
              <a:spLocks noChangeArrowheads="1"/>
            </p:cNvSpPr>
            <p:nvPr/>
          </p:nvSpPr>
          <p:spPr bwMode="auto">
            <a:xfrm>
              <a:off x="5012" y="1616"/>
              <a:ext cx="136" cy="2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86" name="AutoShape 94"/>
            <p:cNvSpPr>
              <a:spLocks noChangeArrowheads="1"/>
            </p:cNvSpPr>
            <p:nvPr/>
          </p:nvSpPr>
          <p:spPr bwMode="auto">
            <a:xfrm>
              <a:off x="3334" y="1661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87" name="AutoShape 95"/>
            <p:cNvSpPr>
              <a:spLocks noChangeArrowheads="1"/>
            </p:cNvSpPr>
            <p:nvPr/>
          </p:nvSpPr>
          <p:spPr bwMode="auto">
            <a:xfrm>
              <a:off x="3696" y="1661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59488" name="AutoShape 96"/>
            <p:cNvSpPr>
              <a:spLocks noChangeArrowheads="1"/>
            </p:cNvSpPr>
            <p:nvPr/>
          </p:nvSpPr>
          <p:spPr bwMode="auto">
            <a:xfrm>
              <a:off x="5329" y="1661"/>
              <a:ext cx="91" cy="227"/>
            </a:xfrm>
            <a:prstGeom prst="upArrow">
              <a:avLst>
                <a:gd name="adj1" fmla="val 50000"/>
                <a:gd name="adj2" fmla="val 62363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3419872" y="2823319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accent5"/>
                </a:solidFill>
              </a:rPr>
              <a:t>散布時期・散布回数</a:t>
            </a:r>
            <a:endParaRPr kumimoji="1" lang="ja-JP" alt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 rot="16200000">
            <a:off x="-632950" y="2866871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ND</a:t>
            </a:r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抗体価</a:t>
            </a:r>
            <a:r>
              <a:rPr kumimoji="1"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(log)</a:t>
            </a:r>
            <a:endParaRPr kumimoji="1" lang="ja-JP" altLang="en-US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9491772"/>
              </p:ext>
            </p:extLst>
          </p:nvPr>
        </p:nvGraphicFramePr>
        <p:xfrm>
          <a:off x="935596" y="1268760"/>
          <a:ext cx="72728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555776" y="467961"/>
            <a:ext cx="4063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図</a:t>
            </a:r>
            <a:r>
              <a:rPr lang="en-US" altLang="ja-JP" sz="3200" dirty="0">
                <a:latin typeface="+mj-ea"/>
                <a:ea typeface="+mj-ea"/>
              </a:rPr>
              <a:t>8</a:t>
            </a:r>
            <a:r>
              <a:rPr kumimoji="1" lang="ja-JP" altLang="en-US" sz="3200" dirty="0" smtClean="0">
                <a:latin typeface="+mj-ea"/>
                <a:ea typeface="+mj-ea"/>
              </a:rPr>
              <a:t>　</a:t>
            </a:r>
            <a:r>
              <a:rPr lang="ja-JP" altLang="en-US" sz="3200" dirty="0">
                <a:latin typeface="+mj-ea"/>
                <a:ea typeface="+mj-ea"/>
              </a:rPr>
              <a:t>週</a:t>
            </a:r>
            <a:r>
              <a:rPr lang="ja-JP" altLang="en-US" sz="3200" dirty="0" smtClean="0">
                <a:latin typeface="+mj-ea"/>
                <a:ea typeface="+mj-ea"/>
              </a:rPr>
              <a:t>齢別</a:t>
            </a:r>
            <a:r>
              <a:rPr lang="en-US" altLang="ja-JP" sz="3200" dirty="0" smtClean="0">
                <a:latin typeface="+mj-ea"/>
                <a:ea typeface="+mj-ea"/>
              </a:rPr>
              <a:t>ND</a:t>
            </a:r>
            <a:r>
              <a:rPr lang="ja-JP" altLang="en-US" sz="3200" dirty="0" smtClean="0">
                <a:latin typeface="+mj-ea"/>
                <a:ea typeface="+mj-ea"/>
              </a:rPr>
              <a:t>抗体価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80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497544"/>
              </p:ext>
            </p:extLst>
          </p:nvPr>
        </p:nvGraphicFramePr>
        <p:xfrm>
          <a:off x="539552" y="2103239"/>
          <a:ext cx="7920361" cy="2591495"/>
        </p:xfrm>
        <a:graphic>
          <a:graphicData uri="http://schemas.openxmlformats.org/drawingml/2006/table">
            <a:tbl>
              <a:tblPr/>
              <a:tblGrid>
                <a:gridCol w="1122571"/>
                <a:gridCol w="1184935"/>
                <a:gridCol w="1122571"/>
                <a:gridCol w="1122571"/>
                <a:gridCol w="1122571"/>
                <a:gridCol w="1122571"/>
                <a:gridCol w="1122571"/>
              </a:tblGrid>
              <a:tr h="724505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年度</a:t>
                      </a: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</a:t>
                      </a:r>
                      <a:endParaRPr lang="ja-JP" sz="24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</a:t>
                      </a:r>
                      <a:endParaRPr lang="ja-JP" sz="24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  <a:endParaRPr lang="ja-JP" sz="2400" b="0" i="0" u="none" strike="noStrike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  <a:endParaRPr lang="ja-JP" sz="2400" b="0" i="0" u="none" strike="noStrike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26</a:t>
                      </a:r>
                      <a:endParaRPr lang="ja-JP" sz="2400" b="0" i="0" u="none" strike="noStrike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27</a:t>
                      </a:r>
                      <a:endParaRPr lang="ja-JP" sz="2400" b="0" i="0" u="none" strike="noStrike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428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4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当農場</a:t>
                      </a: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2/26</a:t>
                      </a:r>
                      <a:endParaRPr lang="ja-JP" sz="2400" b="1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0/12</a:t>
                      </a:r>
                      <a:endParaRPr lang="ja-JP" sz="24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0/10</a:t>
                      </a:r>
                      <a:endParaRPr lang="ja-JP" sz="2400" b="0" i="0" u="none" strike="noStrike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0/10</a:t>
                      </a:r>
                      <a:endParaRPr lang="ja-JP" sz="24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0/12</a:t>
                      </a:r>
                      <a:endParaRPr lang="ja-JP" sz="24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0/10</a:t>
                      </a:r>
                      <a:endParaRPr lang="ja-JP" sz="24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562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管内</a:t>
                      </a:r>
                      <a:endParaRPr lang="en-US" altLang="ja-JP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 fontAlgn="ctr"/>
                      <a:r>
                        <a:rPr lang="ja-JP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全体</a:t>
                      </a:r>
                      <a:endParaRPr lang="ja-JP" sz="24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13/116</a:t>
                      </a:r>
                      <a:endParaRPr lang="ja-JP" sz="24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5/47</a:t>
                      </a:r>
                      <a:endParaRPr lang="ja-JP" sz="2400" b="0" i="0" u="none" strike="noStrike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8/50</a:t>
                      </a:r>
                      <a:endParaRPr lang="ja-JP" sz="24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6/50</a:t>
                      </a:r>
                      <a:endParaRPr lang="ja-JP" sz="24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0/42</a:t>
                      </a:r>
                      <a:endParaRPr lang="ja-JP" sz="24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/30</a:t>
                      </a:r>
                      <a:endParaRPr lang="ja-JP" sz="24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4" marR="9524" marT="95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475656" y="467961"/>
            <a:ext cx="613501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サルモネラ検査結果の推移</a:t>
            </a:r>
            <a:endParaRPr lang="ja-JP" altLang="en-US" sz="32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724128" y="1556792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ja-JP" altLang="en-US" sz="2400" dirty="0" smtClean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陽性数</a:t>
            </a:r>
            <a:r>
              <a:rPr lang="en-US" altLang="ja-JP" sz="240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/</a:t>
            </a:r>
            <a:r>
              <a:rPr lang="ja-JP" altLang="en-US" sz="240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検体数）</a:t>
            </a:r>
          </a:p>
        </p:txBody>
      </p:sp>
    </p:spTree>
    <p:extLst>
      <p:ext uri="{BB962C8B-B14F-4D97-AF65-F5344CB8AC3E}">
        <p14:creationId xmlns:p14="http://schemas.microsoft.com/office/powerpoint/2010/main" val="37024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ユーザー定義 5">
      <a:dk1>
        <a:srgbClr val="FFFFFF"/>
      </a:dk1>
      <a:lt1>
        <a:srgbClr val="0000FF"/>
      </a:lt1>
      <a:dk2>
        <a:srgbClr val="0000FF"/>
      </a:dk2>
      <a:lt2>
        <a:srgbClr val="0000FF"/>
      </a:lt2>
      <a:accent1>
        <a:srgbClr val="00005F"/>
      </a:accent1>
      <a:accent2>
        <a:srgbClr val="6565FF"/>
      </a:accent2>
      <a:accent3>
        <a:srgbClr val="6565FF"/>
      </a:accent3>
      <a:accent4>
        <a:srgbClr val="FFFFFF"/>
      </a:accent4>
      <a:accent5>
        <a:srgbClr val="00050C"/>
      </a:accent5>
      <a:accent6>
        <a:srgbClr val="00007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2592</TotalTime>
  <Words>341</Words>
  <Application>Microsoft Office PowerPoint</Application>
  <PresentationFormat>画面に合わせる (4:3)</PresentationFormat>
  <Paragraphs>156</Paragraphs>
  <Slides>16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図１生鮮食品生産衛生管理システム認証制度</vt:lpstr>
      <vt:lpstr>図2　認証取得農場の概要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図14　消費者意識調査結果①</vt:lpstr>
      <vt:lpstr>PowerPoint プレゼンテーション</vt:lpstr>
      <vt:lpstr>PowerPoint プレゼンテーション</vt:lpstr>
    </vt:vector>
  </TitlesOfParts>
  <Company>Wakayama Prefecture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135151</dc:creator>
  <cp:lastModifiedBy>135151</cp:lastModifiedBy>
  <cp:revision>188</cp:revision>
  <cp:lastPrinted>2016-02-25T01:46:43Z</cp:lastPrinted>
  <dcterms:created xsi:type="dcterms:W3CDTF">2015-11-23T07:48:17Z</dcterms:created>
  <dcterms:modified xsi:type="dcterms:W3CDTF">2016-02-29T00:04:41Z</dcterms:modified>
</cp:coreProperties>
</file>