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6858000" cy="9144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212" y="-7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65996-42FA-4532-94E8-D9770CB86A36}" type="datetimeFigureOut">
              <a:rPr kumimoji="1" lang="ja-JP" altLang="en-US" smtClean="0"/>
              <a:t>2020/1/22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68BD3-9FA2-4C62-B7AD-27F9B1EBDA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848497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65996-42FA-4532-94E8-D9770CB86A36}" type="datetimeFigureOut">
              <a:rPr kumimoji="1" lang="ja-JP" altLang="en-US" smtClean="0"/>
              <a:t>2020/1/22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68BD3-9FA2-4C62-B7AD-27F9B1EBDA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24077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65996-42FA-4532-94E8-D9770CB86A36}" type="datetimeFigureOut">
              <a:rPr kumimoji="1" lang="ja-JP" altLang="en-US" smtClean="0"/>
              <a:t>2020/1/22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68BD3-9FA2-4C62-B7AD-27F9B1EBDA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93973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65996-42FA-4532-94E8-D9770CB86A36}" type="datetimeFigureOut">
              <a:rPr kumimoji="1" lang="ja-JP" altLang="en-US" smtClean="0"/>
              <a:t>2020/1/22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68BD3-9FA2-4C62-B7AD-27F9B1EBDA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2624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65996-42FA-4532-94E8-D9770CB86A36}" type="datetimeFigureOut">
              <a:rPr kumimoji="1" lang="ja-JP" altLang="en-US" smtClean="0"/>
              <a:t>2020/1/22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68BD3-9FA2-4C62-B7AD-27F9B1EBDA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65262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65996-42FA-4532-94E8-D9770CB86A36}" type="datetimeFigureOut">
              <a:rPr kumimoji="1" lang="ja-JP" altLang="en-US" smtClean="0"/>
              <a:t>2020/1/22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68BD3-9FA2-4C62-B7AD-27F9B1EBDA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51099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65996-42FA-4532-94E8-D9770CB86A36}" type="datetimeFigureOut">
              <a:rPr kumimoji="1" lang="ja-JP" altLang="en-US" smtClean="0"/>
              <a:t>2020/1/22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68BD3-9FA2-4C62-B7AD-27F9B1EBDA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23935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65996-42FA-4532-94E8-D9770CB86A36}" type="datetimeFigureOut">
              <a:rPr kumimoji="1" lang="ja-JP" altLang="en-US" smtClean="0"/>
              <a:t>2020/1/22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68BD3-9FA2-4C62-B7AD-27F9B1EBDA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9214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65996-42FA-4532-94E8-D9770CB86A36}" type="datetimeFigureOut">
              <a:rPr kumimoji="1" lang="ja-JP" altLang="en-US" smtClean="0"/>
              <a:t>2020/1/22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68BD3-9FA2-4C62-B7AD-27F9B1EBDA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221207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65996-42FA-4532-94E8-D9770CB86A36}" type="datetimeFigureOut">
              <a:rPr kumimoji="1" lang="ja-JP" altLang="en-US" smtClean="0"/>
              <a:t>2020/1/22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68BD3-9FA2-4C62-B7AD-27F9B1EBDA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26363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65996-42FA-4532-94E8-D9770CB86A36}" type="datetimeFigureOut">
              <a:rPr kumimoji="1" lang="ja-JP" altLang="en-US" smtClean="0"/>
              <a:t>2020/1/22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68BD3-9FA2-4C62-B7AD-27F9B1EBDA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68255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A65996-42FA-4532-94E8-D9770CB86A36}" type="datetimeFigureOut">
              <a:rPr kumimoji="1" lang="ja-JP" altLang="en-US" smtClean="0"/>
              <a:t>2020/1/22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B68BD3-9FA2-4C62-B7AD-27F9B1EBDA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76202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661" t="11285" r="9810" b="13194"/>
          <a:stretch/>
        </p:blipFill>
        <p:spPr bwMode="auto">
          <a:xfrm>
            <a:off x="268405" y="6228184"/>
            <a:ext cx="2198120" cy="26268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1" name="表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4992762"/>
              </p:ext>
            </p:extLst>
          </p:nvPr>
        </p:nvGraphicFramePr>
        <p:xfrm>
          <a:off x="342900" y="2411760"/>
          <a:ext cx="6172200" cy="3367970"/>
        </p:xfrm>
        <a:graphic>
          <a:graphicData uri="http://schemas.openxmlformats.org/drawingml/2006/table">
            <a:tbl>
              <a:tblPr/>
              <a:tblGrid>
                <a:gridCol w="589358"/>
                <a:gridCol w="1200598"/>
                <a:gridCol w="4382244"/>
              </a:tblGrid>
              <a:tr h="283702">
                <a:tc rowSpan="5"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kumimoji="1" lang="ja-JP" sz="1800" kern="1200" dirty="0">
                          <a:solidFill>
                            <a:srgbClr val="000000"/>
                          </a:solidFill>
                          <a:effectLst/>
                          <a:latin typeface="Century"/>
                          <a:ea typeface="Meiryo UI"/>
                          <a:cs typeface="Arial"/>
                        </a:rPr>
                        <a:t>申込者</a:t>
                      </a:r>
                      <a:endParaRPr lang="ja-JP" sz="18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9130" marR="9130" marT="9130" marB="0" vert="eaVert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kumimoji="1" lang="ja-JP" sz="1600" kern="1200" dirty="0">
                          <a:solidFill>
                            <a:srgbClr val="000000"/>
                          </a:solidFill>
                          <a:effectLst/>
                          <a:latin typeface="Century"/>
                          <a:ea typeface="Meiryo UI"/>
                          <a:cs typeface="Arial"/>
                        </a:rPr>
                        <a:t>氏名</a:t>
                      </a:r>
                      <a:endParaRPr lang="ja-JP" sz="16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9130" marR="9130" marT="913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Aft>
                          <a:spcPts val="0"/>
                        </a:spcAft>
                      </a:pPr>
                      <a:endParaRPr kumimoji="1" lang="en-US" altLang="ja-JP" sz="1400" kern="1200" dirty="0" smtClean="0">
                        <a:solidFill>
                          <a:srgbClr val="000000"/>
                        </a:solidFill>
                        <a:effectLst/>
                        <a:latin typeface="Century"/>
                        <a:ea typeface="Meiryo UI"/>
                        <a:cs typeface="Arial"/>
                      </a:endParaRPr>
                    </a:p>
                    <a:p>
                      <a:pPr algn="l" fontAlgn="ctr">
                        <a:spcAft>
                          <a:spcPts val="0"/>
                        </a:spcAft>
                      </a:pPr>
                      <a:endParaRPr kumimoji="1" lang="en-US" altLang="ja-JP" sz="1400" kern="1200" dirty="0" smtClean="0">
                        <a:solidFill>
                          <a:srgbClr val="000000"/>
                        </a:solidFill>
                        <a:effectLst/>
                        <a:latin typeface="Century"/>
                        <a:ea typeface="Meiryo UI"/>
                        <a:cs typeface="Arial"/>
                      </a:endParaRPr>
                    </a:p>
                    <a:p>
                      <a:pPr algn="l" fontAlgn="ctr">
                        <a:spcAft>
                          <a:spcPts val="0"/>
                        </a:spcAft>
                      </a:pPr>
                      <a:endParaRPr kumimoji="1" lang="en-US" altLang="ja-JP" sz="1400" kern="1200" dirty="0" smtClean="0">
                        <a:solidFill>
                          <a:srgbClr val="000000"/>
                        </a:solidFill>
                        <a:effectLst/>
                        <a:latin typeface="Century"/>
                        <a:ea typeface="Meiryo UI"/>
                        <a:cs typeface="Arial"/>
                      </a:endParaRPr>
                    </a:p>
                  </a:txBody>
                  <a:tcPr marL="9130" marR="9130" marT="913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0126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kumimoji="1" lang="ja-JP" sz="1600" kern="1200" dirty="0">
                          <a:solidFill>
                            <a:srgbClr val="000000"/>
                          </a:solidFill>
                          <a:effectLst/>
                          <a:latin typeface="Century"/>
                          <a:ea typeface="Meiryo UI"/>
                          <a:cs typeface="Arial"/>
                        </a:rPr>
                        <a:t>所属</a:t>
                      </a:r>
                      <a:endParaRPr lang="ja-JP" sz="16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9130" marR="9130" marT="913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Aft>
                          <a:spcPts val="0"/>
                        </a:spcAft>
                      </a:pPr>
                      <a:endParaRPr kumimoji="1" lang="en-US" altLang="ja-JP" sz="1400" kern="1200" dirty="0" smtClean="0">
                        <a:solidFill>
                          <a:srgbClr val="000000"/>
                        </a:solidFill>
                        <a:effectLst/>
                        <a:latin typeface="Century"/>
                        <a:ea typeface="Meiryo UI"/>
                        <a:cs typeface="Arial"/>
                      </a:endParaRPr>
                    </a:p>
                    <a:p>
                      <a:pPr algn="l" fontAlgn="ctr">
                        <a:spcAft>
                          <a:spcPts val="0"/>
                        </a:spcAft>
                      </a:pPr>
                      <a:endParaRPr kumimoji="1" lang="en-US" altLang="ja-JP" sz="1400" kern="1200" dirty="0" smtClean="0">
                        <a:solidFill>
                          <a:srgbClr val="000000"/>
                        </a:solidFill>
                        <a:effectLst/>
                        <a:latin typeface="Century"/>
                        <a:ea typeface="Meiryo UI"/>
                        <a:cs typeface="Arial"/>
                      </a:endParaRPr>
                    </a:p>
                    <a:p>
                      <a:pPr algn="l" fontAlgn="ctr">
                        <a:spcAft>
                          <a:spcPts val="0"/>
                        </a:spcAft>
                      </a:pPr>
                      <a:r>
                        <a:rPr kumimoji="1" lang="ja-JP" sz="1400" kern="1200" dirty="0">
                          <a:solidFill>
                            <a:srgbClr val="000000"/>
                          </a:solidFill>
                          <a:effectLst/>
                          <a:latin typeface="Century"/>
                          <a:ea typeface="Meiryo UI"/>
                          <a:cs typeface="Arial"/>
                        </a:rPr>
                        <a:t>　</a:t>
                      </a:r>
                      <a:endParaRPr lang="ja-JP" sz="18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9130" marR="9130" marT="913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165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ja-JP" sz="1600" kern="1200" dirty="0">
                          <a:solidFill>
                            <a:srgbClr val="000000"/>
                          </a:solidFill>
                          <a:effectLst/>
                          <a:latin typeface="Century"/>
                          <a:ea typeface="Meiryo UI"/>
                          <a:cs typeface="Arial"/>
                        </a:rPr>
                        <a:t>参加チームとの</a:t>
                      </a:r>
                      <a:r>
                        <a:rPr lang="ja-JP" sz="1600" kern="1200" dirty="0" smtClean="0">
                          <a:solidFill>
                            <a:srgbClr val="000000"/>
                          </a:solidFill>
                          <a:effectLst/>
                          <a:latin typeface="Century"/>
                          <a:ea typeface="Meiryo UI"/>
                          <a:cs typeface="Arial"/>
                        </a:rPr>
                        <a:t>関係</a:t>
                      </a:r>
                      <a:endParaRPr lang="en-US" altLang="ja-JP" sz="1600" kern="1200" dirty="0" smtClean="0">
                        <a:solidFill>
                          <a:srgbClr val="000000"/>
                        </a:solidFill>
                        <a:effectLst/>
                        <a:latin typeface="Century"/>
                        <a:ea typeface="Meiryo UI"/>
                        <a:cs typeface="Arial"/>
                      </a:endParaRPr>
                    </a:p>
                  </a:txBody>
                  <a:tcPr marL="9130" marR="9130" marT="913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endParaRPr lang="en-US" altLang="ja-JP" sz="1400" kern="1200" dirty="0" smtClean="0">
                        <a:solidFill>
                          <a:srgbClr val="000000"/>
                        </a:solidFill>
                        <a:effectLst/>
                        <a:latin typeface="Century"/>
                        <a:ea typeface="Meiryo UI"/>
                        <a:cs typeface="Arial"/>
                      </a:endParaRPr>
                    </a:p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ja-JP" sz="1400" kern="1200" dirty="0" smtClean="0">
                          <a:solidFill>
                            <a:srgbClr val="000000"/>
                          </a:solidFill>
                          <a:effectLst/>
                          <a:latin typeface="Century"/>
                          <a:ea typeface="Meiryo UI"/>
                          <a:cs typeface="Arial"/>
                        </a:rPr>
                        <a:t>学校関係者</a:t>
                      </a:r>
                      <a:r>
                        <a:rPr lang="en-US" altLang="ja-JP" sz="1400" kern="1200" dirty="0" smtClean="0">
                          <a:solidFill>
                            <a:srgbClr val="000000"/>
                          </a:solidFill>
                          <a:effectLst/>
                          <a:latin typeface="Century"/>
                          <a:ea typeface="Meiryo UI"/>
                          <a:cs typeface="Arial"/>
                        </a:rPr>
                        <a:t> </a:t>
                      </a:r>
                      <a:r>
                        <a:rPr lang="ja-JP" sz="1400" kern="1200" dirty="0" smtClean="0">
                          <a:solidFill>
                            <a:srgbClr val="000000"/>
                          </a:solidFill>
                          <a:effectLst/>
                          <a:latin typeface="Century"/>
                          <a:ea typeface="Meiryo UI"/>
                          <a:cs typeface="Arial"/>
                        </a:rPr>
                        <a:t>・</a:t>
                      </a:r>
                      <a:r>
                        <a:rPr lang="en-US" altLang="ja-JP" sz="1400" kern="1200" dirty="0" smtClean="0">
                          <a:solidFill>
                            <a:srgbClr val="000000"/>
                          </a:solidFill>
                          <a:effectLst/>
                          <a:latin typeface="Century"/>
                          <a:ea typeface="Meiryo UI"/>
                          <a:cs typeface="Arial"/>
                        </a:rPr>
                        <a:t> </a:t>
                      </a:r>
                      <a:r>
                        <a:rPr lang="ja-JP" sz="1400" kern="1200" dirty="0" smtClean="0">
                          <a:solidFill>
                            <a:srgbClr val="000000"/>
                          </a:solidFill>
                          <a:effectLst/>
                          <a:latin typeface="Century"/>
                          <a:ea typeface="Meiryo UI"/>
                          <a:cs typeface="Arial"/>
                        </a:rPr>
                        <a:t>ご親族</a:t>
                      </a:r>
                      <a:r>
                        <a:rPr lang="en-US" altLang="ja-JP" sz="1400" kern="1200" dirty="0" smtClean="0">
                          <a:solidFill>
                            <a:srgbClr val="000000"/>
                          </a:solidFill>
                          <a:effectLst/>
                          <a:latin typeface="Century"/>
                          <a:ea typeface="Meiryo UI"/>
                          <a:cs typeface="Arial"/>
                        </a:rPr>
                        <a:t> </a:t>
                      </a:r>
                      <a:r>
                        <a:rPr lang="ja-JP" sz="1400" kern="1200" dirty="0" smtClean="0">
                          <a:solidFill>
                            <a:srgbClr val="000000"/>
                          </a:solidFill>
                          <a:effectLst/>
                          <a:latin typeface="Century"/>
                          <a:ea typeface="Meiryo UI"/>
                          <a:cs typeface="Arial"/>
                        </a:rPr>
                        <a:t>・</a:t>
                      </a:r>
                      <a:r>
                        <a:rPr lang="en-US" altLang="ja-JP" sz="1400" kern="1200" dirty="0" smtClean="0">
                          <a:solidFill>
                            <a:srgbClr val="000000"/>
                          </a:solidFill>
                          <a:effectLst/>
                          <a:latin typeface="Century"/>
                          <a:ea typeface="Meiryo UI"/>
                          <a:cs typeface="Arial"/>
                        </a:rPr>
                        <a:t> </a:t>
                      </a:r>
                      <a:r>
                        <a:rPr lang="ja-JP" sz="1400" kern="1200" dirty="0" smtClean="0">
                          <a:solidFill>
                            <a:srgbClr val="000000"/>
                          </a:solidFill>
                          <a:effectLst/>
                          <a:latin typeface="Century"/>
                          <a:ea typeface="Meiryo UI"/>
                          <a:cs typeface="Arial"/>
                        </a:rPr>
                        <a:t>特</a:t>
                      </a:r>
                      <a:r>
                        <a:rPr lang="ja-JP" sz="1400" kern="1200" dirty="0">
                          <a:solidFill>
                            <a:srgbClr val="000000"/>
                          </a:solidFill>
                          <a:effectLst/>
                          <a:latin typeface="Century"/>
                          <a:ea typeface="Meiryo UI"/>
                          <a:cs typeface="Arial"/>
                        </a:rPr>
                        <a:t>に関係</a:t>
                      </a:r>
                      <a:r>
                        <a:rPr lang="ja-JP" sz="1400" kern="1200" dirty="0" smtClean="0">
                          <a:solidFill>
                            <a:srgbClr val="000000"/>
                          </a:solidFill>
                          <a:effectLst/>
                          <a:latin typeface="Century"/>
                          <a:ea typeface="Meiryo UI"/>
                          <a:cs typeface="Arial"/>
                        </a:rPr>
                        <a:t>ない</a:t>
                      </a:r>
                      <a:r>
                        <a:rPr lang="en-US" altLang="ja-JP" sz="1400" kern="1200" dirty="0" smtClean="0">
                          <a:solidFill>
                            <a:srgbClr val="000000"/>
                          </a:solidFill>
                          <a:effectLst/>
                          <a:latin typeface="Century"/>
                          <a:ea typeface="Meiryo UI"/>
                          <a:cs typeface="Arial"/>
                        </a:rPr>
                        <a:t> </a:t>
                      </a:r>
                      <a:r>
                        <a:rPr lang="ja-JP" sz="1400" kern="1200" dirty="0" smtClean="0">
                          <a:solidFill>
                            <a:srgbClr val="000000"/>
                          </a:solidFill>
                          <a:effectLst/>
                          <a:latin typeface="Century"/>
                          <a:ea typeface="Meiryo UI"/>
                          <a:cs typeface="Arial"/>
                        </a:rPr>
                        <a:t>・</a:t>
                      </a:r>
                      <a:r>
                        <a:rPr lang="en-US" altLang="ja-JP" sz="1400" kern="1200" dirty="0" smtClean="0">
                          <a:solidFill>
                            <a:srgbClr val="000000"/>
                          </a:solidFill>
                          <a:effectLst/>
                          <a:latin typeface="Century"/>
                          <a:ea typeface="Meiryo UI"/>
                          <a:cs typeface="Arial"/>
                        </a:rPr>
                        <a:t> </a:t>
                      </a:r>
                      <a:r>
                        <a:rPr lang="ja-JP" sz="1400" kern="1200" dirty="0" smtClean="0">
                          <a:solidFill>
                            <a:srgbClr val="000000"/>
                          </a:solidFill>
                          <a:effectLst/>
                          <a:latin typeface="Century"/>
                          <a:ea typeface="Meiryo UI"/>
                          <a:cs typeface="Arial"/>
                        </a:rPr>
                        <a:t>その他（</a:t>
                      </a:r>
                      <a:r>
                        <a:rPr lang="ja-JP" sz="1400" kern="1200" dirty="0">
                          <a:solidFill>
                            <a:srgbClr val="000000"/>
                          </a:solidFill>
                          <a:effectLst/>
                          <a:latin typeface="Century"/>
                          <a:ea typeface="Meiryo UI"/>
                          <a:cs typeface="Arial"/>
                        </a:rPr>
                        <a:t>　</a:t>
                      </a:r>
                      <a:r>
                        <a:rPr lang="ja-JP" altLang="en-US" sz="1400" kern="1200" dirty="0" smtClean="0">
                          <a:solidFill>
                            <a:srgbClr val="000000"/>
                          </a:solidFill>
                          <a:effectLst/>
                          <a:latin typeface="Century"/>
                          <a:ea typeface="Meiryo UI"/>
                          <a:cs typeface="Arial"/>
                        </a:rPr>
                        <a:t>　　　</a:t>
                      </a:r>
                      <a:r>
                        <a:rPr lang="ja-JP" sz="1400" kern="1200" dirty="0">
                          <a:solidFill>
                            <a:srgbClr val="000000"/>
                          </a:solidFill>
                          <a:effectLst/>
                          <a:latin typeface="Century"/>
                          <a:ea typeface="Meiryo UI"/>
                          <a:cs typeface="Arial"/>
                        </a:rPr>
                        <a:t>　</a:t>
                      </a:r>
                      <a:r>
                        <a:rPr lang="ja-JP" sz="1400" kern="1200" dirty="0" smtClean="0">
                          <a:solidFill>
                            <a:srgbClr val="000000"/>
                          </a:solidFill>
                          <a:effectLst/>
                          <a:latin typeface="Century"/>
                          <a:ea typeface="Meiryo UI"/>
                          <a:cs typeface="Arial"/>
                        </a:rPr>
                        <a:t>）</a:t>
                      </a:r>
                      <a:endParaRPr lang="en-US" altLang="ja-JP" sz="1400" kern="1200" dirty="0" smtClean="0">
                        <a:solidFill>
                          <a:srgbClr val="000000"/>
                        </a:solidFill>
                        <a:effectLst/>
                        <a:latin typeface="Century"/>
                        <a:ea typeface="Meiryo UI"/>
                        <a:cs typeface="Arial"/>
                      </a:endParaRPr>
                    </a:p>
                    <a:p>
                      <a:pPr algn="ctr" fontAlgn="ctr">
                        <a:spcAft>
                          <a:spcPts val="0"/>
                        </a:spcAft>
                      </a:pPr>
                      <a:endParaRPr lang="ja-JP" sz="18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9130" marR="9130" marT="913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6726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kumimoji="1" lang="ja-JP" sz="1600" kern="1200" dirty="0">
                          <a:solidFill>
                            <a:srgbClr val="000000"/>
                          </a:solidFill>
                          <a:effectLst/>
                          <a:latin typeface="Century"/>
                          <a:ea typeface="Meiryo UI"/>
                          <a:cs typeface="Arial"/>
                        </a:rPr>
                        <a:t>電話番号</a:t>
                      </a:r>
                      <a:endParaRPr lang="ja-JP" sz="16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Aft>
                          <a:spcPts val="0"/>
                        </a:spcAft>
                      </a:pPr>
                      <a:r>
                        <a:rPr kumimoji="1" lang="ja-JP" sz="1400" kern="1200" dirty="0">
                          <a:solidFill>
                            <a:srgbClr val="000000"/>
                          </a:solidFill>
                          <a:effectLst/>
                          <a:latin typeface="Century"/>
                          <a:ea typeface="Meiryo UI"/>
                          <a:cs typeface="Arial"/>
                        </a:rPr>
                        <a:t>　</a:t>
                      </a:r>
                      <a:endParaRPr kumimoji="1" lang="en-US" altLang="ja-JP" sz="1400" kern="1200" dirty="0" smtClean="0">
                        <a:solidFill>
                          <a:srgbClr val="000000"/>
                        </a:solidFill>
                        <a:effectLst/>
                        <a:latin typeface="Century"/>
                        <a:ea typeface="Meiryo UI"/>
                        <a:cs typeface="Arial"/>
                      </a:endParaRPr>
                    </a:p>
                    <a:p>
                      <a:pPr algn="l" fontAlgn="ctr">
                        <a:spcAft>
                          <a:spcPts val="0"/>
                        </a:spcAft>
                      </a:pPr>
                      <a:endParaRPr kumimoji="1" lang="en-US" altLang="ja-JP" sz="1400" kern="1200" dirty="0" smtClean="0">
                        <a:solidFill>
                          <a:srgbClr val="000000"/>
                        </a:solidFill>
                        <a:effectLst/>
                        <a:latin typeface="Century"/>
                        <a:ea typeface="Meiryo UI"/>
                        <a:cs typeface="Arial"/>
                      </a:endParaRPr>
                    </a:p>
                    <a:p>
                      <a:pPr algn="l" fontAlgn="ctr">
                        <a:spcAft>
                          <a:spcPts val="0"/>
                        </a:spcAft>
                      </a:pPr>
                      <a:endParaRPr lang="ja-JP" sz="18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9130" marR="9130" marT="913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424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kumimoji="1" lang="en-US" sz="1600" kern="1200" dirty="0">
                          <a:solidFill>
                            <a:srgbClr val="000000"/>
                          </a:solidFill>
                          <a:effectLst/>
                          <a:latin typeface="Meiryo UI"/>
                          <a:ea typeface="ＭＳ 明朝"/>
                          <a:cs typeface="Arial"/>
                        </a:rPr>
                        <a:t>E</a:t>
                      </a:r>
                      <a:r>
                        <a:rPr kumimoji="1" lang="ja-JP" sz="1600" kern="1200" dirty="0">
                          <a:solidFill>
                            <a:srgbClr val="000000"/>
                          </a:solidFill>
                          <a:effectLst/>
                          <a:latin typeface="Century"/>
                          <a:ea typeface="Meiryo UI"/>
                          <a:cs typeface="Arial"/>
                        </a:rPr>
                        <a:t>メール</a:t>
                      </a:r>
                      <a:endParaRPr lang="ja-JP" sz="16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Aft>
                          <a:spcPts val="0"/>
                        </a:spcAft>
                      </a:pPr>
                      <a:endParaRPr kumimoji="1" lang="en-US" altLang="ja-JP" sz="1400" kern="1200" dirty="0" smtClean="0">
                        <a:solidFill>
                          <a:srgbClr val="000000"/>
                        </a:solidFill>
                        <a:effectLst/>
                        <a:latin typeface="Century"/>
                        <a:ea typeface="Meiryo UI"/>
                        <a:cs typeface="Arial"/>
                      </a:endParaRPr>
                    </a:p>
                    <a:p>
                      <a:pPr algn="l" fontAlgn="ctr">
                        <a:spcAft>
                          <a:spcPts val="0"/>
                        </a:spcAft>
                      </a:pPr>
                      <a:endParaRPr kumimoji="1" lang="en-US" altLang="ja-JP" sz="1400" kern="1200" dirty="0" smtClean="0">
                        <a:solidFill>
                          <a:srgbClr val="000000"/>
                        </a:solidFill>
                        <a:effectLst/>
                        <a:latin typeface="Century"/>
                        <a:ea typeface="Meiryo UI"/>
                        <a:cs typeface="Arial"/>
                      </a:endParaRPr>
                    </a:p>
                    <a:p>
                      <a:pPr algn="l" fontAlgn="ctr">
                        <a:spcAft>
                          <a:spcPts val="0"/>
                        </a:spcAft>
                      </a:pPr>
                      <a:r>
                        <a:rPr kumimoji="1" lang="ja-JP" sz="1400" kern="1200" dirty="0">
                          <a:solidFill>
                            <a:srgbClr val="000000"/>
                          </a:solidFill>
                          <a:effectLst/>
                          <a:latin typeface="Century"/>
                          <a:ea typeface="Meiryo UI"/>
                          <a:cs typeface="Arial"/>
                        </a:rPr>
                        <a:t>　</a:t>
                      </a:r>
                      <a:endParaRPr lang="ja-JP" sz="18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9130" marR="9130" marT="913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3" name="上矢印 2"/>
          <p:cNvSpPr>
            <a:spLocks noChangeArrowheads="1"/>
          </p:cNvSpPr>
          <p:nvPr/>
        </p:nvSpPr>
        <p:spPr bwMode="auto">
          <a:xfrm>
            <a:off x="404664" y="395536"/>
            <a:ext cx="6085546" cy="1440160"/>
          </a:xfrm>
          <a:prstGeom prst="upArrow">
            <a:avLst>
              <a:gd name="adj1" fmla="val 76083"/>
              <a:gd name="adj2" fmla="val 38278"/>
            </a:avLst>
          </a:prstGeom>
          <a:solidFill>
            <a:srgbClr val="FFFFFF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1400" dirty="0" smtClean="0">
                <a:latin typeface="Meiryo UI" pitchFamily="50" charset="-128"/>
                <a:ea typeface="Meiryo UI" pitchFamily="50" charset="-128"/>
                <a:cs typeface="Times New Roman" pitchFamily="18" charset="0"/>
              </a:rPr>
              <a:t>（ＦＡＸ：０７３－４３２－０１８０）</a:t>
            </a:r>
            <a:endParaRPr lang="ja-JP" altLang="en-US" sz="2400" dirty="0" smtClean="0"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ja-JP" sz="1400" dirty="0">
                <a:latin typeface="Meiryo UI" pitchFamily="50" charset="-128"/>
                <a:ea typeface="Meiryo UI" pitchFamily="50" charset="-128"/>
                <a:cs typeface="Times New Roman" pitchFamily="18" charset="0"/>
              </a:rPr>
              <a:t>（</a:t>
            </a:r>
            <a:r>
              <a:rPr lang="en-US" altLang="ja-JP" sz="1400" dirty="0">
                <a:latin typeface="Meiryo UI" pitchFamily="50" charset="-128"/>
                <a:ea typeface="Meiryo UI" pitchFamily="50" charset="-128"/>
                <a:cs typeface="Times New Roman" pitchFamily="18" charset="0"/>
              </a:rPr>
              <a:t>Email</a:t>
            </a:r>
            <a:r>
              <a:rPr lang="ja-JP" altLang="en-US" sz="1400" dirty="0">
                <a:latin typeface="Meiryo UI" pitchFamily="50" charset="-128"/>
                <a:ea typeface="Meiryo UI" pitchFamily="50" charset="-128"/>
                <a:cs typeface="Times New Roman" pitchFamily="18" charset="0"/>
              </a:rPr>
              <a:t>：</a:t>
            </a:r>
            <a:r>
              <a:rPr lang="en-US" altLang="ja-JP" sz="1400" dirty="0">
                <a:latin typeface="Meiryo UI" pitchFamily="50" charset="-128"/>
                <a:ea typeface="Meiryo UI" pitchFamily="50" charset="-128"/>
                <a:cs typeface="Times New Roman" pitchFamily="18" charset="0"/>
              </a:rPr>
              <a:t>e0631001@pref.wakayama.lg.jp</a:t>
            </a:r>
            <a:r>
              <a:rPr lang="ja-JP" altLang="en-US" sz="1400" dirty="0">
                <a:latin typeface="Meiryo UI" pitchFamily="50" charset="-128"/>
                <a:ea typeface="Meiryo UI" pitchFamily="50" charset="-128"/>
                <a:cs typeface="Times New Roman" pitchFamily="18" charset="0"/>
              </a:rPr>
              <a:t>）</a:t>
            </a:r>
            <a:endParaRPr lang="ja-JP" altLang="en-US" sz="800" dirty="0"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ja-JP" altLang="ja-JP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締切：</a:t>
            </a:r>
            <a:r>
              <a:rPr lang="ja-JP" altLang="ja-JP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令和２年２月４日（火）</a:t>
            </a:r>
            <a:endParaRPr lang="ja-JP" altLang="ja-JP" sz="14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ja-JP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eiryo UI" pitchFamily="50" charset="-128"/>
                <a:ea typeface="Meiryo UI" pitchFamily="50" charset="-128"/>
                <a:cs typeface="Times New Roman" pitchFamily="18" charset="0"/>
              </a:rPr>
              <a:t>申込先</a:t>
            </a:r>
            <a:endParaRPr kumimoji="1" lang="en-US" altLang="ja-JP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Meiryo UI" pitchFamily="50" charset="-128"/>
              <a:ea typeface="Meiryo UI" pitchFamily="50" charset="-128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ja-JP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15" name="正方形/長方形 14"/>
          <p:cNvSpPr/>
          <p:nvPr/>
        </p:nvSpPr>
        <p:spPr>
          <a:xfrm>
            <a:off x="144016" y="1835696"/>
            <a:ext cx="66693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200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ja-JP" sz="1200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ＦＡＸの方は、下記申込書に必要事項を記入の上、送信してください。</a:t>
            </a:r>
            <a:endParaRPr lang="ja-JP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sz="1200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ja-JP" sz="1200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メールの方は</a:t>
            </a:r>
            <a:r>
              <a:rPr lang="ja-JP" altLang="ja-JP" sz="1200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、</a:t>
            </a:r>
            <a:r>
              <a:rPr lang="ja-JP" altLang="en-US" sz="1200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件名</a:t>
            </a:r>
            <a:r>
              <a:rPr lang="ja-JP" altLang="ja-JP" sz="1200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を</a:t>
            </a:r>
            <a:r>
              <a:rPr lang="ja-JP" altLang="ja-JP" sz="1200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「プログラミングコンテスト申込」とし、</a:t>
            </a:r>
            <a:r>
              <a:rPr lang="ja-JP" altLang="ja-JP" sz="1200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下記</a:t>
            </a:r>
            <a:r>
              <a:rPr lang="ja-JP" altLang="en-US" sz="1200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の</a:t>
            </a:r>
            <a:r>
              <a:rPr lang="ja-JP" altLang="ja-JP" sz="1200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事項</a:t>
            </a:r>
            <a:r>
              <a:rPr lang="ja-JP" altLang="ja-JP" sz="1200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を本文に記入の上、送信してください。</a:t>
            </a:r>
            <a:endParaRPr lang="ja-JP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8759" y="7755"/>
            <a:ext cx="615828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ja-JP" b="1" dirty="0" err="1">
                <a:latin typeface="Meiryo UI" panose="020B0604030504040204" pitchFamily="50" charset="-128"/>
                <a:ea typeface="Meiryo UI" panose="020B0604030504040204" pitchFamily="50" charset="-128"/>
              </a:rPr>
              <a:t>きの</a:t>
            </a:r>
            <a:r>
              <a:rPr lang="ja-JP" altLang="ja-JP" b="1" dirty="0">
                <a:latin typeface="Meiryo UI" panose="020B0604030504040204" pitchFamily="50" charset="-128"/>
                <a:ea typeface="Meiryo UI" panose="020B0604030504040204" pitchFamily="50" charset="-128"/>
              </a:rPr>
              <a:t>くにＩＣＴプログラミングコンテスト</a:t>
            </a:r>
            <a:r>
              <a:rPr lang="ja-JP" altLang="ja-JP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申込書</a:t>
            </a:r>
            <a:endParaRPr lang="ja-JP" altLang="ja-JP" sz="9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31620" y="5848399"/>
            <a:ext cx="10823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○会場案内</a:t>
            </a:r>
            <a:endParaRPr kumimoji="1" lang="ja-JP" altLang="en-US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5353228" y="8908449"/>
            <a:ext cx="1172116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7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（出所）和歌山大学ＨＰ</a:t>
            </a:r>
            <a:endParaRPr kumimoji="1" lang="ja-JP" altLang="en-US" sz="7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4112" name="Picture 16" descr="キャンパス・マップ(加工済み）2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837" t="22697" r="20575" b="4205"/>
          <a:stretch/>
        </p:blipFill>
        <p:spPr bwMode="auto">
          <a:xfrm>
            <a:off x="3569970" y="6437137"/>
            <a:ext cx="1354561" cy="2389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直角三角形 17"/>
          <p:cNvSpPr/>
          <p:nvPr/>
        </p:nvSpPr>
        <p:spPr>
          <a:xfrm>
            <a:off x="3569970" y="6732240"/>
            <a:ext cx="519924" cy="2094859"/>
          </a:xfrm>
          <a:prstGeom prst="rt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直角三角形 21"/>
          <p:cNvSpPr/>
          <p:nvPr/>
        </p:nvSpPr>
        <p:spPr>
          <a:xfrm rot="10800000">
            <a:off x="3982704" y="6437136"/>
            <a:ext cx="956338" cy="943176"/>
          </a:xfrm>
          <a:prstGeom prst="rt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四角形吹き出し 2"/>
          <p:cNvSpPr/>
          <p:nvPr/>
        </p:nvSpPr>
        <p:spPr>
          <a:xfrm>
            <a:off x="2564904" y="6181126"/>
            <a:ext cx="4176464" cy="2727323"/>
          </a:xfrm>
          <a:prstGeom prst="wedgeRectCallout">
            <a:avLst>
              <a:gd name="adj1" fmla="val -71334"/>
              <a:gd name="adj2" fmla="val -24451"/>
            </a:avLst>
          </a:prstGeom>
          <a:solidFill>
            <a:schemeClr val="bg1"/>
          </a:solidFill>
          <a:ln w="127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026" name="Picture 2" descr="http://www.wakayama-u.ac.jp/_files/00022798/campus-map.pn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496" t="6507" r="14090" b="19842"/>
          <a:stretch/>
        </p:blipFill>
        <p:spPr bwMode="auto">
          <a:xfrm>
            <a:off x="2636912" y="6324794"/>
            <a:ext cx="2716316" cy="24492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線吹き出し 2 19"/>
          <p:cNvSpPr/>
          <p:nvPr/>
        </p:nvSpPr>
        <p:spPr>
          <a:xfrm>
            <a:off x="5353228" y="6300192"/>
            <a:ext cx="1460148" cy="1224136"/>
          </a:xfrm>
          <a:prstGeom prst="callout2">
            <a:avLst>
              <a:gd name="adj1" fmla="val 45206"/>
              <a:gd name="adj2" fmla="val 4564"/>
              <a:gd name="adj3" fmla="val 49096"/>
              <a:gd name="adj4" fmla="val -12798"/>
              <a:gd name="adj5" fmla="val 124888"/>
              <a:gd name="adj6" fmla="val -100894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キャンパスマップＷ２（西２号館）</a:t>
            </a:r>
            <a:endParaRPr kumimoji="1"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③経済学部講義棟</a:t>
            </a:r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endParaRPr kumimoji="1"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当日は、大学構内の駐車場をご利用いただけます。</a:t>
            </a:r>
            <a:endParaRPr kumimoji="1" lang="en-US" altLang="ja-JP" sz="9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" name="直角三角形 3"/>
          <p:cNvSpPr/>
          <p:nvPr/>
        </p:nvSpPr>
        <p:spPr>
          <a:xfrm>
            <a:off x="2636912" y="7632119"/>
            <a:ext cx="1728192" cy="1194980"/>
          </a:xfrm>
          <a:prstGeom prst="rt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028" name="Picture 4" descr="C:\Users\128864\AppData\Local\Microsoft\Windows\INetCache\IE\Q61Q6U5T\qr20200122162630834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01791" y="7480729"/>
            <a:ext cx="1301643" cy="13016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364270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882</TotalTime>
  <Words>129</Words>
  <Application>Microsoft Office PowerPoint</Application>
  <PresentationFormat>画面に合わせる (4:3)</PresentationFormat>
  <Paragraphs>29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Company>Wakayama Prefecture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128864</dc:creator>
  <cp:lastModifiedBy>128864</cp:lastModifiedBy>
  <cp:revision>33</cp:revision>
  <cp:lastPrinted>2020-01-09T09:17:06Z</cp:lastPrinted>
  <dcterms:created xsi:type="dcterms:W3CDTF">2020-01-06T10:52:24Z</dcterms:created>
  <dcterms:modified xsi:type="dcterms:W3CDTF">2020-01-22T08:00:00Z</dcterms:modified>
</cp:coreProperties>
</file>