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637" r:id="rId2"/>
    <p:sldId id="638" r:id="rId3"/>
    <p:sldId id="639" r:id="rId4"/>
    <p:sldId id="640" r:id="rId5"/>
    <p:sldId id="641" r:id="rId6"/>
    <p:sldId id="642" r:id="rId7"/>
    <p:sldId id="643" r:id="rId8"/>
    <p:sldId id="644" r:id="rId9"/>
    <p:sldId id="645" r:id="rId10"/>
    <p:sldId id="646" r:id="rId11"/>
    <p:sldId id="647" r:id="rId12"/>
    <p:sldId id="648" r:id="rId13"/>
    <p:sldId id="649" r:id="rId14"/>
    <p:sldId id="650" r:id="rId15"/>
    <p:sldId id="651" r:id="rId16"/>
    <p:sldId id="652" r:id="rId17"/>
    <p:sldId id="653" r:id="rId18"/>
    <p:sldId id="654" r:id="rId19"/>
    <p:sldId id="655" r:id="rId20"/>
    <p:sldId id="656" r:id="rId21"/>
    <p:sldId id="657" r:id="rId2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92" autoAdjust="0"/>
  </p:normalViewPr>
  <p:slideViewPr>
    <p:cSldViewPr>
      <p:cViewPr varScale="1">
        <p:scale>
          <a:sx n="65" d="100"/>
          <a:sy n="65"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687" cy="498966"/>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322" y="0"/>
            <a:ext cx="2949686" cy="498966"/>
          </a:xfrm>
          <a:prstGeom prst="rect">
            <a:avLst/>
          </a:prstGeom>
        </p:spPr>
        <p:txBody>
          <a:bodyPr vert="horz" lIns="92226" tIns="46113" rIns="92226" bIns="46113" rtlCol="0"/>
          <a:lstStyle>
            <a:lvl1pPr algn="r">
              <a:defRPr sz="1200"/>
            </a:lvl1pPr>
          </a:lstStyle>
          <a:p>
            <a:fld id="{C00907F0-61B4-4ABF-9FF2-90DDC189890B}" type="datetimeFigureOut">
              <a:rPr kumimoji="1" lang="ja-JP" altLang="en-US" smtClean="0"/>
              <a:t>2021/11/10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2800"/>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081" y="4783357"/>
            <a:ext cx="5445453" cy="3913364"/>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49687" cy="4989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322" y="9440372"/>
            <a:ext cx="2949686" cy="498966"/>
          </a:xfrm>
          <a:prstGeom prst="rect">
            <a:avLst/>
          </a:prstGeom>
        </p:spPr>
        <p:txBody>
          <a:bodyPr vert="horz" lIns="92226" tIns="46113" rIns="92226" bIns="46113" rtlCol="0" anchor="b"/>
          <a:lstStyle>
            <a:lvl1pPr algn="r">
              <a:defRPr sz="1200"/>
            </a:lvl1pPr>
          </a:lstStyle>
          <a:p>
            <a:fld id="{3023694C-11F8-4857-89C5-A0DB510571B1}" type="slidenum">
              <a:rPr kumimoji="1" lang="ja-JP" altLang="en-US" smtClean="0"/>
              <a:t>‹#›</a:t>
            </a:fld>
            <a:endParaRPr kumimoji="1" lang="ja-JP" altLang="en-US"/>
          </a:p>
        </p:txBody>
      </p:sp>
    </p:spTree>
    <p:extLst>
      <p:ext uri="{BB962C8B-B14F-4D97-AF65-F5344CB8AC3E}">
        <p14:creationId xmlns:p14="http://schemas.microsoft.com/office/powerpoint/2010/main" val="268502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1961B5F-EBA0-4417-B190-D67ED9903347}" type="slidenum">
              <a:rPr lang="en-US" altLang="ja-JP" smtClean="0"/>
              <a:pPr>
                <a:defRPr/>
              </a:pPr>
              <a:t>1</a:t>
            </a:fld>
            <a:endParaRPr lang="en-US" altLang="ja-JP"/>
          </a:p>
        </p:txBody>
      </p:sp>
    </p:spTree>
    <p:extLst>
      <p:ext uri="{BB962C8B-B14F-4D97-AF65-F5344CB8AC3E}">
        <p14:creationId xmlns:p14="http://schemas.microsoft.com/office/powerpoint/2010/main" val="144287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10</a:t>
            </a:fld>
            <a:endParaRPr kumimoji="1" lang="ja-JP" altLang="en-US"/>
          </a:p>
        </p:txBody>
      </p:sp>
    </p:spTree>
    <p:extLst>
      <p:ext uri="{BB962C8B-B14F-4D97-AF65-F5344CB8AC3E}">
        <p14:creationId xmlns:p14="http://schemas.microsoft.com/office/powerpoint/2010/main" val="280700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1961B5F-EBA0-4417-B190-D67ED9903347}" type="slidenum">
              <a:rPr lang="en-US" altLang="ja-JP" smtClean="0"/>
              <a:pPr>
                <a:defRPr/>
              </a:pPr>
              <a:t>11</a:t>
            </a:fld>
            <a:endParaRPr lang="en-US" altLang="ja-JP"/>
          </a:p>
        </p:txBody>
      </p:sp>
    </p:spTree>
    <p:extLst>
      <p:ext uri="{BB962C8B-B14F-4D97-AF65-F5344CB8AC3E}">
        <p14:creationId xmlns:p14="http://schemas.microsoft.com/office/powerpoint/2010/main" val="2862889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12</a:t>
            </a:fld>
            <a:endParaRPr kumimoji="1" lang="ja-JP" altLang="en-US"/>
          </a:p>
        </p:txBody>
      </p:sp>
    </p:spTree>
    <p:extLst>
      <p:ext uri="{BB962C8B-B14F-4D97-AF65-F5344CB8AC3E}">
        <p14:creationId xmlns:p14="http://schemas.microsoft.com/office/powerpoint/2010/main" val="16307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13</a:t>
            </a:fld>
            <a:endParaRPr kumimoji="1" lang="ja-JP" altLang="en-US"/>
          </a:p>
        </p:txBody>
      </p:sp>
    </p:spTree>
    <p:extLst>
      <p:ext uri="{BB962C8B-B14F-4D97-AF65-F5344CB8AC3E}">
        <p14:creationId xmlns:p14="http://schemas.microsoft.com/office/powerpoint/2010/main" val="385123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1961B5F-EBA0-4417-B190-D67ED9903347}" type="slidenum">
              <a:rPr lang="en-US" altLang="ja-JP" smtClean="0"/>
              <a:pPr>
                <a:defRPr/>
              </a:pPr>
              <a:t>14</a:t>
            </a:fld>
            <a:endParaRPr lang="en-US" altLang="ja-JP"/>
          </a:p>
        </p:txBody>
      </p:sp>
    </p:spTree>
    <p:extLst>
      <p:ext uri="{BB962C8B-B14F-4D97-AF65-F5344CB8AC3E}">
        <p14:creationId xmlns:p14="http://schemas.microsoft.com/office/powerpoint/2010/main" val="3018064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15</a:t>
            </a:fld>
            <a:endParaRPr kumimoji="1" lang="ja-JP" altLang="en-US"/>
          </a:p>
        </p:txBody>
      </p:sp>
    </p:spTree>
    <p:extLst>
      <p:ext uri="{BB962C8B-B14F-4D97-AF65-F5344CB8AC3E}">
        <p14:creationId xmlns:p14="http://schemas.microsoft.com/office/powerpoint/2010/main" val="11360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16</a:t>
            </a:fld>
            <a:endParaRPr kumimoji="1" lang="ja-JP" altLang="en-US"/>
          </a:p>
        </p:txBody>
      </p:sp>
    </p:spTree>
    <p:extLst>
      <p:ext uri="{BB962C8B-B14F-4D97-AF65-F5344CB8AC3E}">
        <p14:creationId xmlns:p14="http://schemas.microsoft.com/office/powerpoint/2010/main" val="1942217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1961B5F-EBA0-4417-B190-D67ED9903347}" type="slidenum">
              <a:rPr lang="en-US" altLang="ja-JP" smtClean="0"/>
              <a:pPr>
                <a:defRPr/>
              </a:pPr>
              <a:t>17</a:t>
            </a:fld>
            <a:endParaRPr lang="en-US" altLang="ja-JP"/>
          </a:p>
        </p:txBody>
      </p:sp>
    </p:spTree>
    <p:extLst>
      <p:ext uri="{BB962C8B-B14F-4D97-AF65-F5344CB8AC3E}">
        <p14:creationId xmlns:p14="http://schemas.microsoft.com/office/powerpoint/2010/main" val="530337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18</a:t>
            </a:fld>
            <a:endParaRPr kumimoji="1" lang="ja-JP" altLang="en-US"/>
          </a:p>
        </p:txBody>
      </p:sp>
    </p:spTree>
    <p:extLst>
      <p:ext uri="{BB962C8B-B14F-4D97-AF65-F5344CB8AC3E}">
        <p14:creationId xmlns:p14="http://schemas.microsoft.com/office/powerpoint/2010/main" val="2231571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19</a:t>
            </a:fld>
            <a:endParaRPr kumimoji="1" lang="ja-JP" altLang="en-US"/>
          </a:p>
        </p:txBody>
      </p:sp>
    </p:spTree>
    <p:extLst>
      <p:ext uri="{BB962C8B-B14F-4D97-AF65-F5344CB8AC3E}">
        <p14:creationId xmlns:p14="http://schemas.microsoft.com/office/powerpoint/2010/main" val="76393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1961B5F-EBA0-4417-B190-D67ED9903347}" type="slidenum">
              <a:rPr lang="en-US" altLang="ja-JP" smtClean="0"/>
              <a:pPr>
                <a:defRPr/>
              </a:pPr>
              <a:t>2</a:t>
            </a:fld>
            <a:endParaRPr lang="en-US" altLang="ja-JP"/>
          </a:p>
        </p:txBody>
      </p:sp>
    </p:spTree>
    <p:extLst>
      <p:ext uri="{BB962C8B-B14F-4D97-AF65-F5344CB8AC3E}">
        <p14:creationId xmlns:p14="http://schemas.microsoft.com/office/powerpoint/2010/main" val="3741859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20</a:t>
            </a:fld>
            <a:endParaRPr kumimoji="1" lang="ja-JP" altLang="en-US"/>
          </a:p>
        </p:txBody>
      </p:sp>
    </p:spTree>
    <p:extLst>
      <p:ext uri="{BB962C8B-B14F-4D97-AF65-F5344CB8AC3E}">
        <p14:creationId xmlns:p14="http://schemas.microsoft.com/office/powerpoint/2010/main" val="1605139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21</a:t>
            </a:fld>
            <a:endParaRPr kumimoji="1" lang="ja-JP" altLang="en-US"/>
          </a:p>
        </p:txBody>
      </p:sp>
    </p:spTree>
    <p:extLst>
      <p:ext uri="{BB962C8B-B14F-4D97-AF65-F5344CB8AC3E}">
        <p14:creationId xmlns:p14="http://schemas.microsoft.com/office/powerpoint/2010/main" val="202633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3</a:t>
            </a:fld>
            <a:endParaRPr kumimoji="1" lang="ja-JP" altLang="en-US"/>
          </a:p>
        </p:txBody>
      </p:sp>
    </p:spTree>
    <p:extLst>
      <p:ext uri="{BB962C8B-B14F-4D97-AF65-F5344CB8AC3E}">
        <p14:creationId xmlns:p14="http://schemas.microsoft.com/office/powerpoint/2010/main" val="355503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4</a:t>
            </a:fld>
            <a:endParaRPr kumimoji="1" lang="ja-JP" altLang="en-US"/>
          </a:p>
        </p:txBody>
      </p:sp>
    </p:spTree>
    <p:extLst>
      <p:ext uri="{BB962C8B-B14F-4D97-AF65-F5344CB8AC3E}">
        <p14:creationId xmlns:p14="http://schemas.microsoft.com/office/powerpoint/2010/main" val="90115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1961B5F-EBA0-4417-B190-D67ED9903347}" type="slidenum">
              <a:rPr lang="en-US" altLang="ja-JP" smtClean="0"/>
              <a:pPr>
                <a:defRPr/>
              </a:pPr>
              <a:t>5</a:t>
            </a:fld>
            <a:endParaRPr lang="en-US" altLang="ja-JP"/>
          </a:p>
        </p:txBody>
      </p:sp>
    </p:spTree>
    <p:extLst>
      <p:ext uri="{BB962C8B-B14F-4D97-AF65-F5344CB8AC3E}">
        <p14:creationId xmlns:p14="http://schemas.microsoft.com/office/powerpoint/2010/main" val="109763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6</a:t>
            </a:fld>
            <a:endParaRPr kumimoji="1" lang="ja-JP" altLang="en-US"/>
          </a:p>
        </p:txBody>
      </p:sp>
    </p:spTree>
    <p:extLst>
      <p:ext uri="{BB962C8B-B14F-4D97-AF65-F5344CB8AC3E}">
        <p14:creationId xmlns:p14="http://schemas.microsoft.com/office/powerpoint/2010/main" val="59509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7</a:t>
            </a:fld>
            <a:endParaRPr kumimoji="1" lang="ja-JP" altLang="en-US"/>
          </a:p>
        </p:txBody>
      </p:sp>
    </p:spTree>
    <p:extLst>
      <p:ext uri="{BB962C8B-B14F-4D97-AF65-F5344CB8AC3E}">
        <p14:creationId xmlns:p14="http://schemas.microsoft.com/office/powerpoint/2010/main" val="25117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1961B5F-EBA0-4417-B190-D67ED9903347}" type="slidenum">
              <a:rPr lang="en-US" altLang="ja-JP" smtClean="0"/>
              <a:pPr>
                <a:defRPr/>
              </a:pPr>
              <a:t>8</a:t>
            </a:fld>
            <a:endParaRPr lang="en-US" altLang="ja-JP"/>
          </a:p>
        </p:txBody>
      </p:sp>
    </p:spTree>
    <p:extLst>
      <p:ext uri="{BB962C8B-B14F-4D97-AF65-F5344CB8AC3E}">
        <p14:creationId xmlns:p14="http://schemas.microsoft.com/office/powerpoint/2010/main" val="79061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3694C-11F8-4857-89C5-A0DB510571B1}" type="slidenum">
              <a:rPr kumimoji="1" lang="ja-JP" altLang="en-US" smtClean="0"/>
              <a:t>9</a:t>
            </a:fld>
            <a:endParaRPr kumimoji="1" lang="ja-JP" altLang="en-US"/>
          </a:p>
        </p:txBody>
      </p:sp>
    </p:spTree>
    <p:extLst>
      <p:ext uri="{BB962C8B-B14F-4D97-AF65-F5344CB8AC3E}">
        <p14:creationId xmlns:p14="http://schemas.microsoft.com/office/powerpoint/2010/main" val="423401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AD6B5FE7-9A26-42C2-81E0-BF6249AA07CF}" type="datetimeFigureOut">
              <a:rPr kumimoji="1" lang="ja-JP" altLang="en-US" smtClean="0"/>
              <a:t>2021/11/10</a:t>
            </a:fld>
            <a:endParaRPr kumimoji="1" lang="ja-JP" alt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kumimoji="1" lang="ja-JP" alt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232781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428580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264273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27549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14787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197437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116673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12346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429462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AD6B5FE7-9A26-42C2-81E0-BF6249AA07CF}" type="datetimeFigureOut">
              <a:rPr kumimoji="1" lang="ja-JP" altLang="en-US" smtClean="0"/>
              <a:t>2021/11/10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46956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AD6B5FE7-9A26-42C2-81E0-BF6249AA07CF}" type="datetimeFigureOut">
              <a:rPr kumimoji="1" lang="ja-JP" altLang="en-US" smtClean="0"/>
              <a:t>2021/11/10</a:t>
            </a:fld>
            <a:endParaRPr kumimoji="1" lang="ja-JP" alt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76745977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AD6B5FE7-9A26-42C2-81E0-BF6249AA07CF}" type="datetimeFigureOut">
              <a:rPr kumimoji="1" lang="ja-JP" altLang="en-US" smtClean="0"/>
              <a:t>2021/11/10</a:t>
            </a:fld>
            <a:endParaRPr kumimoji="1" lang="ja-JP" alt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kumimoji="1" lang="ja-JP" alt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6D2F9605-851C-40B1-B354-0ED07A3EF423}" type="slidenum">
              <a:rPr kumimoji="1" lang="ja-JP" altLang="en-US" smtClean="0"/>
              <a:t>‹#›</a:t>
            </a:fld>
            <a:endParaRPr kumimoji="1" lang="ja-JP" altLang="en-US"/>
          </a:p>
        </p:txBody>
      </p:sp>
    </p:spTree>
    <p:extLst>
      <p:ext uri="{BB962C8B-B14F-4D97-AF65-F5344CB8AC3E}">
        <p14:creationId xmlns:p14="http://schemas.microsoft.com/office/powerpoint/2010/main" val="30854276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kumimoji="1"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emf"/><Relationship Id="rId9" Type="http://schemas.openxmlformats.org/officeDocument/2006/relationships/image" Target="../media/image8.jpeg"/><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8.jpeg"/><Relationship Id="rId3" Type="http://schemas.openxmlformats.org/officeDocument/2006/relationships/image" Target="../media/image5.png"/><Relationship Id="rId7" Type="http://schemas.openxmlformats.org/officeDocument/2006/relationships/image" Target="../media/image63.jpeg"/><Relationship Id="rId12"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66.jpeg"/><Relationship Id="rId5" Type="http://schemas.openxmlformats.org/officeDocument/2006/relationships/image" Target="../media/image13.emf"/><Relationship Id="rId15" Type="http://schemas.openxmlformats.org/officeDocument/2006/relationships/image" Target="../media/image70.jpeg"/><Relationship Id="rId10" Type="http://schemas.openxmlformats.org/officeDocument/2006/relationships/image" Target="../media/image55.jpeg"/><Relationship Id="rId4" Type="http://schemas.openxmlformats.org/officeDocument/2006/relationships/image" Target="../media/image12.emf"/><Relationship Id="rId9" Type="http://schemas.openxmlformats.org/officeDocument/2006/relationships/image" Target="../media/image65.jpeg"/><Relationship Id="rId14" Type="http://schemas.openxmlformats.org/officeDocument/2006/relationships/image" Target="../media/image69.jpeg"/></Relationships>
</file>

<file path=ppt/slides/_rels/slide11.xml.rels><?xml version="1.0" encoding="UTF-8" standalone="yes"?>
<Relationships xmlns="http://schemas.openxmlformats.org/package/2006/relationships"><Relationship Id="rId8" Type="http://schemas.openxmlformats.org/officeDocument/2006/relationships/image" Target="../media/image71.jpg"/><Relationship Id="rId13" Type="http://schemas.openxmlformats.org/officeDocument/2006/relationships/image" Target="../media/image76.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7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74.jpeg"/><Relationship Id="rId5" Type="http://schemas.openxmlformats.org/officeDocument/2006/relationships/image" Target="../media/image10.emf"/><Relationship Id="rId10" Type="http://schemas.openxmlformats.org/officeDocument/2006/relationships/image" Target="../media/image73.jpeg"/><Relationship Id="rId4" Type="http://schemas.openxmlformats.org/officeDocument/2006/relationships/image" Target="../media/image3.emf"/><Relationship Id="rId9" Type="http://schemas.openxmlformats.org/officeDocument/2006/relationships/image" Target="../media/image72.jpeg"/><Relationship Id="rId14" Type="http://schemas.openxmlformats.org/officeDocument/2006/relationships/image" Target="../media/image77.jpeg"/></Relationships>
</file>

<file path=ppt/slides/_rels/slide12.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3.emf"/><Relationship Id="rId7" Type="http://schemas.openxmlformats.org/officeDocument/2006/relationships/image" Target="../media/image76.png"/><Relationship Id="rId12"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4.jpeg"/><Relationship Id="rId5" Type="http://schemas.openxmlformats.org/officeDocument/2006/relationships/image" Target="../media/image4.emf"/><Relationship Id="rId10" Type="http://schemas.openxmlformats.org/officeDocument/2006/relationships/image" Target="../media/image80.jpeg"/><Relationship Id="rId4" Type="http://schemas.openxmlformats.org/officeDocument/2006/relationships/image" Target="../media/image10.emf"/><Relationship Id="rId9" Type="http://schemas.openxmlformats.org/officeDocument/2006/relationships/image" Target="../media/image79.jpeg"/></Relationships>
</file>

<file path=ppt/slides/_rels/slide13.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4.jpeg"/><Relationship Id="rId3" Type="http://schemas.openxmlformats.org/officeDocument/2006/relationships/image" Target="../media/image3.emf"/><Relationship Id="rId7" Type="http://schemas.openxmlformats.org/officeDocument/2006/relationships/image" Target="../media/image76.png"/><Relationship Id="rId12" Type="http://schemas.openxmlformats.org/officeDocument/2006/relationships/image" Target="../media/image83.jpeg"/><Relationship Id="rId17" Type="http://schemas.openxmlformats.org/officeDocument/2006/relationships/image" Target="../media/image88.jpeg"/><Relationship Id="rId2" Type="http://schemas.openxmlformats.org/officeDocument/2006/relationships/notesSlide" Target="../notesSlides/notesSlide13.xml"/><Relationship Id="rId16"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2.jpeg"/><Relationship Id="rId5" Type="http://schemas.openxmlformats.org/officeDocument/2006/relationships/image" Target="../media/image4.emf"/><Relationship Id="rId15" Type="http://schemas.openxmlformats.org/officeDocument/2006/relationships/image" Target="../media/image86.jpeg"/><Relationship Id="rId10" Type="http://schemas.openxmlformats.org/officeDocument/2006/relationships/image" Target="../media/image73.jpeg"/><Relationship Id="rId4" Type="http://schemas.openxmlformats.org/officeDocument/2006/relationships/image" Target="../media/image10.emf"/><Relationship Id="rId9" Type="http://schemas.openxmlformats.org/officeDocument/2006/relationships/image" Target="../media/image81.jpeg"/><Relationship Id="rId14" Type="http://schemas.openxmlformats.org/officeDocument/2006/relationships/image" Target="../media/image85.jpeg"/></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94.jpeg"/><Relationship Id="rId3" Type="http://schemas.openxmlformats.org/officeDocument/2006/relationships/image" Target="../media/image2.jpeg"/><Relationship Id="rId7" Type="http://schemas.openxmlformats.org/officeDocument/2006/relationships/image" Target="../media/image90.jpeg"/><Relationship Id="rId12" Type="http://schemas.openxmlformats.org/officeDocument/2006/relationships/image" Target="../media/image9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92.jpeg"/><Relationship Id="rId5" Type="http://schemas.openxmlformats.org/officeDocument/2006/relationships/image" Target="../media/image89.png"/><Relationship Id="rId10" Type="http://schemas.openxmlformats.org/officeDocument/2006/relationships/image" Target="../media/image91.jpeg"/><Relationship Id="rId4" Type="http://schemas.openxmlformats.org/officeDocument/2006/relationships/image" Target="../media/image5.png"/><Relationship Id="rId9" Type="http://schemas.openxmlformats.org/officeDocument/2006/relationships/image" Target="../media/image14.emf"/><Relationship Id="rId14" Type="http://schemas.openxmlformats.org/officeDocument/2006/relationships/image" Target="../media/image95.jpg"/></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5.png"/><Relationship Id="rId7"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34.jpeg"/><Relationship Id="rId10" Type="http://schemas.openxmlformats.org/officeDocument/2006/relationships/image" Target="../media/image98.jpeg"/><Relationship Id="rId4" Type="http://schemas.openxmlformats.org/officeDocument/2006/relationships/image" Target="../media/image33.png"/><Relationship Id="rId9" Type="http://schemas.openxmlformats.org/officeDocument/2006/relationships/image" Target="../media/image97.jpeg"/></Relationships>
</file>

<file path=ppt/slides/_rels/slide16.xml.rels><?xml version="1.0" encoding="UTF-8" standalone="yes"?>
<Relationships xmlns="http://schemas.openxmlformats.org/package/2006/relationships"><Relationship Id="rId8" Type="http://schemas.openxmlformats.org/officeDocument/2006/relationships/image" Target="../media/image99.jpg"/><Relationship Id="rId13" Type="http://schemas.openxmlformats.org/officeDocument/2006/relationships/image" Target="../media/image103.jpeg"/><Relationship Id="rId3" Type="http://schemas.openxmlformats.org/officeDocument/2006/relationships/image" Target="../media/image5.png"/><Relationship Id="rId7" Type="http://schemas.openxmlformats.org/officeDocument/2006/relationships/image" Target="../media/image95.jpg"/><Relationship Id="rId12"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02.jpeg"/><Relationship Id="rId5" Type="http://schemas.openxmlformats.org/officeDocument/2006/relationships/image" Target="../media/image17.emf"/><Relationship Id="rId15" Type="http://schemas.openxmlformats.org/officeDocument/2006/relationships/image" Target="../media/image105.jpeg"/><Relationship Id="rId10" Type="http://schemas.openxmlformats.org/officeDocument/2006/relationships/image" Target="../media/image101.jpeg"/><Relationship Id="rId4" Type="http://schemas.openxmlformats.org/officeDocument/2006/relationships/image" Target="../media/image96.jpeg"/><Relationship Id="rId9" Type="http://schemas.openxmlformats.org/officeDocument/2006/relationships/image" Target="../media/image100.jpeg"/><Relationship Id="rId14" Type="http://schemas.openxmlformats.org/officeDocument/2006/relationships/image" Target="../media/image104.jpeg"/></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10.jpeg"/><Relationship Id="rId3" Type="http://schemas.openxmlformats.org/officeDocument/2006/relationships/image" Target="../media/image2.jpeg"/><Relationship Id="rId7" Type="http://schemas.openxmlformats.org/officeDocument/2006/relationships/image" Target="../media/image12.emf"/><Relationship Id="rId12" Type="http://schemas.openxmlformats.org/officeDocument/2006/relationships/image" Target="../media/image10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08.jpeg"/><Relationship Id="rId5" Type="http://schemas.openxmlformats.org/officeDocument/2006/relationships/image" Target="../media/image5.png"/><Relationship Id="rId10" Type="http://schemas.openxmlformats.org/officeDocument/2006/relationships/image" Target="../media/image107.jpeg"/><Relationship Id="rId4" Type="http://schemas.openxmlformats.org/officeDocument/2006/relationships/image" Target="../media/image10.emf"/><Relationship Id="rId9" Type="http://schemas.openxmlformats.org/officeDocument/2006/relationships/image" Target="../media/image106.jpeg"/><Relationship Id="rId14" Type="http://schemas.openxmlformats.org/officeDocument/2006/relationships/image" Target="../media/image111.jpeg"/></Relationships>
</file>

<file path=ppt/slides/_rels/slide1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13.emf"/></Relationships>
</file>

<file path=ppt/slides/_rels/slide19.xml.rels><?xml version="1.0" encoding="UTF-8" standalone="yes"?>
<Relationships xmlns="http://schemas.openxmlformats.org/package/2006/relationships"><Relationship Id="rId8" Type="http://schemas.openxmlformats.org/officeDocument/2006/relationships/image" Target="../media/image113.jpeg"/><Relationship Id="rId13" Type="http://schemas.openxmlformats.org/officeDocument/2006/relationships/image" Target="../media/image117.jpeg"/><Relationship Id="rId3" Type="http://schemas.openxmlformats.org/officeDocument/2006/relationships/image" Target="../media/image10.emf"/><Relationship Id="rId7" Type="http://schemas.openxmlformats.org/officeDocument/2006/relationships/image" Target="../media/image112.jpeg"/><Relationship Id="rId12" Type="http://schemas.openxmlformats.org/officeDocument/2006/relationships/image" Target="../media/image1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15.jpeg"/><Relationship Id="rId5" Type="http://schemas.openxmlformats.org/officeDocument/2006/relationships/image" Target="../media/image12.emf"/><Relationship Id="rId15" Type="http://schemas.openxmlformats.org/officeDocument/2006/relationships/image" Target="../media/image119.jpeg"/><Relationship Id="rId10" Type="http://schemas.openxmlformats.org/officeDocument/2006/relationships/image" Target="../media/image114.jpeg"/><Relationship Id="rId4" Type="http://schemas.openxmlformats.org/officeDocument/2006/relationships/image" Target="../media/image5.png"/><Relationship Id="rId9" Type="http://schemas.openxmlformats.org/officeDocument/2006/relationships/image" Target="../media/image49.jpeg"/><Relationship Id="rId14" Type="http://schemas.openxmlformats.org/officeDocument/2006/relationships/image" Target="../media/image118.jpe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5.jpeg"/><Relationship Id="rId5" Type="http://schemas.openxmlformats.org/officeDocument/2006/relationships/image" Target="../media/image4.emf"/><Relationship Id="rId10" Type="http://schemas.openxmlformats.org/officeDocument/2006/relationships/image" Target="../media/image24.jpeg"/><Relationship Id="rId4" Type="http://schemas.openxmlformats.org/officeDocument/2006/relationships/image" Target="../media/image3.emf"/><Relationship Id="rId9" Type="http://schemas.openxmlformats.org/officeDocument/2006/relationships/image" Target="../media/image23.png"/><Relationship Id="rId14" Type="http://schemas.openxmlformats.org/officeDocument/2006/relationships/image" Target="../media/image28.jpeg"/></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120.jpeg"/><Relationship Id="rId13" Type="http://schemas.openxmlformats.org/officeDocument/2006/relationships/image" Target="../media/image118.jpeg"/><Relationship Id="rId3" Type="http://schemas.openxmlformats.org/officeDocument/2006/relationships/image" Target="../media/image10.emf"/><Relationship Id="rId7" Type="http://schemas.openxmlformats.org/officeDocument/2006/relationships/image" Target="../media/image112.jpeg"/><Relationship Id="rId12" Type="http://schemas.openxmlformats.org/officeDocument/2006/relationships/image" Target="../media/image11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22.jpeg"/><Relationship Id="rId5" Type="http://schemas.openxmlformats.org/officeDocument/2006/relationships/image" Target="../media/image12.emf"/><Relationship Id="rId15" Type="http://schemas.openxmlformats.org/officeDocument/2006/relationships/image" Target="../media/image123.jpeg"/><Relationship Id="rId10" Type="http://schemas.openxmlformats.org/officeDocument/2006/relationships/image" Target="../media/image121.jpeg"/><Relationship Id="rId4" Type="http://schemas.openxmlformats.org/officeDocument/2006/relationships/image" Target="../media/image5.png"/><Relationship Id="rId9" Type="http://schemas.openxmlformats.org/officeDocument/2006/relationships/image" Target="../media/image111.jpeg"/><Relationship Id="rId14" Type="http://schemas.openxmlformats.org/officeDocument/2006/relationships/image" Target="../media/image49.jpeg"/></Relationships>
</file>

<file path=ppt/slides/_rels/slide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emf"/><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32.jpeg"/><Relationship Id="rId4" Type="http://schemas.openxmlformats.org/officeDocument/2006/relationships/image" Target="../media/image4.emf"/><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22.jpeg"/><Relationship Id="rId3" Type="http://schemas.openxmlformats.org/officeDocument/2006/relationships/image" Target="../media/image3.emf"/><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5.png"/><Relationship Id="rId15" Type="http://schemas.openxmlformats.org/officeDocument/2006/relationships/image" Target="../media/image43.jpeg"/><Relationship Id="rId10" Type="http://schemas.openxmlformats.org/officeDocument/2006/relationships/image" Target="../media/image39.jpeg"/><Relationship Id="rId4" Type="http://schemas.openxmlformats.org/officeDocument/2006/relationships/image" Target="../media/image4.emf"/><Relationship Id="rId9" Type="http://schemas.openxmlformats.org/officeDocument/2006/relationships/image" Target="../media/image38.jpeg"/><Relationship Id="rId14" Type="http://schemas.openxmlformats.org/officeDocument/2006/relationships/image" Target="../media/image42.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9.jpeg"/><Relationship Id="rId3" Type="http://schemas.openxmlformats.org/officeDocument/2006/relationships/image" Target="../media/image2.jpeg"/><Relationship Id="rId7" Type="http://schemas.openxmlformats.org/officeDocument/2006/relationships/image" Target="../media/image4.emf"/><Relationship Id="rId12"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47.jpeg"/><Relationship Id="rId5" Type="http://schemas.openxmlformats.org/officeDocument/2006/relationships/image" Target="../media/image3.emf"/><Relationship Id="rId10" Type="http://schemas.openxmlformats.org/officeDocument/2006/relationships/image" Target="../media/image46.jpeg"/><Relationship Id="rId4" Type="http://schemas.openxmlformats.org/officeDocument/2006/relationships/image" Target="../media/image44.jpeg"/><Relationship Id="rId9" Type="http://schemas.openxmlformats.org/officeDocument/2006/relationships/image" Target="../media/image45.jpg"/></Relationships>
</file>

<file path=ppt/slides/_rels/slide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emf"/><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44.jpeg"/><Relationship Id="rId4" Type="http://schemas.openxmlformats.org/officeDocument/2006/relationships/image" Target="../media/image10.emf"/><Relationship Id="rId9" Type="http://schemas.openxmlformats.org/officeDocument/2006/relationships/image" Target="../media/image49.jpe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52.jpeg"/><Relationship Id="rId3" Type="http://schemas.openxmlformats.org/officeDocument/2006/relationships/image" Target="../media/image3.emf"/><Relationship Id="rId7" Type="http://schemas.openxmlformats.org/officeDocument/2006/relationships/image" Target="../media/image48.jpeg"/><Relationship Id="rId12"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1.jpeg"/><Relationship Id="rId5" Type="http://schemas.openxmlformats.org/officeDocument/2006/relationships/image" Target="../media/image4.emf"/><Relationship Id="rId15" Type="http://schemas.openxmlformats.org/officeDocument/2006/relationships/image" Target="../media/image53.jpeg"/><Relationship Id="rId10" Type="http://schemas.openxmlformats.org/officeDocument/2006/relationships/image" Target="../media/image50.jpeg"/><Relationship Id="rId4" Type="http://schemas.openxmlformats.org/officeDocument/2006/relationships/image" Target="../media/image10.emf"/><Relationship Id="rId9" Type="http://schemas.openxmlformats.org/officeDocument/2006/relationships/image" Target="../media/image46.jpe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2.jpeg"/><Relationship Id="rId7" Type="http://schemas.openxmlformats.org/officeDocument/2006/relationships/image" Target="../media/image14.emf"/><Relationship Id="rId12"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57.jpeg"/><Relationship Id="rId5" Type="http://schemas.openxmlformats.org/officeDocument/2006/relationships/image" Target="../media/image12.emf"/><Relationship Id="rId10" Type="http://schemas.openxmlformats.org/officeDocument/2006/relationships/image" Target="../media/image56.jpeg"/><Relationship Id="rId4" Type="http://schemas.openxmlformats.org/officeDocument/2006/relationships/image" Target="../media/image5.png"/><Relationship Id="rId9" Type="http://schemas.openxmlformats.org/officeDocument/2006/relationships/image" Target="../media/image55.jpeg"/></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5.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62.jpeg"/><Relationship Id="rId5" Type="http://schemas.openxmlformats.org/officeDocument/2006/relationships/image" Target="../media/image33.png"/><Relationship Id="rId10" Type="http://schemas.openxmlformats.org/officeDocument/2006/relationships/image" Target="../media/image61.jpeg"/><Relationship Id="rId4" Type="http://schemas.openxmlformats.org/officeDocument/2006/relationships/image" Target="../media/image34.jpeg"/><Relationship Id="rId9"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5861" y="1204013"/>
            <a:ext cx="9144000" cy="0"/>
          </a:xfrm>
          <a:prstGeom prst="line">
            <a:avLst/>
          </a:prstGeom>
          <a:ln w="63500">
            <a:gradFill flip="none" rotWithShape="1">
              <a:gsLst>
                <a:gs pos="100000">
                  <a:srgbClr val="CCECFF"/>
                </a:gs>
                <a:gs pos="0">
                  <a:srgbClr val="0070C0"/>
                </a:gs>
                <a:gs pos="100000">
                  <a:schemeClr val="accent1">
                    <a:tint val="44500"/>
                    <a:satMod val="160000"/>
                  </a:schemeClr>
                </a:gs>
                <a:gs pos="100000">
                  <a:schemeClr val="accent6">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332" y="419783"/>
            <a:ext cx="778418" cy="700460"/>
          </a:xfrm>
          <a:prstGeom prst="rect">
            <a:avLst/>
          </a:prstGeom>
        </p:spPr>
      </p:pic>
      <p:sp>
        <p:nvSpPr>
          <p:cNvPr id="8" name="Rectangle 51">
            <a:extLst>
              <a:ext uri="{FF2B5EF4-FFF2-40B4-BE49-F238E27FC236}">
                <a16:creationId xmlns:a16="http://schemas.microsoft.com/office/drawing/2014/main" id="{00F5E782-5625-4111-BBE6-FD5A9D01F4A8}"/>
              </a:ext>
            </a:extLst>
          </p:cNvPr>
          <p:cNvSpPr>
            <a:spLocks noChangeArrowheads="1"/>
          </p:cNvSpPr>
          <p:nvPr/>
        </p:nvSpPr>
        <p:spPr bwMode="auto">
          <a:xfrm>
            <a:off x="1190250" y="441609"/>
            <a:ext cx="84371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2000" b="1" dirty="0">
                <a:latin typeface="Microsoft Sans Serif" pitchFamily="34" charset="0"/>
                <a:ea typeface="HG丸ｺﾞｼｯｸM-PRO" pitchFamily="50" charset="-128"/>
                <a:cs typeface="HG丸ｺﾞｼｯｸM-PRO" pitchFamily="50" charset="-128"/>
              </a:rPr>
              <a:t>　</a:t>
            </a:r>
            <a:r>
              <a:rPr lang="ja-JP" altLang="en-US" sz="2000" b="1" i="1" dirty="0">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　</a:t>
            </a:r>
            <a:r>
              <a:rPr lang="ja-JP" altLang="en-US" sz="2000" b="1" i="1" u="sng" dirty="0">
                <a:solidFill>
                  <a:srgbClr val="00206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和歌山県 ＳＤＧｓ プログラム　　　　</a:t>
            </a:r>
            <a:endParaRPr lang="en-US" altLang="ja-JP" sz="2000" b="1" i="1" u="sng" dirty="0">
              <a:solidFill>
                <a:srgbClr val="00206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endParaRPr>
          </a:p>
          <a:p>
            <a:pPr lvl="0" indent="407988"/>
            <a:endParaRPr kumimoji="1" lang="ja-JP" altLang="ja-JP" sz="1600" b="0" i="0" u="none" strike="noStrike" cap="none" normalizeH="0" baseline="0" dirty="0">
              <a:ln>
                <a:noFill/>
              </a:ln>
              <a:solidFill>
                <a:srgbClr val="002060"/>
              </a:solidFill>
              <a:effectLst/>
            </a:endParaRPr>
          </a:p>
        </p:txBody>
      </p:sp>
      <p:pic>
        <p:nvPicPr>
          <p:cNvPr id="10" name="図 9">
            <a:extLst>
              <a:ext uri="{FF2B5EF4-FFF2-40B4-BE49-F238E27FC236}">
                <a16:creationId xmlns:a16="http://schemas.microsoft.com/office/drawing/2014/main" id="{4D6E0D8E-7E4D-4238-BF1A-5726E3909A1F}"/>
              </a:ext>
            </a:extLst>
          </p:cNvPr>
          <p:cNvPicPr>
            <a:picLocks noChangeAspect="1"/>
          </p:cNvPicPr>
          <p:nvPr/>
        </p:nvPicPr>
        <p:blipFill>
          <a:blip r:embed="rId4"/>
          <a:stretch>
            <a:fillRect/>
          </a:stretch>
        </p:blipFill>
        <p:spPr>
          <a:xfrm>
            <a:off x="1380007" y="2063980"/>
            <a:ext cx="664319" cy="664319"/>
          </a:xfrm>
          <a:prstGeom prst="rect">
            <a:avLst/>
          </a:prstGeom>
        </p:spPr>
      </p:pic>
      <p:pic>
        <p:nvPicPr>
          <p:cNvPr id="12" name="コンテンツ プレースホルダー 11">
            <a:extLst>
              <a:ext uri="{FF2B5EF4-FFF2-40B4-BE49-F238E27FC236}">
                <a16:creationId xmlns:a16="http://schemas.microsoft.com/office/drawing/2014/main" id="{E20A55E9-2207-4FE4-B1BA-26C64AA95015}"/>
              </a:ext>
            </a:extLst>
          </p:cNvPr>
          <p:cNvPicPr>
            <a:picLocks noGrp="1" noChangeAspect="1"/>
          </p:cNvPicPr>
          <p:nvPr>
            <p:ph idx="1"/>
          </p:nvPr>
        </p:nvPicPr>
        <p:blipFill>
          <a:blip r:embed="rId5"/>
          <a:stretch>
            <a:fillRect/>
          </a:stretch>
        </p:blipFill>
        <p:spPr>
          <a:xfrm>
            <a:off x="2764330" y="2065724"/>
            <a:ext cx="686641" cy="679488"/>
          </a:xfrm>
          <a:prstGeom prst="rect">
            <a:avLst/>
          </a:prstGeom>
        </p:spPr>
      </p:pic>
      <p:pic>
        <p:nvPicPr>
          <p:cNvPr id="14" name="図 13">
            <a:extLst>
              <a:ext uri="{FF2B5EF4-FFF2-40B4-BE49-F238E27FC236}">
                <a16:creationId xmlns:a16="http://schemas.microsoft.com/office/drawing/2014/main" id="{C9574DD0-640E-47F1-BA44-7AED4DB39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55" y="100340"/>
            <a:ext cx="1620956" cy="1088526"/>
          </a:xfrm>
          <a:prstGeom prst="rect">
            <a:avLst/>
          </a:prstGeom>
        </p:spPr>
      </p:pic>
      <p:sp>
        <p:nvSpPr>
          <p:cNvPr id="21" name="正方形/長方形 20">
            <a:extLst>
              <a:ext uri="{FF2B5EF4-FFF2-40B4-BE49-F238E27FC236}">
                <a16:creationId xmlns:a16="http://schemas.microsoft.com/office/drawing/2014/main" id="{A7FBC5AD-904A-4EB4-8346-E94606C29F02}"/>
              </a:ext>
            </a:extLst>
          </p:cNvPr>
          <p:cNvSpPr/>
          <p:nvPr/>
        </p:nvSpPr>
        <p:spPr>
          <a:xfrm>
            <a:off x="-68281" y="1770008"/>
            <a:ext cx="4664894" cy="584775"/>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１</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世界文化遺産 熊野古道 保全と活用</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endParaRPr lang="ja-JP" altLang="en-US" sz="1600" dirty="0"/>
          </a:p>
        </p:txBody>
      </p:sp>
      <p:sp>
        <p:nvSpPr>
          <p:cNvPr id="22" name="正方形/長方形 21">
            <a:extLst>
              <a:ext uri="{FF2B5EF4-FFF2-40B4-BE49-F238E27FC236}">
                <a16:creationId xmlns:a16="http://schemas.microsoft.com/office/drawing/2014/main" id="{1ED1DAAB-8966-4EB6-8996-A347F0E4CD2D}"/>
              </a:ext>
            </a:extLst>
          </p:cNvPr>
          <p:cNvSpPr/>
          <p:nvPr/>
        </p:nvSpPr>
        <p:spPr>
          <a:xfrm>
            <a:off x="-31792" y="1269282"/>
            <a:ext cx="2045753" cy="338554"/>
          </a:xfrm>
          <a:prstGeom prst="rect">
            <a:avLst/>
          </a:prstGeom>
        </p:spPr>
        <p:txBody>
          <a:bodyPr wrap="none">
            <a:spAutoFit/>
          </a:bodyPr>
          <a:lstStyle/>
          <a:p>
            <a:r>
              <a:rPr lang="en-US" altLang="ja-JP" sz="16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6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プログラム内容</a:t>
            </a:r>
            <a:r>
              <a:rPr lang="en-US" altLang="ja-JP" sz="16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600" u="sng" dirty="0"/>
          </a:p>
        </p:txBody>
      </p:sp>
      <p:sp>
        <p:nvSpPr>
          <p:cNvPr id="31" name="正方形/長方形 30">
            <a:extLst>
              <a:ext uri="{FF2B5EF4-FFF2-40B4-BE49-F238E27FC236}">
                <a16:creationId xmlns:a16="http://schemas.microsoft.com/office/drawing/2014/main" id="{45D16856-4E73-40AC-9617-F8E0BDD55316}"/>
              </a:ext>
            </a:extLst>
          </p:cNvPr>
          <p:cNvSpPr/>
          <p:nvPr/>
        </p:nvSpPr>
        <p:spPr>
          <a:xfrm>
            <a:off x="2722225" y="6291394"/>
            <a:ext cx="4512425" cy="954107"/>
          </a:xfrm>
          <a:prstGeom prst="rect">
            <a:avLst/>
          </a:prstGeom>
        </p:spPr>
        <p:txBody>
          <a:bodyPr wrap="square">
            <a:spAutoFit/>
          </a:bodyPr>
          <a:lstStyle/>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和歌山県・（公社）和歌山県観光連盟</a:t>
            </a:r>
            <a:endParaRPr lang="en-US" altLang="ja-JP"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E969B9B8-02CC-4D24-A3E0-3E0DD0DA9B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9212" y="2063121"/>
            <a:ext cx="661781" cy="661781"/>
          </a:xfrm>
          <a:prstGeom prst="rect">
            <a:avLst/>
          </a:prstGeom>
        </p:spPr>
      </p:pic>
      <p:pic>
        <p:nvPicPr>
          <p:cNvPr id="4" name="図 3">
            <a:extLst>
              <a:ext uri="{FF2B5EF4-FFF2-40B4-BE49-F238E27FC236}">
                <a16:creationId xmlns:a16="http://schemas.microsoft.com/office/drawing/2014/main" id="{33174956-C0CF-4B30-BCB6-874041B230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7580" y="414544"/>
            <a:ext cx="787808" cy="700460"/>
          </a:xfrm>
          <a:prstGeom prst="rect">
            <a:avLst/>
          </a:prstGeom>
        </p:spPr>
      </p:pic>
      <p:pic>
        <p:nvPicPr>
          <p:cNvPr id="11" name="図 10">
            <a:extLst>
              <a:ext uri="{FF2B5EF4-FFF2-40B4-BE49-F238E27FC236}">
                <a16:creationId xmlns:a16="http://schemas.microsoft.com/office/drawing/2014/main" id="{A5AE8668-6D91-4C75-A6A3-14920D842A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034" y="2064961"/>
            <a:ext cx="899532" cy="599688"/>
          </a:xfrm>
          <a:prstGeom prst="rect">
            <a:avLst/>
          </a:prstGeom>
        </p:spPr>
      </p:pic>
      <p:sp>
        <p:nvSpPr>
          <p:cNvPr id="39" name="テキスト ボックス 38">
            <a:extLst>
              <a:ext uri="{FF2B5EF4-FFF2-40B4-BE49-F238E27FC236}">
                <a16:creationId xmlns:a16="http://schemas.microsoft.com/office/drawing/2014/main" id="{7506EF13-9716-4B17-802E-5979760417F6}"/>
              </a:ext>
            </a:extLst>
          </p:cNvPr>
          <p:cNvSpPr txBox="1"/>
          <p:nvPr/>
        </p:nvSpPr>
        <p:spPr>
          <a:xfrm>
            <a:off x="-72629" y="1309722"/>
            <a:ext cx="2603332" cy="553998"/>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FF0000"/>
                </a:solidFill>
                <a:latin typeface="Arial" panose="020B0604020202020204" pitchFamily="34" charset="0"/>
              </a:rPr>
              <a:t> </a:t>
            </a:r>
            <a:r>
              <a:rPr lang="en-US" altLang="ja-JP" sz="1600" b="1" i="0" u="none" strike="noStrike" baseline="0" dirty="0">
                <a:solidFill>
                  <a:srgbClr val="FF0000"/>
                </a:solidFill>
                <a:latin typeface="Arial" panose="020B0604020202020204" pitchFamily="34" charset="0"/>
              </a:rPr>
              <a:t>Program.1</a:t>
            </a:r>
            <a:r>
              <a:rPr lang="ja-JP" altLang="en-US" sz="1600" b="1" i="0" u="none" strike="noStrike" baseline="0" dirty="0">
                <a:solidFill>
                  <a:srgbClr val="FF0000"/>
                </a:solidFill>
                <a:latin typeface="Arial" panose="020B0604020202020204" pitchFamily="34" charset="0"/>
              </a:rPr>
              <a:t>（</a:t>
            </a:r>
            <a:r>
              <a:rPr lang="en-US" altLang="ja-JP" sz="1600" b="1" i="0" u="none" strike="noStrike" baseline="0" dirty="0">
                <a:solidFill>
                  <a:srgbClr val="FF0000"/>
                </a:solidFill>
                <a:latin typeface="Arial" panose="020B0604020202020204" pitchFamily="34" charset="0"/>
              </a:rPr>
              <a:t>2P~4P</a:t>
            </a:r>
            <a:r>
              <a:rPr lang="ja-JP" altLang="en-US" sz="1600" b="1" i="0" u="none" strike="noStrike" baseline="0" dirty="0">
                <a:solidFill>
                  <a:srgbClr val="FF0000"/>
                </a:solidFill>
                <a:latin typeface="Arial" panose="020B0604020202020204" pitchFamily="34" charset="0"/>
              </a:rPr>
              <a:t>）</a:t>
            </a:r>
            <a:endParaRPr lang="ja-JP" altLang="en-US" sz="1600" dirty="0">
              <a:solidFill>
                <a:srgbClr val="FF0000"/>
              </a:solidFill>
            </a:endParaRPr>
          </a:p>
        </p:txBody>
      </p:sp>
      <p:sp>
        <p:nvSpPr>
          <p:cNvPr id="41" name="テキスト ボックス 40">
            <a:extLst>
              <a:ext uri="{FF2B5EF4-FFF2-40B4-BE49-F238E27FC236}">
                <a16:creationId xmlns:a16="http://schemas.microsoft.com/office/drawing/2014/main" id="{5F2B2A81-BCC2-4CCF-B8F9-74E510EA1C07}"/>
              </a:ext>
            </a:extLst>
          </p:cNvPr>
          <p:cNvSpPr txBox="1"/>
          <p:nvPr/>
        </p:nvSpPr>
        <p:spPr>
          <a:xfrm>
            <a:off x="-72629" y="2473629"/>
            <a:ext cx="4660490" cy="553998"/>
          </a:xfrm>
          <a:prstGeom prst="rect">
            <a:avLst/>
          </a:prstGeom>
          <a:noFill/>
        </p:spPr>
        <p:txBody>
          <a:bodyPr wrap="square">
            <a:spAutoFit/>
          </a:bodyPr>
          <a:lstStyle/>
          <a:p>
            <a:pPr algn="l"/>
            <a:endParaRPr lang="ja-JP" altLang="en-US" sz="1400" b="0" i="0" u="none" strike="noStrike" baseline="0" dirty="0">
              <a:solidFill>
                <a:srgbClr val="FF0000"/>
              </a:solidFill>
              <a:latin typeface="Arial" panose="020B0604020202020204" pitchFamily="34" charset="0"/>
            </a:endParaRPr>
          </a:p>
          <a:p>
            <a:r>
              <a:rPr lang="en-US" altLang="ja-JP" sz="1400" b="0" i="0" u="none" strike="noStrike" baseline="0" dirty="0">
                <a:solidFill>
                  <a:srgbClr val="000000"/>
                </a:solidFill>
                <a:latin typeface="Arial" panose="020B0604020202020204" pitchFamily="34" charset="0"/>
              </a:rPr>
              <a:t> </a:t>
            </a:r>
            <a:r>
              <a:rPr lang="en-US" altLang="ja-JP" sz="1600" b="1" i="0" u="none" strike="noStrike" baseline="0" dirty="0">
                <a:solidFill>
                  <a:srgbClr val="FF0000"/>
                </a:solidFill>
                <a:latin typeface="Arial" panose="020B0604020202020204" pitchFamily="34" charset="0"/>
              </a:rPr>
              <a:t>Program.2</a:t>
            </a:r>
            <a:r>
              <a:rPr lang="ja-JP" altLang="en-US" sz="1600" b="1" i="0" u="none" strike="noStrike" baseline="0" dirty="0">
                <a:solidFill>
                  <a:srgbClr val="FF0000"/>
                </a:solidFill>
                <a:latin typeface="Arial" panose="020B0604020202020204" pitchFamily="34" charset="0"/>
              </a:rPr>
              <a:t>（</a:t>
            </a:r>
            <a:r>
              <a:rPr lang="en-US" altLang="ja-JP" sz="1600" b="1" i="0" u="none" strike="noStrike" baseline="0" dirty="0">
                <a:solidFill>
                  <a:srgbClr val="FF0000"/>
                </a:solidFill>
                <a:latin typeface="Arial" panose="020B0604020202020204" pitchFamily="34" charset="0"/>
              </a:rPr>
              <a:t>5P~7P</a:t>
            </a:r>
            <a:r>
              <a:rPr lang="ja-JP" altLang="en-US" sz="1600" b="1" i="0" u="none" strike="noStrike" baseline="0" dirty="0">
                <a:solidFill>
                  <a:srgbClr val="FF0000"/>
                </a:solidFill>
                <a:latin typeface="Arial" panose="020B0604020202020204" pitchFamily="34" charset="0"/>
              </a:rPr>
              <a:t>）</a:t>
            </a:r>
            <a:endParaRPr lang="ja-JP" altLang="en-US" sz="1600" dirty="0">
              <a:solidFill>
                <a:srgbClr val="FF0000"/>
              </a:solidFill>
            </a:endParaRPr>
          </a:p>
        </p:txBody>
      </p:sp>
      <p:sp>
        <p:nvSpPr>
          <p:cNvPr id="25" name="Rectangle 51">
            <a:extLst>
              <a:ext uri="{FF2B5EF4-FFF2-40B4-BE49-F238E27FC236}">
                <a16:creationId xmlns:a16="http://schemas.microsoft.com/office/drawing/2014/main" id="{D09A9668-FF2A-4327-A8F4-BB9453EF3239}"/>
              </a:ext>
            </a:extLst>
          </p:cNvPr>
          <p:cNvSpPr>
            <a:spLocks noChangeArrowheads="1"/>
          </p:cNvSpPr>
          <p:nvPr/>
        </p:nvSpPr>
        <p:spPr bwMode="auto">
          <a:xfrm>
            <a:off x="-1028407" y="2940097"/>
            <a:ext cx="8437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latin typeface="Meiryo UI" panose="020B0604030504040204" pitchFamily="50" charset="-128"/>
                <a:ea typeface="Meiryo UI" panose="020B0604030504040204" pitchFamily="50" charset="-128"/>
                <a:cs typeface="HG丸ｺﾞｼｯｸM-PRO" pitchFamily="50" charset="-128"/>
              </a:rPr>
              <a:t>２</a:t>
            </a:r>
            <a:r>
              <a:rPr lang="ja-JP" altLang="en-US" sz="1400" b="1" dirty="0">
                <a:latin typeface="Microsoft Sans Serif" pitchFamily="34" charset="0"/>
                <a:ea typeface="HG丸ｺﾞｼｯｸM-PRO" pitchFamily="50" charset="-128"/>
                <a:cs typeface="HG丸ｺﾞｼｯｸM-PRO" pitchFamily="50" charset="-128"/>
              </a:rPr>
              <a:t>、</a:t>
            </a:r>
            <a:r>
              <a:rPr lang="en-US" altLang="ja-JP" sz="1400" b="1" dirty="0">
                <a:latin typeface="Microsoft Sans Serif" pitchFamily="34" charset="0"/>
                <a:ea typeface="HG丸ｺﾞｼｯｸM-PRO" pitchFamily="50" charset="-128"/>
                <a:cs typeface="HG丸ｺﾞｼｯｸM-PRO" pitchFamily="50" charset="-128"/>
              </a:rPr>
              <a:t>【</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南紀熊野ジオパーク</a:t>
            </a:r>
            <a:r>
              <a:rPr kumimoji="1" lang="ja-JP" altLang="en-US" sz="1400" b="1" i="0" u="none" strike="noStrike" cap="none" normalizeH="0" baseline="0" dirty="0">
                <a:ln>
                  <a:noFill/>
                </a:ln>
                <a:solidFill>
                  <a:srgbClr val="002060"/>
                </a:solidFill>
                <a:effectLst/>
                <a:latin typeface="Microsoft Sans Serif" pitchFamily="34" charset="0"/>
                <a:ea typeface="HG丸ｺﾞｼｯｸM-PRO" pitchFamily="50" charset="-128"/>
                <a:cs typeface="HG丸ｺﾞｼｯｸM-PRO" pitchFamily="50" charset="-128"/>
              </a:rPr>
              <a:t>プレートが</a:t>
            </a:r>
            <a:endParaRPr kumimoji="1" lang="en-US" altLang="ja-JP" sz="1400" b="1" i="0" u="none" strike="noStrike" cap="none" normalizeH="0" baseline="0" dirty="0">
              <a:ln>
                <a:noFill/>
              </a:ln>
              <a:solidFill>
                <a:srgbClr val="002060"/>
              </a:solidFill>
              <a:effectLst/>
              <a:latin typeface="Microsoft Sans Serif" pitchFamily="34" charset="0"/>
              <a:ea typeface="HG丸ｺﾞｼｯｸM-PRO" pitchFamily="50" charset="-128"/>
              <a:cs typeface="HG丸ｺﾞｼｯｸM-PRO" pitchFamily="50" charset="-128"/>
            </a:endParaRPr>
          </a:p>
          <a:p>
            <a:pPr lvl="0" indent="407988"/>
            <a:r>
              <a:rPr kumimoji="1" lang="ja-JP" altLang="en-US" sz="1400" b="1" i="0" u="none" strike="noStrike" cap="none" normalizeH="0" baseline="0" dirty="0">
                <a:ln>
                  <a:noFill/>
                </a:ln>
                <a:solidFill>
                  <a:srgbClr val="002060"/>
                </a:solidFill>
                <a:effectLst/>
                <a:latin typeface="Microsoft Sans Serif" pitchFamily="34" charset="0"/>
                <a:ea typeface="HG丸ｺﾞｼｯｸM-PRO" pitchFamily="50" charset="-128"/>
                <a:cs typeface="HG丸ｺﾞｼｯｸM-PRO" pitchFamily="50" charset="-128"/>
              </a:rPr>
              <a:t>　　　　　　　　　　　　　出会って生まれた３つの大地</a:t>
            </a:r>
            <a:r>
              <a:rPr kumimoji="1" lang="en-US" altLang="ja-JP" sz="1400" b="1" i="0" u="none" strike="noStrike" cap="none" normalizeH="0" baseline="0" dirty="0">
                <a:ln>
                  <a:noFill/>
                </a:ln>
                <a:solidFill>
                  <a:srgbClr val="002060"/>
                </a:solidFill>
                <a:effectLst/>
                <a:latin typeface="Microsoft Sans Serif" pitchFamily="34" charset="0"/>
                <a:ea typeface="HG丸ｺﾞｼｯｸM-PRO" pitchFamily="50" charset="-128"/>
                <a:cs typeface="HG丸ｺﾞｼｯｸM-PRO" pitchFamily="50" charset="-128"/>
              </a:rPr>
              <a:t>】</a:t>
            </a:r>
            <a:endParaRPr kumimoji="1" lang="ja-JP" altLang="ja-JP" sz="1400" b="0" i="0" u="none" strike="noStrike" cap="none" normalizeH="0" baseline="0" dirty="0">
              <a:ln>
                <a:noFill/>
              </a:ln>
              <a:solidFill>
                <a:srgbClr val="002060"/>
              </a:solidFill>
              <a:effectLst/>
            </a:endParaRPr>
          </a:p>
        </p:txBody>
      </p:sp>
      <p:pic>
        <p:nvPicPr>
          <p:cNvPr id="26" name="図 25">
            <a:extLst>
              <a:ext uri="{FF2B5EF4-FFF2-40B4-BE49-F238E27FC236}">
                <a16:creationId xmlns:a16="http://schemas.microsoft.com/office/drawing/2014/main" id="{25795D0C-6DE2-45FA-BB5C-2ECE6A36CF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8633" y="3389412"/>
            <a:ext cx="915365" cy="610243"/>
          </a:xfrm>
          <a:prstGeom prst="rect">
            <a:avLst/>
          </a:prstGeom>
        </p:spPr>
      </p:pic>
      <p:pic>
        <p:nvPicPr>
          <p:cNvPr id="48" name="図 47">
            <a:extLst>
              <a:ext uri="{FF2B5EF4-FFF2-40B4-BE49-F238E27FC236}">
                <a16:creationId xmlns:a16="http://schemas.microsoft.com/office/drawing/2014/main" id="{8C69A007-B530-42A6-8A53-B672BAC67D42}"/>
              </a:ext>
            </a:extLst>
          </p:cNvPr>
          <p:cNvPicPr>
            <a:picLocks noChangeAspect="1"/>
          </p:cNvPicPr>
          <p:nvPr/>
        </p:nvPicPr>
        <p:blipFill>
          <a:blip r:embed="rId4"/>
          <a:stretch>
            <a:fillRect/>
          </a:stretch>
        </p:blipFill>
        <p:spPr>
          <a:xfrm>
            <a:off x="1377745" y="3386384"/>
            <a:ext cx="659731" cy="659731"/>
          </a:xfrm>
          <a:prstGeom prst="rect">
            <a:avLst/>
          </a:prstGeom>
        </p:spPr>
      </p:pic>
      <p:pic>
        <p:nvPicPr>
          <p:cNvPr id="50" name="図 49">
            <a:extLst>
              <a:ext uri="{FF2B5EF4-FFF2-40B4-BE49-F238E27FC236}">
                <a16:creationId xmlns:a16="http://schemas.microsoft.com/office/drawing/2014/main" id="{D9F20FD7-4CD2-4F89-B98C-5FDE7D138887}"/>
              </a:ext>
            </a:extLst>
          </p:cNvPr>
          <p:cNvPicPr>
            <a:picLocks noChangeAspect="1"/>
          </p:cNvPicPr>
          <p:nvPr/>
        </p:nvPicPr>
        <p:blipFill>
          <a:blip r:embed="rId11"/>
          <a:stretch>
            <a:fillRect/>
          </a:stretch>
        </p:blipFill>
        <p:spPr>
          <a:xfrm>
            <a:off x="2079554" y="3419943"/>
            <a:ext cx="659731" cy="649633"/>
          </a:xfrm>
          <a:prstGeom prst="rect">
            <a:avLst/>
          </a:prstGeom>
        </p:spPr>
      </p:pic>
      <p:pic>
        <p:nvPicPr>
          <p:cNvPr id="51" name="コンテンツ プレースホルダー 11">
            <a:extLst>
              <a:ext uri="{FF2B5EF4-FFF2-40B4-BE49-F238E27FC236}">
                <a16:creationId xmlns:a16="http://schemas.microsoft.com/office/drawing/2014/main" id="{404F888D-E66B-491A-B111-9DD3BE1E4619}"/>
              </a:ext>
            </a:extLst>
          </p:cNvPr>
          <p:cNvPicPr>
            <a:picLocks noChangeAspect="1"/>
          </p:cNvPicPr>
          <p:nvPr/>
        </p:nvPicPr>
        <p:blipFill>
          <a:blip r:embed="rId5"/>
          <a:stretch>
            <a:fillRect/>
          </a:stretch>
        </p:blipFill>
        <p:spPr>
          <a:xfrm>
            <a:off x="2781362" y="3415877"/>
            <a:ext cx="666676" cy="659731"/>
          </a:xfrm>
          <a:prstGeom prst="rect">
            <a:avLst/>
          </a:prstGeom>
        </p:spPr>
      </p:pic>
      <p:sp>
        <p:nvSpPr>
          <p:cNvPr id="53" name="テキスト ボックス 52">
            <a:extLst>
              <a:ext uri="{FF2B5EF4-FFF2-40B4-BE49-F238E27FC236}">
                <a16:creationId xmlns:a16="http://schemas.microsoft.com/office/drawing/2014/main" id="{5ADE2DC8-2FDB-443C-BC0F-5A38C2E70F8A}"/>
              </a:ext>
            </a:extLst>
          </p:cNvPr>
          <p:cNvSpPr txBox="1"/>
          <p:nvPr/>
        </p:nvSpPr>
        <p:spPr>
          <a:xfrm>
            <a:off x="-93577" y="3791446"/>
            <a:ext cx="5073444" cy="553998"/>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000000"/>
                </a:solidFill>
                <a:latin typeface="Arial" panose="020B0604020202020204" pitchFamily="34" charset="0"/>
              </a:rPr>
              <a:t> </a:t>
            </a:r>
            <a:r>
              <a:rPr lang="en-US" altLang="ja-JP" sz="1600" b="1" i="0" u="none" strike="noStrike" baseline="0" dirty="0">
                <a:solidFill>
                  <a:srgbClr val="FF0000"/>
                </a:solidFill>
                <a:latin typeface="Arial" panose="020B0604020202020204" pitchFamily="34" charset="0"/>
              </a:rPr>
              <a:t>Program.3</a:t>
            </a:r>
            <a:r>
              <a:rPr lang="ja-JP" altLang="en-US" sz="1600" b="1" i="0" u="none" strike="noStrike" baseline="0" dirty="0">
                <a:solidFill>
                  <a:srgbClr val="FF0000"/>
                </a:solidFill>
                <a:latin typeface="Arial" panose="020B0604020202020204" pitchFamily="34" charset="0"/>
              </a:rPr>
              <a:t>（</a:t>
            </a:r>
            <a:r>
              <a:rPr lang="en-US" altLang="ja-JP" sz="1600" b="1" i="0" u="none" strike="noStrike" baseline="0" dirty="0">
                <a:solidFill>
                  <a:srgbClr val="FF0000"/>
                </a:solidFill>
                <a:latin typeface="Arial" panose="020B0604020202020204" pitchFamily="34" charset="0"/>
              </a:rPr>
              <a:t>8P~10P</a:t>
            </a:r>
            <a:r>
              <a:rPr lang="ja-JP" altLang="en-US" sz="1600" b="1" i="0" u="none" strike="noStrike" baseline="0" dirty="0">
                <a:solidFill>
                  <a:srgbClr val="FF0000"/>
                </a:solidFill>
                <a:latin typeface="Arial" panose="020B0604020202020204" pitchFamily="34" charset="0"/>
              </a:rPr>
              <a:t>）</a:t>
            </a:r>
            <a:endParaRPr lang="ja-JP" altLang="en-US" sz="1600" dirty="0">
              <a:solidFill>
                <a:srgbClr val="FF0000"/>
              </a:solidFill>
            </a:endParaRPr>
          </a:p>
        </p:txBody>
      </p:sp>
      <p:sp>
        <p:nvSpPr>
          <p:cNvPr id="55" name="テキスト ボックス 54">
            <a:extLst>
              <a:ext uri="{FF2B5EF4-FFF2-40B4-BE49-F238E27FC236}">
                <a16:creationId xmlns:a16="http://schemas.microsoft.com/office/drawing/2014/main" id="{AAE79A29-78CF-4E0D-B68F-E744E249DC0B}"/>
              </a:ext>
            </a:extLst>
          </p:cNvPr>
          <p:cNvSpPr txBox="1"/>
          <p:nvPr/>
        </p:nvSpPr>
        <p:spPr>
          <a:xfrm>
            <a:off x="-67488" y="4281866"/>
            <a:ext cx="5073444"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cs typeface="HG丸ｺﾞｼｯｸM-PRO" pitchFamily="50" charset="-128"/>
              </a:rPr>
              <a:t>３</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a:t>
            </a:r>
            <a:r>
              <a:rPr lang="en-US" altLang="ja-JP" sz="14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古式捕鯨発祥の地  日本遺産  鯨とともに生きる</a:t>
            </a:r>
            <a:r>
              <a:rPr lang="en-US" altLang="ja-JP" sz="14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 </a:t>
            </a:r>
            <a:endParaRPr lang="ja-JP" altLang="en-US" sz="1400" dirty="0"/>
          </a:p>
        </p:txBody>
      </p:sp>
      <p:pic>
        <p:nvPicPr>
          <p:cNvPr id="57" name="図 56">
            <a:extLst>
              <a:ext uri="{FF2B5EF4-FFF2-40B4-BE49-F238E27FC236}">
                <a16:creationId xmlns:a16="http://schemas.microsoft.com/office/drawing/2014/main" id="{F871E212-EB2F-475C-8A49-50D6756EF9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3171" y="4589643"/>
            <a:ext cx="1106997" cy="636205"/>
          </a:xfrm>
          <a:prstGeom prst="rect">
            <a:avLst/>
          </a:prstGeom>
        </p:spPr>
      </p:pic>
      <p:pic>
        <p:nvPicPr>
          <p:cNvPr id="59" name="図 58">
            <a:extLst>
              <a:ext uri="{FF2B5EF4-FFF2-40B4-BE49-F238E27FC236}">
                <a16:creationId xmlns:a16="http://schemas.microsoft.com/office/drawing/2014/main" id="{1B5ED1B2-6A6C-4091-B81D-941A31DA553A}"/>
              </a:ext>
            </a:extLst>
          </p:cNvPr>
          <p:cNvPicPr>
            <a:picLocks noChangeAspect="1"/>
          </p:cNvPicPr>
          <p:nvPr/>
        </p:nvPicPr>
        <p:blipFill>
          <a:blip r:embed="rId13"/>
          <a:stretch>
            <a:fillRect/>
          </a:stretch>
        </p:blipFill>
        <p:spPr>
          <a:xfrm>
            <a:off x="1600458" y="4597459"/>
            <a:ext cx="685723" cy="675227"/>
          </a:xfrm>
          <a:prstGeom prst="rect">
            <a:avLst/>
          </a:prstGeom>
        </p:spPr>
      </p:pic>
      <p:pic>
        <p:nvPicPr>
          <p:cNvPr id="61" name="図 60">
            <a:extLst>
              <a:ext uri="{FF2B5EF4-FFF2-40B4-BE49-F238E27FC236}">
                <a16:creationId xmlns:a16="http://schemas.microsoft.com/office/drawing/2014/main" id="{745CAE44-BD2B-4703-A051-3B0DF74E03B4}"/>
              </a:ext>
            </a:extLst>
          </p:cNvPr>
          <p:cNvPicPr>
            <a:picLocks noChangeAspect="1"/>
          </p:cNvPicPr>
          <p:nvPr/>
        </p:nvPicPr>
        <p:blipFill>
          <a:blip r:embed="rId14"/>
          <a:stretch>
            <a:fillRect/>
          </a:stretch>
        </p:blipFill>
        <p:spPr>
          <a:xfrm>
            <a:off x="2292486" y="4599132"/>
            <a:ext cx="691962" cy="681370"/>
          </a:xfrm>
          <a:prstGeom prst="rect">
            <a:avLst/>
          </a:prstGeom>
        </p:spPr>
      </p:pic>
      <p:pic>
        <p:nvPicPr>
          <p:cNvPr id="63" name="図 62">
            <a:extLst>
              <a:ext uri="{FF2B5EF4-FFF2-40B4-BE49-F238E27FC236}">
                <a16:creationId xmlns:a16="http://schemas.microsoft.com/office/drawing/2014/main" id="{31E16F93-291B-43EE-BE61-4E9E2B0424F3}"/>
              </a:ext>
            </a:extLst>
          </p:cNvPr>
          <p:cNvPicPr>
            <a:picLocks noChangeAspect="1"/>
          </p:cNvPicPr>
          <p:nvPr/>
        </p:nvPicPr>
        <p:blipFill>
          <a:blip r:embed="rId15"/>
          <a:stretch>
            <a:fillRect/>
          </a:stretch>
        </p:blipFill>
        <p:spPr>
          <a:xfrm>
            <a:off x="2986317" y="4585396"/>
            <a:ext cx="685722" cy="675227"/>
          </a:xfrm>
          <a:prstGeom prst="rect">
            <a:avLst/>
          </a:prstGeom>
        </p:spPr>
      </p:pic>
      <p:pic>
        <p:nvPicPr>
          <p:cNvPr id="65" name="図 64">
            <a:extLst>
              <a:ext uri="{FF2B5EF4-FFF2-40B4-BE49-F238E27FC236}">
                <a16:creationId xmlns:a16="http://schemas.microsoft.com/office/drawing/2014/main" id="{E5DDB495-67B3-4B95-B28B-D9FA4D583A3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4770" y="5831052"/>
            <a:ext cx="1118480" cy="701017"/>
          </a:xfrm>
          <a:prstGeom prst="rect">
            <a:avLst/>
          </a:prstGeom>
        </p:spPr>
      </p:pic>
      <p:sp>
        <p:nvSpPr>
          <p:cNvPr id="67" name="テキスト ボックス 66">
            <a:extLst>
              <a:ext uri="{FF2B5EF4-FFF2-40B4-BE49-F238E27FC236}">
                <a16:creationId xmlns:a16="http://schemas.microsoft.com/office/drawing/2014/main" id="{E9A17AF4-A1C5-40AA-9647-D2A41A975D32}"/>
              </a:ext>
            </a:extLst>
          </p:cNvPr>
          <p:cNvSpPr txBox="1"/>
          <p:nvPr/>
        </p:nvSpPr>
        <p:spPr>
          <a:xfrm>
            <a:off x="-93577" y="5545356"/>
            <a:ext cx="5073444"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cs typeface="HG丸ｺﾞｼｯｸM-PRO" pitchFamily="50" charset="-128"/>
              </a:rPr>
              <a:t>４</a:t>
            </a:r>
            <a:r>
              <a:rPr lang="ja-JP" altLang="en-US" sz="1400" b="1" dirty="0">
                <a:solidFill>
                  <a:srgbClr val="002060"/>
                </a:solidFill>
                <a:latin typeface="Meiryo UI" panose="020B0604030504040204" pitchFamily="50" charset="-128"/>
                <a:ea typeface="Meiryo UI" panose="020B0604030504040204" pitchFamily="50" charset="-128"/>
                <a:cs typeface="HG丸ｺﾞｼｯｸM-PRO" pitchFamily="50" charset="-128"/>
              </a:rPr>
              <a:t>、</a:t>
            </a:r>
            <a:r>
              <a:rPr lang="en-US" altLang="ja-JP" sz="1400" b="1" dirty="0">
                <a:solidFill>
                  <a:srgbClr val="002060"/>
                </a:solidFill>
                <a:latin typeface="Meiryo UI" panose="020B0604030504040204" pitchFamily="50" charset="-128"/>
                <a:ea typeface="Meiryo UI" panose="020B0604030504040204" pitchFamily="50" charset="-128"/>
                <a:cs typeface="HG丸ｺﾞｼｯｸM-PRO" pitchFamily="50" charset="-128"/>
              </a:rPr>
              <a:t>【2011 </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紀伊半島大水害  土砂災害の脅威からの備え</a:t>
            </a:r>
            <a:r>
              <a:rPr lang="en-US" altLang="ja-JP" sz="14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 </a:t>
            </a:r>
            <a:endParaRPr lang="ja-JP" altLang="en-US" sz="1400" dirty="0"/>
          </a:p>
        </p:txBody>
      </p:sp>
      <p:sp>
        <p:nvSpPr>
          <p:cNvPr id="69" name="テキスト ボックス 68">
            <a:extLst>
              <a:ext uri="{FF2B5EF4-FFF2-40B4-BE49-F238E27FC236}">
                <a16:creationId xmlns:a16="http://schemas.microsoft.com/office/drawing/2014/main" id="{D4FF2DA4-995B-4D72-A788-4DC57062A60F}"/>
              </a:ext>
            </a:extLst>
          </p:cNvPr>
          <p:cNvSpPr txBox="1"/>
          <p:nvPr/>
        </p:nvSpPr>
        <p:spPr>
          <a:xfrm>
            <a:off x="-108656" y="5040673"/>
            <a:ext cx="2597812" cy="553998"/>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FF0000"/>
                </a:solidFill>
                <a:latin typeface="Arial" panose="020B0604020202020204" pitchFamily="34" charset="0"/>
              </a:rPr>
              <a:t> </a:t>
            </a:r>
            <a:r>
              <a:rPr lang="en-US" altLang="ja-JP" sz="1600" b="1" i="0" u="none" strike="noStrike" baseline="0" dirty="0">
                <a:solidFill>
                  <a:srgbClr val="FF0000"/>
                </a:solidFill>
                <a:latin typeface="Arial" panose="020B0604020202020204" pitchFamily="34" charset="0"/>
              </a:rPr>
              <a:t>Program.4</a:t>
            </a:r>
            <a:r>
              <a:rPr lang="ja-JP" altLang="en-US" sz="1600" b="1" i="0" u="none" strike="noStrike" baseline="0" dirty="0">
                <a:solidFill>
                  <a:srgbClr val="FF0000"/>
                </a:solidFill>
                <a:latin typeface="Arial" panose="020B0604020202020204" pitchFamily="34" charset="0"/>
              </a:rPr>
              <a:t>（</a:t>
            </a:r>
            <a:r>
              <a:rPr lang="en-US" altLang="ja-JP" sz="1600" b="1" i="0" u="none" strike="noStrike" baseline="0" dirty="0">
                <a:solidFill>
                  <a:srgbClr val="FF0000"/>
                </a:solidFill>
                <a:latin typeface="Arial" panose="020B0604020202020204" pitchFamily="34" charset="0"/>
              </a:rPr>
              <a:t>11P~13P</a:t>
            </a:r>
            <a:r>
              <a:rPr lang="ja-JP" altLang="en-US" sz="1600" b="1" i="0" u="none" strike="noStrike" baseline="0" dirty="0">
                <a:solidFill>
                  <a:srgbClr val="FF0000"/>
                </a:solidFill>
                <a:latin typeface="Arial" panose="020B0604020202020204" pitchFamily="34" charset="0"/>
              </a:rPr>
              <a:t>）</a:t>
            </a:r>
            <a:endParaRPr lang="ja-JP" altLang="en-US" sz="1600" dirty="0">
              <a:solidFill>
                <a:srgbClr val="FF0000"/>
              </a:solidFill>
            </a:endParaRPr>
          </a:p>
        </p:txBody>
      </p:sp>
      <p:pic>
        <p:nvPicPr>
          <p:cNvPr id="71" name="図 70">
            <a:extLst>
              <a:ext uri="{FF2B5EF4-FFF2-40B4-BE49-F238E27FC236}">
                <a16:creationId xmlns:a16="http://schemas.microsoft.com/office/drawing/2014/main" id="{30810F75-03B4-4626-A10F-A6131FBB375C}"/>
              </a:ext>
            </a:extLst>
          </p:cNvPr>
          <p:cNvPicPr>
            <a:picLocks noChangeAspect="1"/>
          </p:cNvPicPr>
          <p:nvPr/>
        </p:nvPicPr>
        <p:blipFill>
          <a:blip r:embed="rId4"/>
          <a:stretch>
            <a:fillRect/>
          </a:stretch>
        </p:blipFill>
        <p:spPr>
          <a:xfrm>
            <a:off x="1519853" y="5847535"/>
            <a:ext cx="713995" cy="713995"/>
          </a:xfrm>
          <a:prstGeom prst="rect">
            <a:avLst/>
          </a:prstGeom>
        </p:spPr>
      </p:pic>
      <p:pic>
        <p:nvPicPr>
          <p:cNvPr id="73" name="図 72">
            <a:extLst>
              <a:ext uri="{FF2B5EF4-FFF2-40B4-BE49-F238E27FC236}">
                <a16:creationId xmlns:a16="http://schemas.microsoft.com/office/drawing/2014/main" id="{A16D3F03-218C-4D04-8183-FFB7E56C3A5D}"/>
              </a:ext>
            </a:extLst>
          </p:cNvPr>
          <p:cNvPicPr>
            <a:picLocks noChangeAspect="1"/>
          </p:cNvPicPr>
          <p:nvPr/>
        </p:nvPicPr>
        <p:blipFill>
          <a:blip r:embed="rId11"/>
          <a:stretch>
            <a:fillRect/>
          </a:stretch>
        </p:blipFill>
        <p:spPr>
          <a:xfrm>
            <a:off x="2271609" y="5834308"/>
            <a:ext cx="705299" cy="694503"/>
          </a:xfrm>
          <a:prstGeom prst="rect">
            <a:avLst/>
          </a:prstGeom>
        </p:spPr>
      </p:pic>
      <p:pic>
        <p:nvPicPr>
          <p:cNvPr id="74" name="コンテンツ プレースホルダー 11">
            <a:extLst>
              <a:ext uri="{FF2B5EF4-FFF2-40B4-BE49-F238E27FC236}">
                <a16:creationId xmlns:a16="http://schemas.microsoft.com/office/drawing/2014/main" id="{9B4FBC3B-A3E2-4F78-8B18-3D27ECE73FCD}"/>
              </a:ext>
            </a:extLst>
          </p:cNvPr>
          <p:cNvPicPr>
            <a:picLocks noChangeAspect="1"/>
          </p:cNvPicPr>
          <p:nvPr/>
        </p:nvPicPr>
        <p:blipFill>
          <a:blip r:embed="rId5"/>
          <a:stretch>
            <a:fillRect/>
          </a:stretch>
        </p:blipFill>
        <p:spPr>
          <a:xfrm>
            <a:off x="3014669" y="5847535"/>
            <a:ext cx="676508" cy="669461"/>
          </a:xfrm>
          <a:prstGeom prst="rect">
            <a:avLst/>
          </a:prstGeom>
        </p:spPr>
      </p:pic>
      <p:sp>
        <p:nvSpPr>
          <p:cNvPr id="76" name="テキスト ボックス 75">
            <a:extLst>
              <a:ext uri="{FF2B5EF4-FFF2-40B4-BE49-F238E27FC236}">
                <a16:creationId xmlns:a16="http://schemas.microsoft.com/office/drawing/2014/main" id="{2D5BF418-4913-412A-BAF2-F847F9F8349A}"/>
              </a:ext>
            </a:extLst>
          </p:cNvPr>
          <p:cNvSpPr txBox="1"/>
          <p:nvPr/>
        </p:nvSpPr>
        <p:spPr>
          <a:xfrm>
            <a:off x="4336013" y="1322132"/>
            <a:ext cx="2675583" cy="553998"/>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600" b="0" i="0" u="none" strike="noStrike" baseline="0" dirty="0">
                <a:solidFill>
                  <a:srgbClr val="FF0000"/>
                </a:solidFill>
                <a:latin typeface="Arial" panose="020B0604020202020204" pitchFamily="34" charset="0"/>
              </a:rPr>
              <a:t> </a:t>
            </a:r>
            <a:r>
              <a:rPr lang="en-US" altLang="ja-JP" sz="1600" b="1" i="0" u="none" strike="noStrike" baseline="0" dirty="0">
                <a:solidFill>
                  <a:srgbClr val="FF0000"/>
                </a:solidFill>
                <a:latin typeface="Arial" panose="020B0604020202020204" pitchFamily="34" charset="0"/>
              </a:rPr>
              <a:t>Program.5</a:t>
            </a:r>
            <a:r>
              <a:rPr lang="ja-JP" altLang="en-US" sz="1600" b="1" i="0" u="none" strike="noStrike" baseline="0" dirty="0">
                <a:solidFill>
                  <a:srgbClr val="FF0000"/>
                </a:solidFill>
                <a:latin typeface="Arial" panose="020B0604020202020204" pitchFamily="34" charset="0"/>
              </a:rPr>
              <a:t>（</a:t>
            </a:r>
            <a:r>
              <a:rPr lang="en-US" altLang="ja-JP" sz="1600" b="1" i="0" u="none" strike="noStrike" baseline="0" dirty="0">
                <a:solidFill>
                  <a:srgbClr val="FF0000"/>
                </a:solidFill>
                <a:latin typeface="Arial" panose="020B0604020202020204" pitchFamily="34" charset="0"/>
              </a:rPr>
              <a:t>14P~16P</a:t>
            </a:r>
            <a:r>
              <a:rPr lang="ja-JP" altLang="en-US" sz="1600" b="1" i="0" u="none" strike="noStrike" baseline="0" dirty="0">
                <a:solidFill>
                  <a:srgbClr val="FF0000"/>
                </a:solidFill>
                <a:latin typeface="Arial" panose="020B0604020202020204" pitchFamily="34" charset="0"/>
              </a:rPr>
              <a:t>）</a:t>
            </a:r>
            <a:endParaRPr lang="ja-JP" altLang="en-US" sz="1600" dirty="0">
              <a:solidFill>
                <a:srgbClr val="FF0000"/>
              </a:solidFill>
            </a:endParaRPr>
          </a:p>
        </p:txBody>
      </p:sp>
      <p:pic>
        <p:nvPicPr>
          <p:cNvPr id="78" name="図 77">
            <a:extLst>
              <a:ext uri="{FF2B5EF4-FFF2-40B4-BE49-F238E27FC236}">
                <a16:creationId xmlns:a16="http://schemas.microsoft.com/office/drawing/2014/main" id="{FAF9DB17-5C36-4CE6-8A90-044A6C21F8C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77618" y="2346727"/>
            <a:ext cx="1056676" cy="642119"/>
          </a:xfrm>
          <a:prstGeom prst="rect">
            <a:avLst/>
          </a:prstGeom>
        </p:spPr>
      </p:pic>
      <p:sp>
        <p:nvSpPr>
          <p:cNvPr id="80" name="テキスト ボックス 79">
            <a:extLst>
              <a:ext uri="{FF2B5EF4-FFF2-40B4-BE49-F238E27FC236}">
                <a16:creationId xmlns:a16="http://schemas.microsoft.com/office/drawing/2014/main" id="{196EE4D5-118E-4D92-9EE7-EB775E913601}"/>
              </a:ext>
            </a:extLst>
          </p:cNvPr>
          <p:cNvSpPr txBox="1"/>
          <p:nvPr/>
        </p:nvSpPr>
        <p:spPr>
          <a:xfrm>
            <a:off x="4349380" y="1861075"/>
            <a:ext cx="5176684" cy="523220"/>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cs typeface="HG丸ｺﾞｼｯｸM-PRO" pitchFamily="50" charset="-128"/>
              </a:rPr>
              <a:t>５、</a:t>
            </a:r>
            <a:r>
              <a:rPr lang="en-US" altLang="ja-JP" sz="1400" b="1" dirty="0">
                <a:latin typeface="Meiryo UI" panose="020B0604030504040204" pitchFamily="50" charset="-128"/>
                <a:ea typeface="Meiryo UI" panose="020B0604030504040204" pitchFamily="50" charset="-128"/>
                <a:cs typeface="HG丸ｺﾞｼｯｸM-PRO" pitchFamily="50" charset="-128"/>
              </a:rPr>
              <a:t>【</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日本・トルコ 友好の絆の物語</a:t>
            </a:r>
            <a:endParaRPr lang="en-US" altLang="ja-JP" sz="1400" b="1" dirty="0">
              <a:solidFill>
                <a:srgbClr val="002060"/>
              </a:solidFill>
              <a:latin typeface="Microsoft Sans Serif" pitchFamily="34" charset="0"/>
              <a:ea typeface="HG丸ｺﾞｼｯｸM-PRO" pitchFamily="50" charset="-128"/>
              <a:cs typeface="HG丸ｺﾞｼｯｸM-PRO" pitchFamily="50" charset="-128"/>
            </a:endParaRPr>
          </a:p>
          <a:p>
            <a:r>
              <a:rPr lang="ja-JP" altLang="en-US" sz="1400" b="1" dirty="0">
                <a:solidFill>
                  <a:srgbClr val="002060"/>
                </a:solidFill>
                <a:latin typeface="Microsoft Sans Serif" pitchFamily="34" charset="0"/>
                <a:ea typeface="HG丸ｺﾞｼｯｸM-PRO" pitchFamily="50" charset="-128"/>
                <a:cs typeface="HG丸ｺﾞｼｯｸM-PRO" pitchFamily="50" charset="-128"/>
              </a:rPr>
              <a:t>　　　　　　　　　　「エルトゥールル号遭難事件」</a:t>
            </a:r>
            <a:r>
              <a:rPr lang="en-US" altLang="ja-JP" sz="1400" b="1" dirty="0">
                <a:solidFill>
                  <a:srgbClr val="002060"/>
                </a:solidFill>
                <a:latin typeface="Microsoft Sans Serif" pitchFamily="34" charset="0"/>
                <a:ea typeface="HG丸ｺﾞｼｯｸM-PRO" pitchFamily="50" charset="-128"/>
                <a:cs typeface="HG丸ｺﾞｼｯｸM-PRO" pitchFamily="50" charset="-128"/>
              </a:rPr>
              <a:t>】</a:t>
            </a:r>
            <a:endParaRPr lang="ja-JP" altLang="en-US" sz="1400" dirty="0"/>
          </a:p>
        </p:txBody>
      </p:sp>
      <p:pic>
        <p:nvPicPr>
          <p:cNvPr id="82" name="図 81">
            <a:extLst>
              <a:ext uri="{FF2B5EF4-FFF2-40B4-BE49-F238E27FC236}">
                <a16:creationId xmlns:a16="http://schemas.microsoft.com/office/drawing/2014/main" id="{0146A8EA-9033-4C32-AB4A-B241B2C195E7}"/>
              </a:ext>
            </a:extLst>
          </p:cNvPr>
          <p:cNvPicPr>
            <a:picLocks noChangeAspect="1"/>
          </p:cNvPicPr>
          <p:nvPr/>
        </p:nvPicPr>
        <p:blipFill>
          <a:blip r:embed="rId18"/>
          <a:stretch>
            <a:fillRect/>
          </a:stretch>
        </p:blipFill>
        <p:spPr>
          <a:xfrm>
            <a:off x="5602421" y="2367353"/>
            <a:ext cx="658900" cy="658900"/>
          </a:xfrm>
          <a:prstGeom prst="rect">
            <a:avLst/>
          </a:prstGeom>
        </p:spPr>
      </p:pic>
      <p:pic>
        <p:nvPicPr>
          <p:cNvPr id="84" name="図 83">
            <a:extLst>
              <a:ext uri="{FF2B5EF4-FFF2-40B4-BE49-F238E27FC236}">
                <a16:creationId xmlns:a16="http://schemas.microsoft.com/office/drawing/2014/main" id="{33783988-EF74-468B-9953-FCCF186A0222}"/>
              </a:ext>
            </a:extLst>
          </p:cNvPr>
          <p:cNvPicPr>
            <a:picLocks noChangeAspect="1"/>
          </p:cNvPicPr>
          <p:nvPr/>
        </p:nvPicPr>
        <p:blipFill>
          <a:blip r:embed="rId15"/>
          <a:stretch>
            <a:fillRect/>
          </a:stretch>
        </p:blipFill>
        <p:spPr>
          <a:xfrm>
            <a:off x="6309056" y="2365362"/>
            <a:ext cx="655415" cy="645383"/>
          </a:xfrm>
          <a:prstGeom prst="rect">
            <a:avLst/>
          </a:prstGeom>
        </p:spPr>
      </p:pic>
      <p:sp>
        <p:nvSpPr>
          <p:cNvPr id="86" name="テキスト ボックス 85">
            <a:extLst>
              <a:ext uri="{FF2B5EF4-FFF2-40B4-BE49-F238E27FC236}">
                <a16:creationId xmlns:a16="http://schemas.microsoft.com/office/drawing/2014/main" id="{6DD3694F-4119-47D9-99F3-92BC4E45EA65}"/>
              </a:ext>
            </a:extLst>
          </p:cNvPr>
          <p:cNvSpPr txBox="1"/>
          <p:nvPr/>
        </p:nvSpPr>
        <p:spPr>
          <a:xfrm>
            <a:off x="4385581" y="2832386"/>
            <a:ext cx="2658809" cy="553998"/>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FF0000"/>
                </a:solidFill>
                <a:latin typeface="Arial" panose="020B0604020202020204" pitchFamily="34" charset="0"/>
              </a:rPr>
              <a:t> </a:t>
            </a:r>
            <a:r>
              <a:rPr lang="en-US" altLang="ja-JP" sz="1600" b="1" i="0" u="none" strike="noStrike" baseline="0" dirty="0">
                <a:solidFill>
                  <a:srgbClr val="FF0000"/>
                </a:solidFill>
                <a:latin typeface="Arial" panose="020B0604020202020204" pitchFamily="34" charset="0"/>
              </a:rPr>
              <a:t>Program.6</a:t>
            </a:r>
            <a:r>
              <a:rPr lang="ja-JP" altLang="en-US" sz="1600" b="1" i="0" u="none" strike="noStrike" baseline="0" dirty="0">
                <a:solidFill>
                  <a:srgbClr val="FF0000"/>
                </a:solidFill>
                <a:latin typeface="Arial" panose="020B0604020202020204" pitchFamily="34" charset="0"/>
              </a:rPr>
              <a:t>（</a:t>
            </a:r>
            <a:r>
              <a:rPr lang="en-US" altLang="ja-JP" sz="1600" b="1" i="0" u="none" strike="noStrike" baseline="0" dirty="0">
                <a:solidFill>
                  <a:srgbClr val="FF0000"/>
                </a:solidFill>
                <a:latin typeface="Arial" panose="020B0604020202020204" pitchFamily="34" charset="0"/>
              </a:rPr>
              <a:t>17P~19P</a:t>
            </a:r>
            <a:r>
              <a:rPr lang="ja-JP" altLang="en-US" sz="1600" b="1" i="0" u="none" strike="noStrike" baseline="0" dirty="0">
                <a:solidFill>
                  <a:srgbClr val="FF0000"/>
                </a:solidFill>
                <a:latin typeface="Arial" panose="020B0604020202020204" pitchFamily="34" charset="0"/>
              </a:rPr>
              <a:t>）</a:t>
            </a:r>
            <a:endParaRPr lang="ja-JP" altLang="en-US" sz="1600" dirty="0">
              <a:solidFill>
                <a:srgbClr val="FF0000"/>
              </a:solidFill>
            </a:endParaRPr>
          </a:p>
        </p:txBody>
      </p:sp>
      <p:pic>
        <p:nvPicPr>
          <p:cNvPr id="88" name="図 87">
            <a:extLst>
              <a:ext uri="{FF2B5EF4-FFF2-40B4-BE49-F238E27FC236}">
                <a16:creationId xmlns:a16="http://schemas.microsoft.com/office/drawing/2014/main" id="{BB8EF701-2DE3-4CAC-B389-89B81A19CC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523195" y="3642516"/>
            <a:ext cx="1021037" cy="718168"/>
          </a:xfrm>
          <a:prstGeom prst="rect">
            <a:avLst/>
          </a:prstGeom>
        </p:spPr>
      </p:pic>
      <p:sp>
        <p:nvSpPr>
          <p:cNvPr id="90" name="テキスト ボックス 89">
            <a:extLst>
              <a:ext uri="{FF2B5EF4-FFF2-40B4-BE49-F238E27FC236}">
                <a16:creationId xmlns:a16="http://schemas.microsoft.com/office/drawing/2014/main" id="{D0BBC8EE-B7AD-40E0-BF9D-DC68858FCA73}"/>
              </a:ext>
            </a:extLst>
          </p:cNvPr>
          <p:cNvSpPr txBox="1"/>
          <p:nvPr/>
        </p:nvSpPr>
        <p:spPr>
          <a:xfrm>
            <a:off x="4333428" y="3350492"/>
            <a:ext cx="5272548"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cs typeface="HG丸ｺﾞｼｯｸM-PRO" pitchFamily="50" charset="-128"/>
              </a:rPr>
              <a:t>６、</a:t>
            </a:r>
            <a:r>
              <a:rPr lang="en-US" altLang="ja-JP" sz="1400" b="1" dirty="0">
                <a:latin typeface="Meiryo UI" panose="020B0604030504040204" pitchFamily="50" charset="-128"/>
                <a:ea typeface="Meiryo UI" panose="020B0604030504040204" pitchFamily="50" charset="-128"/>
                <a:cs typeface="HG丸ｺﾞｼｯｸM-PRO" pitchFamily="50" charset="-128"/>
              </a:rPr>
              <a:t>【</a:t>
            </a:r>
            <a:r>
              <a:rPr lang="ja-JP" altLang="en-US" sz="1300" b="1" dirty="0">
                <a:solidFill>
                  <a:srgbClr val="002060"/>
                </a:solidFill>
                <a:latin typeface="Microsoft Sans Serif" pitchFamily="34" charset="0"/>
                <a:ea typeface="HG丸ｺﾞｼｯｸM-PRO" pitchFamily="50" charset="-128"/>
                <a:cs typeface="HG丸ｺﾞｼｯｸM-PRO" pitchFamily="50" charset="-128"/>
              </a:rPr>
              <a:t>ラムサール条約湿地 テーブル珊瑚の最北限 環境の変化</a:t>
            </a:r>
            <a:r>
              <a:rPr lang="en-US" altLang="ja-JP" sz="1300" b="1" dirty="0">
                <a:solidFill>
                  <a:srgbClr val="002060"/>
                </a:solidFill>
                <a:latin typeface="Microsoft Sans Serif" pitchFamily="34" charset="0"/>
                <a:ea typeface="HG丸ｺﾞｼｯｸM-PRO" pitchFamily="50" charset="-128"/>
                <a:cs typeface="HG丸ｺﾞｼｯｸM-PRO" pitchFamily="50" charset="-128"/>
              </a:rPr>
              <a:t>】</a:t>
            </a:r>
            <a:endParaRPr lang="ja-JP" altLang="en-US" sz="1300" dirty="0"/>
          </a:p>
        </p:txBody>
      </p:sp>
      <p:pic>
        <p:nvPicPr>
          <p:cNvPr id="92" name="図 91">
            <a:extLst>
              <a:ext uri="{FF2B5EF4-FFF2-40B4-BE49-F238E27FC236}">
                <a16:creationId xmlns:a16="http://schemas.microsoft.com/office/drawing/2014/main" id="{6E06B085-D3AA-43F2-B027-508FD17CB108}"/>
              </a:ext>
            </a:extLst>
          </p:cNvPr>
          <p:cNvPicPr>
            <a:picLocks noChangeAspect="1"/>
          </p:cNvPicPr>
          <p:nvPr/>
        </p:nvPicPr>
        <p:blipFill>
          <a:blip r:embed="rId13"/>
          <a:stretch>
            <a:fillRect/>
          </a:stretch>
        </p:blipFill>
        <p:spPr>
          <a:xfrm>
            <a:off x="5623663" y="3651863"/>
            <a:ext cx="690051" cy="679489"/>
          </a:xfrm>
          <a:prstGeom prst="rect">
            <a:avLst/>
          </a:prstGeom>
        </p:spPr>
      </p:pic>
      <p:pic>
        <p:nvPicPr>
          <p:cNvPr id="94" name="図 93">
            <a:extLst>
              <a:ext uri="{FF2B5EF4-FFF2-40B4-BE49-F238E27FC236}">
                <a16:creationId xmlns:a16="http://schemas.microsoft.com/office/drawing/2014/main" id="{36750E94-DDB9-48FE-9212-75894FCB5745}"/>
              </a:ext>
            </a:extLst>
          </p:cNvPr>
          <p:cNvPicPr>
            <a:picLocks noChangeAspect="1"/>
          </p:cNvPicPr>
          <p:nvPr/>
        </p:nvPicPr>
        <p:blipFill>
          <a:blip r:embed="rId11"/>
          <a:stretch>
            <a:fillRect/>
          </a:stretch>
        </p:blipFill>
        <p:spPr>
          <a:xfrm>
            <a:off x="6355791" y="3658269"/>
            <a:ext cx="673314" cy="663008"/>
          </a:xfrm>
          <a:prstGeom prst="rect">
            <a:avLst/>
          </a:prstGeom>
        </p:spPr>
      </p:pic>
      <p:pic>
        <p:nvPicPr>
          <p:cNvPr id="96" name="図 95">
            <a:extLst>
              <a:ext uri="{FF2B5EF4-FFF2-40B4-BE49-F238E27FC236}">
                <a16:creationId xmlns:a16="http://schemas.microsoft.com/office/drawing/2014/main" id="{67A8B774-5966-4498-A766-5BC533D0891F}"/>
              </a:ext>
            </a:extLst>
          </p:cNvPr>
          <p:cNvPicPr>
            <a:picLocks noChangeAspect="1"/>
          </p:cNvPicPr>
          <p:nvPr/>
        </p:nvPicPr>
        <p:blipFill>
          <a:blip r:embed="rId14"/>
          <a:stretch>
            <a:fillRect/>
          </a:stretch>
        </p:blipFill>
        <p:spPr>
          <a:xfrm>
            <a:off x="7071183" y="3659667"/>
            <a:ext cx="673314" cy="663009"/>
          </a:xfrm>
          <a:prstGeom prst="rect">
            <a:avLst/>
          </a:prstGeom>
        </p:spPr>
      </p:pic>
      <p:sp>
        <p:nvSpPr>
          <p:cNvPr id="2" name="テキスト ボックス 1">
            <a:extLst>
              <a:ext uri="{FF2B5EF4-FFF2-40B4-BE49-F238E27FC236}">
                <a16:creationId xmlns:a16="http://schemas.microsoft.com/office/drawing/2014/main" id="{7A675374-9DB5-43D1-AA88-BEE5E166F68C}"/>
              </a:ext>
            </a:extLst>
          </p:cNvPr>
          <p:cNvSpPr txBox="1"/>
          <p:nvPr/>
        </p:nvSpPr>
        <p:spPr>
          <a:xfrm>
            <a:off x="4461268" y="4208419"/>
            <a:ext cx="2658809" cy="553998"/>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FF0000"/>
                </a:solidFill>
                <a:latin typeface="Arial" panose="020B0604020202020204" pitchFamily="34" charset="0"/>
              </a:rPr>
              <a:t> </a:t>
            </a:r>
            <a:r>
              <a:rPr lang="en-US" altLang="ja-JP" sz="1600" b="1" i="0" u="none" strike="noStrike" baseline="0" dirty="0">
                <a:solidFill>
                  <a:srgbClr val="FF0000"/>
                </a:solidFill>
                <a:latin typeface="Arial" panose="020B0604020202020204" pitchFamily="34" charset="0"/>
              </a:rPr>
              <a:t>Program.7</a:t>
            </a:r>
            <a:r>
              <a:rPr lang="ja-JP" altLang="en-US" sz="1600" b="1" i="0" u="none" strike="noStrike" baseline="0" dirty="0">
                <a:solidFill>
                  <a:srgbClr val="FF0000"/>
                </a:solidFill>
                <a:latin typeface="Arial" panose="020B0604020202020204" pitchFamily="34" charset="0"/>
              </a:rPr>
              <a:t>（</a:t>
            </a:r>
            <a:r>
              <a:rPr lang="en-US" altLang="ja-JP" sz="1600" b="1" i="0" u="none" strike="noStrike" baseline="0" dirty="0">
                <a:solidFill>
                  <a:srgbClr val="FF0000"/>
                </a:solidFill>
                <a:latin typeface="Arial" panose="020B0604020202020204" pitchFamily="34" charset="0"/>
              </a:rPr>
              <a:t>20P~22P</a:t>
            </a:r>
            <a:r>
              <a:rPr lang="ja-JP" altLang="en-US" sz="1600" b="1" i="0" u="none" strike="noStrike" baseline="0" dirty="0">
                <a:solidFill>
                  <a:srgbClr val="FF0000"/>
                </a:solidFill>
                <a:latin typeface="Arial" panose="020B0604020202020204" pitchFamily="34" charset="0"/>
              </a:rPr>
              <a:t>）</a:t>
            </a:r>
            <a:endParaRPr lang="ja-JP" altLang="en-US" sz="1600" dirty="0">
              <a:solidFill>
                <a:srgbClr val="FF0000"/>
              </a:solidFill>
            </a:endParaRPr>
          </a:p>
        </p:txBody>
      </p:sp>
      <p:sp>
        <p:nvSpPr>
          <p:cNvPr id="3" name="テキスト ボックス 2">
            <a:extLst>
              <a:ext uri="{FF2B5EF4-FFF2-40B4-BE49-F238E27FC236}">
                <a16:creationId xmlns:a16="http://schemas.microsoft.com/office/drawing/2014/main" id="{7F761CE5-7F63-45FF-89F4-793FCE694D1B}"/>
              </a:ext>
            </a:extLst>
          </p:cNvPr>
          <p:cNvSpPr txBox="1"/>
          <p:nvPr/>
        </p:nvSpPr>
        <p:spPr>
          <a:xfrm>
            <a:off x="4354806" y="4754870"/>
            <a:ext cx="5272548"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cs typeface="HG丸ｺﾞｼｯｸM-PRO" pitchFamily="50" charset="-128"/>
              </a:rPr>
              <a:t>７</a:t>
            </a:r>
            <a:r>
              <a:rPr lang="ja-JP" altLang="en-US" sz="1400" b="1" dirty="0">
                <a:solidFill>
                  <a:srgbClr val="002060"/>
                </a:solidFill>
                <a:latin typeface="Meiryo UI" panose="020B0604030504040204" pitchFamily="50" charset="-128"/>
                <a:ea typeface="Meiryo UI" panose="020B0604030504040204" pitchFamily="50" charset="-128"/>
                <a:cs typeface="HG丸ｺﾞｼｯｸM-PRO" pitchFamily="50" charset="-128"/>
              </a:rPr>
              <a:t>、</a:t>
            </a:r>
            <a:r>
              <a:rPr lang="en-US" altLang="ja-JP" sz="1400" b="1" dirty="0">
                <a:solidFill>
                  <a:srgbClr val="002060"/>
                </a:solidFill>
                <a:latin typeface="Meiryo UI" panose="020B0604030504040204" pitchFamily="50" charset="-128"/>
                <a:ea typeface="Meiryo UI" panose="020B0604030504040204" pitchFamily="50" charset="-128"/>
                <a:cs typeface="HG丸ｺﾞｼｯｸM-PRO" pitchFamily="50" charset="-128"/>
              </a:rPr>
              <a:t>【</a:t>
            </a:r>
            <a:r>
              <a:rPr lang="ja-JP" altLang="en-US" sz="1400" b="1" dirty="0">
                <a:solidFill>
                  <a:srgbClr val="002060"/>
                </a:solidFill>
                <a:latin typeface="Meiryo UI" panose="020B0604030504040204" pitchFamily="50" charset="-128"/>
                <a:ea typeface="Meiryo UI" panose="020B0604030504040204" pitchFamily="50" charset="-128"/>
                <a:cs typeface="HG丸ｺﾞｼｯｸM-PRO" pitchFamily="50" charset="-128"/>
              </a:rPr>
              <a:t>完全養殖マグロ　将来に向けた資源管理</a:t>
            </a:r>
            <a:r>
              <a:rPr lang="en-US" altLang="ja-JP" sz="1400" b="1" dirty="0">
                <a:solidFill>
                  <a:srgbClr val="002060"/>
                </a:solidFill>
                <a:latin typeface="Meiryo UI" panose="020B0604030504040204" pitchFamily="50" charset="-128"/>
                <a:ea typeface="Meiryo UI" panose="020B0604030504040204" pitchFamily="50" charset="-128"/>
                <a:cs typeface="HG丸ｺﾞｼｯｸM-PRO" pitchFamily="50" charset="-128"/>
              </a:rPr>
              <a:t>】</a:t>
            </a:r>
            <a:endParaRPr lang="ja-JP" altLang="en-US" sz="1300" dirty="0">
              <a:solidFill>
                <a:srgbClr val="002060"/>
              </a:solidFill>
            </a:endParaRPr>
          </a:p>
        </p:txBody>
      </p:sp>
      <p:pic>
        <p:nvPicPr>
          <p:cNvPr id="9" name="図 8">
            <a:extLst>
              <a:ext uri="{FF2B5EF4-FFF2-40B4-BE49-F238E27FC236}">
                <a16:creationId xmlns:a16="http://schemas.microsoft.com/office/drawing/2014/main" id="{AF8E2512-A874-46BC-9A2E-268818F92F0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22170" y="5010826"/>
            <a:ext cx="932036" cy="699027"/>
          </a:xfrm>
          <a:prstGeom prst="rect">
            <a:avLst/>
          </a:prstGeom>
        </p:spPr>
      </p:pic>
      <p:pic>
        <p:nvPicPr>
          <p:cNvPr id="16" name="図 15">
            <a:extLst>
              <a:ext uri="{FF2B5EF4-FFF2-40B4-BE49-F238E27FC236}">
                <a16:creationId xmlns:a16="http://schemas.microsoft.com/office/drawing/2014/main" id="{2493036B-4057-4608-9713-AD5AEBF0E4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4201" y="5048072"/>
            <a:ext cx="615894" cy="661781"/>
          </a:xfrm>
          <a:prstGeom prst="rect">
            <a:avLst/>
          </a:prstGeom>
        </p:spPr>
      </p:pic>
      <p:pic>
        <p:nvPicPr>
          <p:cNvPr id="17" name="図 16">
            <a:extLst>
              <a:ext uri="{FF2B5EF4-FFF2-40B4-BE49-F238E27FC236}">
                <a16:creationId xmlns:a16="http://schemas.microsoft.com/office/drawing/2014/main" id="{721E4803-D243-4361-A791-A347418F93EB}"/>
              </a:ext>
            </a:extLst>
          </p:cNvPr>
          <p:cNvPicPr>
            <a:picLocks noChangeAspect="1"/>
          </p:cNvPicPr>
          <p:nvPr/>
        </p:nvPicPr>
        <p:blipFill>
          <a:blip r:embed="rId14"/>
          <a:stretch>
            <a:fillRect/>
          </a:stretch>
        </p:blipFill>
        <p:spPr>
          <a:xfrm>
            <a:off x="7040305" y="5040673"/>
            <a:ext cx="673314" cy="663009"/>
          </a:xfrm>
          <a:prstGeom prst="rect">
            <a:avLst/>
          </a:prstGeom>
        </p:spPr>
      </p:pic>
      <p:pic>
        <p:nvPicPr>
          <p:cNvPr id="19" name="図 18">
            <a:extLst>
              <a:ext uri="{FF2B5EF4-FFF2-40B4-BE49-F238E27FC236}">
                <a16:creationId xmlns:a16="http://schemas.microsoft.com/office/drawing/2014/main" id="{A5A1C5A5-12CE-4547-ABD3-BDFC83CE3AD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590241" y="5024775"/>
            <a:ext cx="679513" cy="679513"/>
          </a:xfrm>
          <a:prstGeom prst="rect">
            <a:avLst/>
          </a:prstGeom>
        </p:spPr>
      </p:pic>
      <p:sp>
        <p:nvSpPr>
          <p:cNvPr id="7" name="正方形/長方形 6"/>
          <p:cNvSpPr/>
          <p:nvPr/>
        </p:nvSpPr>
        <p:spPr>
          <a:xfrm>
            <a:off x="4491658" y="4360684"/>
            <a:ext cx="3492482" cy="1588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794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nvPr>
        </p:nvGraphicFramePr>
        <p:xfrm>
          <a:off x="326554" y="90711"/>
          <a:ext cx="8641246" cy="6669358"/>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373">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46985">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プ</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ロ</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グ</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ラ</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ム</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内</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容</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フィールドワーク①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フィールドワーク②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000" dirty="0">
                          <a:solidFill>
                            <a:srgbClr val="000000"/>
                          </a:solidFill>
                          <a:effectLst/>
                          <a:latin typeface="Microsoft Sans Serif"/>
                          <a:ea typeface="HG丸ｺﾞｼｯｸM-PRO"/>
                        </a:rPr>
                        <a:t>【</a:t>
                      </a:r>
                      <a:r>
                        <a:rPr lang="ja-JP" altLang="en-US" sz="1000" dirty="0">
                          <a:solidFill>
                            <a:srgbClr val="000000"/>
                          </a:solidFill>
                          <a:effectLst/>
                          <a:latin typeface="Microsoft Sans Serif"/>
                          <a:ea typeface="HG丸ｺﾞｼｯｸM-PRO"/>
                        </a:rPr>
                        <a:t>概要</a:t>
                      </a:r>
                      <a:r>
                        <a:rPr lang="en-US" altLang="ja-JP" sz="1000" dirty="0">
                          <a:solidFill>
                            <a:srgbClr val="000000"/>
                          </a:solidFill>
                          <a:effectLst/>
                          <a:latin typeface="Microsoft Sans Serif"/>
                          <a:ea typeface="HG丸ｺﾞｼｯｸM-PRO"/>
                        </a:rPr>
                        <a:t>】</a:t>
                      </a:r>
                      <a:r>
                        <a:rPr lang="ja-JP" altLang="en-US" sz="1000" b="1" dirty="0">
                          <a:effectLst/>
                        </a:rPr>
                        <a:t>　　　　　　　　　　　　　　　　　　　　　　　　　　　　　　　　　　　　　　　　　　　　</a:t>
                      </a:r>
                      <a:r>
                        <a:rPr lang="en-US" altLang="ja-JP" sz="1000" dirty="0">
                          <a:solidFill>
                            <a:srgbClr val="000000"/>
                          </a:solidFill>
                          <a:effectLst/>
                          <a:latin typeface="Microsoft Sans Serif"/>
                          <a:ea typeface="HG丸ｺﾞｼｯｸM-PRO"/>
                        </a:rPr>
                        <a:t>【</a:t>
                      </a:r>
                      <a:r>
                        <a:rPr lang="ja-JP" altLang="en-US" sz="1000" dirty="0">
                          <a:solidFill>
                            <a:srgbClr val="000000"/>
                          </a:solidFill>
                          <a:effectLst/>
                          <a:latin typeface="Microsoft Sans Serif"/>
                          <a:ea typeface="HG丸ｺﾞｼｯｸM-PRO"/>
                        </a:rPr>
                        <a:t>概要</a:t>
                      </a:r>
                      <a:r>
                        <a:rPr lang="en-US" altLang="ja-JP" sz="1000" dirty="0">
                          <a:solidFill>
                            <a:srgbClr val="000000"/>
                          </a:solidFill>
                          <a:effectLst/>
                          <a:latin typeface="Microsoft Sans Serif"/>
                          <a:ea typeface="HG丸ｺﾞｼｯｸM-PRO"/>
                        </a:rPr>
                        <a:t>】</a:t>
                      </a:r>
                      <a:r>
                        <a:rPr lang="ja-JP" altLang="en-US" sz="1000" b="1" dirty="0">
                          <a:effectLst/>
                        </a:rPr>
                        <a:t>　　　　　　　　　　　　　　　　　　　　　　　　　　　　　　　　　　　　　　　　　　　</a:t>
                      </a:r>
                      <a:endParaRPr lang="en-US" altLang="ja-JP" sz="1000" b="1" dirty="0">
                        <a:effectLst/>
                      </a:endParaRPr>
                    </a:p>
                    <a:p>
                      <a:pPr algn="l" eaLnBrk="0" latinLnBrk="1" hangingPunct="0">
                        <a:lnSpc>
                          <a:spcPts val="1500"/>
                        </a:lnSpc>
                        <a:spcAft>
                          <a:spcPts val="0"/>
                        </a:spcAft>
                      </a:pPr>
                      <a:r>
                        <a:rPr lang="ja-JP" altLang="en-US" sz="1000" dirty="0">
                          <a:effectLst/>
                        </a:rPr>
                        <a:t>　タイトル：</a:t>
                      </a:r>
                      <a:r>
                        <a:rPr lang="en-US" altLang="ja-JP" sz="1000" dirty="0">
                          <a:effectLst/>
                        </a:rPr>
                        <a:t>『</a:t>
                      </a:r>
                      <a:r>
                        <a:rPr kumimoji="1" lang="ja-JP" altLang="en-US" sz="1000" b="1" kern="1200" dirty="0">
                          <a:solidFill>
                            <a:schemeClr val="tx1"/>
                          </a:solidFill>
                          <a:effectLst/>
                          <a:latin typeface="+mj-ea"/>
                          <a:ea typeface="+mn-ea"/>
                          <a:cs typeface="+mn-cs"/>
                        </a:rPr>
                        <a:t>太地まちなか編ウォーク 鯨の町を散策</a:t>
                      </a:r>
                      <a:r>
                        <a:rPr lang="en-US" altLang="ja-JP" sz="1000" dirty="0">
                          <a:effectLst/>
                        </a:rPr>
                        <a:t>』</a:t>
                      </a:r>
                      <a:r>
                        <a:rPr lang="ja-JP" altLang="en-US" sz="1000" dirty="0">
                          <a:effectLst/>
                        </a:rPr>
                        <a:t>　　　　　</a:t>
                      </a:r>
                      <a:r>
                        <a:rPr lang="en-US" altLang="ja-JP" sz="1000" dirty="0">
                          <a:effectLst/>
                        </a:rPr>
                        <a:t>  </a:t>
                      </a:r>
                      <a:r>
                        <a:rPr kumimoji="1" lang="ja-JP" altLang="en-US" sz="1000" kern="1200" dirty="0">
                          <a:solidFill>
                            <a:schemeClr val="tx1"/>
                          </a:solidFill>
                          <a:effectLst/>
                          <a:latin typeface="+mn-lt"/>
                          <a:ea typeface="+mn-ea"/>
                          <a:cs typeface="+mn-cs"/>
                        </a:rPr>
                        <a:t>　　　　　　　　　　　　　</a:t>
                      </a:r>
                      <a:r>
                        <a:rPr lang="ja-JP" altLang="en-US" sz="1000" dirty="0">
                          <a:effectLst/>
                        </a:rPr>
                        <a:t>タイトル：</a:t>
                      </a:r>
                      <a:r>
                        <a:rPr lang="en-US" altLang="ja-JP" sz="1000" dirty="0">
                          <a:effectLst/>
                        </a:rPr>
                        <a:t>『</a:t>
                      </a:r>
                      <a:r>
                        <a:rPr lang="ja-JP" altLang="en-US" sz="1000" dirty="0">
                          <a:effectLst/>
                        </a:rPr>
                        <a:t>博物館での餌やり＆カヤック体験</a:t>
                      </a:r>
                      <a:r>
                        <a:rPr lang="en-US" altLang="ja-JP" sz="1000" dirty="0">
                          <a:effectLst/>
                        </a:rPr>
                        <a:t>』</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コース：　　鯨の町並み等を散策　　　　　　　　　　　　　　　　　　　　　　　　　　　　</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n-lt"/>
                          <a:ea typeface="+mn-ea"/>
                          <a:cs typeface="+mn-cs"/>
                        </a:rPr>
                        <a:t>　  場　所：太地町立くじらの博物館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内　容：約４００年前に 古式捕鯨が発祥した捕鯨文化が根付く太地町。　　  　　　　内　容：くじらの博物館において、バケツに入った魚を直接イルカやハ</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000" b="0" kern="1200" dirty="0">
                          <a:solidFill>
                            <a:schemeClr val="tx1"/>
                          </a:solidFill>
                          <a:effectLst/>
                          <a:latin typeface="+mn-lt"/>
                          <a:ea typeface="+mn-ea"/>
                          <a:cs typeface="+mn-cs"/>
                        </a:rPr>
                        <a:t>珍しい</a:t>
                      </a:r>
                      <a:r>
                        <a:rPr lang="ja-JP" altLang="en-US" sz="1000" dirty="0"/>
                        <a:t>鯨骨で造った鳥居や淡い色のペンキで塗った日本家屋が点在 　　　　　ナゴンドウクジラに食べさせる事が出来る餌やり体験や、二人乗り</a:t>
                      </a:r>
                      <a:endParaRPr lang="en-US" altLang="ja-JP" sz="1000" dirty="0"/>
                    </a:p>
                    <a:p>
                      <a:pPr algn="l" eaLnBrk="0" latinLnBrk="1" hangingPunct="0">
                        <a:lnSpc>
                          <a:spcPts val="1500"/>
                        </a:lnSpc>
                        <a:spcAft>
                          <a:spcPts val="0"/>
                        </a:spcAft>
                      </a:pPr>
                      <a:r>
                        <a:rPr lang="ja-JP" altLang="en-US" sz="1000" dirty="0"/>
                        <a:t>　　　　　するなど独特な雰囲気を醸し出している。その町並みを専門ガイドと一　　　　　のカヤックに乗り、クジラ達を間近に見ることができるふれあい体　　　</a:t>
                      </a:r>
                      <a:endParaRPr lang="en-US" altLang="ja-JP" sz="1000" dirty="0"/>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緒に歩く体験。　 　　　　　　　　　　　　　　　　　　　　　　　　　　　　　　　　　　　　    　験の２つの体験を実施。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所要時間：約９０分　　　　　　　　　　　　　　　　　　　　　　　　　　　　　　　　　　　　　　　所要時間：約６０分</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講　義①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講　義②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en-US" altLang="ja-JP" sz="12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タイトル：</a:t>
                      </a:r>
                      <a:r>
                        <a:rPr lang="en-US" altLang="ja-JP" sz="1000" b="0" i="0" u="none" dirty="0">
                          <a:effectLst/>
                          <a:latin typeface="+mj-ea"/>
                          <a:ea typeface="+mj-ea"/>
                          <a:cs typeface="Calibri Light" panose="020F0302020204030204" pitchFamily="34" charset="0"/>
                        </a:rPr>
                        <a:t>『</a:t>
                      </a:r>
                      <a:r>
                        <a:rPr kumimoji="1" lang="ja-JP" altLang="en-US" sz="1000" b="1" i="0" u="none" strike="noStrike" kern="1200" baseline="0" dirty="0">
                          <a:solidFill>
                            <a:schemeClr val="tx1"/>
                          </a:solidFill>
                          <a:latin typeface="+mj-ea"/>
                          <a:ea typeface="+mj-ea"/>
                          <a:cs typeface="+mn-cs"/>
                        </a:rPr>
                        <a:t>鯨の生態や捕鯨の歴史を学ぶ</a:t>
                      </a:r>
                      <a:r>
                        <a:rPr kumimoji="1" lang="en-US" altLang="ja-JP" sz="1000" b="1" i="0" u="none" strike="noStrike" kern="1200" baseline="0" dirty="0">
                          <a:solidFill>
                            <a:schemeClr val="tx1"/>
                          </a:solidFill>
                          <a:latin typeface="+mj-ea"/>
                          <a:ea typeface="+mj-ea"/>
                          <a:cs typeface="+mn-cs"/>
                        </a:rPr>
                        <a:t>』</a:t>
                      </a:r>
                      <a:r>
                        <a:rPr lang="ja-JP" altLang="en-US" sz="1000" b="0" i="0" u="none" dirty="0">
                          <a:effectLst/>
                          <a:latin typeface="+mj-ea"/>
                          <a:ea typeface="+mj-ea"/>
                          <a:cs typeface="Calibri Light" panose="020F0302020204030204" pitchFamily="34" charset="0"/>
                        </a:rPr>
                        <a:t>　＆館内自由散策　　 　　　　　　　　　 </a:t>
                      </a:r>
                      <a:r>
                        <a:rPr kumimoji="1" lang="ja-JP" altLang="en-US" sz="1000" b="0" i="0" u="none" kern="1200" dirty="0">
                          <a:solidFill>
                            <a:schemeClr val="tx1"/>
                          </a:solidFill>
                          <a:effectLst/>
                          <a:latin typeface="+mj-ea"/>
                          <a:ea typeface="+mn-ea"/>
                          <a:cs typeface="Calibri Light" panose="020F0302020204030204" pitchFamily="34" charset="0"/>
                        </a:rPr>
                        <a:t>タイトル：</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b="0" i="0" u="none" kern="1200" dirty="0">
                          <a:solidFill>
                            <a:schemeClr val="tx1"/>
                          </a:solidFill>
                          <a:effectLst/>
                          <a:latin typeface="+mj-ea"/>
                          <a:ea typeface="+mn-ea"/>
                          <a:cs typeface="Calibri Light" panose="020F0302020204030204" pitchFamily="34" charset="0"/>
                        </a:rPr>
                        <a:t>鯨文化に触れる　クジラ土鈴の絵付け体験</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b="0" i="0" u="none" kern="1200" dirty="0">
                          <a:solidFill>
                            <a:schemeClr val="tx1"/>
                          </a:solidFill>
                          <a:effectLst/>
                          <a:latin typeface="+mj-ea"/>
                          <a:ea typeface="+mn-ea"/>
                          <a:cs typeface="Calibri Light" panose="020F0302020204030204" pitchFamily="34" charset="0"/>
                        </a:rPr>
                        <a:t>　</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場所：太地町立くじらの博物館</a:t>
                      </a:r>
                      <a:r>
                        <a:rPr kumimoji="1" lang="ja-JP" altLang="en-US" sz="1000" b="0" kern="1200" dirty="0">
                          <a:solidFill>
                            <a:schemeClr val="tx1"/>
                          </a:solidFill>
                          <a:effectLst/>
                          <a:latin typeface="+mj-ea"/>
                          <a:ea typeface="+mn-ea"/>
                          <a:cs typeface="+mn-cs"/>
                        </a:rPr>
                        <a:t>　　</a:t>
                      </a:r>
                      <a:r>
                        <a:rPr lang="ja-JP" altLang="en-US" sz="1000" b="0" i="0" u="none" dirty="0">
                          <a:effectLst/>
                          <a:latin typeface="+mj-ea"/>
                          <a:ea typeface="+mj-ea"/>
                          <a:cs typeface="Calibri Light" panose="020F0302020204030204" pitchFamily="34" charset="0"/>
                        </a:rPr>
                        <a:t>　　　　　　　　　　　　　　　　　　　　　　　　　　　　　</a:t>
                      </a:r>
                      <a:r>
                        <a:rPr kumimoji="1" lang="ja-JP" altLang="en-US" sz="1000" b="0" i="0" u="none" kern="1200" dirty="0">
                          <a:solidFill>
                            <a:schemeClr val="tx1"/>
                          </a:solidFill>
                          <a:effectLst/>
                          <a:latin typeface="+mj-ea"/>
                          <a:ea typeface="+mn-ea"/>
                          <a:cs typeface="Calibri Light" panose="020F0302020204030204" pitchFamily="34" charset="0"/>
                        </a:rPr>
                        <a:t>場所：太地町立くじらの博物館</a:t>
                      </a:r>
                      <a:r>
                        <a:rPr kumimoji="1" lang="ja-JP" altLang="en-US" sz="1000" b="0" kern="1200" dirty="0">
                          <a:solidFill>
                            <a:schemeClr val="tx1"/>
                          </a:solidFill>
                          <a:effectLst/>
                          <a:latin typeface="+mj-ea"/>
                          <a:ea typeface="+mn-ea"/>
                          <a:cs typeface="+mn-cs"/>
                        </a:rPr>
                        <a:t>　　</a:t>
                      </a:r>
                      <a:r>
                        <a:rPr kumimoji="1" lang="ja-JP" altLang="en-US" sz="1000" b="0" i="0" u="none" kern="1200" dirty="0">
                          <a:solidFill>
                            <a:schemeClr val="tx1"/>
                          </a:solidFill>
                          <a:effectLst/>
                          <a:latin typeface="+mj-ea"/>
                          <a:ea typeface="+mn-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内　容：くじらの博物館の学芸員より、鯨の種類や生態など基本的な話から　　　</a:t>
                      </a:r>
                      <a:r>
                        <a:rPr kumimoji="1" lang="ja-JP" altLang="en-US" sz="1000" b="0" i="0" u="none" kern="1200" dirty="0">
                          <a:solidFill>
                            <a:schemeClr val="tx1"/>
                          </a:solidFill>
                          <a:effectLst/>
                          <a:latin typeface="+mj-ea"/>
                          <a:ea typeface="+mn-ea"/>
                          <a:cs typeface="Calibri Light" panose="020F0302020204030204" pitchFamily="34" charset="0"/>
                        </a:rPr>
                        <a:t>内　容：</a:t>
                      </a:r>
                      <a:r>
                        <a:rPr lang="ja-JP" altLang="en-US" sz="1000" dirty="0"/>
                        <a:t>一つ一つが手作りのクジラ土鈴（どれい）は、</a:t>
                      </a:r>
                      <a:r>
                        <a:rPr kumimoji="1" lang="ja-JP" altLang="en-US" sz="1000" b="0" i="0" u="none" kern="1200" dirty="0">
                          <a:solidFill>
                            <a:schemeClr val="tx1"/>
                          </a:solidFill>
                          <a:effectLst/>
                          <a:latin typeface="+mj-ea"/>
                          <a:ea typeface="+mn-ea"/>
                          <a:cs typeface="Calibri Light" panose="020F0302020204030204" pitchFamily="34" charset="0"/>
                        </a:rPr>
                        <a:t>太</a:t>
                      </a:r>
                      <a:r>
                        <a:rPr lang="ja-JP" altLang="en-US" sz="1000" dirty="0"/>
                        <a:t>地町に伝わる</a:t>
                      </a:r>
                      <a:endParaRPr lang="en-US" altLang="ja-JP" sz="1000" dirty="0"/>
                    </a:p>
                    <a:p>
                      <a:pPr algn="l" eaLnBrk="0" latinLnBrk="1" hangingPunct="0">
                        <a:lnSpc>
                          <a:spcPts val="1500"/>
                        </a:lnSpc>
                        <a:spcAft>
                          <a:spcPts val="0"/>
                        </a:spcAft>
                      </a:pPr>
                      <a:r>
                        <a:rPr lang="ja-JP" altLang="en-US" sz="1000" dirty="0"/>
                        <a:t>　　　　　日本における捕鯨の意義やの関わりやこれからを見据えた取組につい　　  　　　 鯨の伝説を表現した民芸品。その土鈴に、好きな色を塗ること</a:t>
                      </a:r>
                      <a:r>
                        <a:rPr lang="ja-JP" altLang="en-US" sz="1000" b="0" i="0" u="none" dirty="0">
                          <a:effectLst/>
                          <a:latin typeface="+mj-ea"/>
                          <a:ea typeface="+mj-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て講義を行う内容。　　　　　　　 　　　　　　　　　　　　　　　　　　　　　　　　　　　　　　　ができる体験。完成後はお土産として持って帰れる。</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所要時間：約９０分　</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kumimoji="1" lang="ja-JP" altLang="en-US" sz="1000" b="0" i="0" u="none" kern="1200" dirty="0">
                          <a:solidFill>
                            <a:schemeClr val="tx1"/>
                          </a:solidFill>
                          <a:effectLst/>
                          <a:latin typeface="+mj-ea"/>
                          <a:ea typeface="+mn-ea"/>
                          <a:cs typeface="Calibri Light" panose="020F0302020204030204" pitchFamily="34" charset="0"/>
                        </a:rPr>
                        <a:t>所要時間：約６０分　</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kumimoji="1" lang="ja-JP" altLang="en-US" sz="1000" b="0" i="0" u="none" kern="1200" dirty="0">
                          <a:solidFill>
                            <a:schemeClr val="tx1"/>
                          </a:solidFill>
                          <a:effectLst/>
                          <a:latin typeface="+mj-ea"/>
                          <a:ea typeface="+mn-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marL="0" marR="0" indent="0" algn="l" defTabSz="914400" rtl="0" eaLnBrk="0" fontAlgn="auto" latinLnBrk="1" hangingPunct="0">
                        <a:lnSpc>
                          <a:spcPts val="1500"/>
                        </a:lnSpc>
                        <a:spcBef>
                          <a:spcPts val="0"/>
                        </a:spcBef>
                        <a:spcAft>
                          <a:spcPts val="0"/>
                        </a:spcAft>
                        <a:buClrTx/>
                        <a:buSzTx/>
                        <a:buFontTx/>
                        <a:buNone/>
                        <a:tabLst/>
                        <a:defRPr/>
                      </a:pPr>
                      <a:r>
                        <a:rPr lang="ja-JP" altLang="en-US" sz="1000" b="0" i="0" u="none" dirty="0">
                          <a:effectLst/>
                          <a:latin typeface="+mj-ea"/>
                          <a:ea typeface="+mj-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38" name="正方形/長方形 37">
            <a:extLst>
              <a:ext uri="{FF2B5EF4-FFF2-40B4-BE49-F238E27FC236}">
                <a16:creationId xmlns:a16="http://schemas.microsoft.com/office/drawing/2014/main" id="{634210B0-4DFC-47DA-81AC-D6B70379E1FC}"/>
              </a:ext>
            </a:extLst>
          </p:cNvPr>
          <p:cNvSpPr/>
          <p:nvPr/>
        </p:nvSpPr>
        <p:spPr>
          <a:xfrm>
            <a:off x="749403" y="914264"/>
            <a:ext cx="4195291" cy="2872600"/>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4FB797A-B8D7-4F13-9041-4A9FB4A698A4}"/>
              </a:ext>
            </a:extLst>
          </p:cNvPr>
          <p:cNvSpPr/>
          <p:nvPr/>
        </p:nvSpPr>
        <p:spPr>
          <a:xfrm>
            <a:off x="778491" y="3957761"/>
            <a:ext cx="4195291" cy="273914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90A39C0B-3C27-4A8E-8AA6-EFAA7DF6C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2975" y="3971179"/>
            <a:ext cx="755036" cy="619418"/>
          </a:xfrm>
          <a:prstGeom prst="rect">
            <a:avLst/>
          </a:prstGeom>
        </p:spPr>
      </p:pic>
      <p:pic>
        <p:nvPicPr>
          <p:cNvPr id="31" name="図 30">
            <a:extLst>
              <a:ext uri="{FF2B5EF4-FFF2-40B4-BE49-F238E27FC236}">
                <a16:creationId xmlns:a16="http://schemas.microsoft.com/office/drawing/2014/main" id="{296E0657-3A7A-473B-87A7-5DDA3165D2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9165" y="950193"/>
            <a:ext cx="790150" cy="648225"/>
          </a:xfrm>
          <a:prstGeom prst="rect">
            <a:avLst/>
          </a:prstGeom>
        </p:spPr>
      </p:pic>
      <p:sp>
        <p:nvSpPr>
          <p:cNvPr id="34" name="Rectangle 51">
            <a:extLst>
              <a:ext uri="{FF2B5EF4-FFF2-40B4-BE49-F238E27FC236}">
                <a16:creationId xmlns:a16="http://schemas.microsoft.com/office/drawing/2014/main" id="{9E2BD561-F4B2-4E2F-A0D6-9055C2469511}"/>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（プログラム内容）</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6" name="正方形/長方形 35">
            <a:extLst>
              <a:ext uri="{FF2B5EF4-FFF2-40B4-BE49-F238E27FC236}">
                <a16:creationId xmlns:a16="http://schemas.microsoft.com/office/drawing/2014/main" id="{19378378-2F9F-4DF5-A399-6AE67EAE64FD}"/>
              </a:ext>
            </a:extLst>
          </p:cNvPr>
          <p:cNvSpPr/>
          <p:nvPr/>
        </p:nvSpPr>
        <p:spPr>
          <a:xfrm flipV="1">
            <a:off x="3632818" y="550981"/>
            <a:ext cx="1774350" cy="230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51">
            <a:extLst>
              <a:ext uri="{FF2B5EF4-FFF2-40B4-BE49-F238E27FC236}">
                <a16:creationId xmlns:a16="http://schemas.microsoft.com/office/drawing/2014/main" id="{28B2D7DD-397D-4F7C-87F1-FA95194AA07E}"/>
              </a:ext>
            </a:extLst>
          </p:cNvPr>
          <p:cNvSpPr>
            <a:spLocks noChangeArrowheads="1"/>
          </p:cNvSpPr>
          <p:nvPr/>
        </p:nvSpPr>
        <p:spPr bwMode="auto">
          <a:xfrm>
            <a:off x="1993917" y="149823"/>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古式捕鯨発祥の地  日本遺産  鯨とともに生きる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5" name="図 14">
            <a:extLst>
              <a:ext uri="{FF2B5EF4-FFF2-40B4-BE49-F238E27FC236}">
                <a16:creationId xmlns:a16="http://schemas.microsoft.com/office/drawing/2014/main" id="{A5F41FB3-16ED-447B-9FC0-7CE831031E78}"/>
              </a:ext>
            </a:extLst>
          </p:cNvPr>
          <p:cNvPicPr>
            <a:picLocks noChangeAspect="1"/>
          </p:cNvPicPr>
          <p:nvPr/>
        </p:nvPicPr>
        <p:blipFill>
          <a:blip r:embed="rId4"/>
          <a:stretch>
            <a:fillRect/>
          </a:stretch>
        </p:blipFill>
        <p:spPr>
          <a:xfrm>
            <a:off x="878106" y="183500"/>
            <a:ext cx="640094" cy="630297"/>
          </a:xfrm>
          <a:prstGeom prst="rect">
            <a:avLst/>
          </a:prstGeom>
        </p:spPr>
      </p:pic>
      <p:pic>
        <p:nvPicPr>
          <p:cNvPr id="17" name="図 16">
            <a:extLst>
              <a:ext uri="{FF2B5EF4-FFF2-40B4-BE49-F238E27FC236}">
                <a16:creationId xmlns:a16="http://schemas.microsoft.com/office/drawing/2014/main" id="{22AF9E21-51B1-4011-B567-682D2C771837}"/>
              </a:ext>
            </a:extLst>
          </p:cNvPr>
          <p:cNvPicPr>
            <a:picLocks noChangeAspect="1"/>
          </p:cNvPicPr>
          <p:nvPr/>
        </p:nvPicPr>
        <p:blipFill>
          <a:blip r:embed="rId5"/>
          <a:stretch>
            <a:fillRect/>
          </a:stretch>
        </p:blipFill>
        <p:spPr>
          <a:xfrm>
            <a:off x="1541381" y="172124"/>
            <a:ext cx="663199" cy="653048"/>
          </a:xfrm>
          <a:prstGeom prst="rect">
            <a:avLst/>
          </a:prstGeom>
        </p:spPr>
      </p:pic>
      <p:pic>
        <p:nvPicPr>
          <p:cNvPr id="19" name="図 18">
            <a:extLst>
              <a:ext uri="{FF2B5EF4-FFF2-40B4-BE49-F238E27FC236}">
                <a16:creationId xmlns:a16="http://schemas.microsoft.com/office/drawing/2014/main" id="{4A842580-69AE-4C81-820F-42A0B6754A37}"/>
              </a:ext>
            </a:extLst>
          </p:cNvPr>
          <p:cNvPicPr>
            <a:picLocks noChangeAspect="1"/>
          </p:cNvPicPr>
          <p:nvPr/>
        </p:nvPicPr>
        <p:blipFill>
          <a:blip r:embed="rId6"/>
          <a:stretch>
            <a:fillRect/>
          </a:stretch>
        </p:blipFill>
        <p:spPr>
          <a:xfrm>
            <a:off x="2224534" y="177486"/>
            <a:ext cx="652308" cy="642324"/>
          </a:xfrm>
          <a:prstGeom prst="rect">
            <a:avLst/>
          </a:prstGeom>
        </p:spPr>
      </p:pic>
      <p:pic>
        <p:nvPicPr>
          <p:cNvPr id="20" name="図 19">
            <a:extLst>
              <a:ext uri="{FF2B5EF4-FFF2-40B4-BE49-F238E27FC236}">
                <a16:creationId xmlns:a16="http://schemas.microsoft.com/office/drawing/2014/main" id="{31264B6C-9155-407E-B869-F502ECADF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071" y="969799"/>
            <a:ext cx="790150" cy="648225"/>
          </a:xfrm>
          <a:prstGeom prst="rect">
            <a:avLst/>
          </a:prstGeom>
        </p:spPr>
      </p:pic>
      <p:pic>
        <p:nvPicPr>
          <p:cNvPr id="25" name="図 24">
            <a:extLst>
              <a:ext uri="{FF2B5EF4-FFF2-40B4-BE49-F238E27FC236}">
                <a16:creationId xmlns:a16="http://schemas.microsoft.com/office/drawing/2014/main" id="{F4E52982-423F-4863-9D35-B2688E1D78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1616" y="2743661"/>
            <a:ext cx="1558716" cy="994925"/>
          </a:xfrm>
          <a:prstGeom prst="rect">
            <a:avLst/>
          </a:prstGeom>
        </p:spPr>
      </p:pic>
      <p:sp>
        <p:nvSpPr>
          <p:cNvPr id="29" name="正方形/長方形 28">
            <a:extLst>
              <a:ext uri="{FF2B5EF4-FFF2-40B4-BE49-F238E27FC236}">
                <a16:creationId xmlns:a16="http://schemas.microsoft.com/office/drawing/2014/main" id="{052668C5-1EE0-4530-9A1B-DDADDBCD5B47}"/>
              </a:ext>
            </a:extLst>
          </p:cNvPr>
          <p:cNvSpPr/>
          <p:nvPr/>
        </p:nvSpPr>
        <p:spPr>
          <a:xfrm>
            <a:off x="5038365" y="905644"/>
            <a:ext cx="3779081" cy="2881219"/>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2" name="図 41" descr="古式捕鯨ゆかりの史跡が数多く残る「くじらの町」太地町 | わかやま ...">
            <a:extLst>
              <a:ext uri="{FF2B5EF4-FFF2-40B4-BE49-F238E27FC236}">
                <a16:creationId xmlns:a16="http://schemas.microsoft.com/office/drawing/2014/main" id="{F5AE5FF0-1A43-4C7B-9C7C-DC0659047BF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7167" y="2729069"/>
            <a:ext cx="1602148" cy="1009517"/>
          </a:xfrm>
          <a:prstGeom prst="rect">
            <a:avLst/>
          </a:prstGeom>
          <a:noFill/>
          <a:ln>
            <a:noFill/>
          </a:ln>
        </p:spPr>
      </p:pic>
      <p:pic>
        <p:nvPicPr>
          <p:cNvPr id="33" name="図 32">
            <a:extLst>
              <a:ext uri="{FF2B5EF4-FFF2-40B4-BE49-F238E27FC236}">
                <a16:creationId xmlns:a16="http://schemas.microsoft.com/office/drawing/2014/main" id="{1A05DE7C-7AD9-414E-8178-E90F01CAD0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7825" y="5612812"/>
            <a:ext cx="1732380" cy="995620"/>
          </a:xfrm>
          <a:prstGeom prst="rect">
            <a:avLst/>
          </a:prstGeom>
        </p:spPr>
      </p:pic>
      <p:pic>
        <p:nvPicPr>
          <p:cNvPr id="37" name="図 36">
            <a:extLst>
              <a:ext uri="{FF2B5EF4-FFF2-40B4-BE49-F238E27FC236}">
                <a16:creationId xmlns:a16="http://schemas.microsoft.com/office/drawing/2014/main" id="{89FEA643-B146-4D55-88F3-7A9FC88CE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488" y="3915603"/>
            <a:ext cx="771391" cy="632836"/>
          </a:xfrm>
          <a:prstGeom prst="rect">
            <a:avLst/>
          </a:prstGeom>
        </p:spPr>
      </p:pic>
      <p:sp>
        <p:nvSpPr>
          <p:cNvPr id="47" name="正方形/長方形 46">
            <a:extLst>
              <a:ext uri="{FF2B5EF4-FFF2-40B4-BE49-F238E27FC236}">
                <a16:creationId xmlns:a16="http://schemas.microsoft.com/office/drawing/2014/main" id="{7B76616A-B4A8-47A6-9227-E3AF80A0B241}"/>
              </a:ext>
            </a:extLst>
          </p:cNvPr>
          <p:cNvSpPr/>
          <p:nvPr/>
        </p:nvSpPr>
        <p:spPr>
          <a:xfrm>
            <a:off x="5038365" y="3973814"/>
            <a:ext cx="3779081" cy="270068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9" name="Picture 4" descr="2012お盆】みーたん太地町へ行く！ の巻き』那智勝浦・太地(和歌山県 ...">
            <a:extLst>
              <a:ext uri="{FF2B5EF4-FFF2-40B4-BE49-F238E27FC236}">
                <a16:creationId xmlns:a16="http://schemas.microsoft.com/office/drawing/2014/main" id="{69218887-E65D-4EA2-97A2-6E0688E453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2942" y="5612812"/>
            <a:ext cx="1468847" cy="973909"/>
          </a:xfrm>
          <a:prstGeom prst="rect">
            <a:avLst/>
          </a:prstGeom>
          <a:noFill/>
          <a:extLst>
            <a:ext uri="{909E8E84-426E-40DD-AFC4-6F175D3DCCD1}">
              <a14:hiddenFill xmlns:a14="http://schemas.microsoft.com/office/drawing/2010/main">
                <a:solidFill>
                  <a:srgbClr val="FFFFFF"/>
                </a:solidFill>
              </a14:hiddenFill>
            </a:ext>
          </a:extLst>
        </p:spPr>
      </p:pic>
      <p:pic>
        <p:nvPicPr>
          <p:cNvPr id="50" name="図 49">
            <a:extLst>
              <a:ext uri="{FF2B5EF4-FFF2-40B4-BE49-F238E27FC236}">
                <a16:creationId xmlns:a16="http://schemas.microsoft.com/office/drawing/2014/main" id="{31718D87-706E-48BB-8A4D-830E54B0AE0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42371" y="5612812"/>
            <a:ext cx="1468847" cy="973910"/>
          </a:xfrm>
          <a:prstGeom prst="rect">
            <a:avLst/>
          </a:prstGeom>
          <a:noFill/>
          <a:ln>
            <a:noFill/>
          </a:ln>
        </p:spPr>
      </p:pic>
      <p:pic>
        <p:nvPicPr>
          <p:cNvPr id="54" name="図 53">
            <a:extLst>
              <a:ext uri="{FF2B5EF4-FFF2-40B4-BE49-F238E27FC236}">
                <a16:creationId xmlns:a16="http://schemas.microsoft.com/office/drawing/2014/main" id="{C4B8B744-1034-4843-A32C-221DA80AEE0F}"/>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65742" y="602254"/>
            <a:ext cx="593779" cy="445835"/>
          </a:xfrm>
          <a:prstGeom prst="rect">
            <a:avLst/>
          </a:prstGeom>
          <a:noFill/>
          <a:ln>
            <a:noFill/>
          </a:ln>
        </p:spPr>
      </p:pic>
      <p:pic>
        <p:nvPicPr>
          <p:cNvPr id="4" name="図 3">
            <a:extLst>
              <a:ext uri="{FF2B5EF4-FFF2-40B4-BE49-F238E27FC236}">
                <a16:creationId xmlns:a16="http://schemas.microsoft.com/office/drawing/2014/main" id="{B3F5DC8A-9D82-4476-B599-EEC42189BF5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26577" y="5540239"/>
            <a:ext cx="1461434" cy="1096076"/>
          </a:xfrm>
          <a:prstGeom prst="rect">
            <a:avLst/>
          </a:prstGeom>
        </p:spPr>
      </p:pic>
      <p:sp>
        <p:nvSpPr>
          <p:cNvPr id="2" name="テキスト ボックス 1">
            <a:extLst>
              <a:ext uri="{FF2B5EF4-FFF2-40B4-BE49-F238E27FC236}">
                <a16:creationId xmlns:a16="http://schemas.microsoft.com/office/drawing/2014/main" id="{37022EBE-2DBB-42DF-B7A0-92153E755001}"/>
              </a:ext>
            </a:extLst>
          </p:cNvPr>
          <p:cNvSpPr txBox="1"/>
          <p:nvPr/>
        </p:nvSpPr>
        <p:spPr>
          <a:xfrm>
            <a:off x="7993434" y="14479"/>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10</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pic>
        <p:nvPicPr>
          <p:cNvPr id="6" name="図 5">
            <a:extLst>
              <a:ext uri="{FF2B5EF4-FFF2-40B4-BE49-F238E27FC236}">
                <a16:creationId xmlns:a16="http://schemas.microsoft.com/office/drawing/2014/main" id="{99B1CEB6-D57B-4C3C-8709-C8C37169D6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71812" y="2743958"/>
            <a:ext cx="1425151" cy="997606"/>
          </a:xfrm>
          <a:prstGeom prst="rect">
            <a:avLst/>
          </a:prstGeom>
        </p:spPr>
      </p:pic>
      <p:pic>
        <p:nvPicPr>
          <p:cNvPr id="32" name="図 31">
            <a:extLst>
              <a:ext uri="{FF2B5EF4-FFF2-40B4-BE49-F238E27FC236}">
                <a16:creationId xmlns:a16="http://schemas.microsoft.com/office/drawing/2014/main" id="{126A7469-D097-4638-A2F2-02CF4FB7B1BD}"/>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41422" y="2739001"/>
            <a:ext cx="1278584" cy="989651"/>
          </a:xfrm>
          <a:prstGeom prst="rect">
            <a:avLst/>
          </a:prstGeom>
          <a:noFill/>
          <a:ln>
            <a:noFill/>
          </a:ln>
        </p:spPr>
      </p:pic>
    </p:spTree>
    <p:extLst>
      <p:ext uri="{BB962C8B-B14F-4D97-AF65-F5344CB8AC3E}">
        <p14:creationId xmlns:p14="http://schemas.microsoft.com/office/powerpoint/2010/main" val="411571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894467"/>
            <a:ext cx="9144000" cy="0"/>
          </a:xfrm>
          <a:prstGeom prst="line">
            <a:avLst/>
          </a:prstGeom>
          <a:ln w="63500">
            <a:gradFill flip="none" rotWithShape="1">
              <a:gsLst>
                <a:gs pos="100000">
                  <a:srgbClr val="CCECFF"/>
                </a:gs>
                <a:gs pos="0">
                  <a:srgbClr val="0070C0"/>
                </a:gs>
                <a:gs pos="100000">
                  <a:schemeClr val="accent1">
                    <a:tint val="44500"/>
                    <a:satMod val="160000"/>
                  </a:schemeClr>
                </a:gs>
                <a:gs pos="100000">
                  <a:schemeClr val="accent6">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3552" y="213459"/>
            <a:ext cx="617689" cy="555828"/>
          </a:xfrm>
          <a:prstGeom prst="rect">
            <a:avLst/>
          </a:prstGeom>
        </p:spPr>
      </p:pic>
      <p:sp>
        <p:nvSpPr>
          <p:cNvPr id="8" name="Rectangle 51">
            <a:extLst>
              <a:ext uri="{FF2B5EF4-FFF2-40B4-BE49-F238E27FC236}">
                <a16:creationId xmlns:a16="http://schemas.microsoft.com/office/drawing/2014/main" id="{00F5E782-5625-4111-BBE6-FD5A9D01F4A8}"/>
              </a:ext>
            </a:extLst>
          </p:cNvPr>
          <p:cNvSpPr>
            <a:spLocks noChangeArrowheads="1"/>
          </p:cNvSpPr>
          <p:nvPr/>
        </p:nvSpPr>
        <p:spPr bwMode="auto">
          <a:xfrm>
            <a:off x="1187624" y="442519"/>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２０１１ 紀伊半島大水害  土砂災害の脅威からの備え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0" name="図 9">
            <a:extLst>
              <a:ext uri="{FF2B5EF4-FFF2-40B4-BE49-F238E27FC236}">
                <a16:creationId xmlns:a16="http://schemas.microsoft.com/office/drawing/2014/main" id="{4D6E0D8E-7E4D-4238-BF1A-5726E3909A1F}"/>
              </a:ext>
            </a:extLst>
          </p:cNvPr>
          <p:cNvPicPr>
            <a:picLocks noChangeAspect="1"/>
          </p:cNvPicPr>
          <p:nvPr/>
        </p:nvPicPr>
        <p:blipFill>
          <a:blip r:embed="rId4"/>
          <a:stretch>
            <a:fillRect/>
          </a:stretch>
        </p:blipFill>
        <p:spPr>
          <a:xfrm>
            <a:off x="59331" y="992801"/>
            <a:ext cx="792088" cy="792088"/>
          </a:xfrm>
          <a:prstGeom prst="rect">
            <a:avLst/>
          </a:prstGeom>
        </p:spPr>
      </p:pic>
      <p:pic>
        <p:nvPicPr>
          <p:cNvPr id="11" name="図 10">
            <a:extLst>
              <a:ext uri="{FF2B5EF4-FFF2-40B4-BE49-F238E27FC236}">
                <a16:creationId xmlns:a16="http://schemas.microsoft.com/office/drawing/2014/main" id="{5A88AE30-3732-46D5-BF75-6E620253544D}"/>
              </a:ext>
            </a:extLst>
          </p:cNvPr>
          <p:cNvPicPr>
            <a:picLocks noChangeAspect="1"/>
          </p:cNvPicPr>
          <p:nvPr/>
        </p:nvPicPr>
        <p:blipFill>
          <a:blip r:embed="rId5"/>
          <a:stretch>
            <a:fillRect/>
          </a:stretch>
        </p:blipFill>
        <p:spPr>
          <a:xfrm>
            <a:off x="879012" y="987516"/>
            <a:ext cx="799600" cy="787361"/>
          </a:xfrm>
          <a:prstGeom prst="rect">
            <a:avLst/>
          </a:prstGeom>
        </p:spPr>
      </p:pic>
      <p:pic>
        <p:nvPicPr>
          <p:cNvPr id="12" name="コンテンツ プレースホルダー 11">
            <a:extLst>
              <a:ext uri="{FF2B5EF4-FFF2-40B4-BE49-F238E27FC236}">
                <a16:creationId xmlns:a16="http://schemas.microsoft.com/office/drawing/2014/main" id="{E20A55E9-2207-4FE4-B1BA-26C64AA95015}"/>
              </a:ext>
            </a:extLst>
          </p:cNvPr>
          <p:cNvPicPr>
            <a:picLocks noGrp="1" noChangeAspect="1"/>
          </p:cNvPicPr>
          <p:nvPr>
            <p:ph idx="1"/>
          </p:nvPr>
        </p:nvPicPr>
        <p:blipFill>
          <a:blip r:embed="rId6"/>
          <a:stretch>
            <a:fillRect/>
          </a:stretch>
        </p:blipFill>
        <p:spPr>
          <a:xfrm>
            <a:off x="1745523" y="983526"/>
            <a:ext cx="792088" cy="783837"/>
          </a:xfrm>
          <a:prstGeom prst="rect">
            <a:avLst/>
          </a:prstGeom>
        </p:spPr>
      </p:pic>
      <p:pic>
        <p:nvPicPr>
          <p:cNvPr id="14" name="図 13">
            <a:extLst>
              <a:ext uri="{FF2B5EF4-FFF2-40B4-BE49-F238E27FC236}">
                <a16:creationId xmlns:a16="http://schemas.microsoft.com/office/drawing/2014/main" id="{C9574DD0-640E-47F1-BA44-7AED4DB39C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4522" y="991885"/>
            <a:ext cx="1620956" cy="1088526"/>
          </a:xfrm>
          <a:prstGeom prst="rect">
            <a:avLst/>
          </a:prstGeom>
        </p:spPr>
      </p:pic>
      <p:sp>
        <p:nvSpPr>
          <p:cNvPr id="15" name="正方形/長方形 14">
            <a:extLst>
              <a:ext uri="{FF2B5EF4-FFF2-40B4-BE49-F238E27FC236}">
                <a16:creationId xmlns:a16="http://schemas.microsoft.com/office/drawing/2014/main" id="{C2887F7D-D998-450A-A043-0FED314FFEE5}"/>
              </a:ext>
            </a:extLst>
          </p:cNvPr>
          <p:cNvSpPr/>
          <p:nvPr/>
        </p:nvSpPr>
        <p:spPr>
          <a:xfrm>
            <a:off x="107504" y="2355353"/>
            <a:ext cx="4572000" cy="3108543"/>
          </a:xfrm>
          <a:prstGeom prst="rect">
            <a:avLst/>
          </a:prstGeom>
        </p:spPr>
        <p:txBody>
          <a:bodyPr>
            <a:spAutoFit/>
          </a:bodyPr>
          <a:lstStyle/>
          <a:p>
            <a:r>
              <a:rPr lang="ja-JP" altLang="en-US" sz="1400" dirty="0">
                <a:solidFill>
                  <a:srgbClr val="000000"/>
                </a:solidFill>
                <a:latin typeface="Meiryo UI" panose="020B0604030504040204" pitchFamily="50" charset="-128"/>
                <a:ea typeface="Meiryo UI" panose="020B0604030504040204" pitchFamily="50" charset="-128"/>
              </a:rPr>
              <a:t>２０１１年 </a:t>
            </a:r>
            <a:r>
              <a:rPr lang="en-US" altLang="ja-JP" sz="1400" dirty="0">
                <a:solidFill>
                  <a:srgbClr val="000000"/>
                </a:solidFill>
                <a:latin typeface="Meiryo UI" panose="020B0604030504040204" pitchFamily="50" charset="-128"/>
                <a:ea typeface="Meiryo UI" panose="020B0604030504040204" pitchFamily="50" charset="-128"/>
              </a:rPr>
              <a:t>9</a:t>
            </a:r>
            <a:r>
              <a:rPr lang="ja-JP" altLang="en-US" sz="1400" dirty="0">
                <a:solidFill>
                  <a:srgbClr val="000000"/>
                </a:solidFill>
                <a:latin typeface="Meiryo UI" panose="020B0604030504040204" pitchFamily="50" charset="-128"/>
                <a:ea typeface="Meiryo UI" panose="020B0604030504040204" pitchFamily="50" charset="-128"/>
              </a:rPr>
              <a:t>月台風</a:t>
            </a:r>
            <a:r>
              <a:rPr lang="en-US" altLang="ja-JP" sz="1400" dirty="0">
                <a:solidFill>
                  <a:srgbClr val="000000"/>
                </a:solidFill>
                <a:latin typeface="Meiryo UI" panose="020B0604030504040204" pitchFamily="50" charset="-128"/>
                <a:ea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rPr>
              <a:t>号による河川の氾濫で、多くの人命が失われた「紀伊半島大水害」</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近年地球温暖化の影響により、大雨や台風の発生数が増加傾向にあり、自然災害が多発するようになってきてます。紀伊半島大水害における土砂災害のメカニズムやその怖さを知る事により、思考力・判断力など</a:t>
            </a:r>
            <a:r>
              <a:rPr lang="ja-JP" altLang="en-US" sz="1400" b="1" dirty="0">
                <a:latin typeface="Meiryo UI" panose="020B0604030504040204" pitchFamily="50" charset="-128"/>
                <a:ea typeface="Meiryo UI" panose="020B0604030504040204" pitchFamily="50" charset="-128"/>
              </a:rPr>
              <a:t>「自然災害から身を守る方法」</a:t>
            </a:r>
            <a:r>
              <a:rPr lang="ja-JP" altLang="en-US" sz="1400" dirty="0">
                <a:latin typeface="Meiryo UI" panose="020B0604030504040204" pitchFamily="50" charset="-128"/>
                <a:ea typeface="Meiryo UI" panose="020B0604030504040204" pitchFamily="50" charset="-128"/>
              </a:rPr>
              <a:t>や熊野古道など地域資源を活用した</a:t>
            </a:r>
            <a:r>
              <a:rPr lang="ja-JP" altLang="en-US" sz="1400" b="1" dirty="0">
                <a:latin typeface="Meiryo UI" panose="020B0604030504040204" pitchFamily="50" charset="-128"/>
                <a:ea typeface="Meiryo UI" panose="020B0604030504040204" pitchFamily="50" charset="-128"/>
              </a:rPr>
              <a:t>「</a:t>
            </a:r>
            <a:r>
              <a:rPr lang="ja-JP" altLang="en-US" sz="1400" b="1" dirty="0"/>
              <a:t>自然との共生」</a:t>
            </a:r>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等実感できるプログラムです。</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6" name="Rectangle 51">
            <a:extLst>
              <a:ext uri="{FF2B5EF4-FFF2-40B4-BE49-F238E27FC236}">
                <a16:creationId xmlns:a16="http://schemas.microsoft.com/office/drawing/2014/main" id="{EDA29706-2D7B-4C17-B658-688006874DC9}"/>
              </a:ext>
            </a:extLst>
          </p:cNvPr>
          <p:cNvSpPr>
            <a:spLocks noChangeArrowheads="1"/>
          </p:cNvSpPr>
          <p:nvPr/>
        </p:nvSpPr>
        <p:spPr bwMode="auto">
          <a:xfrm>
            <a:off x="-803552" y="2008986"/>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400" b="1" dirty="0">
                <a:latin typeface="+mn-ea"/>
                <a:ea typeface="+mn-ea"/>
                <a:cs typeface="HG丸ｺﾞｼｯｸM-PRO" pitchFamily="50" charset="-128"/>
              </a:rPr>
              <a:t>『</a:t>
            </a:r>
            <a:r>
              <a:rPr lang="ja-JP" altLang="en-US" sz="1400" b="1" dirty="0">
                <a:latin typeface="+mn-ea"/>
                <a:ea typeface="+mn-ea"/>
                <a:cs typeface="HG丸ｺﾞｼｯｸM-PRO" pitchFamily="50" charset="-128"/>
              </a:rPr>
              <a:t>災害の怖さと自ら考え行動できる知識を身につける</a:t>
            </a:r>
            <a:r>
              <a:rPr lang="en-US" altLang="ja-JP" sz="1400" b="1" dirty="0">
                <a:latin typeface="+mn-ea"/>
                <a:ea typeface="+mn-ea"/>
                <a:cs typeface="HG丸ｺﾞｼｯｸM-PRO" pitchFamily="50" charset="-128"/>
              </a:rPr>
              <a:t>』</a:t>
            </a:r>
            <a:endParaRPr kumimoji="1" lang="ja-JP" altLang="ja-JP" sz="1400" b="1" i="0" u="none" strike="noStrike" cap="none" normalizeH="0" baseline="0" dirty="0">
              <a:ln>
                <a:noFill/>
              </a:ln>
              <a:effectLst/>
              <a:latin typeface="+mn-ea"/>
              <a:ea typeface="+mn-ea"/>
            </a:endParaRPr>
          </a:p>
        </p:txBody>
      </p:sp>
      <p:sp>
        <p:nvSpPr>
          <p:cNvPr id="17" name="正方形/長方形 16">
            <a:extLst>
              <a:ext uri="{FF2B5EF4-FFF2-40B4-BE49-F238E27FC236}">
                <a16:creationId xmlns:a16="http://schemas.microsoft.com/office/drawing/2014/main" id="{6AFEA0F5-56FD-4D69-89EF-B2574B4EE1EA}"/>
              </a:ext>
            </a:extLst>
          </p:cNvPr>
          <p:cNvSpPr/>
          <p:nvPr/>
        </p:nvSpPr>
        <p:spPr>
          <a:xfrm>
            <a:off x="-82931" y="1777049"/>
            <a:ext cx="1620957"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学習テーマ</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altLang="en-US" sz="1400" dirty="0"/>
          </a:p>
        </p:txBody>
      </p:sp>
      <p:sp>
        <p:nvSpPr>
          <p:cNvPr id="18" name="正方形/長方形 17">
            <a:extLst>
              <a:ext uri="{FF2B5EF4-FFF2-40B4-BE49-F238E27FC236}">
                <a16:creationId xmlns:a16="http://schemas.microsoft.com/office/drawing/2014/main" id="{81DB37E1-3BF4-4565-8BC5-C52C372ECB38}"/>
              </a:ext>
            </a:extLst>
          </p:cNvPr>
          <p:cNvSpPr/>
          <p:nvPr/>
        </p:nvSpPr>
        <p:spPr>
          <a:xfrm>
            <a:off x="104016" y="2309249"/>
            <a:ext cx="4572000" cy="2030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7FBC5AD-904A-4EB4-8346-E94606C29F02}"/>
              </a:ext>
            </a:extLst>
          </p:cNvPr>
          <p:cNvSpPr/>
          <p:nvPr/>
        </p:nvSpPr>
        <p:spPr>
          <a:xfrm>
            <a:off x="44611" y="4599960"/>
            <a:ext cx="4664894" cy="1384995"/>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・定員４０名（Ａ班：</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名＋</a:t>
            </a:r>
            <a:r>
              <a:rPr lang="en-US" altLang="ja-JP" sz="1400" dirty="0">
                <a:latin typeface="Meiryo UI" panose="020B0604030504040204" pitchFamily="50" charset="-128"/>
                <a:ea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rPr>
              <a:t>班：</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２班</a:t>
            </a:r>
            <a:r>
              <a:rPr lang="ja-JP" altLang="en-US" sz="1400" dirty="0">
                <a:latin typeface="Meiryo UI" panose="020B0604030504040204" pitchFamily="50" charset="-128"/>
                <a:ea typeface="Meiryo UI" panose="020B0604030504040204" pitchFamily="50" charset="-128"/>
              </a:rPr>
              <a:t>に分かれて実施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・所要時間：約</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endParaRPr lang="en-US" altLang="ja-JP" sz="1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時間＋</a:t>
            </a:r>
            <a:r>
              <a:rPr lang="ja-JP" altLang="en-US" sz="1400" b="1" dirty="0">
                <a:latin typeface="Meiryo UI" panose="020B0604030504040204" pitchFamily="50" charset="-128"/>
                <a:ea typeface="Meiryo UI" panose="020B0604030504040204" pitchFamily="50" charset="-128"/>
              </a:rPr>
              <a:t>講義</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lang="ja-JP" altLang="en-US" sz="1400" dirty="0"/>
          </a:p>
        </p:txBody>
      </p:sp>
      <p:sp>
        <p:nvSpPr>
          <p:cNvPr id="22" name="正方形/長方形 21">
            <a:extLst>
              <a:ext uri="{FF2B5EF4-FFF2-40B4-BE49-F238E27FC236}">
                <a16:creationId xmlns:a16="http://schemas.microsoft.com/office/drawing/2014/main" id="{1ED1DAAB-8966-4EB6-8996-A347F0E4CD2D}"/>
              </a:ext>
            </a:extLst>
          </p:cNvPr>
          <p:cNvSpPr/>
          <p:nvPr/>
        </p:nvSpPr>
        <p:spPr>
          <a:xfrm>
            <a:off x="59331" y="4316215"/>
            <a:ext cx="1800493" cy="307777"/>
          </a:xfrm>
          <a:prstGeom prst="rect">
            <a:avLst/>
          </a:prstGeom>
        </p:spPr>
        <p:txBody>
          <a:bodyPr wrap="squar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プログラム内容</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29" name="正方形/長方形 28">
            <a:extLst>
              <a:ext uri="{FF2B5EF4-FFF2-40B4-BE49-F238E27FC236}">
                <a16:creationId xmlns:a16="http://schemas.microsoft.com/office/drawing/2014/main" id="{2483C7C4-687C-4FC3-A9A2-D88F3C6B0BA7}"/>
              </a:ext>
            </a:extLst>
          </p:cNvPr>
          <p:cNvSpPr/>
          <p:nvPr/>
        </p:nvSpPr>
        <p:spPr>
          <a:xfrm>
            <a:off x="124317" y="4599960"/>
            <a:ext cx="4572000" cy="879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F44E451-20C6-4682-B720-C8A06C9D2744}"/>
              </a:ext>
            </a:extLst>
          </p:cNvPr>
          <p:cNvSpPr/>
          <p:nvPr/>
        </p:nvSpPr>
        <p:spPr>
          <a:xfrm>
            <a:off x="45419" y="5479059"/>
            <a:ext cx="1261884"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受入団体</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31" name="正方形/長方形 30">
            <a:extLst>
              <a:ext uri="{FF2B5EF4-FFF2-40B4-BE49-F238E27FC236}">
                <a16:creationId xmlns:a16="http://schemas.microsoft.com/office/drawing/2014/main" id="{45D16856-4E73-40AC-9617-F8E0BDD55316}"/>
              </a:ext>
            </a:extLst>
          </p:cNvPr>
          <p:cNvSpPr/>
          <p:nvPr/>
        </p:nvSpPr>
        <p:spPr>
          <a:xfrm>
            <a:off x="104016" y="5853188"/>
            <a:ext cx="4572000" cy="1169551"/>
          </a:xfrm>
          <a:prstGeom prst="rect">
            <a:avLst/>
          </a:prstGeom>
        </p:spPr>
        <p:txBody>
          <a:bodyPr>
            <a:spAutoFit/>
          </a:bodyPr>
          <a:lstStyle/>
          <a:p>
            <a:r>
              <a:rPr lang="ja-JP" altLang="en-US" sz="1400" dirty="0">
                <a:latin typeface="Meiryo UI" panose="020B0604030504040204" pitchFamily="50" charset="-128"/>
                <a:ea typeface="Meiryo UI" panose="020B0604030504040204" pitchFamily="50" charset="-128"/>
              </a:rPr>
              <a:t>・那智勝浦観光機構（那智勝浦町教育旅行誘致協議会） </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0735</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52</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6153</a:t>
            </a:r>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フィールドワーク窓口</a:t>
            </a:r>
            <a:r>
              <a:rPr lang="en-US" altLang="ja-JP" sz="1400" b="1"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・和歌山県土砂災害啓発センター </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0735</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7531</a:t>
            </a: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講義窓口</a:t>
            </a:r>
            <a:r>
              <a:rPr lang="en-US" altLang="ja-JP" sz="1400" b="1" dirty="0">
                <a:latin typeface="Meiryo UI" panose="020B0604030504040204" pitchFamily="50" charset="-128"/>
                <a:ea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16F64A1D-1DDD-4C5D-B612-AAC7736AC0C2}"/>
              </a:ext>
            </a:extLst>
          </p:cNvPr>
          <p:cNvSpPr/>
          <p:nvPr/>
        </p:nvSpPr>
        <p:spPr>
          <a:xfrm>
            <a:off x="115317" y="5771138"/>
            <a:ext cx="4572000" cy="971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42AD2FC6-8D4F-41D4-937E-B15146C443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883" y="1241793"/>
            <a:ext cx="4291791" cy="2535677"/>
          </a:xfrm>
          <a:prstGeom prst="rect">
            <a:avLst/>
          </a:prstGeom>
        </p:spPr>
      </p:pic>
      <p:pic>
        <p:nvPicPr>
          <p:cNvPr id="7" name="図 6">
            <a:extLst>
              <a:ext uri="{FF2B5EF4-FFF2-40B4-BE49-F238E27FC236}">
                <a16:creationId xmlns:a16="http://schemas.microsoft.com/office/drawing/2014/main" id="{AC7BDF8C-1C02-4A80-BE0C-6E8B950057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3036" y="3941912"/>
            <a:ext cx="2002976" cy="1336360"/>
          </a:xfrm>
          <a:prstGeom prst="rect">
            <a:avLst/>
          </a:prstGeom>
        </p:spPr>
      </p:pic>
      <p:pic>
        <p:nvPicPr>
          <p:cNvPr id="19" name="図 18">
            <a:extLst>
              <a:ext uri="{FF2B5EF4-FFF2-40B4-BE49-F238E27FC236}">
                <a16:creationId xmlns:a16="http://schemas.microsoft.com/office/drawing/2014/main" id="{50B05961-6EEC-49DF-B3D2-C15FBCDF8F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99538" y="5355382"/>
            <a:ext cx="2093720" cy="1396903"/>
          </a:xfrm>
          <a:prstGeom prst="rect">
            <a:avLst/>
          </a:prstGeom>
        </p:spPr>
      </p:pic>
      <p:pic>
        <p:nvPicPr>
          <p:cNvPr id="24" name="図 23">
            <a:extLst>
              <a:ext uri="{FF2B5EF4-FFF2-40B4-BE49-F238E27FC236}">
                <a16:creationId xmlns:a16="http://schemas.microsoft.com/office/drawing/2014/main" id="{969BF0D7-FFEE-4451-AA8D-F5B03C5406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24469" y="5296780"/>
            <a:ext cx="2002976" cy="1464676"/>
          </a:xfrm>
          <a:prstGeom prst="rect">
            <a:avLst/>
          </a:prstGeom>
        </p:spPr>
      </p:pic>
      <p:pic>
        <p:nvPicPr>
          <p:cNvPr id="34" name="図 33">
            <a:extLst>
              <a:ext uri="{FF2B5EF4-FFF2-40B4-BE49-F238E27FC236}">
                <a16:creationId xmlns:a16="http://schemas.microsoft.com/office/drawing/2014/main" id="{B374417A-7CCF-4520-87DB-D2EC278655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38979" y="3978289"/>
            <a:ext cx="2180704" cy="1226646"/>
          </a:xfrm>
          <a:prstGeom prst="rect">
            <a:avLst/>
          </a:prstGeom>
        </p:spPr>
      </p:pic>
      <p:pic>
        <p:nvPicPr>
          <p:cNvPr id="36" name="図 35">
            <a:extLst>
              <a:ext uri="{FF2B5EF4-FFF2-40B4-BE49-F238E27FC236}">
                <a16:creationId xmlns:a16="http://schemas.microsoft.com/office/drawing/2014/main" id="{0D838003-3F0F-4D1E-BDF2-0C6F992F9EA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8496" y="46951"/>
            <a:ext cx="783837" cy="783837"/>
          </a:xfrm>
          <a:prstGeom prst="rect">
            <a:avLst/>
          </a:prstGeom>
        </p:spPr>
      </p:pic>
      <p:pic>
        <p:nvPicPr>
          <p:cNvPr id="38" name="図 37">
            <a:extLst>
              <a:ext uri="{FF2B5EF4-FFF2-40B4-BE49-F238E27FC236}">
                <a16:creationId xmlns:a16="http://schemas.microsoft.com/office/drawing/2014/main" id="{38C3CF60-DEB4-467D-803A-FC4DDB9FFBE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6737" y="78018"/>
            <a:ext cx="980532" cy="735399"/>
          </a:xfrm>
          <a:prstGeom prst="rect">
            <a:avLst/>
          </a:prstGeom>
        </p:spPr>
      </p:pic>
      <p:sp>
        <p:nvSpPr>
          <p:cNvPr id="2" name="テキスト ボックス 1">
            <a:extLst>
              <a:ext uri="{FF2B5EF4-FFF2-40B4-BE49-F238E27FC236}">
                <a16:creationId xmlns:a16="http://schemas.microsoft.com/office/drawing/2014/main" id="{5906EE17-CE2F-43A8-A70B-E8AE1A92A608}"/>
              </a:ext>
            </a:extLst>
          </p:cNvPr>
          <p:cNvSpPr txBox="1"/>
          <p:nvPr/>
        </p:nvSpPr>
        <p:spPr>
          <a:xfrm>
            <a:off x="4225478" y="-145906"/>
            <a:ext cx="1988640" cy="584775"/>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FF0000"/>
                </a:solidFill>
                <a:latin typeface="Arial" panose="020B0604020202020204" pitchFamily="34" charset="0"/>
              </a:rPr>
              <a:t> </a:t>
            </a:r>
            <a:r>
              <a:rPr lang="en-US" altLang="ja-JP" sz="1800" b="1" i="0" u="none" strike="noStrike" baseline="0" dirty="0">
                <a:solidFill>
                  <a:srgbClr val="FF0000"/>
                </a:solidFill>
                <a:latin typeface="Arial" panose="020B0604020202020204" pitchFamily="34" charset="0"/>
              </a:rPr>
              <a:t>Program.4</a:t>
            </a:r>
            <a:endParaRPr lang="ja-JP" altLang="en-US" dirty="0">
              <a:solidFill>
                <a:srgbClr val="FF0000"/>
              </a:solidFill>
            </a:endParaRPr>
          </a:p>
        </p:txBody>
      </p:sp>
      <p:sp>
        <p:nvSpPr>
          <p:cNvPr id="4" name="テキスト ボックス 3">
            <a:extLst>
              <a:ext uri="{FF2B5EF4-FFF2-40B4-BE49-F238E27FC236}">
                <a16:creationId xmlns:a16="http://schemas.microsoft.com/office/drawing/2014/main" id="{09DCED2B-4E95-48E1-A53A-62B0798B178B}"/>
              </a:ext>
            </a:extLst>
          </p:cNvPr>
          <p:cNvSpPr txBox="1"/>
          <p:nvPr/>
        </p:nvSpPr>
        <p:spPr>
          <a:xfrm>
            <a:off x="8210242" y="18771"/>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11</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256683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ext uri="{D42A27DB-BD31-4B8C-83A1-F6EECF244321}">
                <p14:modId xmlns:p14="http://schemas.microsoft.com/office/powerpoint/2010/main" val="1276345039"/>
              </p:ext>
            </p:extLst>
          </p:nvPr>
        </p:nvGraphicFramePr>
        <p:xfrm>
          <a:off x="395250" y="127613"/>
          <a:ext cx="8641246" cy="6669358"/>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373">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46985">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行</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程</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endPar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講　義・午後　フィールドワーク（Ａ班）</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400" b="1" dirty="0">
                          <a:effectLst/>
                          <a:latin typeface="Calibri Light" panose="020F0302020204030204" pitchFamily="34" charset="0"/>
                          <a:cs typeface="Calibri Light" panose="020F0302020204030204" pitchFamily="34" charset="0"/>
                        </a:rPr>
                        <a:t>　　</a:t>
                      </a:r>
                      <a:r>
                        <a:rPr lang="ja-JP" altLang="en-US" sz="1200" b="1" dirty="0">
                          <a:effectLst/>
                          <a:latin typeface="Calibri Light" panose="020F0302020204030204" pitchFamily="34" charset="0"/>
                          <a:cs typeface="Calibri Light" panose="020F0302020204030204" pitchFamily="34" charset="0"/>
                        </a:rPr>
                        <a:t>　</a:t>
                      </a:r>
                      <a:r>
                        <a:rPr lang="en-US" altLang="ja-JP" sz="1200" b="1" dirty="0">
                          <a:effectLst/>
                          <a:latin typeface="Calibri Light" panose="020F0302020204030204" pitchFamily="34" charset="0"/>
                          <a:cs typeface="Calibri Light" panose="020F0302020204030204" pitchFamily="34" charset="0"/>
                        </a:rPr>
                        <a:t>     </a:t>
                      </a:r>
                      <a:r>
                        <a:rPr lang="ja-JP" altLang="en-US" sz="1200" b="1" dirty="0">
                          <a:effectLst/>
                          <a:latin typeface="Calibri Light" panose="020F0302020204030204" pitchFamily="34" charset="0"/>
                          <a:cs typeface="Calibri Light" panose="020F0302020204030204" pitchFamily="34" charset="0"/>
                        </a:rPr>
                        <a:t>　　</a:t>
                      </a:r>
                      <a:r>
                        <a:rPr lang="en-US" altLang="ja-JP" sz="1200" b="1" dirty="0">
                          <a:effectLst/>
                          <a:latin typeface="Calibri Light" panose="020F0302020204030204" pitchFamily="34" charset="0"/>
                          <a:cs typeface="Calibri Light" panose="020F0302020204030204" pitchFamily="34" charset="0"/>
                        </a:rPr>
                        <a:t>     </a:t>
                      </a: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100" dirty="0">
                          <a:effectLst/>
                          <a:latin typeface="+mn-lt"/>
                        </a:rPr>
                        <a:t>　</a:t>
                      </a:r>
                      <a:r>
                        <a:rPr lang="ja-JP" altLang="en-US" sz="11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Calibri" panose="020F0502020204030204" pitchFamily="34" charset="0"/>
                        </a:rPr>
                        <a:t>９：３０～～１２：００</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（Ａ班：２０名）　　</a:t>
                      </a:r>
                      <a:r>
                        <a:rPr lang="ja-JP" altLang="en-US" sz="1000" b="1" dirty="0">
                          <a:effectLst/>
                        </a:rPr>
                        <a:t>　　　　　和歌山県土砂災害啓発センター</a:t>
                      </a:r>
                      <a:r>
                        <a:rPr lang="ja-JP" altLang="en-US" sz="1000" dirty="0">
                          <a:effectLst/>
                        </a:rPr>
                        <a:t>　　</a:t>
                      </a:r>
                      <a:endParaRPr lang="en-US" altLang="ja-JP" sz="100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啓発センター職員による講義</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kumimoji="1" lang="ja-JP" altLang="en-US" sz="1200" kern="1200" dirty="0">
                          <a:solidFill>
                            <a:schemeClr val="tx1"/>
                          </a:solidFill>
                          <a:effectLst/>
                          <a:latin typeface="+mj-ea"/>
                          <a:ea typeface="+mn-ea"/>
                          <a:cs typeface="+mn-cs"/>
                        </a:rPr>
                        <a:t>　　　　　　　　　　　　　　　　　　　　　　　　　　　 水害被災者による紙芝居等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latin typeface="Calibri" panose="020F0502020204030204" pitchFamily="34" charset="0"/>
                          <a:cs typeface="Calibri" panose="020F0502020204030204" pitchFamily="34" charset="0"/>
                        </a:rPr>
                        <a:t>　　　　　　　　　　　　　　　　　　　　　　　　　　　　　　　</a:t>
                      </a:r>
                      <a:r>
                        <a:rPr lang="ja-JP" altLang="en-US" sz="800" u="none" dirty="0">
                          <a:effectLst/>
                        </a:rPr>
                        <a:t>　　　　　　　　　</a:t>
                      </a:r>
                      <a:r>
                        <a:rPr lang="ja-JP" altLang="en-US" sz="1200" b="1" u="none" dirty="0">
                          <a:effectLst/>
                        </a:rPr>
                        <a:t>１２：００～１３：００　　　　</a:t>
                      </a:r>
                      <a:endParaRPr lang="en-US" altLang="ja-JP" sz="1200" b="1" u="none"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ねぼけ堂で昼食　（予定）</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　</a:t>
                      </a:r>
                      <a:r>
                        <a:rPr lang="ja-JP" altLang="en-US" sz="14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4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latin typeface="+mj-ea"/>
                          <a:ea typeface="+mj-ea"/>
                          <a:cs typeface="Calibri" panose="020F0502020204030204" pitchFamily="34" charset="0"/>
                        </a:rPr>
                        <a:t>　　　　　　１３：００～～１６：００</a:t>
                      </a:r>
                      <a:r>
                        <a:rPr lang="ja-JP" altLang="en-US" sz="1000" dirty="0">
                          <a:effectLst/>
                          <a:latin typeface="+mj-ea"/>
                          <a:ea typeface="+mj-ea"/>
                        </a:rPr>
                        <a:t>　　　　　</a:t>
                      </a:r>
                      <a:r>
                        <a:rPr lang="ja-JP" altLang="en-US" sz="1000" dirty="0">
                          <a:effectLst/>
                        </a:rPr>
                        <a:t>　　　　　　　　</a:t>
                      </a:r>
                      <a:r>
                        <a:rPr lang="en-US" altLang="ja-JP" sz="1000" dirty="0">
                          <a:effectLst/>
                        </a:rPr>
                        <a:t>       </a:t>
                      </a: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lang="ja-JP" altLang="en-US" sz="1000" b="1" dirty="0">
                          <a:effectLst/>
                        </a:rPr>
                        <a:t>（Ａ班：２０名）　　　　　　　　平安衣装着付け体験＆熊野古道ウォーク</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rPr>
                        <a:t>　９：００　　　　　　バス　</a:t>
                      </a: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語り部による案内</a:t>
                      </a:r>
                      <a:r>
                        <a:rPr kumimoji="1" lang="ja-JP" altLang="en-US" sz="1200" kern="1200" dirty="0">
                          <a:solidFill>
                            <a:schemeClr val="tx1"/>
                          </a:solidFill>
                          <a:effectLst/>
                          <a:latin typeface="+mn-lt"/>
                          <a:ea typeface="+mn-ea"/>
                          <a:cs typeface="+mn-cs"/>
                        </a:rPr>
                        <a:t>　　　　　　　　　　　　　</a:t>
                      </a:r>
                      <a:endParaRPr lang="en-US" altLang="ja-JP" sz="1200" dirty="0">
                        <a:effectLst/>
                      </a:endParaRPr>
                    </a:p>
                    <a:p>
                      <a:pPr algn="l" eaLnBrk="0" latinLnBrk="1" hangingPunct="0">
                        <a:lnSpc>
                          <a:spcPts val="1500"/>
                        </a:lnSpc>
                        <a:spcAft>
                          <a:spcPts val="0"/>
                        </a:spcAft>
                      </a:pPr>
                      <a:r>
                        <a:rPr lang="ja-JP" altLang="en-US" sz="1000" dirty="0" smtClean="0">
                          <a:effectLst/>
                        </a:rPr>
                        <a:t>　ホテル発</a:t>
                      </a:r>
                      <a:r>
                        <a:rPr lang="ja-JP" altLang="en-US" sz="1000" dirty="0">
                          <a:effectLst/>
                        </a:rPr>
                        <a:t>　</a:t>
                      </a:r>
                      <a:r>
                        <a:rPr lang="ja-JP" altLang="en-US" sz="1000" dirty="0" smtClean="0">
                          <a:effectLst/>
                        </a:rPr>
                        <a:t>　　</a:t>
                      </a:r>
                      <a:r>
                        <a:rPr lang="ja-JP" altLang="en-US" sz="1000" dirty="0">
                          <a:effectLst/>
                        </a:rPr>
                        <a:t>　</a:t>
                      </a:r>
                      <a:r>
                        <a:rPr lang="ja-JP" altLang="ja-JP" sz="1000" dirty="0">
                          <a:effectLst/>
                        </a:rPr>
                        <a:t>＝＝</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latin typeface="Calibri" panose="020F0502020204030204" pitchFamily="34" charset="0"/>
                          <a:cs typeface="Calibri" panose="020F0502020204030204" pitchFamily="34" charset="0"/>
                        </a:rPr>
                        <a:t>　　　　</a:t>
                      </a:r>
                      <a:endParaRPr lang="en-US" altLang="ja-JP" sz="1000" dirty="0">
                        <a:effectLst/>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endParaRPr lang="en-US" altLang="ja-JP" sz="1000"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en-US" altLang="ja-JP" sz="1400" dirty="0">
                          <a:effectLst/>
                          <a:latin typeface="HG丸ｺﾞｼｯｸM-PRO" panose="020F0600000000000000" pitchFamily="50" charset="-128"/>
                          <a:ea typeface="HG丸ｺﾞｼｯｸM-PRO" panose="020F0600000000000000" pitchFamily="50" charset="-128"/>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午後　フィールドワーク・午後　講義（Ｂ班）</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b="1" i="1" u="sng" dirty="0">
                          <a:effectLst>
                            <a:outerShdw blurRad="38100" dist="38100" dir="2700000" algn="tl">
                              <a:srgbClr val="000000">
                                <a:alpha val="43137"/>
                              </a:srgbClr>
                            </a:outerShdw>
                          </a:effectLst>
                        </a:rPr>
                        <a:t>　</a:t>
                      </a: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mj-ea"/>
                          <a:ea typeface="+mj-ea"/>
                        </a:rPr>
                        <a:t>　　　　　　　　　　　</a:t>
                      </a:r>
                      <a:r>
                        <a:rPr lang="ja-JP" altLang="en-US" sz="1000" dirty="0">
                          <a:effectLst/>
                          <a:latin typeface="+mj-ea"/>
                          <a:ea typeface="+mj-ea"/>
                          <a:cs typeface="Calibri" panose="020F0502020204030204" pitchFamily="34" charset="0"/>
                        </a:rPr>
                        <a:t>　　　　　　　　　　　　　</a:t>
                      </a:r>
                      <a:r>
                        <a:rPr kumimoji="1" lang="ja-JP" altLang="en-US" sz="1000" kern="1200" dirty="0">
                          <a:solidFill>
                            <a:schemeClr val="tx1"/>
                          </a:solidFill>
                          <a:effectLst/>
                          <a:latin typeface="+mj-ea"/>
                          <a:ea typeface="+mj-ea"/>
                          <a:cs typeface="Calibri" panose="020F0502020204030204" pitchFamily="34" charset="0"/>
                        </a:rPr>
                        <a:t>　　　　　　９：３０～～１２：３０</a:t>
                      </a:r>
                      <a:r>
                        <a:rPr kumimoji="1" lang="ja-JP" altLang="en-US" sz="1000" kern="1200" dirty="0">
                          <a:solidFill>
                            <a:schemeClr val="tx1"/>
                          </a:solidFill>
                          <a:effectLst/>
                          <a:latin typeface="+mj-ea"/>
                          <a:ea typeface="+mj-ea"/>
                          <a:cs typeface="+mn-cs"/>
                        </a:rPr>
                        <a:t>　　　　　</a:t>
                      </a:r>
                      <a:r>
                        <a:rPr lang="ja-JP" altLang="en-US" sz="1000" dirty="0">
                          <a:effectLst/>
                          <a:latin typeface="+mj-ea"/>
                          <a:ea typeface="+mj-ea"/>
                        </a:rPr>
                        <a:t>　　　　　　　　</a:t>
                      </a:r>
                      <a:r>
                        <a:rPr lang="en-US" altLang="ja-JP" sz="1000" dirty="0">
                          <a:effectLst/>
                          <a:latin typeface="+mj-ea"/>
                          <a:ea typeface="+mj-ea"/>
                        </a:rPr>
                        <a:t>       </a:t>
                      </a: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mj-ea"/>
                          <a:ea typeface="+mj-ea"/>
                        </a:rPr>
                        <a:t>　　　　　　　　　　　　　　　　　　　</a:t>
                      </a:r>
                      <a:r>
                        <a:rPr lang="ja-JP" altLang="en-US" sz="1000" b="1" dirty="0">
                          <a:effectLst/>
                          <a:latin typeface="+mj-ea"/>
                          <a:ea typeface="+mj-ea"/>
                        </a:rPr>
                        <a:t>（Ｂ班：２０名）　　　　　　　　平安衣装着付け体験＆熊野古道ウォーク</a:t>
                      </a:r>
                      <a:r>
                        <a:rPr lang="ja-JP" altLang="en-US" sz="1000" dirty="0">
                          <a:effectLst/>
                          <a:latin typeface="+mj-ea"/>
                          <a:ea typeface="+mj-ea"/>
                        </a:rPr>
                        <a:t>　　</a:t>
                      </a:r>
                      <a:endParaRPr lang="en-US" altLang="ja-JP" sz="1000" dirty="0">
                        <a:effectLst/>
                        <a:latin typeface="+mj-ea"/>
                        <a:ea typeface="+mj-ea"/>
                      </a:endParaRPr>
                    </a:p>
                    <a:p>
                      <a:pPr algn="l" eaLnBrk="0" latinLnBrk="1" hangingPunct="0">
                        <a:lnSpc>
                          <a:spcPts val="1500"/>
                        </a:lnSpc>
                        <a:spcAft>
                          <a:spcPts val="0"/>
                        </a:spcAft>
                      </a:pPr>
                      <a:r>
                        <a:rPr kumimoji="1" lang="ja-JP" altLang="en-US" sz="1000" kern="1200" dirty="0">
                          <a:solidFill>
                            <a:schemeClr val="tx1"/>
                          </a:solidFill>
                          <a:effectLst/>
                          <a:latin typeface="+mj-ea"/>
                          <a:ea typeface="+mj-ea"/>
                          <a:cs typeface="+mn-cs"/>
                        </a:rPr>
                        <a:t>　　　　　　　　　　　　　　　　　　　　　　　　　　　　　　　　　　　　　</a:t>
                      </a:r>
                      <a:r>
                        <a:rPr kumimoji="1" lang="ja-JP" altLang="en-US" sz="1200" kern="1200" dirty="0">
                          <a:solidFill>
                            <a:schemeClr val="tx1"/>
                          </a:solidFill>
                          <a:effectLst/>
                          <a:latin typeface="+mj-ea"/>
                          <a:ea typeface="+mj-ea"/>
                          <a:cs typeface="+mn-cs"/>
                        </a:rPr>
                        <a:t>　語り部による案内　　</a:t>
                      </a:r>
                      <a:r>
                        <a:rPr kumimoji="1" lang="ja-JP" altLang="en-US" sz="1000" kern="1200" dirty="0">
                          <a:solidFill>
                            <a:schemeClr val="tx1"/>
                          </a:solidFill>
                          <a:effectLst/>
                          <a:latin typeface="+mj-ea"/>
                          <a:ea typeface="+mj-ea"/>
                          <a:cs typeface="+mn-cs"/>
                        </a:rPr>
                        <a:t>　　　　　　　　　　　</a:t>
                      </a:r>
                      <a:endParaRPr lang="en-US" altLang="ja-JP" sz="1000" dirty="0">
                        <a:effectLst/>
                        <a:latin typeface="+mj-ea"/>
                        <a:ea typeface="+mj-ea"/>
                      </a:endParaRPr>
                    </a:p>
                    <a:p>
                      <a:pPr algn="l" eaLnBrk="0" latinLnBrk="1" hangingPunct="0">
                        <a:lnSpc>
                          <a:spcPts val="1500"/>
                        </a:lnSpc>
                        <a:spcAft>
                          <a:spcPts val="0"/>
                        </a:spcAft>
                      </a:pPr>
                      <a:r>
                        <a:rPr lang="ja-JP" altLang="en-US" sz="1000" dirty="0">
                          <a:effectLst/>
                          <a:latin typeface="+mj-ea"/>
                          <a:ea typeface="+mj-ea"/>
                        </a:rPr>
                        <a:t>　　　　　　　　　　　　　　　　　　　　　　　　　　　　　　　　　　　　　　　　　　　　</a:t>
                      </a:r>
                      <a:endParaRPr lang="en-US" altLang="ja-JP" sz="1000" dirty="0">
                        <a:effectLst/>
                        <a:latin typeface="+mj-ea"/>
                        <a:ea typeface="+mj-ea"/>
                      </a:endParaRPr>
                    </a:p>
                    <a:p>
                      <a:pPr algn="l" eaLnBrk="0" latinLnBrk="1" hangingPunct="0">
                        <a:lnSpc>
                          <a:spcPts val="1500"/>
                        </a:lnSpc>
                        <a:spcAft>
                          <a:spcPts val="0"/>
                        </a:spcAft>
                      </a:pPr>
                      <a:r>
                        <a:rPr lang="ja-JP" altLang="en-US" sz="1000" dirty="0">
                          <a:effectLst/>
                          <a:latin typeface="+mj-ea"/>
                          <a:ea typeface="+mj-ea"/>
                        </a:rPr>
                        <a:t>   　　　　　　　　　　　　　　　　　　　　　　　　　　　　　　　　　　</a:t>
                      </a:r>
                      <a:r>
                        <a:rPr lang="ja-JP" altLang="en-US" sz="800" u="none" dirty="0">
                          <a:effectLst/>
                        </a:rPr>
                        <a:t>　　　　　</a:t>
                      </a:r>
                      <a:r>
                        <a:rPr lang="ja-JP" altLang="en-US" sz="1200" b="1" u="none" dirty="0">
                          <a:effectLst/>
                        </a:rPr>
                        <a:t>１２：３０～１３：３０　　　　</a:t>
                      </a:r>
                      <a:endParaRPr lang="en-US" altLang="ja-JP" sz="1200" b="1" u="none"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ねぼけ堂で昼食　（予定）</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　</a:t>
                      </a:r>
                      <a:r>
                        <a:rPr lang="ja-JP" altLang="en-US" sz="14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400" dirty="0">
                        <a:effectLst/>
                      </a:endParaRPr>
                    </a:p>
                    <a:p>
                      <a:pPr algn="l" eaLnBrk="0" latinLnBrk="1" hangingPunct="0">
                        <a:lnSpc>
                          <a:spcPts val="1500"/>
                        </a:lnSpc>
                        <a:spcAft>
                          <a:spcPts val="0"/>
                        </a:spcAft>
                      </a:pPr>
                      <a:r>
                        <a:rPr lang="ja-JP" altLang="en-US" sz="1200" b="1" dirty="0">
                          <a:effectLst/>
                        </a:rPr>
                        <a:t>　　　　　　　　　　　　　　　　　　</a:t>
                      </a:r>
                      <a:r>
                        <a:rPr lang="ja-JP" altLang="en-US" sz="1000" b="1" dirty="0">
                          <a:effectLst/>
                          <a:latin typeface="+mj-ea"/>
                          <a:ea typeface="+mj-ea"/>
                        </a:rPr>
                        <a:t>　　　　　</a:t>
                      </a:r>
                      <a:r>
                        <a:rPr lang="ja-JP" altLang="en-US" sz="1000" dirty="0">
                          <a:effectLst/>
                          <a:latin typeface="+mj-ea"/>
                          <a:ea typeface="+mj-ea"/>
                          <a:cs typeface="Calibri" panose="020F0502020204030204" pitchFamily="34" charset="0"/>
                        </a:rPr>
                        <a:t>　　　　　　　　　　　　</a:t>
                      </a:r>
                      <a:r>
                        <a:rPr kumimoji="1" lang="ja-JP" altLang="en-US" sz="1000" kern="1200" dirty="0">
                          <a:solidFill>
                            <a:schemeClr val="tx1"/>
                          </a:solidFill>
                          <a:effectLst/>
                          <a:latin typeface="+mj-ea"/>
                          <a:ea typeface="+mj-ea"/>
                          <a:cs typeface="Calibri" panose="020F0502020204030204" pitchFamily="34" charset="0"/>
                        </a:rPr>
                        <a:t>１３：３０～～１６：００</a:t>
                      </a:r>
                      <a:r>
                        <a:rPr kumimoji="1" lang="ja-JP" altLang="en-US" sz="1000" kern="1200" dirty="0">
                          <a:solidFill>
                            <a:schemeClr val="tx1"/>
                          </a:solidFill>
                          <a:effectLst/>
                          <a:latin typeface="+mj-ea"/>
                          <a:ea typeface="+mj-ea"/>
                          <a:cs typeface="+mn-cs"/>
                        </a:rPr>
                        <a:t>　　　　　　　　　　　　　</a:t>
                      </a:r>
                      <a:endParaRPr lang="en-US" altLang="ja-JP" sz="1000" dirty="0">
                        <a:effectLst/>
                        <a:latin typeface="+mj-ea"/>
                        <a:ea typeface="+mj-ea"/>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mj-ea"/>
                          <a:ea typeface="+mj-ea"/>
                          <a:cs typeface="Calibri" panose="020F0502020204030204" pitchFamily="34" charset="0"/>
                        </a:rPr>
                        <a:t>　　　　　　　　　　　　　　　　　　　</a:t>
                      </a:r>
                      <a:r>
                        <a:rPr lang="ja-JP" altLang="en-US" sz="1000" b="1" dirty="0">
                          <a:effectLst/>
                          <a:latin typeface="+mj-ea"/>
                          <a:ea typeface="+mj-ea"/>
                          <a:cs typeface="Calibri" panose="020F0502020204030204" pitchFamily="34" charset="0"/>
                        </a:rPr>
                        <a:t>（Ｂ班：２０名）　　</a:t>
                      </a:r>
                      <a:r>
                        <a:rPr lang="ja-JP" altLang="en-US" sz="1000" b="1" dirty="0">
                          <a:effectLst/>
                          <a:latin typeface="+mj-ea"/>
                          <a:ea typeface="+mj-ea"/>
                        </a:rPr>
                        <a:t>　　　　　　　　和歌山県土砂災害啓発センター</a:t>
                      </a:r>
                      <a:r>
                        <a:rPr lang="ja-JP" altLang="en-US" sz="1000" dirty="0">
                          <a:effectLst/>
                          <a:latin typeface="+mj-ea"/>
                          <a:ea typeface="+mj-ea"/>
                        </a:rPr>
                        <a:t>　　</a:t>
                      </a:r>
                      <a:endParaRPr lang="en-US" altLang="ja-JP" sz="1000" dirty="0">
                        <a:effectLst/>
                        <a:latin typeface="+mj-ea"/>
                        <a:ea typeface="+mj-ea"/>
                      </a:endParaRPr>
                    </a:p>
                    <a:p>
                      <a:pPr algn="l" eaLnBrk="0" latinLnBrk="1" hangingPunct="0">
                        <a:lnSpc>
                          <a:spcPts val="1500"/>
                        </a:lnSpc>
                        <a:spcAft>
                          <a:spcPts val="0"/>
                        </a:spcAft>
                      </a:pPr>
                      <a:r>
                        <a:rPr kumimoji="1" lang="ja-JP" altLang="en-US" sz="1000" kern="1200" dirty="0">
                          <a:solidFill>
                            <a:schemeClr val="tx1"/>
                          </a:solidFill>
                          <a:effectLst/>
                          <a:latin typeface="+mj-ea"/>
                          <a:ea typeface="+mj-ea"/>
                          <a:cs typeface="+mn-cs"/>
                        </a:rPr>
                        <a:t>　　　　　　　　　　　　　　　　　　　　　　　　　　　　　　　</a:t>
                      </a:r>
                      <a:r>
                        <a:rPr kumimoji="1" lang="ja-JP" altLang="en-US" sz="1200" kern="1200" dirty="0">
                          <a:solidFill>
                            <a:schemeClr val="tx1"/>
                          </a:solidFill>
                          <a:effectLst/>
                          <a:latin typeface="+mj-ea"/>
                          <a:ea typeface="+mj-ea"/>
                          <a:cs typeface="+mn-cs"/>
                        </a:rPr>
                        <a:t>　　　　　　啓発センター職員による講義</a:t>
                      </a:r>
                      <a:endParaRPr kumimoji="1" lang="en-US" altLang="ja-JP" sz="1200" kern="1200" dirty="0">
                        <a:solidFill>
                          <a:schemeClr val="tx1"/>
                        </a:solidFill>
                        <a:effectLst/>
                        <a:latin typeface="+mj-ea"/>
                        <a:ea typeface="+mj-ea"/>
                        <a:cs typeface="+mn-cs"/>
                      </a:endParaRPr>
                    </a:p>
                    <a:p>
                      <a:pPr algn="l" eaLnBrk="0" latinLnBrk="1" hangingPunct="0">
                        <a:lnSpc>
                          <a:spcPts val="1500"/>
                        </a:lnSpc>
                        <a:spcAft>
                          <a:spcPts val="0"/>
                        </a:spcAft>
                      </a:pPr>
                      <a:r>
                        <a:rPr kumimoji="1" lang="ja-JP" altLang="en-US" sz="1200" kern="1200" dirty="0">
                          <a:solidFill>
                            <a:schemeClr val="tx1"/>
                          </a:solidFill>
                          <a:effectLst/>
                          <a:latin typeface="+mj-ea"/>
                          <a:ea typeface="+mj-ea"/>
                          <a:cs typeface="+mn-cs"/>
                        </a:rPr>
                        <a:t>　　　　　　　　　　　　　　　　　　　　　　　　　　　　　　　 水害被災者による紙芝居等　　</a:t>
                      </a:r>
                      <a:r>
                        <a:rPr lang="ja-JP" altLang="en-US" sz="1200" b="1" dirty="0">
                          <a:effectLst/>
                          <a:latin typeface="+mj-ea"/>
                          <a:ea typeface="+mj-ea"/>
                        </a:rPr>
                        <a:t>　　　　　　　　　　　</a:t>
                      </a:r>
                      <a:endParaRPr lang="ja-JP" sz="1200" dirty="0">
                        <a:solidFill>
                          <a:srgbClr val="000000"/>
                        </a:solidFill>
                        <a:effectLst/>
                        <a:latin typeface="+mj-ea"/>
                        <a:ea typeface="+mj-ea"/>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2" name="正方形/長方形 1">
            <a:extLst>
              <a:ext uri="{FF2B5EF4-FFF2-40B4-BE49-F238E27FC236}">
                <a16:creationId xmlns:a16="http://schemas.microsoft.com/office/drawing/2014/main" id="{C3110A99-DE58-4E2B-8BD0-B78FC3BB0055}"/>
              </a:ext>
            </a:extLst>
          </p:cNvPr>
          <p:cNvSpPr/>
          <p:nvPr/>
        </p:nvSpPr>
        <p:spPr>
          <a:xfrm>
            <a:off x="2178412" y="1395179"/>
            <a:ext cx="6391335" cy="926616"/>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C66BD46-3B49-4DCE-841A-4B553E9D0284}"/>
              </a:ext>
            </a:extLst>
          </p:cNvPr>
          <p:cNvSpPr/>
          <p:nvPr/>
        </p:nvSpPr>
        <p:spPr>
          <a:xfrm>
            <a:off x="2178412" y="2918768"/>
            <a:ext cx="6391335" cy="926616"/>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FD43B59-CFDF-42D0-A891-83AD5A099FBD}"/>
              </a:ext>
            </a:extLst>
          </p:cNvPr>
          <p:cNvPicPr>
            <a:picLocks noChangeAspect="1"/>
          </p:cNvPicPr>
          <p:nvPr/>
        </p:nvPicPr>
        <p:blipFill>
          <a:blip r:embed="rId3"/>
          <a:stretch>
            <a:fillRect/>
          </a:stretch>
        </p:blipFill>
        <p:spPr>
          <a:xfrm>
            <a:off x="6703505" y="406363"/>
            <a:ext cx="416570" cy="416570"/>
          </a:xfrm>
          <a:prstGeom prst="rect">
            <a:avLst/>
          </a:prstGeom>
        </p:spPr>
      </p:pic>
      <p:pic>
        <p:nvPicPr>
          <p:cNvPr id="7" name="図 6">
            <a:extLst>
              <a:ext uri="{FF2B5EF4-FFF2-40B4-BE49-F238E27FC236}">
                <a16:creationId xmlns:a16="http://schemas.microsoft.com/office/drawing/2014/main" id="{13CF8865-F62C-4F84-9062-3A762F9A0F64}"/>
              </a:ext>
            </a:extLst>
          </p:cNvPr>
          <p:cNvPicPr>
            <a:picLocks noChangeAspect="1"/>
          </p:cNvPicPr>
          <p:nvPr/>
        </p:nvPicPr>
        <p:blipFill>
          <a:blip r:embed="rId4"/>
          <a:stretch>
            <a:fillRect/>
          </a:stretch>
        </p:blipFill>
        <p:spPr>
          <a:xfrm>
            <a:off x="7166110" y="426940"/>
            <a:ext cx="416570" cy="410194"/>
          </a:xfrm>
          <a:prstGeom prst="rect">
            <a:avLst/>
          </a:prstGeom>
        </p:spPr>
      </p:pic>
      <p:pic>
        <p:nvPicPr>
          <p:cNvPr id="9" name="図 8">
            <a:extLst>
              <a:ext uri="{FF2B5EF4-FFF2-40B4-BE49-F238E27FC236}">
                <a16:creationId xmlns:a16="http://schemas.microsoft.com/office/drawing/2014/main" id="{56849C00-1337-4C9C-873C-32496948DD88}"/>
              </a:ext>
            </a:extLst>
          </p:cNvPr>
          <p:cNvPicPr>
            <a:picLocks noChangeAspect="1"/>
          </p:cNvPicPr>
          <p:nvPr/>
        </p:nvPicPr>
        <p:blipFill>
          <a:blip r:embed="rId5"/>
          <a:stretch>
            <a:fillRect/>
          </a:stretch>
        </p:blipFill>
        <p:spPr>
          <a:xfrm>
            <a:off x="7628715" y="445632"/>
            <a:ext cx="423678" cy="419265"/>
          </a:xfrm>
          <a:prstGeom prst="rect">
            <a:avLst/>
          </a:prstGeom>
        </p:spPr>
      </p:pic>
      <p:pic>
        <p:nvPicPr>
          <p:cNvPr id="21" name="図 20">
            <a:extLst>
              <a:ext uri="{FF2B5EF4-FFF2-40B4-BE49-F238E27FC236}">
                <a16:creationId xmlns:a16="http://schemas.microsoft.com/office/drawing/2014/main" id="{EB840FEB-05F8-45CF-9B38-416FB0B162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447" y="1349963"/>
            <a:ext cx="972471" cy="653048"/>
          </a:xfrm>
          <a:prstGeom prst="rect">
            <a:avLst/>
          </a:prstGeom>
        </p:spPr>
      </p:pic>
      <p:sp>
        <p:nvSpPr>
          <p:cNvPr id="27" name="Rectangle 51">
            <a:extLst>
              <a:ext uri="{FF2B5EF4-FFF2-40B4-BE49-F238E27FC236}">
                <a16:creationId xmlns:a16="http://schemas.microsoft.com/office/drawing/2014/main" id="{3D52556F-9733-41E1-8555-43F8D54634C5}"/>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（プログラム行程）</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B015CA6F-DBE9-46E6-A6FD-366C610DABAA}"/>
              </a:ext>
            </a:extLst>
          </p:cNvPr>
          <p:cNvSpPr/>
          <p:nvPr/>
        </p:nvSpPr>
        <p:spPr>
          <a:xfrm flipV="1">
            <a:off x="3632818" y="550982"/>
            <a:ext cx="1774350" cy="230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1">
            <a:extLst>
              <a:ext uri="{FF2B5EF4-FFF2-40B4-BE49-F238E27FC236}">
                <a16:creationId xmlns:a16="http://schemas.microsoft.com/office/drawing/2014/main" id="{12BC951F-7D58-4299-8716-E797CF52C8CE}"/>
              </a:ext>
            </a:extLst>
          </p:cNvPr>
          <p:cNvSpPr>
            <a:spLocks noChangeArrowheads="1"/>
          </p:cNvSpPr>
          <p:nvPr/>
        </p:nvSpPr>
        <p:spPr bwMode="auto">
          <a:xfrm>
            <a:off x="441285" y="177408"/>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２０１１ 紀伊半島大水害  土砂災害の脅威からの備え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8" name="図 7">
            <a:extLst>
              <a:ext uri="{FF2B5EF4-FFF2-40B4-BE49-F238E27FC236}">
                <a16:creationId xmlns:a16="http://schemas.microsoft.com/office/drawing/2014/main" id="{B0493226-D8A9-4FBF-B5C5-41F8E71706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945" y="427303"/>
            <a:ext cx="354172" cy="354172"/>
          </a:xfrm>
          <a:prstGeom prst="rect">
            <a:avLst/>
          </a:prstGeom>
        </p:spPr>
      </p:pic>
      <p:pic>
        <p:nvPicPr>
          <p:cNvPr id="10" name="図 9">
            <a:extLst>
              <a:ext uri="{FF2B5EF4-FFF2-40B4-BE49-F238E27FC236}">
                <a16:creationId xmlns:a16="http://schemas.microsoft.com/office/drawing/2014/main" id="{89313A98-0476-45A7-A835-EEAEFDA816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207" y="445632"/>
            <a:ext cx="428052" cy="321039"/>
          </a:xfrm>
          <a:prstGeom prst="rect">
            <a:avLst/>
          </a:prstGeom>
        </p:spPr>
      </p:pic>
      <p:sp>
        <p:nvSpPr>
          <p:cNvPr id="12" name="正方形/長方形 11">
            <a:extLst>
              <a:ext uri="{FF2B5EF4-FFF2-40B4-BE49-F238E27FC236}">
                <a16:creationId xmlns:a16="http://schemas.microsoft.com/office/drawing/2014/main" id="{2A65FDF1-ABEF-419F-95BC-45A235578A8C}"/>
              </a:ext>
            </a:extLst>
          </p:cNvPr>
          <p:cNvSpPr/>
          <p:nvPr/>
        </p:nvSpPr>
        <p:spPr>
          <a:xfrm>
            <a:off x="2211500" y="4359310"/>
            <a:ext cx="6391335" cy="832122"/>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21169B9-DCED-4757-9E5F-730058BD9CCC}"/>
              </a:ext>
            </a:extLst>
          </p:cNvPr>
          <p:cNvSpPr/>
          <p:nvPr/>
        </p:nvSpPr>
        <p:spPr>
          <a:xfrm>
            <a:off x="2224534" y="5759862"/>
            <a:ext cx="6424424" cy="92072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50CC0347-9DEA-4004-8146-09B98BBCA6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245" y="4413814"/>
            <a:ext cx="972471" cy="653048"/>
          </a:xfrm>
          <a:prstGeom prst="rect">
            <a:avLst/>
          </a:prstGeom>
        </p:spPr>
      </p:pic>
      <p:pic>
        <p:nvPicPr>
          <p:cNvPr id="20" name="図 19">
            <a:extLst>
              <a:ext uri="{FF2B5EF4-FFF2-40B4-BE49-F238E27FC236}">
                <a16:creationId xmlns:a16="http://schemas.microsoft.com/office/drawing/2014/main" id="{71D71B86-D6C9-4484-B442-FB1CC066CB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2460" y="4400116"/>
            <a:ext cx="1000679" cy="750509"/>
          </a:xfrm>
          <a:prstGeom prst="rect">
            <a:avLst/>
          </a:prstGeom>
        </p:spPr>
      </p:pic>
      <p:pic>
        <p:nvPicPr>
          <p:cNvPr id="34" name="図 33">
            <a:extLst>
              <a:ext uri="{FF2B5EF4-FFF2-40B4-BE49-F238E27FC236}">
                <a16:creationId xmlns:a16="http://schemas.microsoft.com/office/drawing/2014/main" id="{3B90E641-4BD1-4435-816A-6BD48C2B54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1081" y="1450732"/>
            <a:ext cx="1389540" cy="820968"/>
          </a:xfrm>
          <a:prstGeom prst="rect">
            <a:avLst/>
          </a:prstGeom>
        </p:spPr>
      </p:pic>
      <p:pic>
        <p:nvPicPr>
          <p:cNvPr id="43" name="図 42">
            <a:extLst>
              <a:ext uri="{FF2B5EF4-FFF2-40B4-BE49-F238E27FC236}">
                <a16:creationId xmlns:a16="http://schemas.microsoft.com/office/drawing/2014/main" id="{E61B6379-7D5E-4C2A-AD3F-96A8D762CA8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35718" y="1144543"/>
            <a:ext cx="694523" cy="447063"/>
          </a:xfrm>
          <a:prstGeom prst="rect">
            <a:avLst/>
          </a:prstGeom>
        </p:spPr>
      </p:pic>
      <p:pic>
        <p:nvPicPr>
          <p:cNvPr id="45" name="図 44">
            <a:extLst>
              <a:ext uri="{FF2B5EF4-FFF2-40B4-BE49-F238E27FC236}">
                <a16:creationId xmlns:a16="http://schemas.microsoft.com/office/drawing/2014/main" id="{55860830-2AAB-4C8C-A0B1-BC2F3AE07CD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2623" t="579" r="11872" b="7755"/>
          <a:stretch/>
        </p:blipFill>
        <p:spPr>
          <a:xfrm>
            <a:off x="8092468" y="4077533"/>
            <a:ext cx="654051" cy="469523"/>
          </a:xfrm>
          <a:prstGeom prst="rect">
            <a:avLst/>
          </a:prstGeom>
        </p:spPr>
      </p:pic>
      <p:sp>
        <p:nvSpPr>
          <p:cNvPr id="11" name="テキスト ボックス 10">
            <a:extLst>
              <a:ext uri="{FF2B5EF4-FFF2-40B4-BE49-F238E27FC236}">
                <a16:creationId xmlns:a16="http://schemas.microsoft.com/office/drawing/2014/main" id="{7F0A7670-A1AB-47E9-A542-81E3824080A4}"/>
              </a:ext>
            </a:extLst>
          </p:cNvPr>
          <p:cNvSpPr txBox="1"/>
          <p:nvPr/>
        </p:nvSpPr>
        <p:spPr>
          <a:xfrm>
            <a:off x="8121230" y="34360"/>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12</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157684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nvPr>
        </p:nvGraphicFramePr>
        <p:xfrm>
          <a:off x="326554" y="115456"/>
          <a:ext cx="8641246" cy="6669358"/>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373">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46985">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プ</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ロ</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グ</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ラ</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ム</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内</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容</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フィールドワーク</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000" dirty="0">
                          <a:solidFill>
                            <a:srgbClr val="000000"/>
                          </a:solidFill>
                          <a:effectLst/>
                          <a:latin typeface="Microsoft Sans Serif"/>
                          <a:ea typeface="HG丸ｺﾞｼｯｸM-PRO"/>
                        </a:rPr>
                        <a:t>【</a:t>
                      </a:r>
                      <a:r>
                        <a:rPr lang="ja-JP" altLang="en-US" sz="1000" dirty="0">
                          <a:solidFill>
                            <a:srgbClr val="000000"/>
                          </a:solidFill>
                          <a:effectLst/>
                          <a:latin typeface="Microsoft Sans Serif"/>
                          <a:ea typeface="HG丸ｺﾞｼｯｸM-PRO"/>
                        </a:rPr>
                        <a:t>概要</a:t>
                      </a:r>
                      <a:r>
                        <a:rPr lang="en-US" altLang="ja-JP" sz="1000" dirty="0">
                          <a:solidFill>
                            <a:srgbClr val="000000"/>
                          </a:solidFill>
                          <a:effectLst/>
                          <a:latin typeface="Microsoft Sans Serif"/>
                          <a:ea typeface="HG丸ｺﾞｼｯｸM-PRO"/>
                        </a:rPr>
                        <a:t>】</a:t>
                      </a:r>
                      <a:r>
                        <a:rPr lang="ja-JP" altLang="en-US" sz="1000" b="1" dirty="0">
                          <a:effectLst/>
                        </a:rPr>
                        <a:t>　　　　　　　　　　　　　　　　　　　　　　　　　　　　　　　　　　　　　　　　　　　</a:t>
                      </a:r>
                      <a:endParaRPr lang="en-US" altLang="ja-JP" sz="1000" b="1" dirty="0">
                        <a:effectLst/>
                      </a:endParaRPr>
                    </a:p>
                    <a:p>
                      <a:pPr algn="l" eaLnBrk="0" latinLnBrk="1" hangingPunct="0">
                        <a:lnSpc>
                          <a:spcPts val="1500"/>
                        </a:lnSpc>
                        <a:spcAft>
                          <a:spcPts val="0"/>
                        </a:spcAft>
                      </a:pPr>
                      <a:r>
                        <a:rPr lang="ja-JP" altLang="en-US" sz="1000" dirty="0">
                          <a:effectLst/>
                        </a:rPr>
                        <a:t>　タイトル：</a:t>
                      </a:r>
                      <a:r>
                        <a:rPr lang="en-US" altLang="ja-JP" sz="1000" dirty="0">
                          <a:effectLst/>
                        </a:rPr>
                        <a:t>『</a:t>
                      </a:r>
                      <a:r>
                        <a:rPr lang="ja-JP" altLang="en-US" sz="1000" b="1" dirty="0">
                          <a:effectLst/>
                        </a:rPr>
                        <a:t>平安衣装着付け体験＆熊野古道ウォーク</a:t>
                      </a:r>
                      <a:r>
                        <a:rPr lang="en-US" altLang="ja-JP" sz="1000" dirty="0">
                          <a:effectLst/>
                        </a:rPr>
                        <a:t>』</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コース：大門坂茶屋（男女着付け体験）⇒⇒熊野那智大社＆那智の滝　　　　　　　　　　　　　　　　　　　　　　　　　　　　　　　　　</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内　容：平安時代にタイムスリップ！？語り部によるガイド付き</a:t>
                      </a:r>
                      <a:r>
                        <a:rPr lang="ja-JP" altLang="en-US" sz="1000" b="1" dirty="0"/>
                        <a:t>　　　　　　　　　　　　　　　　　　　　　</a:t>
                      </a:r>
                      <a:endParaRPr lang="en-US" altLang="ja-JP" sz="1000" b="1" dirty="0"/>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b="1" dirty="0"/>
                        <a:t>　　　　　　</a:t>
                      </a:r>
                      <a:r>
                        <a:rPr kumimoji="1" lang="ja-JP" altLang="en-US" sz="1000" b="0" kern="1200" dirty="0">
                          <a:solidFill>
                            <a:schemeClr val="tx1"/>
                          </a:solidFill>
                          <a:effectLst/>
                          <a:latin typeface="+mn-lt"/>
                          <a:ea typeface="+mn-ea"/>
                          <a:cs typeface="+mn-cs"/>
                        </a:rPr>
                        <a:t>熊野詣の際、皇族が着用したとされる衣装をイメージした平安衣装。</a:t>
                      </a:r>
                      <a:endParaRPr kumimoji="1" lang="en-US" altLang="ja-JP" sz="1000" b="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b="0" kern="1200" dirty="0">
                          <a:solidFill>
                            <a:schemeClr val="tx1"/>
                          </a:solidFill>
                          <a:effectLst/>
                          <a:latin typeface="+mn-lt"/>
                          <a:ea typeface="+mn-ea"/>
                          <a:cs typeface="+mn-cs"/>
                        </a:rPr>
                        <a:t>　　　　　  衣装に着替えていただき記念撮影。その後、専門ガイドの語り部と共</a:t>
                      </a:r>
                      <a:endParaRPr kumimoji="1" lang="en-US" altLang="ja-JP" sz="1000" b="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b="0" kern="1200" dirty="0">
                          <a:solidFill>
                            <a:schemeClr val="tx1"/>
                          </a:solidFill>
                          <a:effectLst/>
                          <a:latin typeface="+mn-lt"/>
                          <a:ea typeface="+mn-ea"/>
                          <a:cs typeface="+mn-cs"/>
                        </a:rPr>
                        <a:t>　　　　　  に、熊野詣の最終地点とされる熊野那智大社までのウォークを行う</a:t>
                      </a:r>
                      <a:endParaRPr kumimoji="1" lang="en-US" altLang="ja-JP" sz="1000" b="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b="0" kern="1200" dirty="0">
                          <a:solidFill>
                            <a:schemeClr val="tx1"/>
                          </a:solidFill>
                          <a:effectLst/>
                          <a:latin typeface="+mn-lt"/>
                          <a:ea typeface="+mn-ea"/>
                          <a:cs typeface="+mn-cs"/>
                        </a:rPr>
                        <a:t>　　　　　  体験。</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所要時間：約１８０分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講　義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タイトル：</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紀伊半島大水害から学ぶ 災害への備えと継承</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　　　　　　　　　　　　　</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場所：</a:t>
                      </a:r>
                      <a:r>
                        <a:rPr kumimoji="1" lang="ja-JP" altLang="en-US" sz="1000" b="0" kern="1200" dirty="0">
                          <a:solidFill>
                            <a:schemeClr val="tx1"/>
                          </a:solidFill>
                          <a:effectLst/>
                          <a:latin typeface="+mj-ea"/>
                          <a:ea typeface="+mn-ea"/>
                          <a:cs typeface="+mn-cs"/>
                        </a:rPr>
                        <a:t>和歌山県土砂災害啓発センター　　</a:t>
                      </a:r>
                      <a:r>
                        <a:rPr lang="ja-JP" altLang="en-US" sz="1000" b="0" i="0" u="none" dirty="0">
                          <a:effectLst/>
                          <a:latin typeface="+mj-ea"/>
                          <a:ea typeface="+mj-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内　容：２０１１年 河川の氾濫による土砂災害によって甚大な被害をもたらした紀伊半島大水害。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その教訓を活かし、今後の減災に繋げる為、土砂災害のメカニズムやその怖さを知る事や</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実際に被災にあった方からの実体験を聞くことにより、身を守る思考力・判断力・行動力な</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どを身につけられる講義内容。　　　　　　　　　　　　　　　　　　　　　　　　　　　　　　　　　</a:t>
                      </a:r>
                      <a:endParaRPr lang="en-US" altLang="ja-JP" sz="1000" b="0" i="0" u="none" dirty="0">
                        <a:effectLst/>
                        <a:latin typeface="+mj-ea"/>
                        <a:ea typeface="+mj-ea"/>
                        <a:cs typeface="Calibri Light" panose="020F0302020204030204" pitchFamily="34" charset="0"/>
                      </a:endParaRPr>
                    </a:p>
                    <a:p>
                      <a:pPr marL="0" marR="0" indent="0" algn="l" defTabSz="914400" rtl="0" eaLnBrk="0" fontAlgn="auto" latinLnBrk="1" hangingPunct="0">
                        <a:lnSpc>
                          <a:spcPts val="1500"/>
                        </a:lnSpc>
                        <a:spcBef>
                          <a:spcPts val="0"/>
                        </a:spcBef>
                        <a:spcAft>
                          <a:spcPts val="0"/>
                        </a:spcAft>
                        <a:buClrTx/>
                        <a:buSzTx/>
                        <a:buFontTx/>
                        <a:buNone/>
                        <a:tabLst/>
                        <a:defRPr/>
                      </a:pPr>
                      <a:r>
                        <a:rPr lang="ja-JP" altLang="en-US" sz="1000" b="0" i="0" u="none" dirty="0">
                          <a:effectLst/>
                          <a:latin typeface="+mj-ea"/>
                          <a:ea typeface="+mj-ea"/>
                          <a:cs typeface="Calibri Light" panose="020F0302020204030204" pitchFamily="34" charset="0"/>
                        </a:rPr>
                        <a:t>　 所要時間：約１５０分　</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marL="0" marR="0" indent="0" algn="l" defTabSz="914400" rtl="0" eaLnBrk="0" fontAlgn="auto" latinLnBrk="1" hangingPunct="0">
                        <a:lnSpc>
                          <a:spcPts val="1500"/>
                        </a:lnSpc>
                        <a:spcBef>
                          <a:spcPts val="0"/>
                        </a:spcBef>
                        <a:spcAft>
                          <a:spcPts val="0"/>
                        </a:spcAft>
                        <a:buClrTx/>
                        <a:buSzTx/>
                        <a:buFontTx/>
                        <a:buNone/>
                        <a:tabLst/>
                        <a:defRPr/>
                      </a:pPr>
                      <a:r>
                        <a:rPr lang="ja-JP" altLang="en-US" sz="1000" b="0" i="0" u="none" dirty="0">
                          <a:effectLst/>
                          <a:latin typeface="+mj-ea"/>
                          <a:ea typeface="+mj-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38" name="正方形/長方形 37">
            <a:extLst>
              <a:ext uri="{FF2B5EF4-FFF2-40B4-BE49-F238E27FC236}">
                <a16:creationId xmlns:a16="http://schemas.microsoft.com/office/drawing/2014/main" id="{634210B0-4DFC-47DA-81AC-D6B70379E1FC}"/>
              </a:ext>
            </a:extLst>
          </p:cNvPr>
          <p:cNvSpPr/>
          <p:nvPr/>
        </p:nvSpPr>
        <p:spPr>
          <a:xfrm>
            <a:off x="777974" y="916440"/>
            <a:ext cx="7386363" cy="2872600"/>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FD43B59-CFDF-42D0-A891-83AD5A099FBD}"/>
              </a:ext>
            </a:extLst>
          </p:cNvPr>
          <p:cNvPicPr>
            <a:picLocks noChangeAspect="1"/>
          </p:cNvPicPr>
          <p:nvPr/>
        </p:nvPicPr>
        <p:blipFill>
          <a:blip r:embed="rId3"/>
          <a:stretch>
            <a:fillRect/>
          </a:stretch>
        </p:blipFill>
        <p:spPr>
          <a:xfrm>
            <a:off x="6717051" y="380313"/>
            <a:ext cx="398330" cy="398330"/>
          </a:xfrm>
          <a:prstGeom prst="rect">
            <a:avLst/>
          </a:prstGeom>
        </p:spPr>
      </p:pic>
      <p:pic>
        <p:nvPicPr>
          <p:cNvPr id="7" name="図 6">
            <a:extLst>
              <a:ext uri="{FF2B5EF4-FFF2-40B4-BE49-F238E27FC236}">
                <a16:creationId xmlns:a16="http://schemas.microsoft.com/office/drawing/2014/main" id="{13CF8865-F62C-4F84-9062-3A762F9A0F64}"/>
              </a:ext>
            </a:extLst>
          </p:cNvPr>
          <p:cNvPicPr>
            <a:picLocks noChangeAspect="1"/>
          </p:cNvPicPr>
          <p:nvPr/>
        </p:nvPicPr>
        <p:blipFill>
          <a:blip r:embed="rId4"/>
          <a:stretch>
            <a:fillRect/>
          </a:stretch>
        </p:blipFill>
        <p:spPr>
          <a:xfrm>
            <a:off x="7151193" y="368124"/>
            <a:ext cx="415773" cy="409409"/>
          </a:xfrm>
          <a:prstGeom prst="rect">
            <a:avLst/>
          </a:prstGeom>
        </p:spPr>
      </p:pic>
      <p:pic>
        <p:nvPicPr>
          <p:cNvPr id="9" name="図 8">
            <a:extLst>
              <a:ext uri="{FF2B5EF4-FFF2-40B4-BE49-F238E27FC236}">
                <a16:creationId xmlns:a16="http://schemas.microsoft.com/office/drawing/2014/main" id="{56849C00-1337-4C9C-873C-32496948DD88}"/>
              </a:ext>
            </a:extLst>
          </p:cNvPr>
          <p:cNvPicPr>
            <a:picLocks noChangeAspect="1"/>
          </p:cNvPicPr>
          <p:nvPr/>
        </p:nvPicPr>
        <p:blipFill>
          <a:blip r:embed="rId5"/>
          <a:stretch>
            <a:fillRect/>
          </a:stretch>
        </p:blipFill>
        <p:spPr>
          <a:xfrm>
            <a:off x="7599844" y="351816"/>
            <a:ext cx="402523" cy="398330"/>
          </a:xfrm>
          <a:prstGeom prst="rect">
            <a:avLst/>
          </a:prstGeom>
        </p:spPr>
      </p:pic>
      <p:sp>
        <p:nvSpPr>
          <p:cNvPr id="18" name="正方形/長方形 17">
            <a:extLst>
              <a:ext uri="{FF2B5EF4-FFF2-40B4-BE49-F238E27FC236}">
                <a16:creationId xmlns:a16="http://schemas.microsoft.com/office/drawing/2014/main" id="{D4FB797A-B8D7-4F13-9041-4A9FB4A698A4}"/>
              </a:ext>
            </a:extLst>
          </p:cNvPr>
          <p:cNvSpPr/>
          <p:nvPr/>
        </p:nvSpPr>
        <p:spPr>
          <a:xfrm>
            <a:off x="778491" y="3957761"/>
            <a:ext cx="7385845" cy="273914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90A39C0B-3C27-4A8E-8AA6-EFAA7DF6C9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8456" y="4030778"/>
            <a:ext cx="842223" cy="690945"/>
          </a:xfrm>
          <a:prstGeom prst="rect">
            <a:avLst/>
          </a:prstGeom>
        </p:spPr>
      </p:pic>
      <p:pic>
        <p:nvPicPr>
          <p:cNvPr id="31" name="図 30">
            <a:extLst>
              <a:ext uri="{FF2B5EF4-FFF2-40B4-BE49-F238E27FC236}">
                <a16:creationId xmlns:a16="http://schemas.microsoft.com/office/drawing/2014/main" id="{296E0657-3A7A-473B-87A7-5DDA3165D2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9165" y="950193"/>
            <a:ext cx="790150" cy="648225"/>
          </a:xfrm>
          <a:prstGeom prst="rect">
            <a:avLst/>
          </a:prstGeom>
        </p:spPr>
      </p:pic>
      <p:sp>
        <p:nvSpPr>
          <p:cNvPr id="34" name="Rectangle 51">
            <a:extLst>
              <a:ext uri="{FF2B5EF4-FFF2-40B4-BE49-F238E27FC236}">
                <a16:creationId xmlns:a16="http://schemas.microsoft.com/office/drawing/2014/main" id="{9E2BD561-F4B2-4E2F-A0D6-9055C2469511}"/>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（プログラム内容）</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6" name="正方形/長方形 35">
            <a:extLst>
              <a:ext uri="{FF2B5EF4-FFF2-40B4-BE49-F238E27FC236}">
                <a16:creationId xmlns:a16="http://schemas.microsoft.com/office/drawing/2014/main" id="{19378378-2F9F-4DF5-A399-6AE67EAE64FD}"/>
              </a:ext>
            </a:extLst>
          </p:cNvPr>
          <p:cNvSpPr/>
          <p:nvPr/>
        </p:nvSpPr>
        <p:spPr>
          <a:xfrm flipV="1">
            <a:off x="3632818" y="550981"/>
            <a:ext cx="1774350" cy="230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51">
            <a:extLst>
              <a:ext uri="{FF2B5EF4-FFF2-40B4-BE49-F238E27FC236}">
                <a16:creationId xmlns:a16="http://schemas.microsoft.com/office/drawing/2014/main" id="{CA50CE2E-57BF-41A0-A026-C908156C1796}"/>
              </a:ext>
            </a:extLst>
          </p:cNvPr>
          <p:cNvSpPr>
            <a:spLocks noChangeArrowheads="1"/>
          </p:cNvSpPr>
          <p:nvPr/>
        </p:nvSpPr>
        <p:spPr bwMode="auto">
          <a:xfrm>
            <a:off x="252602" y="133590"/>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２０１１ 紀伊半島大水害　土砂災害の脅威からの備え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0" name="図 9">
            <a:extLst>
              <a:ext uri="{FF2B5EF4-FFF2-40B4-BE49-F238E27FC236}">
                <a16:creationId xmlns:a16="http://schemas.microsoft.com/office/drawing/2014/main" id="{793F4D2B-287E-4FF7-995A-98A412F9FB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945" y="427303"/>
            <a:ext cx="354172" cy="354172"/>
          </a:xfrm>
          <a:prstGeom prst="rect">
            <a:avLst/>
          </a:prstGeom>
        </p:spPr>
      </p:pic>
      <p:pic>
        <p:nvPicPr>
          <p:cNvPr id="11" name="図 10">
            <a:extLst>
              <a:ext uri="{FF2B5EF4-FFF2-40B4-BE49-F238E27FC236}">
                <a16:creationId xmlns:a16="http://schemas.microsoft.com/office/drawing/2014/main" id="{967F476B-44A5-4676-86C7-907A153EF8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207" y="445632"/>
            <a:ext cx="428052" cy="321039"/>
          </a:xfrm>
          <a:prstGeom prst="rect">
            <a:avLst/>
          </a:prstGeom>
        </p:spPr>
      </p:pic>
      <p:pic>
        <p:nvPicPr>
          <p:cNvPr id="12" name="図 11">
            <a:extLst>
              <a:ext uri="{FF2B5EF4-FFF2-40B4-BE49-F238E27FC236}">
                <a16:creationId xmlns:a16="http://schemas.microsoft.com/office/drawing/2014/main" id="{664334CD-FDE4-4452-9A82-37F7E759E3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35622" y="2588564"/>
            <a:ext cx="1543400" cy="1029737"/>
          </a:xfrm>
          <a:prstGeom prst="rect">
            <a:avLst/>
          </a:prstGeom>
        </p:spPr>
      </p:pic>
      <p:pic>
        <p:nvPicPr>
          <p:cNvPr id="24" name="図 23">
            <a:extLst>
              <a:ext uri="{FF2B5EF4-FFF2-40B4-BE49-F238E27FC236}">
                <a16:creationId xmlns:a16="http://schemas.microsoft.com/office/drawing/2014/main" id="{9E713546-7BC4-49DE-AE0F-D150BA7BBA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65609" y="1077845"/>
            <a:ext cx="2093720" cy="1396903"/>
          </a:xfrm>
          <a:prstGeom prst="rect">
            <a:avLst/>
          </a:prstGeom>
        </p:spPr>
      </p:pic>
      <p:pic>
        <p:nvPicPr>
          <p:cNvPr id="41" name="図 40">
            <a:extLst>
              <a:ext uri="{FF2B5EF4-FFF2-40B4-BE49-F238E27FC236}">
                <a16:creationId xmlns:a16="http://schemas.microsoft.com/office/drawing/2014/main" id="{2B510279-1F7C-4B70-A2DB-C38ECA3C793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8233" y="2600303"/>
            <a:ext cx="1921044" cy="1006261"/>
          </a:xfrm>
          <a:prstGeom prst="rect">
            <a:avLst/>
          </a:prstGeom>
        </p:spPr>
      </p:pic>
      <p:pic>
        <p:nvPicPr>
          <p:cNvPr id="43" name="図 42">
            <a:extLst>
              <a:ext uri="{FF2B5EF4-FFF2-40B4-BE49-F238E27FC236}">
                <a16:creationId xmlns:a16="http://schemas.microsoft.com/office/drawing/2014/main" id="{D3FE98B6-6A2F-480C-B9B5-C51E4748C5E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38488" y="2600303"/>
            <a:ext cx="1561356" cy="1040904"/>
          </a:xfrm>
          <a:prstGeom prst="rect">
            <a:avLst/>
          </a:prstGeom>
        </p:spPr>
      </p:pic>
      <p:pic>
        <p:nvPicPr>
          <p:cNvPr id="6" name="図 5">
            <a:extLst>
              <a:ext uri="{FF2B5EF4-FFF2-40B4-BE49-F238E27FC236}">
                <a16:creationId xmlns:a16="http://schemas.microsoft.com/office/drawing/2014/main" id="{109C40D9-F1BB-4A73-B983-AB29FCA9A0A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59313" y="5621283"/>
            <a:ext cx="1423683" cy="949122"/>
          </a:xfrm>
          <a:prstGeom prst="rect">
            <a:avLst/>
          </a:prstGeom>
        </p:spPr>
      </p:pic>
      <p:pic>
        <p:nvPicPr>
          <p:cNvPr id="8" name="図 7">
            <a:extLst>
              <a:ext uri="{FF2B5EF4-FFF2-40B4-BE49-F238E27FC236}">
                <a16:creationId xmlns:a16="http://schemas.microsoft.com/office/drawing/2014/main" id="{E60DE33B-B0CA-49A1-AE89-99F81DCA230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87299" y="5699092"/>
            <a:ext cx="1566914" cy="925764"/>
          </a:xfrm>
          <a:prstGeom prst="rect">
            <a:avLst/>
          </a:prstGeom>
        </p:spPr>
      </p:pic>
      <p:pic>
        <p:nvPicPr>
          <p:cNvPr id="14" name="図 13">
            <a:extLst>
              <a:ext uri="{FF2B5EF4-FFF2-40B4-BE49-F238E27FC236}">
                <a16:creationId xmlns:a16="http://schemas.microsoft.com/office/drawing/2014/main" id="{9CADCD0C-D781-4A2E-BB84-62E3F85E485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14748" y="4335301"/>
            <a:ext cx="1841494" cy="1224594"/>
          </a:xfrm>
          <a:prstGeom prst="rect">
            <a:avLst/>
          </a:prstGeom>
        </p:spPr>
      </p:pic>
      <p:pic>
        <p:nvPicPr>
          <p:cNvPr id="16" name="図 15">
            <a:extLst>
              <a:ext uri="{FF2B5EF4-FFF2-40B4-BE49-F238E27FC236}">
                <a16:creationId xmlns:a16="http://schemas.microsoft.com/office/drawing/2014/main" id="{2F09B524-CE9A-4D2F-8E47-50CC9FA5EC9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35035" y="5652645"/>
            <a:ext cx="1421768" cy="946122"/>
          </a:xfrm>
          <a:prstGeom prst="rect">
            <a:avLst/>
          </a:prstGeom>
        </p:spPr>
      </p:pic>
      <p:pic>
        <p:nvPicPr>
          <p:cNvPr id="3" name="図 2">
            <a:extLst>
              <a:ext uri="{FF2B5EF4-FFF2-40B4-BE49-F238E27FC236}">
                <a16:creationId xmlns:a16="http://schemas.microsoft.com/office/drawing/2014/main" id="{3E046CE5-17DB-4D2A-9D13-C972F5DF1C3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39805" y="5621283"/>
            <a:ext cx="1359705" cy="994284"/>
          </a:xfrm>
          <a:prstGeom prst="rect">
            <a:avLst/>
          </a:prstGeom>
        </p:spPr>
      </p:pic>
      <p:sp>
        <p:nvSpPr>
          <p:cNvPr id="13" name="テキスト ボックス 12">
            <a:extLst>
              <a:ext uri="{FF2B5EF4-FFF2-40B4-BE49-F238E27FC236}">
                <a16:creationId xmlns:a16="http://schemas.microsoft.com/office/drawing/2014/main" id="{07748934-D8C3-45AA-94F4-FC42AA5E16B4}"/>
              </a:ext>
            </a:extLst>
          </p:cNvPr>
          <p:cNvSpPr txBox="1"/>
          <p:nvPr/>
        </p:nvSpPr>
        <p:spPr>
          <a:xfrm>
            <a:off x="8034375" y="21782"/>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13</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94520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894467"/>
            <a:ext cx="9144000" cy="0"/>
          </a:xfrm>
          <a:prstGeom prst="line">
            <a:avLst/>
          </a:prstGeom>
          <a:ln w="63500">
            <a:gradFill flip="none" rotWithShape="1">
              <a:gsLst>
                <a:gs pos="100000">
                  <a:srgbClr val="CCECFF"/>
                </a:gs>
                <a:gs pos="0">
                  <a:srgbClr val="0070C0"/>
                </a:gs>
                <a:gs pos="100000">
                  <a:schemeClr val="accent1">
                    <a:tint val="44500"/>
                    <a:satMod val="160000"/>
                  </a:schemeClr>
                </a:gs>
                <a:gs pos="100000">
                  <a:schemeClr val="accent6">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646" y="192546"/>
            <a:ext cx="617689" cy="555828"/>
          </a:xfrm>
          <a:prstGeom prst="rect">
            <a:avLst/>
          </a:prstGeom>
        </p:spPr>
      </p:pic>
      <p:sp>
        <p:nvSpPr>
          <p:cNvPr id="8" name="Rectangle 51">
            <a:extLst>
              <a:ext uri="{FF2B5EF4-FFF2-40B4-BE49-F238E27FC236}">
                <a16:creationId xmlns:a16="http://schemas.microsoft.com/office/drawing/2014/main" id="{00F5E782-5625-4111-BBE6-FD5A9D01F4A8}"/>
              </a:ext>
            </a:extLst>
          </p:cNvPr>
          <p:cNvSpPr>
            <a:spLocks noChangeArrowheads="1"/>
          </p:cNvSpPr>
          <p:nvPr/>
        </p:nvSpPr>
        <p:spPr bwMode="auto">
          <a:xfrm>
            <a:off x="413060" y="367173"/>
            <a:ext cx="84371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日本・トルコ 友好の絆の物語「エルトゥールル号遭難事件」</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　　</a:t>
            </a:r>
            <a:endParaRPr lang="en-US" altLang="ja-JP" sz="1600" b="1" dirty="0">
              <a:solidFill>
                <a:srgbClr val="002060"/>
              </a:solidFill>
              <a:latin typeface="Microsoft Sans Serif" pitchFamily="34" charset="0"/>
              <a:ea typeface="HG丸ｺﾞｼｯｸM-PRO" pitchFamily="50" charset="-128"/>
              <a:cs typeface="HG丸ｺﾞｼｯｸM-PRO" pitchFamily="50" charset="-128"/>
            </a:endParaRPr>
          </a:p>
          <a:p>
            <a:pPr lvl="0" indent="407988"/>
            <a:endParaRPr kumimoji="1" lang="ja-JP" altLang="ja-JP" sz="1600" b="0" i="0" u="none" strike="noStrike" cap="none" normalizeH="0" baseline="0" dirty="0">
              <a:ln>
                <a:noFill/>
              </a:ln>
              <a:solidFill>
                <a:srgbClr val="002060"/>
              </a:solidFill>
              <a:effectLst/>
            </a:endParaRPr>
          </a:p>
        </p:txBody>
      </p:sp>
      <p:pic>
        <p:nvPicPr>
          <p:cNvPr id="14" name="図 13">
            <a:extLst>
              <a:ext uri="{FF2B5EF4-FFF2-40B4-BE49-F238E27FC236}">
                <a16:creationId xmlns:a16="http://schemas.microsoft.com/office/drawing/2014/main" id="{C9574DD0-640E-47F1-BA44-7AED4DB39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522" y="991885"/>
            <a:ext cx="1620956" cy="1088526"/>
          </a:xfrm>
          <a:prstGeom prst="rect">
            <a:avLst/>
          </a:prstGeom>
        </p:spPr>
      </p:pic>
      <p:sp>
        <p:nvSpPr>
          <p:cNvPr id="15" name="正方形/長方形 14">
            <a:extLst>
              <a:ext uri="{FF2B5EF4-FFF2-40B4-BE49-F238E27FC236}">
                <a16:creationId xmlns:a16="http://schemas.microsoft.com/office/drawing/2014/main" id="{C2887F7D-D998-450A-A043-0FED314FFEE5}"/>
              </a:ext>
            </a:extLst>
          </p:cNvPr>
          <p:cNvSpPr/>
          <p:nvPr/>
        </p:nvSpPr>
        <p:spPr>
          <a:xfrm>
            <a:off x="196230" y="2355353"/>
            <a:ext cx="4483274" cy="3585597"/>
          </a:xfrm>
          <a:prstGeom prst="rect">
            <a:avLst/>
          </a:prstGeom>
        </p:spPr>
        <p:txBody>
          <a:bodyPr wrap="square">
            <a:spAutoFit/>
          </a:bodyPr>
          <a:lstStyle/>
          <a:p>
            <a:r>
              <a:rPr lang="en-US" altLang="ja-JP" sz="1300" dirty="0">
                <a:solidFill>
                  <a:srgbClr val="000000"/>
                </a:solidFill>
                <a:latin typeface="Meiryo UI" panose="020B0604030504040204" pitchFamily="50" charset="-128"/>
                <a:ea typeface="Meiryo UI" panose="020B0604030504040204" pitchFamily="50" charset="-128"/>
              </a:rPr>
              <a:t>1890</a:t>
            </a:r>
            <a:r>
              <a:rPr lang="ja-JP" altLang="en-US" sz="1300" dirty="0">
                <a:solidFill>
                  <a:srgbClr val="000000"/>
                </a:solidFill>
                <a:latin typeface="Meiryo UI" panose="020B0604030504040204" pitchFamily="50" charset="-128"/>
                <a:ea typeface="Meiryo UI" panose="020B0604030504040204" pitchFamily="50" charset="-128"/>
              </a:rPr>
              <a:t>（明治</a:t>
            </a:r>
            <a:r>
              <a:rPr lang="en-US" altLang="ja-JP" sz="1300" dirty="0">
                <a:solidFill>
                  <a:srgbClr val="000000"/>
                </a:solidFill>
                <a:latin typeface="Meiryo UI" panose="020B0604030504040204" pitchFamily="50" charset="-128"/>
                <a:ea typeface="Meiryo UI" panose="020B0604030504040204" pitchFamily="50" charset="-128"/>
              </a:rPr>
              <a:t>23</a:t>
            </a:r>
            <a:r>
              <a:rPr lang="ja-JP" altLang="en-US" sz="1300" dirty="0">
                <a:solidFill>
                  <a:srgbClr val="000000"/>
                </a:solidFill>
                <a:latin typeface="Meiryo UI" panose="020B0604030504040204" pitchFamily="50" charset="-128"/>
                <a:ea typeface="Meiryo UI" panose="020B0604030504040204" pitchFamily="50" charset="-128"/>
              </a:rPr>
              <a:t>）年</a:t>
            </a:r>
            <a:r>
              <a:rPr lang="en-US" altLang="ja-JP" sz="1300" dirty="0">
                <a:solidFill>
                  <a:srgbClr val="000000"/>
                </a:solidFill>
                <a:latin typeface="Meiryo UI" panose="020B0604030504040204" pitchFamily="50" charset="-128"/>
                <a:ea typeface="Meiryo UI" panose="020B0604030504040204" pitchFamily="50" charset="-128"/>
              </a:rPr>
              <a:t>9</a:t>
            </a:r>
            <a:r>
              <a:rPr lang="ja-JP" altLang="en-US" sz="1300" dirty="0">
                <a:solidFill>
                  <a:srgbClr val="000000"/>
                </a:solidFill>
                <a:latin typeface="Meiryo UI" panose="020B0604030504040204" pitchFamily="50" charset="-128"/>
                <a:ea typeface="Meiryo UI" panose="020B0604030504040204" pitchFamily="50" charset="-128"/>
              </a:rPr>
              <a:t>月トルコの軍艦が串本町沖で遭難し多くの人命が失われた「エルトゥールル号遭難事件」</a:t>
            </a:r>
            <a:endParaRPr lang="en-US" altLang="ja-JP" sz="1300" dirty="0">
              <a:solidFill>
                <a:srgbClr val="000000"/>
              </a:solidFill>
              <a:latin typeface="Meiryo UI" panose="020B0604030504040204" pitchFamily="50" charset="-128"/>
              <a:ea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トルコの人々が日本に親しみを強く感じるようになったのは、</a:t>
            </a:r>
            <a:endParaRPr lang="en-US" altLang="ja-JP" sz="130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130</a:t>
            </a:r>
            <a:r>
              <a:rPr lang="ja-JP" altLang="en-US" sz="1300" dirty="0">
                <a:latin typeface="Meiryo UI" panose="020B0604030504040204" pitchFamily="50" charset="-128"/>
                <a:ea typeface="Meiryo UI" panose="020B0604030504040204" pitchFamily="50" charset="-128"/>
              </a:rPr>
              <a:t>年前に串本町大島沖で起こったこの悲しい出来事に由来します。それから</a:t>
            </a:r>
            <a:r>
              <a:rPr lang="en-US" altLang="ja-JP" sz="1300" dirty="0">
                <a:latin typeface="Meiryo UI" panose="020B0604030504040204" pitchFamily="50" charset="-128"/>
                <a:ea typeface="Meiryo UI" panose="020B0604030504040204" pitchFamily="50" charset="-128"/>
              </a:rPr>
              <a:t>95</a:t>
            </a:r>
            <a:r>
              <a:rPr lang="ja-JP" altLang="en-US" sz="1300" dirty="0">
                <a:latin typeface="Meiryo UI" panose="020B0604030504040204" pitchFamily="50" charset="-128"/>
                <a:ea typeface="Meiryo UI" panose="020B0604030504040204" pitchFamily="50" charset="-128"/>
              </a:rPr>
              <a:t>年、ほとんどの日本人がこのことを忘れ去っていた</a:t>
            </a:r>
            <a:r>
              <a:rPr lang="en-US" altLang="ja-JP" sz="1300" dirty="0">
                <a:latin typeface="Meiryo UI" panose="020B0604030504040204" pitchFamily="50" charset="-128"/>
                <a:ea typeface="Meiryo UI" panose="020B0604030504040204" pitchFamily="50" charset="-128"/>
              </a:rPr>
              <a:t>1985(</a:t>
            </a:r>
            <a:r>
              <a:rPr lang="ja-JP" altLang="en-US" sz="1300" dirty="0">
                <a:latin typeface="Meiryo UI" panose="020B0604030504040204" pitchFamily="50" charset="-128"/>
                <a:ea typeface="Meiryo UI" panose="020B0604030504040204" pitchFamily="50" charset="-128"/>
              </a:rPr>
              <a:t>昭和</a:t>
            </a:r>
            <a:r>
              <a:rPr lang="en-US" altLang="ja-JP" sz="1300" dirty="0">
                <a:latin typeface="Meiryo UI" panose="020B0604030504040204" pitchFamily="50" charset="-128"/>
                <a:ea typeface="Meiryo UI" panose="020B0604030504040204" pitchFamily="50" charset="-128"/>
              </a:rPr>
              <a:t>60)</a:t>
            </a:r>
            <a:r>
              <a:rPr lang="ja-JP" altLang="en-US" sz="1300" dirty="0">
                <a:latin typeface="Meiryo UI" panose="020B0604030504040204" pitchFamily="50" charset="-128"/>
                <a:ea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rPr>
              <a:t>月・物語は、次のステージに・・イラン･イラク戦争下における日本人大救出劇に繋がります。</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歴史に裏付けされた両国の関係に基づき、戦争が起きない社会の実現に向けて</a:t>
            </a:r>
            <a:r>
              <a:rPr lang="ja-JP" altLang="en-US" sz="1300" b="1" dirty="0">
                <a:latin typeface="Meiryo UI" panose="020B0604030504040204" pitchFamily="50" charset="-128"/>
                <a:ea typeface="Meiryo UI" panose="020B0604030504040204" pitchFamily="50" charset="-128"/>
              </a:rPr>
              <a:t>「相手の立場になって考える事」</a:t>
            </a:r>
            <a:r>
              <a:rPr lang="ja-JP" altLang="en-US" sz="1300" dirty="0">
                <a:latin typeface="Meiryo UI" panose="020B0604030504040204" pitchFamily="50" charset="-128"/>
                <a:ea typeface="Meiryo UI" panose="020B0604030504040204" pitchFamily="50" charset="-128"/>
              </a:rPr>
              <a:t>や</a:t>
            </a:r>
            <a:r>
              <a:rPr lang="ja-JP" altLang="en-US" sz="1300" b="1" dirty="0">
                <a:latin typeface="Meiryo UI" panose="020B0604030504040204" pitchFamily="50" charset="-128"/>
                <a:ea typeface="Meiryo UI" panose="020B0604030504040204" pitchFamily="50" charset="-128"/>
              </a:rPr>
              <a:t>「語り継がれる想いと感謝の連鎖」</a:t>
            </a:r>
            <a:r>
              <a:rPr lang="ja-JP" altLang="en-US" sz="1300" dirty="0">
                <a:latin typeface="Meiryo UI" panose="020B0604030504040204" pitchFamily="50" charset="-128"/>
                <a:ea typeface="Meiryo UI" panose="020B0604030504040204" pitchFamily="50" charset="-128"/>
              </a:rPr>
              <a:t>等について実感できるプログラムです。</a:t>
            </a:r>
            <a:endParaRPr lang="en-US" altLang="ja-JP" sz="13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6" name="Rectangle 51">
            <a:extLst>
              <a:ext uri="{FF2B5EF4-FFF2-40B4-BE49-F238E27FC236}">
                <a16:creationId xmlns:a16="http://schemas.microsoft.com/office/drawing/2014/main" id="{EDA29706-2D7B-4C17-B658-688006874DC9}"/>
              </a:ext>
            </a:extLst>
          </p:cNvPr>
          <p:cNvSpPr>
            <a:spLocks noChangeArrowheads="1"/>
          </p:cNvSpPr>
          <p:nvPr/>
        </p:nvSpPr>
        <p:spPr bwMode="auto">
          <a:xfrm>
            <a:off x="-608613" y="200931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400" b="1" dirty="0">
                <a:latin typeface="+mn-ea"/>
                <a:ea typeface="+mn-ea"/>
                <a:cs typeface="HG丸ｺﾞｼｯｸM-PRO" pitchFamily="50" charset="-128"/>
              </a:rPr>
              <a:t>『</a:t>
            </a:r>
            <a:r>
              <a:rPr lang="ja-JP" altLang="en-US" sz="1400" b="1" dirty="0">
                <a:latin typeface="+mn-ea"/>
                <a:ea typeface="+mn-ea"/>
                <a:cs typeface="HG丸ｺﾞｼｯｸM-PRO" pitchFamily="50" charset="-128"/>
              </a:rPr>
              <a:t>国際交流を通じて平和を！戦争が起きない社会を目指して</a:t>
            </a:r>
            <a:r>
              <a:rPr lang="en-US" altLang="ja-JP" sz="1400" b="1" dirty="0">
                <a:latin typeface="+mn-ea"/>
                <a:ea typeface="+mn-ea"/>
                <a:cs typeface="HG丸ｺﾞｼｯｸM-PRO" pitchFamily="50" charset="-128"/>
              </a:rPr>
              <a:t>』</a:t>
            </a:r>
            <a:endParaRPr kumimoji="1" lang="ja-JP" altLang="ja-JP" sz="1400" b="1" i="0" u="none" strike="noStrike" cap="none" normalizeH="0" baseline="0" dirty="0">
              <a:ln>
                <a:noFill/>
              </a:ln>
              <a:effectLst/>
              <a:latin typeface="+mn-ea"/>
              <a:ea typeface="+mn-ea"/>
            </a:endParaRPr>
          </a:p>
        </p:txBody>
      </p:sp>
      <p:sp>
        <p:nvSpPr>
          <p:cNvPr id="17" name="正方形/長方形 16">
            <a:extLst>
              <a:ext uri="{FF2B5EF4-FFF2-40B4-BE49-F238E27FC236}">
                <a16:creationId xmlns:a16="http://schemas.microsoft.com/office/drawing/2014/main" id="{6AFEA0F5-56FD-4D69-89EF-B2574B4EE1EA}"/>
              </a:ext>
            </a:extLst>
          </p:cNvPr>
          <p:cNvSpPr/>
          <p:nvPr/>
        </p:nvSpPr>
        <p:spPr>
          <a:xfrm>
            <a:off x="-82931" y="1777049"/>
            <a:ext cx="1620957"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学習テーマ</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altLang="en-US" sz="1400" dirty="0"/>
          </a:p>
        </p:txBody>
      </p:sp>
      <p:sp>
        <p:nvSpPr>
          <p:cNvPr id="18" name="正方形/長方形 17">
            <a:extLst>
              <a:ext uri="{FF2B5EF4-FFF2-40B4-BE49-F238E27FC236}">
                <a16:creationId xmlns:a16="http://schemas.microsoft.com/office/drawing/2014/main" id="{81DB37E1-3BF4-4565-8BC5-C52C372ECB38}"/>
              </a:ext>
            </a:extLst>
          </p:cNvPr>
          <p:cNvSpPr/>
          <p:nvPr/>
        </p:nvSpPr>
        <p:spPr>
          <a:xfrm>
            <a:off x="172943" y="2309250"/>
            <a:ext cx="4503073" cy="2309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7FBC5AD-904A-4EB4-8346-E94606C29F02}"/>
              </a:ext>
            </a:extLst>
          </p:cNvPr>
          <p:cNvSpPr/>
          <p:nvPr/>
        </p:nvSpPr>
        <p:spPr>
          <a:xfrm>
            <a:off x="95520" y="4935701"/>
            <a:ext cx="4664894"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・定員４０名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・所要時間：約４時間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endParaRPr lang="en-US" altLang="ja-JP" sz="1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a:t>
            </a:r>
            <a:r>
              <a:rPr lang="ja-JP" altLang="en-US" sz="1400" dirty="0">
                <a:latin typeface="Meiryo UI" panose="020B0604030504040204" pitchFamily="50" charset="-128"/>
                <a:ea typeface="Meiryo UI" panose="020B0604030504040204" pitchFamily="50" charset="-128"/>
              </a:rPr>
              <a:t>：約２時間＋</a:t>
            </a:r>
            <a:r>
              <a:rPr lang="ja-JP" altLang="en-US" sz="1400" b="1" dirty="0">
                <a:latin typeface="Meiryo UI" panose="020B0604030504040204" pitchFamily="50" charset="-128"/>
                <a:ea typeface="Meiryo UI" panose="020B0604030504040204" pitchFamily="50" charset="-128"/>
              </a:rPr>
              <a:t>講義等</a:t>
            </a:r>
            <a:r>
              <a:rPr lang="ja-JP" altLang="en-US" sz="1400" dirty="0">
                <a:latin typeface="Meiryo UI" panose="020B0604030504040204" pitchFamily="50" charset="-128"/>
                <a:ea typeface="Meiryo UI" panose="020B0604030504040204" pitchFamily="50" charset="-128"/>
              </a:rPr>
              <a:t>：約２時間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endParaRPr lang="ja-JP" altLang="en-US" sz="1400" dirty="0"/>
          </a:p>
        </p:txBody>
      </p:sp>
      <p:sp>
        <p:nvSpPr>
          <p:cNvPr id="22" name="正方形/長方形 21">
            <a:extLst>
              <a:ext uri="{FF2B5EF4-FFF2-40B4-BE49-F238E27FC236}">
                <a16:creationId xmlns:a16="http://schemas.microsoft.com/office/drawing/2014/main" id="{1ED1DAAB-8966-4EB6-8996-A347F0E4CD2D}"/>
              </a:ext>
            </a:extLst>
          </p:cNvPr>
          <p:cNvSpPr/>
          <p:nvPr/>
        </p:nvSpPr>
        <p:spPr>
          <a:xfrm>
            <a:off x="136652" y="4577342"/>
            <a:ext cx="1800493"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プログラム内容</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29" name="正方形/長方形 28">
            <a:extLst>
              <a:ext uri="{FF2B5EF4-FFF2-40B4-BE49-F238E27FC236}">
                <a16:creationId xmlns:a16="http://schemas.microsoft.com/office/drawing/2014/main" id="{2483C7C4-687C-4FC3-A9A2-D88F3C6B0BA7}"/>
              </a:ext>
            </a:extLst>
          </p:cNvPr>
          <p:cNvSpPr/>
          <p:nvPr/>
        </p:nvSpPr>
        <p:spPr>
          <a:xfrm>
            <a:off x="125156" y="4868035"/>
            <a:ext cx="4566118" cy="823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F44E451-20C6-4682-B720-C8A06C9D2744}"/>
              </a:ext>
            </a:extLst>
          </p:cNvPr>
          <p:cNvSpPr/>
          <p:nvPr/>
        </p:nvSpPr>
        <p:spPr>
          <a:xfrm>
            <a:off x="141967" y="5673027"/>
            <a:ext cx="1261884"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受入団体</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31" name="正方形/長方形 30">
            <a:extLst>
              <a:ext uri="{FF2B5EF4-FFF2-40B4-BE49-F238E27FC236}">
                <a16:creationId xmlns:a16="http://schemas.microsoft.com/office/drawing/2014/main" id="{45D16856-4E73-40AC-9617-F8E0BDD55316}"/>
              </a:ext>
            </a:extLst>
          </p:cNvPr>
          <p:cNvSpPr/>
          <p:nvPr/>
        </p:nvSpPr>
        <p:spPr>
          <a:xfrm>
            <a:off x="184882" y="5673027"/>
            <a:ext cx="4430033" cy="1600438"/>
          </a:xfrm>
          <a:prstGeom prst="rect">
            <a:avLst/>
          </a:prstGeom>
        </p:spPr>
        <p:txBody>
          <a:bodyPr wrap="square">
            <a:spAutoFit/>
          </a:bodyPr>
          <a:lstStyle/>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・串本町産業課</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講義　窓口</a:t>
            </a:r>
            <a:r>
              <a:rPr lang="en-US" altLang="ja-JP" sz="1400" b="1" dirty="0">
                <a:latin typeface="Meiryo UI" panose="020B0604030504040204" pitchFamily="50" charset="-128"/>
                <a:ea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0735</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62</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0557</a:t>
            </a:r>
          </a:p>
          <a:p>
            <a:r>
              <a:rPr lang="ja-JP" altLang="en-US" sz="1400" dirty="0">
                <a:latin typeface="Meiryo UI" panose="020B0604030504040204" pitchFamily="50" charset="-128"/>
                <a:ea typeface="Meiryo UI" panose="020B0604030504040204" pitchFamily="50" charset="-128"/>
              </a:rPr>
              <a:t>・串本町教育旅行誘致協議会</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　窓口</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0735</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67</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7311</a:t>
            </a: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16F64A1D-1DDD-4C5D-B612-AAC7736AC0C2}"/>
              </a:ext>
            </a:extLst>
          </p:cNvPr>
          <p:cNvSpPr/>
          <p:nvPr/>
        </p:nvSpPr>
        <p:spPr>
          <a:xfrm>
            <a:off x="131642" y="5955263"/>
            <a:ext cx="4483273" cy="840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ED22529-9890-4B45-A967-10C3CF47A8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8844" y="2541514"/>
            <a:ext cx="602768" cy="602768"/>
          </a:xfrm>
          <a:prstGeom prst="rect">
            <a:avLst/>
          </a:prstGeom>
        </p:spPr>
      </p:pic>
      <p:pic>
        <p:nvPicPr>
          <p:cNvPr id="33" name="図 32">
            <a:extLst>
              <a:ext uri="{FF2B5EF4-FFF2-40B4-BE49-F238E27FC236}">
                <a16:creationId xmlns:a16="http://schemas.microsoft.com/office/drawing/2014/main" id="{3596E72F-BE25-4854-81A1-916C0A35F1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4171" y="4636878"/>
            <a:ext cx="678620" cy="678620"/>
          </a:xfrm>
          <a:prstGeom prst="rect">
            <a:avLst/>
          </a:prstGeom>
        </p:spPr>
      </p:pic>
      <p:pic>
        <p:nvPicPr>
          <p:cNvPr id="34" name="図 33">
            <a:extLst>
              <a:ext uri="{FF2B5EF4-FFF2-40B4-BE49-F238E27FC236}">
                <a16:creationId xmlns:a16="http://schemas.microsoft.com/office/drawing/2014/main" id="{989256D2-F95F-4512-9DA9-9AAD7EAE2E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0918" y="5713239"/>
            <a:ext cx="678620" cy="678620"/>
          </a:xfrm>
          <a:prstGeom prst="rect">
            <a:avLst/>
          </a:prstGeom>
        </p:spPr>
      </p:pic>
      <p:pic>
        <p:nvPicPr>
          <p:cNvPr id="3" name="図 2">
            <a:extLst>
              <a:ext uri="{FF2B5EF4-FFF2-40B4-BE49-F238E27FC236}">
                <a16:creationId xmlns:a16="http://schemas.microsoft.com/office/drawing/2014/main" id="{CC681F01-708B-4CE5-A4AC-D6C9911FF5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21" y="29434"/>
            <a:ext cx="792088" cy="811890"/>
          </a:xfrm>
          <a:prstGeom prst="rect">
            <a:avLst/>
          </a:prstGeom>
        </p:spPr>
      </p:pic>
      <p:pic>
        <p:nvPicPr>
          <p:cNvPr id="13" name="図 12">
            <a:extLst>
              <a:ext uri="{FF2B5EF4-FFF2-40B4-BE49-F238E27FC236}">
                <a16:creationId xmlns:a16="http://schemas.microsoft.com/office/drawing/2014/main" id="{5084B8D5-756D-474A-B79A-D4100968E760}"/>
              </a:ext>
            </a:extLst>
          </p:cNvPr>
          <p:cNvPicPr>
            <a:picLocks noChangeAspect="1"/>
          </p:cNvPicPr>
          <p:nvPr/>
        </p:nvPicPr>
        <p:blipFill>
          <a:blip r:embed="rId8"/>
          <a:stretch>
            <a:fillRect/>
          </a:stretch>
        </p:blipFill>
        <p:spPr>
          <a:xfrm>
            <a:off x="577028" y="971881"/>
            <a:ext cx="855931" cy="855931"/>
          </a:xfrm>
          <a:prstGeom prst="rect">
            <a:avLst/>
          </a:prstGeom>
        </p:spPr>
      </p:pic>
      <p:pic>
        <p:nvPicPr>
          <p:cNvPr id="23" name="図 22">
            <a:extLst>
              <a:ext uri="{FF2B5EF4-FFF2-40B4-BE49-F238E27FC236}">
                <a16:creationId xmlns:a16="http://schemas.microsoft.com/office/drawing/2014/main" id="{60B76627-7E79-4B60-BA1B-BACA753ACCCB}"/>
              </a:ext>
            </a:extLst>
          </p:cNvPr>
          <p:cNvPicPr>
            <a:picLocks noChangeAspect="1"/>
          </p:cNvPicPr>
          <p:nvPr/>
        </p:nvPicPr>
        <p:blipFill>
          <a:blip r:embed="rId9"/>
          <a:stretch>
            <a:fillRect/>
          </a:stretch>
        </p:blipFill>
        <p:spPr>
          <a:xfrm>
            <a:off x="1511031" y="995419"/>
            <a:ext cx="845332" cy="832393"/>
          </a:xfrm>
          <a:prstGeom prst="rect">
            <a:avLst/>
          </a:prstGeom>
        </p:spPr>
      </p:pic>
      <p:pic>
        <p:nvPicPr>
          <p:cNvPr id="28" name="図 27">
            <a:extLst>
              <a:ext uri="{FF2B5EF4-FFF2-40B4-BE49-F238E27FC236}">
                <a16:creationId xmlns:a16="http://schemas.microsoft.com/office/drawing/2014/main" id="{B3FE23D6-81AD-4D6D-9894-7290C0AD81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5930" y="3647709"/>
            <a:ext cx="2060263" cy="1543209"/>
          </a:xfrm>
          <a:prstGeom prst="rect">
            <a:avLst/>
          </a:prstGeom>
        </p:spPr>
      </p:pic>
      <p:pic>
        <p:nvPicPr>
          <p:cNvPr id="46" name="図 45">
            <a:extLst>
              <a:ext uri="{FF2B5EF4-FFF2-40B4-BE49-F238E27FC236}">
                <a16:creationId xmlns:a16="http://schemas.microsoft.com/office/drawing/2014/main" id="{F38F535D-8937-40EC-B504-5DCCCE4C2D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35666" y="967323"/>
            <a:ext cx="4308981" cy="2618474"/>
          </a:xfrm>
          <a:prstGeom prst="rect">
            <a:avLst/>
          </a:prstGeom>
        </p:spPr>
      </p:pic>
      <p:pic>
        <p:nvPicPr>
          <p:cNvPr id="48" name="図 47">
            <a:extLst>
              <a:ext uri="{FF2B5EF4-FFF2-40B4-BE49-F238E27FC236}">
                <a16:creationId xmlns:a16="http://schemas.microsoft.com/office/drawing/2014/main" id="{F651D023-85F3-4442-8350-BE40AA7BEC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4971" y="5238249"/>
            <a:ext cx="2058454" cy="1543209"/>
          </a:xfrm>
          <a:prstGeom prst="rect">
            <a:avLst/>
          </a:prstGeom>
        </p:spPr>
      </p:pic>
      <p:pic>
        <p:nvPicPr>
          <p:cNvPr id="50" name="図 49">
            <a:extLst>
              <a:ext uri="{FF2B5EF4-FFF2-40B4-BE49-F238E27FC236}">
                <a16:creationId xmlns:a16="http://schemas.microsoft.com/office/drawing/2014/main" id="{7003F2F2-EF57-4A05-9516-84171759E8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04860" y="5209199"/>
            <a:ext cx="2113985" cy="1543209"/>
          </a:xfrm>
          <a:prstGeom prst="rect">
            <a:avLst/>
          </a:prstGeom>
        </p:spPr>
      </p:pic>
      <p:pic>
        <p:nvPicPr>
          <p:cNvPr id="9" name="図 8">
            <a:extLst>
              <a:ext uri="{FF2B5EF4-FFF2-40B4-BE49-F238E27FC236}">
                <a16:creationId xmlns:a16="http://schemas.microsoft.com/office/drawing/2014/main" id="{C627BC3C-BAFA-47DA-BE87-802A376FB6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07977" y="3765971"/>
            <a:ext cx="2039793" cy="1357178"/>
          </a:xfrm>
          <a:prstGeom prst="rect">
            <a:avLst/>
          </a:prstGeom>
        </p:spPr>
      </p:pic>
      <p:sp>
        <p:nvSpPr>
          <p:cNvPr id="2" name="テキスト ボックス 1">
            <a:extLst>
              <a:ext uri="{FF2B5EF4-FFF2-40B4-BE49-F238E27FC236}">
                <a16:creationId xmlns:a16="http://schemas.microsoft.com/office/drawing/2014/main" id="{F1BCAAE4-91D2-40A1-9772-45281C05A55F}"/>
              </a:ext>
            </a:extLst>
          </p:cNvPr>
          <p:cNvSpPr txBox="1"/>
          <p:nvPr/>
        </p:nvSpPr>
        <p:spPr>
          <a:xfrm>
            <a:off x="4024171" y="-162898"/>
            <a:ext cx="1988640" cy="584775"/>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FF0000"/>
                </a:solidFill>
                <a:latin typeface="Arial" panose="020B0604020202020204" pitchFamily="34" charset="0"/>
              </a:rPr>
              <a:t> </a:t>
            </a:r>
            <a:r>
              <a:rPr lang="en-US" altLang="ja-JP" sz="1800" b="1" i="0" u="none" strike="noStrike" baseline="0" dirty="0">
                <a:solidFill>
                  <a:srgbClr val="FF0000"/>
                </a:solidFill>
                <a:latin typeface="Arial" panose="020B0604020202020204" pitchFamily="34" charset="0"/>
              </a:rPr>
              <a:t>Program.5</a:t>
            </a:r>
            <a:endParaRPr lang="ja-JP" altLang="en-US" dirty="0">
              <a:solidFill>
                <a:srgbClr val="FF0000"/>
              </a:solidFill>
            </a:endParaRPr>
          </a:p>
        </p:txBody>
      </p:sp>
      <p:sp>
        <p:nvSpPr>
          <p:cNvPr id="4" name="テキスト ボックス 3">
            <a:extLst>
              <a:ext uri="{FF2B5EF4-FFF2-40B4-BE49-F238E27FC236}">
                <a16:creationId xmlns:a16="http://schemas.microsoft.com/office/drawing/2014/main" id="{045F3F7F-2E81-4042-B118-E6032BD60624}"/>
              </a:ext>
            </a:extLst>
          </p:cNvPr>
          <p:cNvSpPr txBox="1"/>
          <p:nvPr/>
        </p:nvSpPr>
        <p:spPr>
          <a:xfrm>
            <a:off x="8210242" y="18771"/>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14</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219339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ext uri="{D42A27DB-BD31-4B8C-83A1-F6EECF244321}">
                <p14:modId xmlns:p14="http://schemas.microsoft.com/office/powerpoint/2010/main" val="2537469782"/>
              </p:ext>
            </p:extLst>
          </p:nvPr>
        </p:nvGraphicFramePr>
        <p:xfrm>
          <a:off x="395250" y="186713"/>
          <a:ext cx="8641246" cy="6266623"/>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007">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544616">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行</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程</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endPar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講義</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400" b="1" u="sng" dirty="0">
                          <a:effectLst/>
                          <a:latin typeface="Calibri Light" panose="020F0302020204030204" pitchFamily="34" charset="0"/>
                          <a:cs typeface="Calibri Light" panose="020F0302020204030204" pitchFamily="34" charset="0"/>
                        </a:rPr>
                        <a:t>　　</a:t>
                      </a:r>
                      <a:r>
                        <a:rPr lang="ja-JP" altLang="en-US" sz="1200" b="1" u="sng" dirty="0">
                          <a:effectLst/>
                          <a:latin typeface="Calibri Light" panose="020F0302020204030204" pitchFamily="34" charset="0"/>
                          <a:cs typeface="Calibri Light" panose="020F0302020204030204" pitchFamily="34" charset="0"/>
                        </a:rPr>
                        <a:t>　</a:t>
                      </a:r>
                      <a:r>
                        <a:rPr lang="en-US" altLang="ja-JP" sz="1200" b="1" u="sng" dirty="0">
                          <a:effectLst/>
                          <a:latin typeface="Calibri Light" panose="020F0302020204030204" pitchFamily="34" charset="0"/>
                          <a:cs typeface="Calibri Light" panose="020F0302020204030204" pitchFamily="34" charset="0"/>
                        </a:rPr>
                        <a:t>     </a:t>
                      </a:r>
                      <a:r>
                        <a:rPr lang="ja-JP" altLang="en-US" sz="1200" b="1" u="sng" dirty="0">
                          <a:effectLst/>
                          <a:latin typeface="Calibri Light" panose="020F0302020204030204" pitchFamily="34" charset="0"/>
                          <a:cs typeface="Calibri Light" panose="020F0302020204030204" pitchFamily="34" charset="0"/>
                        </a:rPr>
                        <a:t>　　</a:t>
                      </a:r>
                      <a:r>
                        <a:rPr lang="en-US" altLang="ja-JP" sz="1200" b="1" u="sng" dirty="0">
                          <a:effectLst/>
                          <a:latin typeface="Calibri Light" panose="020F0302020204030204" pitchFamily="34" charset="0"/>
                          <a:cs typeface="Calibri Light" panose="020F0302020204030204" pitchFamily="34" charset="0"/>
                        </a:rPr>
                        <a:t>     </a:t>
                      </a: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100" dirty="0">
                          <a:effectLst/>
                          <a:latin typeface="+mn-lt"/>
                        </a:rPr>
                        <a:t>　</a:t>
                      </a:r>
                      <a:r>
                        <a:rPr lang="ja-JP" altLang="en-US" sz="11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　　　</a:t>
                      </a:r>
                      <a:r>
                        <a:rPr lang="ja-JP" altLang="en-US" sz="1000" b="1" dirty="0">
                          <a:effectLst/>
                        </a:rPr>
                        <a:t>　</a:t>
                      </a:r>
                      <a:r>
                        <a:rPr kumimoji="1" lang="ja-JP" altLang="en-US" sz="1000" kern="1200" dirty="0">
                          <a:solidFill>
                            <a:schemeClr val="tx1"/>
                          </a:solidFill>
                          <a:effectLst/>
                          <a:latin typeface="+mn-lt"/>
                          <a:ea typeface="+mn-ea"/>
                          <a:cs typeface="+mn-cs"/>
                        </a:rPr>
                        <a:t>　</a:t>
                      </a:r>
                      <a:r>
                        <a:rPr lang="ja-JP" altLang="en-US" sz="1000" dirty="0">
                          <a:effectLst/>
                          <a:latin typeface="Calibri" panose="020F0502020204030204" pitchFamily="34" charset="0"/>
                          <a:cs typeface="Calibri" panose="020F0502020204030204" pitchFamily="34" charset="0"/>
                        </a:rPr>
                        <a:t>１０</a:t>
                      </a:r>
                      <a:r>
                        <a:rPr kumimoji="1" lang="ja-JP" altLang="en-US" sz="1000" kern="1200" dirty="0">
                          <a:solidFill>
                            <a:schemeClr val="tx1"/>
                          </a:solidFill>
                          <a:effectLst/>
                          <a:latin typeface="+mj-ea"/>
                          <a:ea typeface="+mn-ea"/>
                          <a:cs typeface="Calibri" panose="020F0502020204030204" pitchFamily="34" charset="0"/>
                        </a:rPr>
                        <a:t>：００～～１１：００</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n-lt"/>
                          <a:ea typeface="+mn-ea"/>
                          <a:cs typeface="+mn-cs"/>
                        </a:rPr>
                        <a:t>　　　　　</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j-ea"/>
                          <a:ea typeface="+mn-ea"/>
                          <a:cs typeface="Calibri" panose="020F0502020204030204" pitchFamily="34" charset="0"/>
                        </a:rPr>
                        <a:t>１１：００～～１２：３０</a:t>
                      </a:r>
                      <a:endParaRPr kumimoji="1" lang="en-US" altLang="ja-JP" sz="10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（定員：４０名）　</a:t>
                      </a:r>
                      <a:r>
                        <a:rPr kumimoji="1" lang="ja-JP" altLang="en-US" sz="1000" b="0" i="0" u="none" kern="1200" dirty="0">
                          <a:solidFill>
                            <a:schemeClr val="tx1"/>
                          </a:solidFill>
                          <a:effectLst/>
                          <a:latin typeface="+mj-ea"/>
                          <a:ea typeface="+mn-ea"/>
                          <a:cs typeface="Calibri Light" panose="020F0302020204030204" pitchFamily="34" charset="0"/>
                        </a:rPr>
                        <a:t>受け継がれる心の交流 について</a:t>
                      </a:r>
                      <a:r>
                        <a:rPr lang="ja-JP" altLang="en-US" sz="1000" dirty="0">
                          <a:effectLst/>
                        </a:rPr>
                        <a:t>　　　　（同会場）　　　トルコお守り作り体験　　    </a:t>
                      </a:r>
                      <a:endParaRPr lang="en-US" altLang="ja-JP" sz="1000" dirty="0">
                        <a:effectLst/>
                      </a:endParaRPr>
                    </a:p>
                    <a:p>
                      <a:pPr algn="l" eaLnBrk="0" latinLnBrk="1" hangingPunct="0">
                        <a:lnSpc>
                          <a:spcPts val="1500"/>
                        </a:lnSpc>
                        <a:spcAft>
                          <a:spcPts val="0"/>
                        </a:spcAft>
                      </a:pPr>
                      <a:r>
                        <a:rPr lang="ja-JP" altLang="en-US" sz="1000" dirty="0">
                          <a:effectLst/>
                        </a:rPr>
                        <a:t>　　９：００　　　　　バス　　　　　   　　</a:t>
                      </a:r>
                      <a:r>
                        <a:rPr lang="ja-JP" altLang="en-US" sz="1000" b="1" dirty="0">
                          <a:effectLst/>
                        </a:rPr>
                        <a:t>　　　</a:t>
                      </a:r>
                      <a:r>
                        <a:rPr lang="ja-JP" altLang="en-US" sz="1200" b="0" dirty="0">
                          <a:effectLst/>
                        </a:rPr>
                        <a:t>串本町</a:t>
                      </a:r>
                      <a:r>
                        <a:rPr kumimoji="1" lang="ja-JP" altLang="en-US" sz="1200" b="0" kern="1200" dirty="0">
                          <a:solidFill>
                            <a:schemeClr val="tx1"/>
                          </a:solidFill>
                          <a:effectLst/>
                          <a:latin typeface="+mn-lt"/>
                          <a:ea typeface="+mn-ea"/>
                          <a:cs typeface="+mn-cs"/>
                        </a:rPr>
                        <a:t>職員</a:t>
                      </a:r>
                      <a:r>
                        <a:rPr kumimoji="1" lang="ja-JP" altLang="en-US" sz="1200" kern="1200" dirty="0">
                          <a:solidFill>
                            <a:schemeClr val="tx1"/>
                          </a:solidFill>
                          <a:effectLst/>
                          <a:latin typeface="+mn-lt"/>
                          <a:ea typeface="+mn-ea"/>
                          <a:cs typeface="+mn-cs"/>
                        </a:rPr>
                        <a:t>トルコ人による講義</a:t>
                      </a:r>
                      <a:r>
                        <a:rPr lang="ja-JP" altLang="en-US" sz="1000" dirty="0">
                          <a:effectLst/>
                        </a:rPr>
                        <a:t>　　　　　　　　　　　　</a:t>
                      </a:r>
                      <a:r>
                        <a:rPr kumimoji="1" lang="ja-JP" altLang="en-US" sz="1200" kern="1200" dirty="0">
                          <a:solidFill>
                            <a:schemeClr val="tx1"/>
                          </a:solidFill>
                          <a:effectLst/>
                          <a:latin typeface="+mj-ea"/>
                          <a:ea typeface="+mj-ea"/>
                          <a:cs typeface="+mn-cs"/>
                        </a:rPr>
                        <a:t>インストラクター指導による体験　　　　　　　　　　　　　　　</a:t>
                      </a:r>
                      <a:r>
                        <a:rPr lang="ja-JP" altLang="en-US" sz="1200" dirty="0">
                          <a:effectLst/>
                          <a:latin typeface="+mj-ea"/>
                          <a:ea typeface="+mj-ea"/>
                        </a:rPr>
                        <a:t>　　　　　　　　　　</a:t>
                      </a:r>
                      <a:r>
                        <a:rPr lang="ja-JP" altLang="en-US" sz="1200" dirty="0">
                          <a:effectLst/>
                          <a:latin typeface="+mj-ea"/>
                          <a:ea typeface="+mj-ea"/>
                          <a:cs typeface="Calibri" panose="020F0502020204030204" pitchFamily="34" charset="0"/>
                        </a:rPr>
                        <a:t>　　</a:t>
                      </a:r>
                      <a:r>
                        <a:rPr lang="ja-JP" altLang="en-US" sz="1200" dirty="0">
                          <a:effectLst/>
                          <a:latin typeface="+mj-ea"/>
                          <a:ea typeface="+mj-ea"/>
                        </a:rPr>
                        <a:t>　　　　　　　　　　　　　　</a:t>
                      </a:r>
                      <a:endParaRPr lang="en-US" altLang="ja-JP" sz="1200" dirty="0">
                        <a:effectLst/>
                        <a:latin typeface="+mj-ea"/>
                        <a:ea typeface="+mj-ea"/>
                      </a:endParaRPr>
                    </a:p>
                    <a:p>
                      <a:pPr algn="l" eaLnBrk="0" latinLnBrk="1" hangingPunct="0">
                        <a:lnSpc>
                          <a:spcPts val="1500"/>
                        </a:lnSpc>
                        <a:spcAft>
                          <a:spcPts val="0"/>
                        </a:spcAft>
                      </a:pPr>
                      <a:r>
                        <a:rPr lang="ja-JP" altLang="en-US" sz="1000" dirty="0">
                          <a:effectLst/>
                        </a:rPr>
                        <a:t>　　</a:t>
                      </a:r>
                      <a:r>
                        <a:rPr lang="ja-JP" altLang="en-US" sz="1000" dirty="0" smtClean="0">
                          <a:effectLst/>
                        </a:rPr>
                        <a:t>ホテル発</a:t>
                      </a:r>
                      <a:r>
                        <a:rPr lang="ja-JP" altLang="en-US" sz="1000" dirty="0">
                          <a:effectLst/>
                        </a:rPr>
                        <a:t>　</a:t>
                      </a:r>
                      <a:r>
                        <a:rPr lang="ja-JP" altLang="en-US" sz="1000" dirty="0" smtClean="0">
                          <a:effectLst/>
                        </a:rPr>
                        <a:t>　　</a:t>
                      </a:r>
                      <a:r>
                        <a:rPr lang="ja-JP" altLang="ja-JP" sz="1000" dirty="0" smtClean="0">
                          <a:effectLst/>
                        </a:rPr>
                        <a:t>＝</a:t>
                      </a:r>
                      <a:r>
                        <a:rPr lang="ja-JP" altLang="ja-JP" sz="1000" dirty="0">
                          <a:effectLst/>
                        </a:rPr>
                        <a:t>＝</a:t>
                      </a:r>
                      <a:r>
                        <a:rPr lang="ja-JP" altLang="en-US" sz="1000" dirty="0">
                          <a:effectLst/>
                        </a:rPr>
                        <a:t>　　　　　　　　　　　　　　　</a:t>
                      </a:r>
                      <a:r>
                        <a:rPr lang="ja-JP" altLang="en-US" sz="1200" dirty="0">
                          <a:effectLst/>
                        </a:rPr>
                        <a:t>　</a:t>
                      </a: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endParaRPr kumimoji="1" lang="en-US" altLang="ja-JP" sz="12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latin typeface="Calibri" panose="020F0502020204030204" pitchFamily="34" charset="0"/>
                          <a:cs typeface="Calibri" panose="020F0502020204030204" pitchFamily="34" charset="0"/>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lang="ja-JP" altLang="en-US" sz="1000" u="none" dirty="0">
                          <a:effectLst/>
                        </a:rPr>
                        <a:t>　　　　　　　　　　　　　　　　　　　　　　　　　　　　　　　　　　　　　　　　　　　</a:t>
                      </a:r>
                      <a:r>
                        <a:rPr lang="ja-JP" altLang="en-US" sz="1200" b="1" u="none" dirty="0">
                          <a:effectLst/>
                        </a:rPr>
                        <a:t>１２：４５～１３：４５　</a:t>
                      </a:r>
                      <a:r>
                        <a:rPr lang="ja-JP" altLang="en-US" sz="1000" b="1" u="none" dirty="0">
                          <a:effectLst/>
                        </a:rPr>
                        <a:t>　</a:t>
                      </a:r>
                      <a:r>
                        <a:rPr lang="ja-JP" altLang="en-US" sz="1000" u="none" dirty="0">
                          <a:effectLst/>
                        </a:rPr>
                        <a:t>　　</a:t>
                      </a:r>
                      <a:endParaRPr lang="en-US" altLang="ja-JP" sz="1000" u="none"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串本海中公園で昼食　（予定）</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　</a:t>
                      </a:r>
                      <a:r>
                        <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endPar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午後　フィールドワーク</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u="sng" dirty="0">
                          <a:effectLst/>
                        </a:rPr>
                        <a:t>　　　</a:t>
                      </a:r>
                      <a:r>
                        <a:rPr lang="ja-JP" altLang="en-US" sz="1200" b="1" u="sng" dirty="0">
                          <a:effectLst/>
                          <a:latin typeface="+mj-ea"/>
                          <a:ea typeface="+mj-ea"/>
                        </a:rPr>
                        <a:t>　</a:t>
                      </a:r>
                      <a:endParaRPr lang="en-US" altLang="ja-JP" sz="1200" b="1" u="sng" dirty="0">
                        <a:effectLst/>
                        <a:latin typeface="+mj-ea"/>
                        <a:ea typeface="+mj-ea"/>
                      </a:endParaRP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endParaRPr lang="en-US" altLang="ja-JP" sz="1000" b="1" u="sng"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endParaRPr lang="en-US" altLang="ja-JP" sz="1000" b="1" u="sng"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rPr>
                        <a:t>　１３：４５　　　　　　　バス　　　　　　　　</a:t>
                      </a:r>
                      <a:r>
                        <a:rPr kumimoji="1" lang="ja-JP" altLang="en-US" sz="1000" b="1" u="none" kern="1200" dirty="0">
                          <a:solidFill>
                            <a:schemeClr val="tx1"/>
                          </a:solidFill>
                          <a:effectLst/>
                          <a:latin typeface="+mj-ea"/>
                          <a:ea typeface="+mn-ea"/>
                          <a:cs typeface="+mn-cs"/>
                        </a:rPr>
                        <a:t>　　</a:t>
                      </a:r>
                      <a:r>
                        <a:rPr kumimoji="1" lang="ja-JP" altLang="en-US" sz="1000" kern="1200" dirty="0">
                          <a:solidFill>
                            <a:schemeClr val="tx1"/>
                          </a:solidFill>
                          <a:effectLst/>
                          <a:latin typeface="+mj-ea"/>
                          <a:ea typeface="+mn-ea"/>
                          <a:cs typeface="+mn-cs"/>
                        </a:rPr>
                        <a:t>１４：００～～１６：００　　</a:t>
                      </a:r>
                      <a:r>
                        <a:rPr lang="ja-JP" altLang="en-US" sz="1000" dirty="0">
                          <a:effectLst/>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串本海中公園　</a:t>
                      </a:r>
                      <a:r>
                        <a:rPr lang="ja-JP" altLang="ja-JP" sz="1000" dirty="0">
                          <a:effectLst/>
                        </a:rPr>
                        <a:t>＝＝</a:t>
                      </a:r>
                      <a:r>
                        <a:rPr lang="ja-JP" altLang="en-US" sz="1000" dirty="0">
                          <a:effectLst/>
                          <a:latin typeface="Calibri" panose="020F0502020204030204" pitchFamily="34" charset="0"/>
                          <a:cs typeface="Calibri" panose="020F0502020204030204" pitchFamily="34" charset="0"/>
                        </a:rPr>
                        <a:t>　　　　（定員：４０名）</a:t>
                      </a:r>
                      <a:r>
                        <a:rPr lang="ja-JP" altLang="en-US" sz="1000" dirty="0">
                          <a:effectLst/>
                        </a:rPr>
                        <a:t>　</a:t>
                      </a:r>
                      <a:r>
                        <a:rPr kumimoji="1" lang="ja-JP" altLang="en-US" sz="1000" b="0" i="0" u="none" kern="1200" dirty="0">
                          <a:solidFill>
                            <a:schemeClr val="tx1"/>
                          </a:solidFill>
                          <a:effectLst/>
                          <a:latin typeface="+mj-ea"/>
                          <a:ea typeface="+mn-ea"/>
                          <a:cs typeface="Calibri Light" panose="020F0302020204030204" pitchFamily="34" charset="0"/>
                        </a:rPr>
                        <a:t>日本とトルコの友好の歴史　樫野崎ウォーク</a:t>
                      </a:r>
                      <a:r>
                        <a:rPr lang="ja-JP" altLang="en-US" sz="1000" dirty="0">
                          <a:effectLst/>
                        </a:rPr>
                        <a:t>　　　　　　　　　　　　</a:t>
                      </a:r>
                      <a:endParaRPr lang="en-US" altLang="ja-JP" sz="100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000" b="0" kern="1200" dirty="0">
                          <a:solidFill>
                            <a:schemeClr val="tx1"/>
                          </a:solidFill>
                          <a:effectLst/>
                          <a:latin typeface="+mn-lt"/>
                          <a:ea typeface="+mn-ea"/>
                          <a:cs typeface="+mn-cs"/>
                        </a:rPr>
                        <a:t>　コース：</a:t>
                      </a:r>
                      <a:r>
                        <a:rPr kumimoji="1" lang="ja-JP" altLang="en-US" sz="1000" b="0" i="0" u="none" kern="1200" dirty="0">
                          <a:solidFill>
                            <a:schemeClr val="tx1"/>
                          </a:solidFill>
                          <a:effectLst/>
                          <a:latin typeface="+mj-ea"/>
                          <a:ea typeface="+mn-ea"/>
                          <a:cs typeface="Calibri Light" panose="020F0302020204030204" pitchFamily="34" charset="0"/>
                        </a:rPr>
                        <a:t>樫野崎周辺（トルコ記念館・トルコ軍艦遭難慰霊碑・樫野崎灯台等）　</a:t>
                      </a:r>
                      <a:r>
                        <a:rPr kumimoji="1" lang="ja-JP" altLang="en-US" sz="1200" b="0" kern="1200" dirty="0">
                          <a:solidFill>
                            <a:srgbClr val="FF0000"/>
                          </a:solidFill>
                          <a:effectLst/>
                          <a:latin typeface="+mj-ea"/>
                          <a:ea typeface="+mn-ea"/>
                          <a:cs typeface="+mn-cs"/>
                        </a:rPr>
                        <a:t>　　</a:t>
                      </a:r>
                      <a:r>
                        <a:rPr kumimoji="1" lang="ja-JP" altLang="en-US" sz="1200" b="1" kern="1200" dirty="0">
                          <a:solidFill>
                            <a:srgbClr val="FF0000"/>
                          </a:solidFill>
                          <a:effectLst/>
                          <a:latin typeface="+mj-ea"/>
                          <a:ea typeface="+mn-ea"/>
                          <a:cs typeface="+mn-cs"/>
                        </a:rPr>
                        <a:t>　　　　　　　　　　　</a:t>
                      </a:r>
                      <a:r>
                        <a:rPr kumimoji="1" lang="ja-JP" altLang="en-US" sz="1200" b="1" kern="1200" dirty="0">
                          <a:solidFill>
                            <a:srgbClr val="FF0000"/>
                          </a:solidFill>
                          <a:effectLst/>
                          <a:latin typeface="+mn-lt"/>
                          <a:ea typeface="+mn-ea"/>
                          <a:cs typeface="+mn-cs"/>
                        </a:rPr>
                        <a:t>　　　　　　　　　</a:t>
                      </a:r>
                      <a:r>
                        <a:rPr kumimoji="1" lang="ja-JP" altLang="en-US" sz="1200" b="1" kern="1200" dirty="0">
                          <a:solidFill>
                            <a:srgbClr val="FF0000"/>
                          </a:solidFill>
                          <a:effectLst/>
                          <a:latin typeface="+mj-ea"/>
                          <a:ea typeface="+mn-ea"/>
                          <a:cs typeface="+mn-cs"/>
                        </a:rPr>
                        <a:t>　</a:t>
                      </a:r>
                      <a:endParaRPr kumimoji="1" lang="en-US" altLang="ja-JP" sz="1200" b="1" kern="1200" dirty="0">
                        <a:solidFill>
                          <a:srgbClr val="FF0000"/>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200" dirty="0">
                          <a:effectLst/>
                        </a:rPr>
                        <a:t>　語り部ガイド</a:t>
                      </a:r>
                      <a:r>
                        <a:rPr kumimoji="1" lang="ja-JP" altLang="en-US" sz="1200" kern="1200" dirty="0">
                          <a:solidFill>
                            <a:schemeClr val="tx1"/>
                          </a:solidFill>
                          <a:effectLst/>
                          <a:latin typeface="+mn-lt"/>
                          <a:ea typeface="+mn-ea"/>
                          <a:cs typeface="+mn-cs"/>
                        </a:rPr>
                        <a:t>による案内</a:t>
                      </a:r>
                      <a:r>
                        <a:rPr lang="ja-JP" altLang="en-US" sz="1200" dirty="0">
                          <a:effectLst/>
                        </a:rPr>
                        <a:t>　</a:t>
                      </a: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lang="ja-JP" altLang="en-US" sz="1200" b="1" dirty="0">
                          <a:effectLst/>
                        </a:rPr>
                        <a:t>１７：００　着</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200" b="1" dirty="0">
                          <a:effectLst/>
                        </a:rPr>
                        <a:t>　　</a:t>
                      </a:r>
                      <a:r>
                        <a:rPr lang="ja-JP" altLang="en-US" sz="1400" b="1" dirty="0">
                          <a:effectLst/>
                        </a:rPr>
                        <a:t>　　</a:t>
                      </a:r>
                      <a:r>
                        <a:rPr lang="en-US" altLang="ja-JP" sz="1400" b="1" dirty="0">
                          <a:effectLst/>
                        </a:rPr>
                        <a:t>【</a:t>
                      </a:r>
                      <a:r>
                        <a:rPr lang="ja-JP" altLang="en-US" sz="1400" b="1" dirty="0">
                          <a:effectLst/>
                        </a:rPr>
                        <a:t>　</a:t>
                      </a:r>
                      <a:r>
                        <a:rPr lang="ja-JP" altLang="en-US" sz="1400" b="1" dirty="0" smtClean="0">
                          <a:effectLst/>
                        </a:rPr>
                        <a:t>宿泊ホテル</a:t>
                      </a:r>
                      <a:r>
                        <a:rPr lang="ja-JP" altLang="en-US" sz="1400" b="1" dirty="0">
                          <a:effectLst/>
                        </a:rPr>
                        <a:t>　</a:t>
                      </a:r>
                      <a:r>
                        <a:rPr lang="en-US" altLang="ja-JP" sz="1400" b="1" dirty="0">
                          <a:effectLst/>
                        </a:rPr>
                        <a:t>】</a:t>
                      </a:r>
                      <a:r>
                        <a:rPr lang="ja-JP" altLang="en-US" sz="1400" b="1" dirty="0">
                          <a:effectLst/>
                        </a:rPr>
                        <a:t>　　　 　</a:t>
                      </a:r>
                      <a:r>
                        <a:rPr lang="ja-JP" altLang="en-US" sz="800" b="1" dirty="0">
                          <a:effectLst/>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200" dirty="0">
                          <a:effectLst/>
                        </a:rPr>
                        <a:t>　   　　　　　　　　　　　　　　　　　　　　　　　　　　　　　　　　　　　</a:t>
                      </a:r>
                      <a:r>
                        <a:rPr lang="ja-JP" altLang="en-US" sz="1000" dirty="0">
                          <a:effectLst/>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pic>
        <p:nvPicPr>
          <p:cNvPr id="21" name="図 20">
            <a:extLst>
              <a:ext uri="{FF2B5EF4-FFF2-40B4-BE49-F238E27FC236}">
                <a16:creationId xmlns:a16="http://schemas.microsoft.com/office/drawing/2014/main" id="{EB840FEB-05F8-45CF-9B38-416FB0B16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04" y="1283360"/>
            <a:ext cx="972471" cy="653048"/>
          </a:xfrm>
          <a:prstGeom prst="rect">
            <a:avLst/>
          </a:prstGeom>
        </p:spPr>
      </p:pic>
      <p:sp>
        <p:nvSpPr>
          <p:cNvPr id="27" name="Rectangle 51">
            <a:extLst>
              <a:ext uri="{FF2B5EF4-FFF2-40B4-BE49-F238E27FC236}">
                <a16:creationId xmlns:a16="http://schemas.microsoft.com/office/drawing/2014/main" id="{3D52556F-9733-41E1-8555-43F8D54634C5}"/>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（プログラム行程）</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B015CA6F-DBE9-46E6-A6FD-366C610DABAA}"/>
              </a:ext>
            </a:extLst>
          </p:cNvPr>
          <p:cNvSpPr/>
          <p:nvPr/>
        </p:nvSpPr>
        <p:spPr>
          <a:xfrm flipV="1">
            <a:off x="3632818" y="550982"/>
            <a:ext cx="1774350" cy="230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242A49C-B992-4719-9071-B9C190E3267B}"/>
              </a:ext>
            </a:extLst>
          </p:cNvPr>
          <p:cNvSpPr/>
          <p:nvPr/>
        </p:nvSpPr>
        <p:spPr>
          <a:xfrm>
            <a:off x="2253541" y="1379804"/>
            <a:ext cx="6356528" cy="124451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　</a:t>
            </a:r>
          </a:p>
        </p:txBody>
      </p:sp>
      <p:pic>
        <p:nvPicPr>
          <p:cNvPr id="33" name="図 32">
            <a:extLst>
              <a:ext uri="{FF2B5EF4-FFF2-40B4-BE49-F238E27FC236}">
                <a16:creationId xmlns:a16="http://schemas.microsoft.com/office/drawing/2014/main" id="{2B2CE751-F766-4892-9DC7-266E77CF8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63" y="3987240"/>
            <a:ext cx="972471" cy="653048"/>
          </a:xfrm>
          <a:prstGeom prst="rect">
            <a:avLst/>
          </a:prstGeom>
        </p:spPr>
      </p:pic>
      <p:pic>
        <p:nvPicPr>
          <p:cNvPr id="40" name="図 39">
            <a:extLst>
              <a:ext uri="{FF2B5EF4-FFF2-40B4-BE49-F238E27FC236}">
                <a16:creationId xmlns:a16="http://schemas.microsoft.com/office/drawing/2014/main" id="{6A487929-711F-42ED-87C2-44408EB37A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3" t="579" r="11872" b="7755"/>
          <a:stretch/>
        </p:blipFill>
        <p:spPr>
          <a:xfrm>
            <a:off x="8135718" y="4171244"/>
            <a:ext cx="654051" cy="469523"/>
          </a:xfrm>
          <a:prstGeom prst="rect">
            <a:avLst/>
          </a:prstGeom>
        </p:spPr>
      </p:pic>
      <p:pic>
        <p:nvPicPr>
          <p:cNvPr id="41" name="図 40">
            <a:extLst>
              <a:ext uri="{FF2B5EF4-FFF2-40B4-BE49-F238E27FC236}">
                <a16:creationId xmlns:a16="http://schemas.microsoft.com/office/drawing/2014/main" id="{32FDF8FD-0F8E-47C1-BDBB-B89FF2B607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5718" y="1144543"/>
            <a:ext cx="694523" cy="447063"/>
          </a:xfrm>
          <a:prstGeom prst="rect">
            <a:avLst/>
          </a:prstGeom>
        </p:spPr>
      </p:pic>
      <p:pic>
        <p:nvPicPr>
          <p:cNvPr id="2" name="図 1">
            <a:extLst>
              <a:ext uri="{FF2B5EF4-FFF2-40B4-BE49-F238E27FC236}">
                <a16:creationId xmlns:a16="http://schemas.microsoft.com/office/drawing/2014/main" id="{9C5E6ECC-B418-4B3F-BED7-6021FA3EF7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941" y="247339"/>
            <a:ext cx="579498" cy="593985"/>
          </a:xfrm>
          <a:prstGeom prst="rect">
            <a:avLst/>
          </a:prstGeom>
        </p:spPr>
      </p:pic>
      <p:sp>
        <p:nvSpPr>
          <p:cNvPr id="6" name="Rectangle 51">
            <a:extLst>
              <a:ext uri="{FF2B5EF4-FFF2-40B4-BE49-F238E27FC236}">
                <a16:creationId xmlns:a16="http://schemas.microsoft.com/office/drawing/2014/main" id="{FC74DFCC-D353-4C03-8AC8-07F3FFFFE827}"/>
              </a:ext>
            </a:extLst>
          </p:cNvPr>
          <p:cNvSpPr>
            <a:spLocks noChangeArrowheads="1"/>
          </p:cNvSpPr>
          <p:nvPr/>
        </p:nvSpPr>
        <p:spPr bwMode="auto">
          <a:xfrm>
            <a:off x="395250" y="215621"/>
            <a:ext cx="8437104"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5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500" b="1" dirty="0">
                <a:solidFill>
                  <a:srgbClr val="002060"/>
                </a:solidFill>
                <a:latin typeface="Microsoft Sans Serif" pitchFamily="34" charset="0"/>
                <a:ea typeface="HG丸ｺﾞｼｯｸM-PRO" pitchFamily="50" charset="-128"/>
                <a:cs typeface="HG丸ｺﾞｼｯｸM-PRO" pitchFamily="50" charset="-128"/>
              </a:rPr>
              <a:t>日本・トルコ 友好の絆の物語「エルトゥールル号遭難事件」</a:t>
            </a:r>
            <a:r>
              <a:rPr lang="en-US" altLang="ja-JP" sz="15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500" b="1" dirty="0">
                <a:solidFill>
                  <a:srgbClr val="002060"/>
                </a:solidFill>
                <a:latin typeface="Microsoft Sans Serif" pitchFamily="34" charset="0"/>
                <a:ea typeface="HG丸ｺﾞｼｯｸM-PRO" pitchFamily="50" charset="-128"/>
                <a:cs typeface="HG丸ｺﾞｼｯｸM-PRO" pitchFamily="50" charset="-128"/>
              </a:rPr>
              <a:t>　　</a:t>
            </a:r>
            <a:endParaRPr lang="en-US" altLang="ja-JP" sz="1500" b="1" dirty="0">
              <a:solidFill>
                <a:srgbClr val="002060"/>
              </a:solidFill>
              <a:latin typeface="Microsoft Sans Serif" pitchFamily="34" charset="0"/>
              <a:ea typeface="HG丸ｺﾞｼｯｸM-PRO" pitchFamily="50" charset="-128"/>
              <a:cs typeface="HG丸ｺﾞｼｯｸM-PRO" pitchFamily="50" charset="-128"/>
            </a:endParaRPr>
          </a:p>
          <a:p>
            <a:pPr lvl="0" indent="407988"/>
            <a:endParaRPr kumimoji="1" lang="ja-JP" altLang="ja-JP" sz="1600" b="0" i="0" u="none" strike="noStrike" cap="none" normalizeH="0" baseline="0" dirty="0">
              <a:ln>
                <a:noFill/>
              </a:ln>
              <a:solidFill>
                <a:srgbClr val="002060"/>
              </a:solidFill>
              <a:effectLst/>
            </a:endParaRPr>
          </a:p>
        </p:txBody>
      </p:sp>
      <p:pic>
        <p:nvPicPr>
          <p:cNvPr id="7" name="図 6">
            <a:extLst>
              <a:ext uri="{FF2B5EF4-FFF2-40B4-BE49-F238E27FC236}">
                <a16:creationId xmlns:a16="http://schemas.microsoft.com/office/drawing/2014/main" id="{51736025-8FE0-41FC-850B-6F2044CEA0C1}"/>
              </a:ext>
            </a:extLst>
          </p:cNvPr>
          <p:cNvPicPr>
            <a:picLocks noChangeAspect="1"/>
          </p:cNvPicPr>
          <p:nvPr/>
        </p:nvPicPr>
        <p:blipFill>
          <a:blip r:embed="rId7"/>
          <a:stretch>
            <a:fillRect/>
          </a:stretch>
        </p:blipFill>
        <p:spPr>
          <a:xfrm>
            <a:off x="7012542" y="287832"/>
            <a:ext cx="593985" cy="593985"/>
          </a:xfrm>
          <a:prstGeom prst="rect">
            <a:avLst/>
          </a:prstGeom>
        </p:spPr>
      </p:pic>
      <p:pic>
        <p:nvPicPr>
          <p:cNvPr id="10" name="図 9">
            <a:extLst>
              <a:ext uri="{FF2B5EF4-FFF2-40B4-BE49-F238E27FC236}">
                <a16:creationId xmlns:a16="http://schemas.microsoft.com/office/drawing/2014/main" id="{4188A13A-23E9-4B57-8CE3-76B89B6E36AB}"/>
              </a:ext>
            </a:extLst>
          </p:cNvPr>
          <p:cNvPicPr>
            <a:picLocks noChangeAspect="1"/>
          </p:cNvPicPr>
          <p:nvPr/>
        </p:nvPicPr>
        <p:blipFill>
          <a:blip r:embed="rId8"/>
          <a:stretch>
            <a:fillRect/>
          </a:stretch>
        </p:blipFill>
        <p:spPr>
          <a:xfrm>
            <a:off x="7618444" y="275277"/>
            <a:ext cx="615968" cy="606540"/>
          </a:xfrm>
          <a:prstGeom prst="rect">
            <a:avLst/>
          </a:prstGeom>
        </p:spPr>
      </p:pic>
      <p:sp>
        <p:nvSpPr>
          <p:cNvPr id="4" name="正方形/長方形 3">
            <a:extLst>
              <a:ext uri="{FF2B5EF4-FFF2-40B4-BE49-F238E27FC236}">
                <a16:creationId xmlns:a16="http://schemas.microsoft.com/office/drawing/2014/main" id="{B3914821-E956-4A01-9DE4-923D777314BD}"/>
              </a:ext>
            </a:extLst>
          </p:cNvPr>
          <p:cNvSpPr/>
          <p:nvPr/>
        </p:nvSpPr>
        <p:spPr>
          <a:xfrm>
            <a:off x="2366193" y="4468938"/>
            <a:ext cx="6356528" cy="124451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　</a:t>
            </a:r>
          </a:p>
        </p:txBody>
      </p:sp>
      <p:pic>
        <p:nvPicPr>
          <p:cNvPr id="8" name="図 7">
            <a:extLst>
              <a:ext uri="{FF2B5EF4-FFF2-40B4-BE49-F238E27FC236}">
                <a16:creationId xmlns:a16="http://schemas.microsoft.com/office/drawing/2014/main" id="{D71B6D3D-B5FB-427D-9ED9-29E76B7757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3191" y="3467007"/>
            <a:ext cx="1192436" cy="894328"/>
          </a:xfrm>
          <a:prstGeom prst="rect">
            <a:avLst/>
          </a:prstGeom>
        </p:spPr>
      </p:pic>
      <p:pic>
        <p:nvPicPr>
          <p:cNvPr id="9" name="図 8">
            <a:extLst>
              <a:ext uri="{FF2B5EF4-FFF2-40B4-BE49-F238E27FC236}">
                <a16:creationId xmlns:a16="http://schemas.microsoft.com/office/drawing/2014/main" id="{BC4BF7F1-3F26-41D0-9683-59137EFA66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60265" y="3539788"/>
            <a:ext cx="1192436" cy="793388"/>
          </a:xfrm>
          <a:prstGeom prst="rect">
            <a:avLst/>
          </a:prstGeom>
        </p:spPr>
      </p:pic>
      <p:sp>
        <p:nvSpPr>
          <p:cNvPr id="11" name="テキスト ボックス 10">
            <a:extLst>
              <a:ext uri="{FF2B5EF4-FFF2-40B4-BE49-F238E27FC236}">
                <a16:creationId xmlns:a16="http://schemas.microsoft.com/office/drawing/2014/main" id="{B5019918-7D68-4477-86A5-2E6836557C58}"/>
              </a:ext>
            </a:extLst>
          </p:cNvPr>
          <p:cNvSpPr txBox="1"/>
          <p:nvPr/>
        </p:nvSpPr>
        <p:spPr>
          <a:xfrm>
            <a:off x="8135718" y="108022"/>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15</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206217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nvPr>
        </p:nvGraphicFramePr>
        <p:xfrm>
          <a:off x="326554" y="115456"/>
          <a:ext cx="8641246" cy="6669358"/>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373">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46985">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プ</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ロ</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グ</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ラ</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ム</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内</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容</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講義　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講義　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000" b="1" dirty="0">
                          <a:solidFill>
                            <a:srgbClr val="000000"/>
                          </a:solidFill>
                          <a:effectLst/>
                          <a:latin typeface="Microsoft Sans Serif"/>
                          <a:ea typeface="HG丸ｺﾞｼｯｸM-PRO"/>
                        </a:rPr>
                        <a:t>【</a:t>
                      </a:r>
                      <a:r>
                        <a:rPr lang="ja-JP" altLang="en-US" sz="1000" b="1" dirty="0">
                          <a:solidFill>
                            <a:srgbClr val="000000"/>
                          </a:solidFill>
                          <a:effectLst/>
                          <a:latin typeface="Microsoft Sans Serif"/>
                          <a:ea typeface="HG丸ｺﾞｼｯｸM-PRO"/>
                        </a:rPr>
                        <a:t>概要</a:t>
                      </a:r>
                      <a:r>
                        <a:rPr lang="en-US" altLang="ja-JP" sz="1000" b="1" dirty="0">
                          <a:solidFill>
                            <a:srgbClr val="000000"/>
                          </a:solidFill>
                          <a:effectLst/>
                          <a:latin typeface="Microsoft Sans Serif"/>
                          <a:ea typeface="HG丸ｺﾞｼｯｸM-PRO"/>
                        </a:rPr>
                        <a:t>】</a:t>
                      </a:r>
                      <a:r>
                        <a:rPr lang="ja-JP" altLang="en-US" sz="1000" b="1" dirty="0">
                          <a:effectLst/>
                        </a:rPr>
                        <a:t>　　　　　　　　　　　　　　　　　　　　　　　　　　　　　　　　　　　　　　　　　</a:t>
                      </a:r>
                      <a:r>
                        <a:rPr lang="en-US" altLang="ja-JP" sz="1000" b="1" dirty="0">
                          <a:effectLst/>
                        </a:rPr>
                        <a:t>【</a:t>
                      </a:r>
                      <a:r>
                        <a:rPr lang="ja-JP" altLang="en-US" sz="1000" b="1" dirty="0">
                          <a:effectLst/>
                        </a:rPr>
                        <a:t>概要</a:t>
                      </a:r>
                      <a:r>
                        <a:rPr lang="en-US" altLang="ja-JP" sz="1000" b="1" dirty="0">
                          <a:effectLst/>
                        </a:rPr>
                        <a:t>】</a:t>
                      </a:r>
                    </a:p>
                    <a:p>
                      <a:pPr algn="l" eaLnBrk="0" latinLnBrk="1" hangingPunct="0">
                        <a:lnSpc>
                          <a:spcPts val="1500"/>
                        </a:lnSpc>
                        <a:spcAft>
                          <a:spcPts val="0"/>
                        </a:spcAft>
                      </a:pPr>
                      <a:r>
                        <a:rPr lang="ja-JP" altLang="en-US" sz="1000" dirty="0">
                          <a:effectLst/>
                        </a:rPr>
                        <a:t>　名　称：　</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b="0" i="0" u="none" kern="1200" dirty="0">
                          <a:solidFill>
                            <a:schemeClr val="tx1"/>
                          </a:solidFill>
                          <a:effectLst/>
                          <a:latin typeface="+mj-ea"/>
                          <a:ea typeface="+mn-ea"/>
                          <a:cs typeface="Calibri Light" panose="020F0302020204030204" pitchFamily="34" charset="0"/>
                        </a:rPr>
                        <a:t>遭難事件から学ぶ 受け継がれる心の交流 について</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kern="1200" dirty="0">
                          <a:solidFill>
                            <a:schemeClr val="tx1"/>
                          </a:solidFill>
                          <a:effectLst/>
                          <a:latin typeface="+mn-lt"/>
                          <a:ea typeface="+mn-ea"/>
                          <a:cs typeface="+mn-cs"/>
                        </a:rPr>
                        <a:t>　　　　　　 名　称：</a:t>
                      </a:r>
                      <a:r>
                        <a:rPr lang="en-US" altLang="ja-JP" sz="1000" dirty="0">
                          <a:effectLst/>
                        </a:rPr>
                        <a:t>『</a:t>
                      </a:r>
                      <a:r>
                        <a:rPr lang="ja-JP" altLang="en-US" sz="1000" dirty="0">
                          <a:effectLst/>
                        </a:rPr>
                        <a:t>トルコ文化に触れる！トルコお守り作り体験</a:t>
                      </a:r>
                      <a:r>
                        <a:rPr lang="en-US" altLang="ja-JP" sz="1000" dirty="0">
                          <a:effectLst/>
                          <a:latin typeface="+mj-ea"/>
                          <a:ea typeface="+mj-ea"/>
                        </a:rPr>
                        <a:t>』</a:t>
                      </a:r>
                      <a:r>
                        <a:rPr kumimoji="1" lang="ja-JP" altLang="en-US" sz="1000" kern="1200" dirty="0">
                          <a:solidFill>
                            <a:schemeClr val="tx1"/>
                          </a:solidFill>
                          <a:effectLst/>
                          <a:latin typeface="+mj-ea"/>
                          <a:ea typeface="+mj-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場　所 ：　串本町文化センター　</a:t>
                      </a:r>
                      <a:r>
                        <a:rPr kumimoji="1" lang="ja-JP" altLang="en-US" sz="1000" b="0" i="0" u="none" kern="1200" dirty="0">
                          <a:solidFill>
                            <a:schemeClr val="tx1"/>
                          </a:solidFill>
                          <a:effectLst/>
                          <a:latin typeface="+mj-ea"/>
                          <a:ea typeface="+mn-ea"/>
                          <a:cs typeface="Calibri Light" panose="020F0302020204030204" pitchFamily="34" charset="0"/>
                        </a:rPr>
                        <a:t>（会議室Ａ）　　　　　　　　　</a:t>
                      </a:r>
                      <a:r>
                        <a:rPr kumimoji="1" lang="ja-JP" altLang="en-US" sz="1000" b="1" kern="1200" dirty="0">
                          <a:solidFill>
                            <a:schemeClr val="tx1"/>
                          </a:solidFill>
                          <a:effectLst/>
                          <a:latin typeface="+mn-lt"/>
                          <a:ea typeface="+mn-ea"/>
                          <a:cs typeface="+mn-cs"/>
                        </a:rPr>
                        <a:t>　　　　　　　　　　  場　所</a:t>
                      </a:r>
                      <a:r>
                        <a:rPr kumimoji="1" lang="ja-JP" altLang="en-US" sz="1000" kern="1200" dirty="0">
                          <a:solidFill>
                            <a:schemeClr val="tx1"/>
                          </a:solidFill>
                          <a:effectLst/>
                          <a:latin typeface="+mn-lt"/>
                          <a:ea typeface="+mn-ea"/>
                          <a:cs typeface="+mn-cs"/>
                        </a:rPr>
                        <a:t>：串本町文化センター（会議室Ａ＆Ｂ）　</a:t>
                      </a:r>
                      <a:r>
                        <a:rPr kumimoji="1" lang="ja-JP" altLang="en-US" sz="1000" b="1" kern="1200" dirty="0">
                          <a:solidFill>
                            <a:schemeClr val="tx1"/>
                          </a:solidFill>
                          <a:effectLst/>
                          <a:latin typeface="+mn-lt"/>
                          <a:ea typeface="+mn-ea"/>
                          <a:cs typeface="+mn-cs"/>
                        </a:rPr>
                        <a:t>　</a:t>
                      </a:r>
                      <a:r>
                        <a:rPr kumimoji="1" lang="ja-JP" altLang="en-US" sz="1000" kern="1200" dirty="0">
                          <a:solidFill>
                            <a:schemeClr val="tx1"/>
                          </a:solidFill>
                          <a:effectLst/>
                          <a:latin typeface="+mn-lt"/>
                          <a:ea typeface="+mn-ea"/>
                          <a:cs typeface="+mn-cs"/>
                        </a:rPr>
                        <a:t>　　　　　　</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内　容：串本町役場</a:t>
                      </a:r>
                      <a:r>
                        <a:rPr kumimoji="1" lang="ja-JP" altLang="en-US" sz="1000" b="0" i="0" u="none" kern="1200" dirty="0">
                          <a:solidFill>
                            <a:schemeClr val="tx1"/>
                          </a:solidFill>
                          <a:effectLst/>
                          <a:latin typeface="+mj-ea"/>
                          <a:ea typeface="+mn-ea"/>
                          <a:cs typeface="Calibri Light" panose="020F0302020204030204" pitchFamily="34" charset="0"/>
                        </a:rPr>
                        <a:t>職員トルコ人の「</a:t>
                      </a:r>
                      <a:r>
                        <a:rPr lang="ja-JP" altLang="en-US" sz="1000" dirty="0">
                          <a:effectLst/>
                        </a:rPr>
                        <a:t>ドゥルナ　オズカヤ」さん</a:t>
                      </a:r>
                      <a:r>
                        <a:rPr kumimoji="1" lang="ja-JP" altLang="en-US" sz="1000" b="0" i="0" u="none" kern="1200" dirty="0">
                          <a:solidFill>
                            <a:schemeClr val="tx1"/>
                          </a:solidFill>
                          <a:effectLst/>
                          <a:latin typeface="+mj-ea"/>
                          <a:ea typeface="+mn-ea"/>
                          <a:cs typeface="Calibri Light" panose="020F0302020204030204" pitchFamily="34" charset="0"/>
                        </a:rPr>
                        <a:t>による、　　　　</a:t>
                      </a:r>
                      <a:r>
                        <a:rPr kumimoji="1" lang="ja-JP" altLang="en-US" sz="1000" kern="1200" dirty="0">
                          <a:solidFill>
                            <a:schemeClr val="tx1"/>
                          </a:solidFill>
                          <a:effectLst/>
                          <a:latin typeface="+mn-lt"/>
                          <a:ea typeface="+mn-ea"/>
                          <a:cs typeface="+mn-cs"/>
                        </a:rPr>
                        <a:t>内　容：トルコ文化に触れる体験として、邪気による災いをはね除け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「エルトゥールル号遭難事件」から学ぶ、トルコから見た日本人　　　　　　　　とされているトルコのお守り「ナザール・ボンジュ」を、インスト</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r>
                        <a:rPr kumimoji="1" lang="ja-JP" altLang="en-US" sz="1000" b="0" i="0" u="none" kern="1200" dirty="0">
                          <a:solidFill>
                            <a:schemeClr val="tx1"/>
                          </a:solidFill>
                          <a:effectLst/>
                          <a:latin typeface="+mj-ea"/>
                          <a:ea typeface="+mn-ea"/>
                          <a:cs typeface="Calibri Light" panose="020F0302020204030204" pitchFamily="34" charset="0"/>
                        </a:rPr>
                        <a:t>の姿や受け継がれる心の交流等についての講義を行う内容。</a:t>
                      </a:r>
                      <a:r>
                        <a:rPr kumimoji="1" lang="ja-JP" altLang="en-US" sz="1000" kern="1200" dirty="0">
                          <a:solidFill>
                            <a:schemeClr val="tx1"/>
                          </a:solidFill>
                          <a:effectLst/>
                          <a:latin typeface="+mn-lt"/>
                          <a:ea typeface="+mn-ea"/>
                          <a:cs typeface="+mn-cs"/>
                        </a:rPr>
                        <a:t>　　　　　　　　　ラクターと一緒に作る体験。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所要時間：約６０分　　　　　　　　　　　　　　　　　　　　　　　　　　　　　　　　　　　　所要時間：約９０分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フィールドワーク　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mj-ea"/>
                          <a:ea typeface="+mj-ea"/>
                          <a:cs typeface="Calibri Light" panose="020F0302020204030204" pitchFamily="34" charset="0"/>
                        </a:rPr>
                        <a:t>　　　　　　　　　　　　　　　　　　　　</a:t>
                      </a:r>
                      <a:endParaRPr lang="en-US" altLang="ja-JP" sz="1000" b="1" i="1" u="none" dirty="0">
                        <a:effectLst>
                          <a:outerShdw blurRad="38100" dist="38100" dir="2700000" algn="tl">
                            <a:srgbClr val="000000">
                              <a:alpha val="43137"/>
                            </a:srgbClr>
                          </a:outerShdw>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1" i="0" u="none" dirty="0">
                          <a:effectLst/>
                          <a:latin typeface="+mj-ea"/>
                          <a:ea typeface="+mj-ea"/>
                          <a:cs typeface="Calibri Light" panose="020F0302020204030204" pitchFamily="34" charset="0"/>
                        </a:rPr>
                        <a:t>　　　　　　　　　　　　　　　　　　　　　　　　</a:t>
                      </a:r>
                      <a:r>
                        <a:rPr lang="en-US" altLang="ja-JP" sz="1000" b="1" i="0" u="none" dirty="0">
                          <a:effectLst/>
                          <a:latin typeface="+mj-ea"/>
                          <a:ea typeface="+mj-ea"/>
                          <a:cs typeface="Calibri Light" panose="020F0302020204030204" pitchFamily="34" charset="0"/>
                        </a:rPr>
                        <a:t>【</a:t>
                      </a:r>
                      <a:r>
                        <a:rPr lang="ja-JP" altLang="en-US" sz="1000" b="1" i="0" u="none" dirty="0">
                          <a:effectLst/>
                          <a:latin typeface="+mj-ea"/>
                          <a:ea typeface="+mj-ea"/>
                          <a:cs typeface="Calibri Light" panose="020F0302020204030204" pitchFamily="34" charset="0"/>
                        </a:rPr>
                        <a:t>概要</a:t>
                      </a:r>
                      <a:r>
                        <a:rPr lang="en-US" altLang="ja-JP" sz="1000" b="1" i="0" u="none" dirty="0">
                          <a:effectLst/>
                          <a:latin typeface="+mj-ea"/>
                          <a:ea typeface="+mj-ea"/>
                          <a:cs typeface="Calibri Light" panose="020F0302020204030204" pitchFamily="34" charset="0"/>
                        </a:rPr>
                        <a:t>】</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mj-ea"/>
                          <a:ea typeface="+mj-ea"/>
                          <a:cs typeface="Calibri Light" panose="020F0302020204030204" pitchFamily="34" charset="0"/>
                        </a:rPr>
                        <a:t>　　　　　　　　　　　　　　　　　　　　　　　　　</a:t>
                      </a:r>
                      <a:r>
                        <a:rPr lang="ja-JP" altLang="en-US" sz="1000" b="0" i="0" u="none" dirty="0">
                          <a:effectLst/>
                          <a:latin typeface="+mj-ea"/>
                          <a:ea typeface="+mj-ea"/>
                          <a:cs typeface="Calibri Light" panose="020F0302020204030204" pitchFamily="34" charset="0"/>
                        </a:rPr>
                        <a:t>名　称：</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日本とトルコの友好の歴史　樫野崎ウォーク</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　　　　</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コース：樫野崎周辺（トルコ記念館・トルコ軍艦遭難慰霊碑・樫野崎灯台等）</a:t>
                      </a:r>
                      <a:r>
                        <a:rPr kumimoji="1" lang="ja-JP" altLang="en-US" sz="1000" b="0" i="0" u="none" kern="1200" dirty="0">
                          <a:solidFill>
                            <a:schemeClr val="tx1"/>
                          </a:solidFill>
                          <a:effectLst/>
                          <a:latin typeface="+mj-ea"/>
                          <a:ea typeface="+mn-ea"/>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r>
                      <a:b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br>
                      <a:r>
                        <a:rPr lang="ja-JP" altLang="en-US" sz="1000" b="0" i="0" u="none" dirty="0">
                          <a:effectLst/>
                          <a:latin typeface="+mj-ea"/>
                          <a:ea typeface="+mj-ea"/>
                          <a:cs typeface="Calibri Light" panose="020F0302020204030204" pitchFamily="34" charset="0"/>
                        </a:rPr>
                        <a:t>　　　　　　　　　　　　　　　　　　　　　　　　　内　容：エルトゥールル号遭難</a:t>
                      </a:r>
                      <a:r>
                        <a:rPr lang="ja-JP" altLang="en-US" sz="1000" dirty="0"/>
                        <a:t>事故・犠牲者の御霊を慰める美しい海。トルコとの絆が深く結ばれる</a:t>
                      </a:r>
                      <a:endParaRPr lang="en-US" altLang="ja-JP" sz="1000" dirty="0"/>
                    </a:p>
                    <a:p>
                      <a:pPr algn="l" eaLnBrk="0" latinLnBrk="1" hangingPunct="0">
                        <a:lnSpc>
                          <a:spcPts val="1500"/>
                        </a:lnSpc>
                        <a:spcAft>
                          <a:spcPts val="0"/>
                        </a:spcAft>
                      </a:pPr>
                      <a:r>
                        <a:rPr lang="ja-JP" altLang="en-US" sz="1000" dirty="0"/>
                        <a:t>　　　　　　　　　　　　　　　　　　　　　　　　　　　　　きっかけとなった</a:t>
                      </a:r>
                      <a:r>
                        <a:rPr lang="ja-JP" altLang="en-US" sz="1000" b="0" i="0" u="none" dirty="0">
                          <a:effectLst/>
                          <a:latin typeface="+mj-ea"/>
                          <a:ea typeface="+mj-ea"/>
                          <a:cs typeface="Calibri Light" panose="020F0302020204030204" pitchFamily="34" charset="0"/>
                        </a:rPr>
                        <a:t>樫野崎周辺を、専門ガイドと一緒に歩きながらご案内する体験。</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所要時間：約１２０分　</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38" name="正方形/長方形 37">
            <a:extLst>
              <a:ext uri="{FF2B5EF4-FFF2-40B4-BE49-F238E27FC236}">
                <a16:creationId xmlns:a16="http://schemas.microsoft.com/office/drawing/2014/main" id="{634210B0-4DFC-47DA-81AC-D6B70379E1FC}"/>
              </a:ext>
            </a:extLst>
          </p:cNvPr>
          <p:cNvSpPr/>
          <p:nvPr/>
        </p:nvSpPr>
        <p:spPr>
          <a:xfrm>
            <a:off x="771302" y="946787"/>
            <a:ext cx="3800698" cy="2760760"/>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9B5BF67-02C0-4197-B678-E1F31EA365A7}"/>
              </a:ext>
            </a:extLst>
          </p:cNvPr>
          <p:cNvSpPr/>
          <p:nvPr/>
        </p:nvSpPr>
        <p:spPr>
          <a:xfrm>
            <a:off x="4696946" y="937543"/>
            <a:ext cx="3907501" cy="2784078"/>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4FB797A-B8D7-4F13-9041-4A9FB4A698A4}"/>
              </a:ext>
            </a:extLst>
          </p:cNvPr>
          <p:cNvSpPr/>
          <p:nvPr/>
        </p:nvSpPr>
        <p:spPr>
          <a:xfrm>
            <a:off x="1350800" y="3837887"/>
            <a:ext cx="6787827" cy="2859019"/>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296E0657-3A7A-473B-87A7-5DDA3165D2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93" y="992603"/>
            <a:ext cx="465538" cy="381919"/>
          </a:xfrm>
          <a:prstGeom prst="rect">
            <a:avLst/>
          </a:prstGeom>
        </p:spPr>
      </p:pic>
      <p:sp>
        <p:nvSpPr>
          <p:cNvPr id="34" name="Rectangle 51">
            <a:extLst>
              <a:ext uri="{FF2B5EF4-FFF2-40B4-BE49-F238E27FC236}">
                <a16:creationId xmlns:a16="http://schemas.microsoft.com/office/drawing/2014/main" id="{9E2BD561-F4B2-4E2F-A0D6-9055C2469511}"/>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（プログラム内容）</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6" name="正方形/長方形 35">
            <a:extLst>
              <a:ext uri="{FF2B5EF4-FFF2-40B4-BE49-F238E27FC236}">
                <a16:creationId xmlns:a16="http://schemas.microsoft.com/office/drawing/2014/main" id="{19378378-2F9F-4DF5-A399-6AE67EAE64FD}"/>
              </a:ext>
            </a:extLst>
          </p:cNvPr>
          <p:cNvSpPr/>
          <p:nvPr/>
        </p:nvSpPr>
        <p:spPr>
          <a:xfrm flipV="1">
            <a:off x="3632818" y="550981"/>
            <a:ext cx="1774350" cy="230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815192ED-C4A8-4EC5-A093-A38360C82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678" y="3953673"/>
            <a:ext cx="746093" cy="612081"/>
          </a:xfrm>
          <a:prstGeom prst="rect">
            <a:avLst/>
          </a:prstGeom>
        </p:spPr>
      </p:pic>
      <p:pic>
        <p:nvPicPr>
          <p:cNvPr id="10" name="図 9">
            <a:extLst>
              <a:ext uri="{FF2B5EF4-FFF2-40B4-BE49-F238E27FC236}">
                <a16:creationId xmlns:a16="http://schemas.microsoft.com/office/drawing/2014/main" id="{DDEB2271-DB32-47CD-BFBB-A9828688F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6170" y="960862"/>
            <a:ext cx="547691" cy="449316"/>
          </a:xfrm>
          <a:prstGeom prst="rect">
            <a:avLst/>
          </a:prstGeom>
        </p:spPr>
      </p:pic>
      <p:pic>
        <p:nvPicPr>
          <p:cNvPr id="6" name="図 5">
            <a:extLst>
              <a:ext uri="{FF2B5EF4-FFF2-40B4-BE49-F238E27FC236}">
                <a16:creationId xmlns:a16="http://schemas.microsoft.com/office/drawing/2014/main" id="{9492B9FC-18BF-4013-8572-4BC9F5C23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302" y="159784"/>
            <a:ext cx="579498" cy="593985"/>
          </a:xfrm>
          <a:prstGeom prst="rect">
            <a:avLst/>
          </a:prstGeom>
        </p:spPr>
      </p:pic>
      <p:sp>
        <p:nvSpPr>
          <p:cNvPr id="13" name="Rectangle 51">
            <a:extLst>
              <a:ext uri="{FF2B5EF4-FFF2-40B4-BE49-F238E27FC236}">
                <a16:creationId xmlns:a16="http://schemas.microsoft.com/office/drawing/2014/main" id="{D9BBDBB8-A3CD-4EE8-BB14-06798A536B42}"/>
              </a:ext>
            </a:extLst>
          </p:cNvPr>
          <p:cNvSpPr>
            <a:spLocks noChangeArrowheads="1"/>
          </p:cNvSpPr>
          <p:nvPr/>
        </p:nvSpPr>
        <p:spPr bwMode="auto">
          <a:xfrm>
            <a:off x="326554" y="171184"/>
            <a:ext cx="8437104"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5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500" b="1" dirty="0">
                <a:solidFill>
                  <a:srgbClr val="002060"/>
                </a:solidFill>
                <a:latin typeface="Microsoft Sans Serif" pitchFamily="34" charset="0"/>
                <a:ea typeface="HG丸ｺﾞｼｯｸM-PRO" pitchFamily="50" charset="-128"/>
                <a:cs typeface="HG丸ｺﾞｼｯｸM-PRO" pitchFamily="50" charset="-128"/>
              </a:rPr>
              <a:t>日本・トルコ 友好の絆の物語「エルトゥールル号遭難事件」</a:t>
            </a:r>
            <a:r>
              <a:rPr lang="en-US" altLang="ja-JP" sz="15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500" b="1" dirty="0">
                <a:solidFill>
                  <a:srgbClr val="002060"/>
                </a:solidFill>
                <a:latin typeface="Microsoft Sans Serif" pitchFamily="34" charset="0"/>
                <a:ea typeface="HG丸ｺﾞｼｯｸM-PRO" pitchFamily="50" charset="-128"/>
                <a:cs typeface="HG丸ｺﾞｼｯｸM-PRO" pitchFamily="50" charset="-128"/>
              </a:rPr>
              <a:t>　　</a:t>
            </a:r>
            <a:endParaRPr lang="en-US" altLang="ja-JP" sz="1500" b="1" dirty="0">
              <a:solidFill>
                <a:srgbClr val="002060"/>
              </a:solidFill>
              <a:latin typeface="Microsoft Sans Serif" pitchFamily="34" charset="0"/>
              <a:ea typeface="HG丸ｺﾞｼｯｸM-PRO" pitchFamily="50" charset="-128"/>
              <a:cs typeface="HG丸ｺﾞｼｯｸM-PRO" pitchFamily="50" charset="-128"/>
            </a:endParaRPr>
          </a:p>
          <a:p>
            <a:pPr lvl="0" indent="407988"/>
            <a:endParaRPr kumimoji="1" lang="ja-JP" altLang="ja-JP" sz="1600" b="0" i="0" u="none" strike="noStrike" cap="none" normalizeH="0" baseline="0" dirty="0">
              <a:ln>
                <a:noFill/>
              </a:ln>
              <a:solidFill>
                <a:srgbClr val="002060"/>
              </a:solidFill>
              <a:effectLst/>
            </a:endParaRPr>
          </a:p>
        </p:txBody>
      </p:sp>
      <p:pic>
        <p:nvPicPr>
          <p:cNvPr id="14" name="図 13">
            <a:extLst>
              <a:ext uri="{FF2B5EF4-FFF2-40B4-BE49-F238E27FC236}">
                <a16:creationId xmlns:a16="http://schemas.microsoft.com/office/drawing/2014/main" id="{2A51D338-C2B4-4919-A6D8-A1B1D67B0F75}"/>
              </a:ext>
            </a:extLst>
          </p:cNvPr>
          <p:cNvPicPr>
            <a:picLocks noChangeAspect="1"/>
          </p:cNvPicPr>
          <p:nvPr/>
        </p:nvPicPr>
        <p:blipFill>
          <a:blip r:embed="rId5"/>
          <a:stretch>
            <a:fillRect/>
          </a:stretch>
        </p:blipFill>
        <p:spPr>
          <a:xfrm>
            <a:off x="6935731" y="262372"/>
            <a:ext cx="593985" cy="593985"/>
          </a:xfrm>
          <a:prstGeom prst="rect">
            <a:avLst/>
          </a:prstGeom>
        </p:spPr>
      </p:pic>
      <p:pic>
        <p:nvPicPr>
          <p:cNvPr id="15" name="図 14">
            <a:extLst>
              <a:ext uri="{FF2B5EF4-FFF2-40B4-BE49-F238E27FC236}">
                <a16:creationId xmlns:a16="http://schemas.microsoft.com/office/drawing/2014/main" id="{655D015F-1E69-45C8-AE37-A05351E158F7}"/>
              </a:ext>
            </a:extLst>
          </p:cNvPr>
          <p:cNvPicPr>
            <a:picLocks noChangeAspect="1"/>
          </p:cNvPicPr>
          <p:nvPr/>
        </p:nvPicPr>
        <p:blipFill>
          <a:blip r:embed="rId6"/>
          <a:stretch>
            <a:fillRect/>
          </a:stretch>
        </p:blipFill>
        <p:spPr>
          <a:xfrm>
            <a:off x="7530719" y="264233"/>
            <a:ext cx="615968" cy="606540"/>
          </a:xfrm>
          <a:prstGeom prst="rect">
            <a:avLst/>
          </a:prstGeom>
        </p:spPr>
      </p:pic>
      <p:pic>
        <p:nvPicPr>
          <p:cNvPr id="3" name="図 2">
            <a:extLst>
              <a:ext uri="{FF2B5EF4-FFF2-40B4-BE49-F238E27FC236}">
                <a16:creationId xmlns:a16="http://schemas.microsoft.com/office/drawing/2014/main" id="{59F0CBB3-F0B1-478B-ABFB-1F85FC9571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0562" y="2576730"/>
            <a:ext cx="1613140" cy="1073304"/>
          </a:xfrm>
          <a:prstGeom prst="rect">
            <a:avLst/>
          </a:prstGeom>
        </p:spPr>
      </p:pic>
      <p:pic>
        <p:nvPicPr>
          <p:cNvPr id="9" name="図 8">
            <a:extLst>
              <a:ext uri="{FF2B5EF4-FFF2-40B4-BE49-F238E27FC236}">
                <a16:creationId xmlns:a16="http://schemas.microsoft.com/office/drawing/2014/main" id="{870E30BA-FC8E-4A5E-A34C-EBBD445BCD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42" y="2564854"/>
            <a:ext cx="1615740" cy="1077160"/>
          </a:xfrm>
          <a:prstGeom prst="rect">
            <a:avLst/>
          </a:prstGeom>
        </p:spPr>
      </p:pic>
      <p:pic>
        <p:nvPicPr>
          <p:cNvPr id="17" name="図 16">
            <a:extLst>
              <a:ext uri="{FF2B5EF4-FFF2-40B4-BE49-F238E27FC236}">
                <a16:creationId xmlns:a16="http://schemas.microsoft.com/office/drawing/2014/main" id="{A3FC60AF-71E3-446D-8044-8FA53FC80B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9531" y="2564854"/>
            <a:ext cx="1470842" cy="1103132"/>
          </a:xfrm>
          <a:prstGeom prst="rect">
            <a:avLst/>
          </a:prstGeom>
        </p:spPr>
      </p:pic>
      <p:pic>
        <p:nvPicPr>
          <p:cNvPr id="21" name="図 20">
            <a:extLst>
              <a:ext uri="{FF2B5EF4-FFF2-40B4-BE49-F238E27FC236}">
                <a16:creationId xmlns:a16="http://schemas.microsoft.com/office/drawing/2014/main" id="{E80686A9-6564-4728-B9CC-BDAD716D79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2962" y="2539622"/>
            <a:ext cx="1712853" cy="1141024"/>
          </a:xfrm>
          <a:prstGeom prst="rect">
            <a:avLst/>
          </a:prstGeom>
        </p:spPr>
      </p:pic>
      <p:pic>
        <p:nvPicPr>
          <p:cNvPr id="25" name="図 24">
            <a:extLst>
              <a:ext uri="{FF2B5EF4-FFF2-40B4-BE49-F238E27FC236}">
                <a16:creationId xmlns:a16="http://schemas.microsoft.com/office/drawing/2014/main" id="{E7FDAB23-A683-475B-853E-4D0B0C5CAF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880" y="5603692"/>
            <a:ext cx="1374890" cy="1030746"/>
          </a:xfrm>
          <a:prstGeom prst="rect">
            <a:avLst/>
          </a:prstGeom>
        </p:spPr>
      </p:pic>
      <p:pic>
        <p:nvPicPr>
          <p:cNvPr id="26" name="図 25">
            <a:extLst>
              <a:ext uri="{FF2B5EF4-FFF2-40B4-BE49-F238E27FC236}">
                <a16:creationId xmlns:a16="http://schemas.microsoft.com/office/drawing/2014/main" id="{6CA73DB1-24D9-41E7-B294-96482DD6B2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0047" y="5613243"/>
            <a:ext cx="1374891" cy="1029841"/>
          </a:xfrm>
          <a:prstGeom prst="rect">
            <a:avLst/>
          </a:prstGeom>
        </p:spPr>
      </p:pic>
      <p:pic>
        <p:nvPicPr>
          <p:cNvPr id="29" name="図 28">
            <a:extLst>
              <a:ext uri="{FF2B5EF4-FFF2-40B4-BE49-F238E27FC236}">
                <a16:creationId xmlns:a16="http://schemas.microsoft.com/office/drawing/2014/main" id="{592BAD15-D01F-4FEF-9995-033659E549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67366" y="5603692"/>
            <a:ext cx="1494569" cy="995757"/>
          </a:xfrm>
          <a:prstGeom prst="rect">
            <a:avLst/>
          </a:prstGeom>
        </p:spPr>
      </p:pic>
      <p:pic>
        <p:nvPicPr>
          <p:cNvPr id="44" name="図 43">
            <a:extLst>
              <a:ext uri="{FF2B5EF4-FFF2-40B4-BE49-F238E27FC236}">
                <a16:creationId xmlns:a16="http://schemas.microsoft.com/office/drawing/2014/main" id="{8A1E4560-1336-4A8F-AE50-5F2BBC977EB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87321" y="5568281"/>
            <a:ext cx="1374891" cy="1031168"/>
          </a:xfrm>
          <a:prstGeom prst="rect">
            <a:avLst/>
          </a:prstGeom>
        </p:spPr>
      </p:pic>
      <p:pic>
        <p:nvPicPr>
          <p:cNvPr id="46" name="図 45">
            <a:extLst>
              <a:ext uri="{FF2B5EF4-FFF2-40B4-BE49-F238E27FC236}">
                <a16:creationId xmlns:a16="http://schemas.microsoft.com/office/drawing/2014/main" id="{5A1A2773-9B01-4846-AF8E-1797F6FDE34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33894" y="4460484"/>
            <a:ext cx="976668" cy="648569"/>
          </a:xfrm>
          <a:prstGeom prst="rect">
            <a:avLst/>
          </a:prstGeom>
        </p:spPr>
      </p:pic>
      <p:sp>
        <p:nvSpPr>
          <p:cNvPr id="2" name="テキスト ボックス 1">
            <a:extLst>
              <a:ext uri="{FF2B5EF4-FFF2-40B4-BE49-F238E27FC236}">
                <a16:creationId xmlns:a16="http://schemas.microsoft.com/office/drawing/2014/main" id="{6D6E01CB-F3F7-4444-94E1-F030A096DE98}"/>
              </a:ext>
            </a:extLst>
          </p:cNvPr>
          <p:cNvSpPr txBox="1"/>
          <p:nvPr/>
        </p:nvSpPr>
        <p:spPr>
          <a:xfrm>
            <a:off x="8034375" y="73186"/>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16</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388723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894467"/>
            <a:ext cx="9144000" cy="0"/>
          </a:xfrm>
          <a:prstGeom prst="line">
            <a:avLst/>
          </a:prstGeom>
          <a:ln w="63500">
            <a:gradFill flip="none" rotWithShape="1">
              <a:gsLst>
                <a:gs pos="100000">
                  <a:srgbClr val="CCECFF"/>
                </a:gs>
                <a:gs pos="0">
                  <a:srgbClr val="0070C0"/>
                </a:gs>
                <a:gs pos="100000">
                  <a:schemeClr val="accent1">
                    <a:tint val="44500"/>
                    <a:satMod val="160000"/>
                  </a:schemeClr>
                </a:gs>
                <a:gs pos="100000">
                  <a:schemeClr val="accent6">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0802" y="241222"/>
            <a:ext cx="617689" cy="555828"/>
          </a:xfrm>
          <a:prstGeom prst="rect">
            <a:avLst/>
          </a:prstGeom>
        </p:spPr>
      </p:pic>
      <p:sp>
        <p:nvSpPr>
          <p:cNvPr id="8" name="Rectangle 51">
            <a:extLst>
              <a:ext uri="{FF2B5EF4-FFF2-40B4-BE49-F238E27FC236}">
                <a16:creationId xmlns:a16="http://schemas.microsoft.com/office/drawing/2014/main" id="{00F5E782-5625-4111-BBE6-FD5A9D01F4A8}"/>
              </a:ext>
            </a:extLst>
          </p:cNvPr>
          <p:cNvSpPr>
            <a:spLocks noChangeArrowheads="1"/>
          </p:cNvSpPr>
          <p:nvPr/>
        </p:nvSpPr>
        <p:spPr bwMode="auto">
          <a:xfrm>
            <a:off x="447361" y="342045"/>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6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ラムサール条約湿地  テーブル珊瑚の最北限 　環境の変化</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1" name="図 10">
            <a:extLst>
              <a:ext uri="{FF2B5EF4-FFF2-40B4-BE49-F238E27FC236}">
                <a16:creationId xmlns:a16="http://schemas.microsoft.com/office/drawing/2014/main" id="{5A88AE30-3732-46D5-BF75-6E620253544D}"/>
              </a:ext>
            </a:extLst>
          </p:cNvPr>
          <p:cNvPicPr>
            <a:picLocks noChangeAspect="1"/>
          </p:cNvPicPr>
          <p:nvPr/>
        </p:nvPicPr>
        <p:blipFill>
          <a:blip r:embed="rId4"/>
          <a:stretch>
            <a:fillRect/>
          </a:stretch>
        </p:blipFill>
        <p:spPr>
          <a:xfrm>
            <a:off x="879012" y="987516"/>
            <a:ext cx="799600" cy="787361"/>
          </a:xfrm>
          <a:prstGeom prst="rect">
            <a:avLst/>
          </a:prstGeom>
        </p:spPr>
      </p:pic>
      <p:pic>
        <p:nvPicPr>
          <p:cNvPr id="14" name="図 13">
            <a:extLst>
              <a:ext uri="{FF2B5EF4-FFF2-40B4-BE49-F238E27FC236}">
                <a16:creationId xmlns:a16="http://schemas.microsoft.com/office/drawing/2014/main" id="{C9574DD0-640E-47F1-BA44-7AED4DB39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4522" y="991885"/>
            <a:ext cx="1620956" cy="1088526"/>
          </a:xfrm>
          <a:prstGeom prst="rect">
            <a:avLst/>
          </a:prstGeom>
        </p:spPr>
      </p:pic>
      <p:sp>
        <p:nvSpPr>
          <p:cNvPr id="15" name="正方形/長方形 14">
            <a:extLst>
              <a:ext uri="{FF2B5EF4-FFF2-40B4-BE49-F238E27FC236}">
                <a16:creationId xmlns:a16="http://schemas.microsoft.com/office/drawing/2014/main" id="{C2887F7D-D998-450A-A043-0FED314FFEE5}"/>
              </a:ext>
            </a:extLst>
          </p:cNvPr>
          <p:cNvSpPr/>
          <p:nvPr/>
        </p:nvSpPr>
        <p:spPr>
          <a:xfrm>
            <a:off x="104016" y="2303209"/>
            <a:ext cx="4572000" cy="2893100"/>
          </a:xfrm>
          <a:prstGeom prst="rect">
            <a:avLst/>
          </a:prstGeom>
        </p:spPr>
        <p:txBody>
          <a:bodyPr>
            <a:spAutoFit/>
          </a:bodyPr>
          <a:lstStyle/>
          <a:p>
            <a:r>
              <a:rPr lang="ja-JP" altLang="en-US" sz="1400" dirty="0">
                <a:solidFill>
                  <a:srgbClr val="000000"/>
                </a:solidFill>
                <a:latin typeface="Meiryo UI" panose="020B0604030504040204" pitchFamily="50" charset="-128"/>
                <a:ea typeface="Meiryo UI" panose="020B0604030504040204" pitchFamily="50" charset="-128"/>
              </a:rPr>
              <a:t>世界最北に位置する特別な珊瑚の群集。温帯と亜熱帯</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が同居する国内でも珍しい「串本の海」。</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p>
          <a:p>
            <a:r>
              <a:rPr lang="ja-JP" altLang="en-US" sz="1400" dirty="0">
                <a:effectLst/>
                <a:latin typeface="Meiryo UI" panose="020B0604030504040204" pitchFamily="50" charset="-128"/>
                <a:ea typeface="Meiryo UI" panose="020B0604030504040204" pitchFamily="50" charset="-128"/>
              </a:rPr>
              <a:t>　珊瑚群集は「海の熱帯雨林」と称され豊かな「生物の多様性」を持っています。しかしながら、近年水温の上昇に伴う珊瑚群集の白化現象やオニヒトデなどの大量発生、人の諸活動による水質等の悪化により様々な危機にさらされていま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自然環境保護と観光振興の両方の取組を通じて</a:t>
            </a:r>
            <a:r>
              <a:rPr lang="ja-JP" altLang="en-US" sz="1400" b="1" dirty="0">
                <a:latin typeface="Meiryo UI" panose="020B0604030504040204" pitchFamily="50" charset="-128"/>
                <a:ea typeface="Meiryo UI" panose="020B0604030504040204" pitchFamily="50" charset="-128"/>
              </a:rPr>
              <a:t>「持続的な保全と活用」等</a:t>
            </a:r>
            <a:r>
              <a:rPr lang="ja-JP" altLang="en-US" sz="1400" dirty="0">
                <a:latin typeface="Meiryo UI" panose="020B0604030504040204" pitchFamily="50" charset="-128"/>
                <a:ea typeface="Meiryo UI" panose="020B0604030504040204" pitchFamily="50" charset="-128"/>
              </a:rPr>
              <a:t>を実感できるプログラムです。</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6" name="Rectangle 51">
            <a:extLst>
              <a:ext uri="{FF2B5EF4-FFF2-40B4-BE49-F238E27FC236}">
                <a16:creationId xmlns:a16="http://schemas.microsoft.com/office/drawing/2014/main" id="{EDA29706-2D7B-4C17-B658-688006874DC9}"/>
              </a:ext>
            </a:extLst>
          </p:cNvPr>
          <p:cNvSpPr>
            <a:spLocks noChangeArrowheads="1"/>
          </p:cNvSpPr>
          <p:nvPr/>
        </p:nvSpPr>
        <p:spPr bwMode="auto">
          <a:xfrm>
            <a:off x="-608613" y="200931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400" b="1" dirty="0">
                <a:latin typeface="+mn-ea"/>
                <a:ea typeface="+mn-ea"/>
                <a:cs typeface="HG丸ｺﾞｼｯｸM-PRO" pitchFamily="50" charset="-128"/>
              </a:rPr>
              <a:t>『</a:t>
            </a:r>
            <a:r>
              <a:rPr lang="ja-JP" altLang="en-US" sz="1400" b="1" dirty="0">
                <a:latin typeface="+mn-ea"/>
                <a:ea typeface="+mn-ea"/>
                <a:cs typeface="HG丸ｺﾞｼｯｸM-PRO" pitchFamily="50" charset="-128"/>
              </a:rPr>
              <a:t>世界最北限  テーブル珊瑚群集の保全と活用 </a:t>
            </a:r>
            <a:r>
              <a:rPr lang="en-US" altLang="ja-JP" sz="1400" b="1" dirty="0">
                <a:latin typeface="+mn-ea"/>
                <a:ea typeface="+mn-ea"/>
                <a:cs typeface="HG丸ｺﾞｼｯｸM-PRO" pitchFamily="50" charset="-128"/>
              </a:rPr>
              <a:t>』</a:t>
            </a:r>
            <a:endParaRPr kumimoji="1" lang="ja-JP" altLang="ja-JP" sz="1400" b="1" i="0" u="none" strike="noStrike" cap="none" normalizeH="0" baseline="0" dirty="0">
              <a:ln>
                <a:noFill/>
              </a:ln>
              <a:effectLst/>
              <a:latin typeface="+mn-ea"/>
              <a:ea typeface="+mn-ea"/>
            </a:endParaRPr>
          </a:p>
        </p:txBody>
      </p:sp>
      <p:sp>
        <p:nvSpPr>
          <p:cNvPr id="17" name="正方形/長方形 16">
            <a:extLst>
              <a:ext uri="{FF2B5EF4-FFF2-40B4-BE49-F238E27FC236}">
                <a16:creationId xmlns:a16="http://schemas.microsoft.com/office/drawing/2014/main" id="{6AFEA0F5-56FD-4D69-89EF-B2574B4EE1EA}"/>
              </a:ext>
            </a:extLst>
          </p:cNvPr>
          <p:cNvSpPr/>
          <p:nvPr/>
        </p:nvSpPr>
        <p:spPr>
          <a:xfrm>
            <a:off x="-82931" y="1777049"/>
            <a:ext cx="1620957"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学習テーマ</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altLang="en-US" sz="1400" dirty="0"/>
          </a:p>
        </p:txBody>
      </p:sp>
      <p:sp>
        <p:nvSpPr>
          <p:cNvPr id="18" name="正方形/長方形 17">
            <a:extLst>
              <a:ext uri="{FF2B5EF4-FFF2-40B4-BE49-F238E27FC236}">
                <a16:creationId xmlns:a16="http://schemas.microsoft.com/office/drawing/2014/main" id="{81DB37E1-3BF4-4565-8BC5-C52C372ECB38}"/>
              </a:ext>
            </a:extLst>
          </p:cNvPr>
          <p:cNvSpPr/>
          <p:nvPr/>
        </p:nvSpPr>
        <p:spPr>
          <a:xfrm>
            <a:off x="104016" y="2309249"/>
            <a:ext cx="4572000" cy="2060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7FBC5AD-904A-4EB4-8346-E94606C29F02}"/>
              </a:ext>
            </a:extLst>
          </p:cNvPr>
          <p:cNvSpPr/>
          <p:nvPr/>
        </p:nvSpPr>
        <p:spPr>
          <a:xfrm>
            <a:off x="101324" y="4706657"/>
            <a:ext cx="4664894" cy="1169551"/>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・定員４０名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・所要時間：約</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endParaRPr lang="en-US" altLang="ja-JP" sz="1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フィールドワーク</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r>
              <a:rPr lang="ja-JP" altLang="en-US" sz="1400" b="1" dirty="0">
                <a:latin typeface="Meiryo UI" panose="020B0604030504040204" pitchFamily="50" charset="-128"/>
                <a:ea typeface="Meiryo UI" panose="020B0604030504040204" pitchFamily="50" charset="-128"/>
              </a:rPr>
              <a:t>講義</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lang="ja-JP" altLang="en-US" sz="1400" dirty="0"/>
          </a:p>
        </p:txBody>
      </p:sp>
      <p:sp>
        <p:nvSpPr>
          <p:cNvPr id="22" name="正方形/長方形 21">
            <a:extLst>
              <a:ext uri="{FF2B5EF4-FFF2-40B4-BE49-F238E27FC236}">
                <a16:creationId xmlns:a16="http://schemas.microsoft.com/office/drawing/2014/main" id="{1ED1DAAB-8966-4EB6-8996-A347F0E4CD2D}"/>
              </a:ext>
            </a:extLst>
          </p:cNvPr>
          <p:cNvSpPr/>
          <p:nvPr/>
        </p:nvSpPr>
        <p:spPr>
          <a:xfrm>
            <a:off x="0" y="4390252"/>
            <a:ext cx="1800493"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プログラム内容</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29" name="正方形/長方形 28">
            <a:extLst>
              <a:ext uri="{FF2B5EF4-FFF2-40B4-BE49-F238E27FC236}">
                <a16:creationId xmlns:a16="http://schemas.microsoft.com/office/drawing/2014/main" id="{2483C7C4-687C-4FC3-A9A2-D88F3C6B0BA7}"/>
              </a:ext>
            </a:extLst>
          </p:cNvPr>
          <p:cNvSpPr/>
          <p:nvPr/>
        </p:nvSpPr>
        <p:spPr>
          <a:xfrm>
            <a:off x="55424" y="4706425"/>
            <a:ext cx="4572000" cy="787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F44E451-20C6-4682-B720-C8A06C9D2744}"/>
              </a:ext>
            </a:extLst>
          </p:cNvPr>
          <p:cNvSpPr/>
          <p:nvPr/>
        </p:nvSpPr>
        <p:spPr>
          <a:xfrm>
            <a:off x="101324" y="5493927"/>
            <a:ext cx="1323092" cy="307777"/>
          </a:xfrm>
          <a:prstGeom prst="rect">
            <a:avLst/>
          </a:prstGeom>
        </p:spPr>
        <p:txBody>
          <a:bodyPr wrap="squar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受入団体</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31" name="正方形/長方形 30">
            <a:extLst>
              <a:ext uri="{FF2B5EF4-FFF2-40B4-BE49-F238E27FC236}">
                <a16:creationId xmlns:a16="http://schemas.microsoft.com/office/drawing/2014/main" id="{45D16856-4E73-40AC-9617-F8E0BDD55316}"/>
              </a:ext>
            </a:extLst>
          </p:cNvPr>
          <p:cNvSpPr/>
          <p:nvPr/>
        </p:nvSpPr>
        <p:spPr>
          <a:xfrm>
            <a:off x="66098" y="5856551"/>
            <a:ext cx="4572000" cy="1169551"/>
          </a:xfrm>
          <a:prstGeom prst="rect">
            <a:avLst/>
          </a:prstGeom>
        </p:spPr>
        <p:txBody>
          <a:bodyPr>
            <a:spAutoFit/>
          </a:bodyPr>
          <a:lstStyle/>
          <a:p>
            <a:r>
              <a:rPr lang="ja-JP" altLang="en-US" sz="1400" dirty="0">
                <a:latin typeface="Meiryo UI" panose="020B0604030504040204" pitchFamily="50" charset="-128"/>
                <a:ea typeface="Meiryo UI" panose="020B0604030504040204" pitchFamily="50" charset="-128"/>
              </a:rPr>
              <a:t>・串本町教育旅行誘致協議会 </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フィールドワーク＆講義　窓口</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0735</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67</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7311</a:t>
            </a:r>
          </a:p>
          <a:p>
            <a:r>
              <a:rPr lang="ja-JP" altLang="en-US" sz="1400" b="1"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16F64A1D-1DDD-4C5D-B612-AAC7736AC0C2}"/>
              </a:ext>
            </a:extLst>
          </p:cNvPr>
          <p:cNvSpPr/>
          <p:nvPr/>
        </p:nvSpPr>
        <p:spPr>
          <a:xfrm>
            <a:off x="55424" y="5872969"/>
            <a:ext cx="4572000" cy="7109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20D52CE4-11A6-4CED-8FDD-8EDB505E82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1447" y="1974633"/>
            <a:ext cx="678620" cy="678620"/>
          </a:xfrm>
          <a:prstGeom prst="rect">
            <a:avLst/>
          </a:prstGeom>
        </p:spPr>
      </p:pic>
      <p:pic>
        <p:nvPicPr>
          <p:cNvPr id="34" name="図 33">
            <a:extLst>
              <a:ext uri="{FF2B5EF4-FFF2-40B4-BE49-F238E27FC236}">
                <a16:creationId xmlns:a16="http://schemas.microsoft.com/office/drawing/2014/main" id="{1F2D954F-E5AE-4BC0-A55B-F748A16D30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406" y="4364258"/>
            <a:ext cx="678620" cy="678620"/>
          </a:xfrm>
          <a:prstGeom prst="rect">
            <a:avLst/>
          </a:prstGeom>
        </p:spPr>
      </p:pic>
      <p:pic>
        <p:nvPicPr>
          <p:cNvPr id="35" name="図 34">
            <a:extLst>
              <a:ext uri="{FF2B5EF4-FFF2-40B4-BE49-F238E27FC236}">
                <a16:creationId xmlns:a16="http://schemas.microsoft.com/office/drawing/2014/main" id="{2B7A13DF-8782-468C-BFE3-3EDFBF98F7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3768" y="5525450"/>
            <a:ext cx="678620" cy="678620"/>
          </a:xfrm>
          <a:prstGeom prst="rect">
            <a:avLst/>
          </a:prstGeom>
        </p:spPr>
      </p:pic>
      <p:pic>
        <p:nvPicPr>
          <p:cNvPr id="3" name="図 2">
            <a:extLst>
              <a:ext uri="{FF2B5EF4-FFF2-40B4-BE49-F238E27FC236}">
                <a16:creationId xmlns:a16="http://schemas.microsoft.com/office/drawing/2014/main" id="{A32D81C1-E768-4C82-9B96-CAADBD806CCB}"/>
              </a:ext>
            </a:extLst>
          </p:cNvPr>
          <p:cNvPicPr>
            <a:picLocks noChangeAspect="1"/>
          </p:cNvPicPr>
          <p:nvPr/>
        </p:nvPicPr>
        <p:blipFill>
          <a:blip r:embed="rId7"/>
          <a:stretch>
            <a:fillRect/>
          </a:stretch>
        </p:blipFill>
        <p:spPr>
          <a:xfrm>
            <a:off x="38093" y="975518"/>
            <a:ext cx="818536" cy="806007"/>
          </a:xfrm>
          <a:prstGeom prst="rect">
            <a:avLst/>
          </a:prstGeom>
        </p:spPr>
      </p:pic>
      <p:pic>
        <p:nvPicPr>
          <p:cNvPr id="23" name="図 22">
            <a:extLst>
              <a:ext uri="{FF2B5EF4-FFF2-40B4-BE49-F238E27FC236}">
                <a16:creationId xmlns:a16="http://schemas.microsoft.com/office/drawing/2014/main" id="{1EDDFC03-A702-4523-98DA-88851EDD8C8B}"/>
              </a:ext>
            </a:extLst>
          </p:cNvPr>
          <p:cNvPicPr>
            <a:picLocks noChangeAspect="1"/>
          </p:cNvPicPr>
          <p:nvPr/>
        </p:nvPicPr>
        <p:blipFill>
          <a:blip r:embed="rId8"/>
          <a:stretch>
            <a:fillRect/>
          </a:stretch>
        </p:blipFill>
        <p:spPr>
          <a:xfrm>
            <a:off x="1759741" y="959512"/>
            <a:ext cx="818535" cy="806007"/>
          </a:xfrm>
          <a:prstGeom prst="rect">
            <a:avLst/>
          </a:prstGeom>
        </p:spPr>
      </p:pic>
      <p:pic>
        <p:nvPicPr>
          <p:cNvPr id="39" name="図 38">
            <a:extLst>
              <a:ext uri="{FF2B5EF4-FFF2-40B4-BE49-F238E27FC236}">
                <a16:creationId xmlns:a16="http://schemas.microsoft.com/office/drawing/2014/main" id="{B9193846-1616-4089-940B-CFE81C8D9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094" y="91081"/>
            <a:ext cx="799600" cy="747626"/>
          </a:xfrm>
          <a:prstGeom prst="rect">
            <a:avLst/>
          </a:prstGeom>
        </p:spPr>
      </p:pic>
      <p:pic>
        <p:nvPicPr>
          <p:cNvPr id="41" name="図 40">
            <a:extLst>
              <a:ext uri="{FF2B5EF4-FFF2-40B4-BE49-F238E27FC236}">
                <a16:creationId xmlns:a16="http://schemas.microsoft.com/office/drawing/2014/main" id="{3ABBA257-B99A-453B-8B99-D45C601E0A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4327" y="944864"/>
            <a:ext cx="4238625" cy="2981325"/>
          </a:xfrm>
          <a:prstGeom prst="rect">
            <a:avLst/>
          </a:prstGeom>
        </p:spPr>
      </p:pic>
      <p:pic>
        <p:nvPicPr>
          <p:cNvPr id="43" name="図 42">
            <a:extLst>
              <a:ext uri="{FF2B5EF4-FFF2-40B4-BE49-F238E27FC236}">
                <a16:creationId xmlns:a16="http://schemas.microsoft.com/office/drawing/2014/main" id="{D65B06E8-725E-4689-8597-6A1A0506A6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69847" y="3951982"/>
            <a:ext cx="2074607" cy="1384995"/>
          </a:xfrm>
          <a:prstGeom prst="rect">
            <a:avLst/>
          </a:prstGeom>
        </p:spPr>
      </p:pic>
      <p:pic>
        <p:nvPicPr>
          <p:cNvPr id="45" name="図 44">
            <a:extLst>
              <a:ext uri="{FF2B5EF4-FFF2-40B4-BE49-F238E27FC236}">
                <a16:creationId xmlns:a16="http://schemas.microsoft.com/office/drawing/2014/main" id="{C1F26C6D-2965-4A61-95FF-4BF91AECCC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06139" y="4017281"/>
            <a:ext cx="2241431" cy="1260805"/>
          </a:xfrm>
          <a:prstGeom prst="rect">
            <a:avLst/>
          </a:prstGeom>
        </p:spPr>
      </p:pic>
      <p:pic>
        <p:nvPicPr>
          <p:cNvPr id="47" name="図 46">
            <a:extLst>
              <a:ext uri="{FF2B5EF4-FFF2-40B4-BE49-F238E27FC236}">
                <a16:creationId xmlns:a16="http://schemas.microsoft.com/office/drawing/2014/main" id="{06B5772E-0D12-4ED1-8C7F-8B267C84053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68910" y="5373210"/>
            <a:ext cx="2181788" cy="1325437"/>
          </a:xfrm>
          <a:prstGeom prst="rect">
            <a:avLst/>
          </a:prstGeom>
        </p:spPr>
      </p:pic>
      <p:pic>
        <p:nvPicPr>
          <p:cNvPr id="49" name="図 48">
            <a:extLst>
              <a:ext uri="{FF2B5EF4-FFF2-40B4-BE49-F238E27FC236}">
                <a16:creationId xmlns:a16="http://schemas.microsoft.com/office/drawing/2014/main" id="{C339957F-851A-4BD8-8844-DA2E171A8CE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03742" y="5336977"/>
            <a:ext cx="2046225" cy="1361670"/>
          </a:xfrm>
          <a:prstGeom prst="rect">
            <a:avLst/>
          </a:prstGeom>
        </p:spPr>
      </p:pic>
      <p:sp>
        <p:nvSpPr>
          <p:cNvPr id="2" name="テキスト ボックス 1">
            <a:extLst>
              <a:ext uri="{FF2B5EF4-FFF2-40B4-BE49-F238E27FC236}">
                <a16:creationId xmlns:a16="http://schemas.microsoft.com/office/drawing/2014/main" id="{E336BDD6-077D-48FB-B9F5-DA303267D0CD}"/>
              </a:ext>
            </a:extLst>
          </p:cNvPr>
          <p:cNvSpPr txBox="1"/>
          <p:nvPr/>
        </p:nvSpPr>
        <p:spPr>
          <a:xfrm>
            <a:off x="3850007" y="-145863"/>
            <a:ext cx="1988640" cy="584775"/>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FF0000"/>
                </a:solidFill>
                <a:latin typeface="Arial" panose="020B0604020202020204" pitchFamily="34" charset="0"/>
              </a:rPr>
              <a:t> </a:t>
            </a:r>
            <a:r>
              <a:rPr lang="en-US" altLang="ja-JP" sz="1800" b="1" i="0" u="none" strike="noStrike" baseline="0" dirty="0">
                <a:solidFill>
                  <a:srgbClr val="FF0000"/>
                </a:solidFill>
                <a:latin typeface="Arial" panose="020B0604020202020204" pitchFamily="34" charset="0"/>
              </a:rPr>
              <a:t>Program.6</a:t>
            </a:r>
            <a:endParaRPr lang="ja-JP" altLang="en-US" dirty="0">
              <a:solidFill>
                <a:srgbClr val="FF0000"/>
              </a:solidFill>
            </a:endParaRPr>
          </a:p>
        </p:txBody>
      </p:sp>
      <p:sp>
        <p:nvSpPr>
          <p:cNvPr id="4" name="テキスト ボックス 3">
            <a:extLst>
              <a:ext uri="{FF2B5EF4-FFF2-40B4-BE49-F238E27FC236}">
                <a16:creationId xmlns:a16="http://schemas.microsoft.com/office/drawing/2014/main" id="{688F3094-E598-49D0-AF59-A9B565ECF095}"/>
              </a:ext>
            </a:extLst>
          </p:cNvPr>
          <p:cNvSpPr txBox="1"/>
          <p:nvPr/>
        </p:nvSpPr>
        <p:spPr>
          <a:xfrm>
            <a:off x="8055647" y="0"/>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17</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355198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ext uri="{D42A27DB-BD31-4B8C-83A1-F6EECF244321}">
                <p14:modId xmlns:p14="http://schemas.microsoft.com/office/powerpoint/2010/main" val="1086337757"/>
              </p:ext>
            </p:extLst>
          </p:nvPr>
        </p:nvGraphicFramePr>
        <p:xfrm>
          <a:off x="395250" y="186713"/>
          <a:ext cx="8641246" cy="6266623"/>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007">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544616">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行</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程</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endParaRPr lang="en-US" altLang="ja-JP" sz="1000" u="sng"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午前　フィールドワーク</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u="sng" dirty="0">
                          <a:effectLst/>
                        </a:rPr>
                        <a:t>　　　</a:t>
                      </a:r>
                      <a:r>
                        <a:rPr kumimoji="1" lang="ja-JP" altLang="en-US" sz="1200" b="1" u="sng" kern="1200" dirty="0">
                          <a:solidFill>
                            <a:schemeClr val="tx1"/>
                          </a:solidFill>
                          <a:effectLst/>
                          <a:latin typeface="+mj-ea"/>
                          <a:ea typeface="+mn-ea"/>
                          <a:cs typeface="+mn-cs"/>
                        </a:rPr>
                        <a:t>　</a:t>
                      </a:r>
                      <a:r>
                        <a:rPr lang="ja-JP" altLang="en-US" sz="1400" b="1" u="sng" dirty="0">
                          <a:effectLst/>
                          <a:latin typeface="Calibri Light" panose="020F0302020204030204" pitchFamily="34" charset="0"/>
                          <a:cs typeface="Calibri Light" panose="020F0302020204030204" pitchFamily="34" charset="0"/>
                        </a:rPr>
                        <a:t>　　</a:t>
                      </a:r>
                      <a:r>
                        <a:rPr lang="ja-JP" altLang="en-US" sz="1200" b="1" u="sng" dirty="0">
                          <a:effectLst/>
                          <a:latin typeface="Calibri Light" panose="020F0302020204030204" pitchFamily="34" charset="0"/>
                          <a:cs typeface="Calibri Light" panose="020F0302020204030204" pitchFamily="34" charset="0"/>
                        </a:rPr>
                        <a:t>　</a:t>
                      </a:r>
                      <a:r>
                        <a:rPr lang="en-US" altLang="ja-JP" sz="1200" b="1" u="sng" dirty="0">
                          <a:effectLst/>
                          <a:latin typeface="Calibri Light" panose="020F0302020204030204" pitchFamily="34" charset="0"/>
                          <a:cs typeface="Calibri Light" panose="020F0302020204030204" pitchFamily="34" charset="0"/>
                        </a:rPr>
                        <a:t>     </a:t>
                      </a:r>
                      <a:r>
                        <a:rPr lang="ja-JP" altLang="en-US" sz="1200" b="1" u="sng" dirty="0">
                          <a:effectLst/>
                          <a:latin typeface="Calibri Light" panose="020F0302020204030204" pitchFamily="34" charset="0"/>
                          <a:cs typeface="Calibri Light" panose="020F0302020204030204" pitchFamily="34" charset="0"/>
                        </a:rPr>
                        <a:t>　　</a:t>
                      </a:r>
                      <a:r>
                        <a:rPr lang="en-US" altLang="ja-JP" sz="1200" b="1" u="sng" dirty="0">
                          <a:effectLst/>
                          <a:latin typeface="Calibri Light" panose="020F0302020204030204" pitchFamily="34" charset="0"/>
                          <a:cs typeface="Calibri Light" panose="020F0302020204030204" pitchFamily="34" charset="0"/>
                        </a:rPr>
                        <a:t>     </a:t>
                      </a: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100" dirty="0">
                          <a:effectLst/>
                          <a:latin typeface="+mn-lt"/>
                        </a:rPr>
                        <a:t>　</a:t>
                      </a:r>
                      <a:r>
                        <a:rPr lang="ja-JP" altLang="en-US" sz="11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　　　</a:t>
                      </a:r>
                      <a:r>
                        <a:rPr lang="ja-JP" altLang="en-US" sz="1000" b="1" dirty="0">
                          <a:effectLst/>
                        </a:rPr>
                        <a:t>　</a:t>
                      </a:r>
                      <a:r>
                        <a:rPr kumimoji="1" lang="ja-JP" altLang="en-US" sz="1000" kern="1200" dirty="0">
                          <a:solidFill>
                            <a:schemeClr val="tx1"/>
                          </a:solidFill>
                          <a:effectLst/>
                          <a:latin typeface="+mn-lt"/>
                          <a:ea typeface="+mn-ea"/>
                          <a:cs typeface="+mn-cs"/>
                        </a:rPr>
                        <a:t>　　　　　　　　　　　　　　　　　　</a:t>
                      </a:r>
                      <a:r>
                        <a:rPr lang="ja-JP" altLang="en-US" sz="1000" dirty="0">
                          <a:effectLst/>
                          <a:latin typeface="Calibri" panose="020F0502020204030204" pitchFamily="34" charset="0"/>
                          <a:cs typeface="Calibri" panose="020F0502020204030204" pitchFamily="34" charset="0"/>
                        </a:rPr>
                        <a:t>１０</a:t>
                      </a:r>
                      <a:r>
                        <a:rPr kumimoji="1" lang="ja-JP" altLang="en-US" sz="1000" kern="1200" dirty="0">
                          <a:solidFill>
                            <a:schemeClr val="tx1"/>
                          </a:solidFill>
                          <a:effectLst/>
                          <a:latin typeface="+mj-ea"/>
                          <a:ea typeface="+mn-ea"/>
                          <a:cs typeface="Calibri" panose="020F0502020204030204" pitchFamily="34" charset="0"/>
                        </a:rPr>
                        <a:t>：００～～１２：３０</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n-lt"/>
                          <a:ea typeface="+mn-ea"/>
                          <a:cs typeface="+mn-cs"/>
                        </a:rPr>
                        <a:t>　　　　　</a:t>
                      </a:r>
                      <a:r>
                        <a:rPr kumimoji="1" lang="ja-JP" altLang="en-US" sz="1000" kern="1200" dirty="0">
                          <a:solidFill>
                            <a:schemeClr val="tx1"/>
                          </a:solidFill>
                          <a:effectLst/>
                          <a:latin typeface="+mj-ea"/>
                          <a:ea typeface="+mn-ea"/>
                          <a:cs typeface="+mn-cs"/>
                        </a:rPr>
                        <a:t>　　　　　　　　</a:t>
                      </a:r>
                      <a:endParaRPr kumimoji="1" lang="en-US" altLang="ja-JP" sz="10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（定員：４０名）　　　　　　　串本海中公園 バックヤードツアー　　　　　　　　　　　　　    </a:t>
                      </a:r>
                      <a:endParaRPr lang="en-US" altLang="ja-JP" sz="1000" dirty="0">
                        <a:effectLst/>
                      </a:endParaRPr>
                    </a:p>
                    <a:p>
                      <a:pPr algn="l" eaLnBrk="0" latinLnBrk="1" hangingPunct="0">
                        <a:lnSpc>
                          <a:spcPts val="1500"/>
                        </a:lnSpc>
                        <a:spcAft>
                          <a:spcPts val="0"/>
                        </a:spcAft>
                      </a:pPr>
                      <a:r>
                        <a:rPr lang="ja-JP" altLang="en-US" sz="1000" dirty="0">
                          <a:effectLst/>
                        </a:rPr>
                        <a:t>　　９：００　　　　　バス　　　　　   　　</a:t>
                      </a:r>
                      <a:r>
                        <a:rPr lang="ja-JP" altLang="en-US" sz="1000" b="1" dirty="0">
                          <a:effectLst/>
                        </a:rPr>
                        <a:t>　　　　　　　　　　　　　</a:t>
                      </a:r>
                      <a:r>
                        <a:rPr lang="ja-JP" altLang="en-US" sz="1000" b="1" dirty="0">
                          <a:effectLst/>
                          <a:latin typeface="+mj-ea"/>
                          <a:ea typeface="+mj-ea"/>
                        </a:rPr>
                        <a:t>　</a:t>
                      </a:r>
                      <a:r>
                        <a:rPr lang="ja-JP" altLang="en-US" sz="1000" b="0" dirty="0">
                          <a:effectLst/>
                          <a:latin typeface="+mj-ea"/>
                          <a:ea typeface="+mj-ea"/>
                        </a:rPr>
                        <a:t>及び</a:t>
                      </a:r>
                      <a:r>
                        <a:rPr lang="zh-CN" altLang="en-US" sz="1000" b="0" dirty="0">
                          <a:latin typeface="+mj-ea"/>
                          <a:ea typeface="+mj-ea"/>
                        </a:rPr>
                        <a:t>半潜水型海中観光船</a:t>
                      </a:r>
                      <a:r>
                        <a:rPr lang="ja-JP" altLang="en-US" sz="1000" b="0" dirty="0">
                          <a:latin typeface="+mj-ea"/>
                          <a:ea typeface="+mj-ea"/>
                        </a:rPr>
                        <a:t>への乗船</a:t>
                      </a:r>
                      <a:r>
                        <a:rPr lang="ja-JP" altLang="en-US" sz="1000" b="0" dirty="0">
                          <a:effectLst/>
                          <a:latin typeface="+mj-ea"/>
                          <a:ea typeface="+mj-ea"/>
                        </a:rPr>
                        <a:t>　</a:t>
                      </a:r>
                      <a:r>
                        <a:rPr lang="ja-JP" altLang="en-US" sz="1200" b="0" dirty="0">
                          <a:effectLst/>
                          <a:latin typeface="+mj-ea"/>
                          <a:ea typeface="+mj-ea"/>
                        </a:rPr>
                        <a:t>　　</a:t>
                      </a:r>
                      <a:r>
                        <a:rPr lang="ja-JP" altLang="en-US" sz="1000" b="0" dirty="0">
                          <a:effectLst/>
                        </a:rPr>
                        <a:t>　　　　　　　　　　　</a:t>
                      </a:r>
                      <a:r>
                        <a:rPr kumimoji="1" lang="ja-JP" altLang="en-US" sz="1200" b="0" kern="1200" dirty="0">
                          <a:solidFill>
                            <a:schemeClr val="tx1"/>
                          </a:solidFill>
                          <a:effectLst/>
                          <a:latin typeface="+mj-ea"/>
                          <a:ea typeface="+mj-ea"/>
                          <a:cs typeface="+mn-cs"/>
                        </a:rPr>
                        <a:t>　　　　　　　　　　　　　　</a:t>
                      </a:r>
                      <a:r>
                        <a:rPr lang="ja-JP" altLang="en-US" sz="1200" b="0" dirty="0">
                          <a:effectLst/>
                          <a:latin typeface="+mj-ea"/>
                          <a:ea typeface="+mj-ea"/>
                        </a:rPr>
                        <a:t>　　　　　　　　　　</a:t>
                      </a:r>
                      <a:r>
                        <a:rPr lang="ja-JP" altLang="en-US" sz="1200" b="0" dirty="0">
                          <a:effectLst/>
                          <a:latin typeface="+mj-ea"/>
                          <a:ea typeface="+mj-ea"/>
                          <a:cs typeface="Calibri" panose="020F0502020204030204" pitchFamily="34" charset="0"/>
                        </a:rPr>
                        <a:t>　　</a:t>
                      </a:r>
                      <a:r>
                        <a:rPr lang="ja-JP" altLang="en-US" sz="1200" b="0" dirty="0">
                          <a:effectLst/>
                          <a:latin typeface="+mj-ea"/>
                          <a:ea typeface="+mj-ea"/>
                        </a:rPr>
                        <a:t>　　　　　　　　　　　　　　</a:t>
                      </a:r>
                      <a:endParaRPr lang="en-US" altLang="ja-JP" sz="1200" b="0" dirty="0">
                        <a:effectLst/>
                        <a:latin typeface="+mj-ea"/>
                        <a:ea typeface="+mj-ea"/>
                      </a:endParaRPr>
                    </a:p>
                    <a:p>
                      <a:pPr algn="l" eaLnBrk="0" latinLnBrk="1" hangingPunct="0">
                        <a:lnSpc>
                          <a:spcPts val="1500"/>
                        </a:lnSpc>
                        <a:spcAft>
                          <a:spcPts val="0"/>
                        </a:spcAft>
                      </a:pPr>
                      <a:r>
                        <a:rPr lang="ja-JP" altLang="en-US" sz="1000" dirty="0">
                          <a:effectLst/>
                        </a:rPr>
                        <a:t>　　</a:t>
                      </a:r>
                      <a:r>
                        <a:rPr lang="ja-JP" altLang="en-US" sz="1000" dirty="0" smtClean="0">
                          <a:effectLst/>
                        </a:rPr>
                        <a:t>ホテル発</a:t>
                      </a:r>
                      <a:r>
                        <a:rPr lang="ja-JP" altLang="en-US" sz="1000" dirty="0">
                          <a:effectLst/>
                        </a:rPr>
                        <a:t>　</a:t>
                      </a:r>
                      <a:r>
                        <a:rPr lang="ja-JP" altLang="en-US" sz="1000" dirty="0" smtClean="0">
                          <a:effectLst/>
                        </a:rPr>
                        <a:t>　　</a:t>
                      </a:r>
                      <a:r>
                        <a:rPr lang="ja-JP" altLang="ja-JP" sz="1000" dirty="0" smtClean="0">
                          <a:effectLst/>
                        </a:rPr>
                        <a:t>＝</a:t>
                      </a:r>
                      <a:r>
                        <a:rPr lang="ja-JP" altLang="ja-JP" sz="1000" dirty="0">
                          <a:effectLst/>
                        </a:rPr>
                        <a:t>＝</a:t>
                      </a:r>
                      <a:r>
                        <a:rPr lang="ja-JP" altLang="en-US" sz="1000" dirty="0">
                          <a:effectLst/>
                        </a:rPr>
                        <a:t>　　　　　　　　　　　　　　　　　　　　　　　</a:t>
                      </a:r>
                      <a:r>
                        <a:rPr lang="ja-JP" altLang="en-US" sz="1200" dirty="0">
                          <a:effectLst/>
                        </a:rPr>
                        <a:t>　</a:t>
                      </a:r>
                      <a:r>
                        <a:rPr lang="en-US" altLang="ja-JP" sz="1200" b="0" dirty="0">
                          <a:effectLst/>
                          <a:latin typeface="+mn-ea"/>
                          <a:ea typeface="+mn-ea"/>
                        </a:rPr>
                        <a:t>※</a:t>
                      </a:r>
                      <a:r>
                        <a:rPr lang="ja-JP" altLang="en-US" sz="1200" b="0" dirty="0">
                          <a:effectLst/>
                          <a:latin typeface="+mn-ea"/>
                          <a:ea typeface="+mn-ea"/>
                        </a:rPr>
                        <a:t>学芸員から案内等</a:t>
                      </a:r>
                      <a:endParaRPr lang="en-US" altLang="ja-JP" sz="1200" dirty="0">
                        <a:effectLst/>
                        <a:latin typeface="+mn-ea"/>
                        <a:ea typeface="+mn-ea"/>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endParaRPr kumimoji="1" lang="en-US" altLang="ja-JP" sz="12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latin typeface="Calibri" panose="020F0502020204030204" pitchFamily="34" charset="0"/>
                          <a:cs typeface="Calibri" panose="020F0502020204030204" pitchFamily="34" charset="0"/>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lang="ja-JP" altLang="en-US" sz="1000" u="none" dirty="0">
                          <a:effectLst/>
                        </a:rPr>
                        <a:t>　　　　　　　　　　　　　　　　　　　　　　　　　　　　　　　　　　　　　　　　</a:t>
                      </a:r>
                      <a:r>
                        <a:rPr lang="ja-JP" altLang="en-US" sz="1200" b="1" u="none" dirty="0">
                          <a:effectLst/>
                        </a:rPr>
                        <a:t>１２：４５～１３：４５　</a:t>
                      </a:r>
                      <a:r>
                        <a:rPr lang="ja-JP" altLang="en-US" sz="1000" b="1" u="none" dirty="0">
                          <a:effectLst/>
                        </a:rPr>
                        <a:t>　</a:t>
                      </a:r>
                      <a:r>
                        <a:rPr lang="ja-JP" altLang="en-US" sz="1000" u="none" dirty="0">
                          <a:effectLst/>
                        </a:rPr>
                        <a:t>　　</a:t>
                      </a:r>
                      <a:endParaRPr lang="en-US" altLang="ja-JP" sz="1000" u="none"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串本海中公園で昼食　（予定）</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　</a:t>
                      </a:r>
                      <a:r>
                        <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u="sng" dirty="0">
                          <a:effectLst/>
                        </a:rPr>
                        <a:t>　　　</a:t>
                      </a:r>
                      <a:r>
                        <a:rPr lang="ja-JP" altLang="en-US" sz="1200" b="1" u="sng" dirty="0">
                          <a:effectLst/>
                          <a:latin typeface="+mj-ea"/>
                          <a:ea typeface="+mj-ea"/>
                        </a:rPr>
                        <a:t>　</a:t>
                      </a:r>
                      <a:endParaRPr lang="en-US" altLang="ja-JP" sz="1200" b="1" u="sng" dirty="0">
                        <a:effectLst/>
                        <a:latin typeface="+mj-ea"/>
                        <a:ea typeface="+mj-ea"/>
                      </a:endParaRPr>
                    </a:p>
                    <a:p>
                      <a:pPr algn="l" eaLnBrk="0" latinLnBrk="1" hangingPunct="0">
                        <a:lnSpc>
                          <a:spcPts val="1500"/>
                        </a:lnSpc>
                        <a:spcAft>
                          <a:spcPts val="0"/>
                        </a:spcAft>
                      </a:pPr>
                      <a:r>
                        <a:rPr lang="ja-JP" altLang="en-US" sz="1000" dirty="0">
                          <a:effectLst/>
                        </a:rPr>
                        <a:t>　</a:t>
                      </a:r>
                      <a:r>
                        <a:rPr lang="en-US" altLang="ja-JP"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講義</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400" u="sng"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endParaRPr lang="en-US" altLang="ja-JP" sz="1000" b="1" u="sng"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endParaRPr lang="en-US" altLang="ja-JP" sz="1000" b="1" u="sng"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rPr>
                        <a:t>　１３：４５　　　　　　　バス　　　　　　　　　　　　　　　</a:t>
                      </a:r>
                      <a:r>
                        <a:rPr kumimoji="1" lang="ja-JP" altLang="en-US" sz="1000" b="1" u="none" kern="1200" dirty="0">
                          <a:solidFill>
                            <a:schemeClr val="tx1"/>
                          </a:solidFill>
                          <a:effectLst/>
                          <a:latin typeface="+mj-ea"/>
                          <a:ea typeface="+mn-ea"/>
                          <a:cs typeface="+mn-cs"/>
                        </a:rPr>
                        <a:t>　　</a:t>
                      </a:r>
                      <a:r>
                        <a:rPr kumimoji="1" lang="ja-JP" altLang="en-US" sz="1000" kern="1200" dirty="0">
                          <a:solidFill>
                            <a:schemeClr val="tx1"/>
                          </a:solidFill>
                          <a:effectLst/>
                          <a:latin typeface="+mj-ea"/>
                          <a:ea typeface="+mn-ea"/>
                          <a:cs typeface="+mn-cs"/>
                        </a:rPr>
                        <a:t>１４：００～～１５：００　　</a:t>
                      </a:r>
                      <a:r>
                        <a:rPr lang="ja-JP" altLang="en-US" sz="1000" dirty="0">
                          <a:effectLst/>
                        </a:rPr>
                        <a:t>　</a:t>
                      </a:r>
                      <a:r>
                        <a:rPr kumimoji="1" lang="ja-JP" altLang="en-US" sz="1000" kern="1200" dirty="0">
                          <a:solidFill>
                            <a:schemeClr val="tx1"/>
                          </a:solidFill>
                          <a:effectLst/>
                          <a:latin typeface="+mj-ea"/>
                          <a:ea typeface="+mn-ea"/>
                          <a:cs typeface="+mn-cs"/>
                        </a:rPr>
                        <a:t>　　　　　　　　　バス　　　　　　１５：１５～～１６：００　　</a:t>
                      </a:r>
                      <a:r>
                        <a:rPr lang="ja-JP" altLang="en-US" sz="1000" dirty="0">
                          <a:effectLst/>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串本海中公園　</a:t>
                      </a:r>
                      <a:r>
                        <a:rPr lang="ja-JP" altLang="ja-JP" sz="1000" dirty="0">
                          <a:effectLst/>
                        </a:rPr>
                        <a:t>＝＝</a:t>
                      </a:r>
                      <a:r>
                        <a:rPr lang="ja-JP" altLang="en-US" sz="1000" dirty="0">
                          <a:effectLst/>
                          <a:latin typeface="Calibri" panose="020F0502020204030204" pitchFamily="34" charset="0"/>
                          <a:cs typeface="Calibri" panose="020F0502020204030204" pitchFamily="34" charset="0"/>
                        </a:rPr>
                        <a:t>　　　　　（定員：４０名）</a:t>
                      </a:r>
                      <a:r>
                        <a:rPr lang="ja-JP" altLang="en-US" sz="1000" dirty="0">
                          <a:effectLst/>
                        </a:rPr>
                        <a:t>　</a:t>
                      </a:r>
                      <a:r>
                        <a:rPr kumimoji="1" lang="en-US" altLang="ja-JP" sz="1000" b="0" i="0" u="none" kern="1200" dirty="0">
                          <a:solidFill>
                            <a:schemeClr val="tx1"/>
                          </a:solidFill>
                          <a:effectLst/>
                          <a:latin typeface="+mj-ea"/>
                          <a:ea typeface="+mj-ea"/>
                          <a:cs typeface="Calibri Light" panose="020F0302020204030204" pitchFamily="34" charset="0"/>
                        </a:rPr>
                        <a:t>『</a:t>
                      </a:r>
                      <a:r>
                        <a:rPr kumimoji="1" lang="ja-JP" altLang="en-US" sz="1000" b="0" i="0" u="none" kern="1200" dirty="0">
                          <a:solidFill>
                            <a:schemeClr val="tx1"/>
                          </a:solidFill>
                          <a:effectLst/>
                          <a:latin typeface="+mj-ea"/>
                          <a:ea typeface="+mj-ea"/>
                          <a:cs typeface="Calibri Light" panose="020F0302020204030204" pitchFamily="34" charset="0"/>
                        </a:rPr>
                        <a:t> エコツーリズム等について</a:t>
                      </a:r>
                      <a:r>
                        <a:rPr kumimoji="1" lang="en-US" altLang="ja-JP" sz="1000" b="0" i="0" u="none" kern="1200" dirty="0">
                          <a:solidFill>
                            <a:schemeClr val="tx1"/>
                          </a:solidFill>
                          <a:effectLst/>
                          <a:latin typeface="+mj-ea"/>
                          <a:ea typeface="+mj-ea"/>
                          <a:cs typeface="Calibri Light" panose="020F0302020204030204" pitchFamily="34" charset="0"/>
                        </a:rPr>
                        <a:t>』</a:t>
                      </a:r>
                      <a:r>
                        <a:rPr kumimoji="1" lang="ja-JP" altLang="en-US" sz="1000" b="0" i="0" u="none" kern="1200" dirty="0">
                          <a:solidFill>
                            <a:schemeClr val="tx1"/>
                          </a:solidFill>
                          <a:effectLst/>
                          <a:latin typeface="+mj-ea"/>
                          <a:ea typeface="+mj-ea"/>
                          <a:cs typeface="Calibri Light" panose="020F0302020204030204" pitchFamily="34" charset="0"/>
                        </a:rPr>
                        <a:t>　　　　　　　　</a:t>
                      </a:r>
                      <a:r>
                        <a:rPr kumimoji="1" lang="ja-JP" altLang="en-US" sz="1200" b="0" i="0" u="none" kern="1200" dirty="0">
                          <a:solidFill>
                            <a:schemeClr val="tx1"/>
                          </a:solidFill>
                          <a:effectLst/>
                          <a:latin typeface="+mj-ea"/>
                          <a:ea typeface="+mn-ea"/>
                          <a:cs typeface="Calibri Light" panose="020F0302020204030204" pitchFamily="34" charset="0"/>
                        </a:rPr>
                        <a:t>　</a:t>
                      </a:r>
                      <a:r>
                        <a:rPr lang="ja-JP" altLang="ja-JP" sz="1200" dirty="0">
                          <a:effectLst/>
                        </a:rPr>
                        <a:t>＝＝</a:t>
                      </a:r>
                      <a:r>
                        <a:rPr lang="ja-JP" altLang="en-US" sz="12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潮岬観光タワー＆望楼の芝　　</a:t>
                      </a:r>
                      <a:r>
                        <a:rPr lang="ja-JP" altLang="en-US" sz="1200" dirty="0">
                          <a:effectLst/>
                          <a:latin typeface="Calibri" panose="020F0502020204030204" pitchFamily="34" charset="0"/>
                          <a:cs typeface="Calibri" panose="020F0502020204030204" pitchFamily="34" charset="0"/>
                        </a:rPr>
                        <a:t>　</a:t>
                      </a:r>
                      <a:r>
                        <a:rPr kumimoji="1" lang="ja-JP" altLang="en-US" sz="1200" b="0" i="0" u="none" kern="1200" dirty="0">
                          <a:solidFill>
                            <a:schemeClr val="tx1"/>
                          </a:solidFill>
                          <a:effectLst/>
                          <a:latin typeface="+mj-ea"/>
                          <a:ea typeface="+mn-ea"/>
                          <a:cs typeface="Calibri Light" panose="020F0302020204030204" pitchFamily="34" charset="0"/>
                        </a:rPr>
                        <a:t>　　　　　　　　　　　　　　　　　　　　　　　　　　　　　　　　</a:t>
                      </a:r>
                      <a:r>
                        <a:rPr kumimoji="1" lang="ja-JP" altLang="en-US" sz="1200" b="0" kern="1200" dirty="0">
                          <a:solidFill>
                            <a:srgbClr val="FF0000"/>
                          </a:solidFill>
                          <a:effectLst/>
                          <a:latin typeface="+mj-ea"/>
                          <a:ea typeface="+mn-ea"/>
                          <a:cs typeface="+mn-cs"/>
                        </a:rPr>
                        <a:t>　</a:t>
                      </a:r>
                      <a:r>
                        <a:rPr kumimoji="1" lang="ja-JP" altLang="en-US" sz="1200" b="1" kern="1200" dirty="0">
                          <a:solidFill>
                            <a:srgbClr val="FF0000"/>
                          </a:solidFill>
                          <a:effectLst/>
                          <a:latin typeface="+mj-ea"/>
                          <a:ea typeface="+mn-ea"/>
                          <a:cs typeface="+mn-cs"/>
                        </a:rPr>
                        <a:t>　　　　　　　　　　　</a:t>
                      </a:r>
                      <a:r>
                        <a:rPr kumimoji="1" lang="ja-JP" altLang="en-US" sz="1200" b="1" kern="1200" dirty="0">
                          <a:solidFill>
                            <a:srgbClr val="FF0000"/>
                          </a:solidFill>
                          <a:effectLst/>
                          <a:latin typeface="+mn-lt"/>
                          <a:ea typeface="+mn-ea"/>
                          <a:cs typeface="+mn-cs"/>
                        </a:rPr>
                        <a:t>　　　　　　　　　</a:t>
                      </a:r>
                      <a:r>
                        <a:rPr kumimoji="1" lang="ja-JP" altLang="en-US" sz="1200" b="1" kern="1200" dirty="0">
                          <a:solidFill>
                            <a:srgbClr val="FF0000"/>
                          </a:solidFill>
                          <a:effectLst/>
                          <a:latin typeface="+mj-ea"/>
                          <a:ea typeface="+mn-ea"/>
                          <a:cs typeface="+mn-cs"/>
                        </a:rPr>
                        <a:t>　</a:t>
                      </a:r>
                      <a:endParaRPr kumimoji="1" lang="en-US" altLang="ja-JP" sz="1200" b="1" kern="1200" dirty="0">
                        <a:solidFill>
                          <a:srgbClr val="FF0000"/>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200" dirty="0">
                          <a:effectLst/>
                        </a:rPr>
                        <a:t>元串本海中公園館長</a:t>
                      </a:r>
                      <a:r>
                        <a:rPr kumimoji="1" lang="ja-JP" altLang="en-US" sz="1200" kern="1200" dirty="0">
                          <a:solidFill>
                            <a:schemeClr val="tx1"/>
                          </a:solidFill>
                          <a:effectLst/>
                          <a:latin typeface="+mn-lt"/>
                          <a:ea typeface="+mn-ea"/>
                          <a:cs typeface="+mn-cs"/>
                        </a:rPr>
                        <a:t>による講義</a:t>
                      </a:r>
                      <a:r>
                        <a:rPr lang="ja-JP" altLang="en-US" sz="1200" dirty="0">
                          <a:effectLst/>
                        </a:rPr>
                        <a:t>　</a:t>
                      </a:r>
                      <a:r>
                        <a:rPr lang="ja-JP" altLang="en-US" sz="1000" dirty="0">
                          <a:effectLst/>
                        </a:rPr>
                        <a:t>　　　　　　　　　　</a:t>
                      </a:r>
                      <a:r>
                        <a:rPr lang="en-US" altLang="ja-JP" sz="1200" dirty="0">
                          <a:effectLst/>
                          <a:latin typeface="+mj-ea"/>
                          <a:ea typeface="+mj-ea"/>
                        </a:rPr>
                        <a:t>※</a:t>
                      </a:r>
                      <a:r>
                        <a:rPr lang="ja-JP" altLang="en-US" sz="1200" dirty="0">
                          <a:effectLst/>
                          <a:latin typeface="+mj-ea"/>
                          <a:ea typeface="+mj-ea"/>
                        </a:rPr>
                        <a:t>タワー屋上で見学（自由散策）　　　　　　　</a:t>
                      </a:r>
                      <a:r>
                        <a:rPr lang="ja-JP" altLang="en-US" sz="1200" dirty="0">
                          <a:effectLst/>
                          <a:latin typeface="+mj-ea"/>
                          <a:ea typeface="+mj-ea"/>
                          <a:cs typeface="Calibri" panose="020F0502020204030204" pitchFamily="34" charset="0"/>
                        </a:rPr>
                        <a:t>　　</a:t>
                      </a:r>
                      <a:r>
                        <a:rPr lang="ja-JP" altLang="en-US" sz="1200" dirty="0">
                          <a:effectLst/>
                          <a:latin typeface="+mj-ea"/>
                          <a:ea typeface="+mj-ea"/>
                        </a:rPr>
                        <a:t>　　　　　　　　　　　　　　</a:t>
                      </a:r>
                      <a:endParaRPr lang="en-US" altLang="ja-JP" sz="1200" dirty="0">
                        <a:effectLst/>
                        <a:latin typeface="+mj-ea"/>
                        <a:ea typeface="+mj-ea"/>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lang="ja-JP" altLang="en-US" sz="1200" b="1" dirty="0">
                          <a:effectLst/>
                        </a:rPr>
                        <a:t>１７：００　着</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200" b="1" dirty="0">
                          <a:effectLst/>
                        </a:rPr>
                        <a:t>　　　　</a:t>
                      </a:r>
                      <a:r>
                        <a:rPr lang="en-US" altLang="ja-JP" sz="1200" b="1" dirty="0">
                          <a:effectLst/>
                        </a:rPr>
                        <a:t>【</a:t>
                      </a:r>
                      <a:r>
                        <a:rPr lang="ja-JP" altLang="en-US" sz="1200" b="1" dirty="0">
                          <a:effectLst/>
                        </a:rPr>
                        <a:t>　</a:t>
                      </a:r>
                      <a:r>
                        <a:rPr lang="ja-JP" altLang="en-US" sz="1200" b="1" dirty="0" smtClean="0">
                          <a:effectLst/>
                        </a:rPr>
                        <a:t>宿泊ホテル</a:t>
                      </a:r>
                      <a:r>
                        <a:rPr lang="ja-JP" altLang="en-US" sz="1200" b="1" dirty="0">
                          <a:effectLst/>
                        </a:rPr>
                        <a:t>　</a:t>
                      </a:r>
                      <a:r>
                        <a:rPr lang="en-US" altLang="ja-JP" sz="1200" b="1" dirty="0">
                          <a:effectLst/>
                        </a:rPr>
                        <a:t>】</a:t>
                      </a:r>
                      <a:r>
                        <a:rPr lang="ja-JP" altLang="en-US" sz="1200" b="1" dirty="0">
                          <a:effectLst/>
                        </a:rPr>
                        <a:t>　　</a:t>
                      </a:r>
                      <a:r>
                        <a:rPr lang="ja-JP" altLang="en-US" sz="1000" b="1" dirty="0">
                          <a:effectLst/>
                        </a:rPr>
                        <a:t>　 　</a:t>
                      </a:r>
                      <a:r>
                        <a:rPr lang="ja-JP" altLang="en-US" sz="800" b="1" dirty="0">
                          <a:effectLst/>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200" dirty="0">
                          <a:effectLst/>
                        </a:rPr>
                        <a:t>　   　　　　　　　　　　　　　　　　　　　　　　　　　　　　　　　　　　　</a:t>
                      </a:r>
                      <a:r>
                        <a:rPr lang="ja-JP" altLang="en-US" sz="1000" dirty="0">
                          <a:effectLst/>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pic>
        <p:nvPicPr>
          <p:cNvPr id="21" name="図 20">
            <a:extLst>
              <a:ext uri="{FF2B5EF4-FFF2-40B4-BE49-F238E27FC236}">
                <a16:creationId xmlns:a16="http://schemas.microsoft.com/office/drawing/2014/main" id="{EB840FEB-05F8-45CF-9B38-416FB0B16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04" y="1283360"/>
            <a:ext cx="972471" cy="653048"/>
          </a:xfrm>
          <a:prstGeom prst="rect">
            <a:avLst/>
          </a:prstGeom>
        </p:spPr>
      </p:pic>
      <p:sp>
        <p:nvSpPr>
          <p:cNvPr id="27" name="Rectangle 51">
            <a:extLst>
              <a:ext uri="{FF2B5EF4-FFF2-40B4-BE49-F238E27FC236}">
                <a16:creationId xmlns:a16="http://schemas.microsoft.com/office/drawing/2014/main" id="{3D52556F-9733-41E1-8555-43F8D54634C5}"/>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（プログラム①　行程）</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B015CA6F-DBE9-46E6-A6FD-366C610DABAA}"/>
              </a:ext>
            </a:extLst>
          </p:cNvPr>
          <p:cNvSpPr/>
          <p:nvPr/>
        </p:nvSpPr>
        <p:spPr>
          <a:xfrm flipV="1">
            <a:off x="3632818" y="550982"/>
            <a:ext cx="2073698" cy="279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242A49C-B992-4719-9071-B9C190E3267B}"/>
              </a:ext>
            </a:extLst>
          </p:cNvPr>
          <p:cNvSpPr/>
          <p:nvPr/>
        </p:nvSpPr>
        <p:spPr>
          <a:xfrm>
            <a:off x="2253541" y="1379804"/>
            <a:ext cx="6356528" cy="124451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　</a:t>
            </a:r>
          </a:p>
        </p:txBody>
      </p:sp>
      <p:pic>
        <p:nvPicPr>
          <p:cNvPr id="33" name="図 32">
            <a:extLst>
              <a:ext uri="{FF2B5EF4-FFF2-40B4-BE49-F238E27FC236}">
                <a16:creationId xmlns:a16="http://schemas.microsoft.com/office/drawing/2014/main" id="{2B2CE751-F766-4892-9DC7-266E77CF8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66" y="3829649"/>
            <a:ext cx="972471" cy="653048"/>
          </a:xfrm>
          <a:prstGeom prst="rect">
            <a:avLst/>
          </a:prstGeom>
        </p:spPr>
      </p:pic>
      <p:pic>
        <p:nvPicPr>
          <p:cNvPr id="40" name="図 39">
            <a:extLst>
              <a:ext uri="{FF2B5EF4-FFF2-40B4-BE49-F238E27FC236}">
                <a16:creationId xmlns:a16="http://schemas.microsoft.com/office/drawing/2014/main" id="{6A487929-711F-42ED-87C2-44408EB37A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3" t="579" r="11872" b="7755"/>
          <a:stretch/>
        </p:blipFill>
        <p:spPr>
          <a:xfrm>
            <a:off x="8126236" y="3921411"/>
            <a:ext cx="654051" cy="469523"/>
          </a:xfrm>
          <a:prstGeom prst="rect">
            <a:avLst/>
          </a:prstGeom>
        </p:spPr>
      </p:pic>
      <p:pic>
        <p:nvPicPr>
          <p:cNvPr id="41" name="図 40">
            <a:extLst>
              <a:ext uri="{FF2B5EF4-FFF2-40B4-BE49-F238E27FC236}">
                <a16:creationId xmlns:a16="http://schemas.microsoft.com/office/drawing/2014/main" id="{32FDF8FD-0F8E-47C1-BDBB-B89FF2B607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5718" y="1144543"/>
            <a:ext cx="694523" cy="447063"/>
          </a:xfrm>
          <a:prstGeom prst="rect">
            <a:avLst/>
          </a:prstGeom>
        </p:spPr>
      </p:pic>
      <p:sp>
        <p:nvSpPr>
          <p:cNvPr id="4" name="正方形/長方形 3">
            <a:extLst>
              <a:ext uri="{FF2B5EF4-FFF2-40B4-BE49-F238E27FC236}">
                <a16:creationId xmlns:a16="http://schemas.microsoft.com/office/drawing/2014/main" id="{B3914821-E956-4A01-9DE4-923D777314BD}"/>
              </a:ext>
            </a:extLst>
          </p:cNvPr>
          <p:cNvSpPr/>
          <p:nvPr/>
        </p:nvSpPr>
        <p:spPr>
          <a:xfrm>
            <a:off x="2253541" y="4171244"/>
            <a:ext cx="6472551" cy="124451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　</a:t>
            </a:r>
          </a:p>
        </p:txBody>
      </p:sp>
      <p:sp>
        <p:nvSpPr>
          <p:cNvPr id="9" name="Rectangle 51">
            <a:extLst>
              <a:ext uri="{FF2B5EF4-FFF2-40B4-BE49-F238E27FC236}">
                <a16:creationId xmlns:a16="http://schemas.microsoft.com/office/drawing/2014/main" id="{836E6318-17D2-4464-B029-0E6FD581DABD}"/>
              </a:ext>
            </a:extLst>
          </p:cNvPr>
          <p:cNvSpPr>
            <a:spLocks noChangeArrowheads="1"/>
          </p:cNvSpPr>
          <p:nvPr/>
        </p:nvSpPr>
        <p:spPr bwMode="auto">
          <a:xfrm>
            <a:off x="-310868" y="185451"/>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ラムサール条約湿地  テーブル珊瑚の最北限　 環境の変化</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1" name="図 10">
            <a:extLst>
              <a:ext uri="{FF2B5EF4-FFF2-40B4-BE49-F238E27FC236}">
                <a16:creationId xmlns:a16="http://schemas.microsoft.com/office/drawing/2014/main" id="{F94D3F22-E88F-497A-BA91-5B8F847A4E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662" y="454841"/>
            <a:ext cx="460351" cy="402279"/>
          </a:xfrm>
          <a:prstGeom prst="rect">
            <a:avLst/>
          </a:prstGeom>
        </p:spPr>
      </p:pic>
      <p:pic>
        <p:nvPicPr>
          <p:cNvPr id="12" name="図 11">
            <a:extLst>
              <a:ext uri="{FF2B5EF4-FFF2-40B4-BE49-F238E27FC236}">
                <a16:creationId xmlns:a16="http://schemas.microsoft.com/office/drawing/2014/main" id="{27658E88-807E-4D2E-820C-79E3B7EB790D}"/>
              </a:ext>
            </a:extLst>
          </p:cNvPr>
          <p:cNvPicPr>
            <a:picLocks noChangeAspect="1"/>
          </p:cNvPicPr>
          <p:nvPr/>
        </p:nvPicPr>
        <p:blipFill>
          <a:blip r:embed="rId7"/>
          <a:stretch>
            <a:fillRect/>
          </a:stretch>
        </p:blipFill>
        <p:spPr>
          <a:xfrm>
            <a:off x="6338721" y="240427"/>
            <a:ext cx="663199" cy="653048"/>
          </a:xfrm>
          <a:prstGeom prst="rect">
            <a:avLst/>
          </a:prstGeom>
        </p:spPr>
      </p:pic>
      <p:pic>
        <p:nvPicPr>
          <p:cNvPr id="13" name="図 12">
            <a:extLst>
              <a:ext uri="{FF2B5EF4-FFF2-40B4-BE49-F238E27FC236}">
                <a16:creationId xmlns:a16="http://schemas.microsoft.com/office/drawing/2014/main" id="{6D42425D-51C3-4903-B4EF-9247D3A693C3}"/>
              </a:ext>
            </a:extLst>
          </p:cNvPr>
          <p:cNvPicPr>
            <a:picLocks noChangeAspect="1"/>
          </p:cNvPicPr>
          <p:nvPr/>
        </p:nvPicPr>
        <p:blipFill>
          <a:blip r:embed="rId8"/>
          <a:stretch>
            <a:fillRect/>
          </a:stretch>
        </p:blipFill>
        <p:spPr>
          <a:xfrm>
            <a:off x="7031163" y="246074"/>
            <a:ext cx="672128" cy="661840"/>
          </a:xfrm>
          <a:prstGeom prst="rect">
            <a:avLst/>
          </a:prstGeom>
        </p:spPr>
      </p:pic>
      <p:pic>
        <p:nvPicPr>
          <p:cNvPr id="14" name="図 13">
            <a:extLst>
              <a:ext uri="{FF2B5EF4-FFF2-40B4-BE49-F238E27FC236}">
                <a16:creationId xmlns:a16="http://schemas.microsoft.com/office/drawing/2014/main" id="{24BAFBB8-AF4B-41EF-975B-9567F12E8C22}"/>
              </a:ext>
            </a:extLst>
          </p:cNvPr>
          <p:cNvPicPr>
            <a:picLocks noChangeAspect="1"/>
          </p:cNvPicPr>
          <p:nvPr/>
        </p:nvPicPr>
        <p:blipFill>
          <a:blip r:embed="rId9"/>
          <a:stretch>
            <a:fillRect/>
          </a:stretch>
        </p:blipFill>
        <p:spPr>
          <a:xfrm>
            <a:off x="7707926" y="246073"/>
            <a:ext cx="672128" cy="661841"/>
          </a:xfrm>
          <a:prstGeom prst="rect">
            <a:avLst/>
          </a:prstGeom>
        </p:spPr>
      </p:pic>
      <p:sp>
        <p:nvSpPr>
          <p:cNvPr id="2" name="テキスト ボックス 1">
            <a:extLst>
              <a:ext uri="{FF2B5EF4-FFF2-40B4-BE49-F238E27FC236}">
                <a16:creationId xmlns:a16="http://schemas.microsoft.com/office/drawing/2014/main" id="{95F25942-F2E9-4680-A49A-D0A25D15CCB9}"/>
              </a:ext>
            </a:extLst>
          </p:cNvPr>
          <p:cNvSpPr txBox="1"/>
          <p:nvPr/>
        </p:nvSpPr>
        <p:spPr>
          <a:xfrm>
            <a:off x="8176227" y="108684"/>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18</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176416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nvPr>
        </p:nvGraphicFramePr>
        <p:xfrm>
          <a:off x="315254" y="136543"/>
          <a:ext cx="8641246" cy="6599470"/>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14803">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884667">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プ</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ロ</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グ</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ラ</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ム</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内</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容</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フィールドワーク①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000" dirty="0">
                          <a:solidFill>
                            <a:srgbClr val="000000"/>
                          </a:solidFill>
                          <a:effectLst/>
                          <a:latin typeface="Microsoft Sans Serif"/>
                          <a:ea typeface="HG丸ｺﾞｼｯｸM-PRO"/>
                        </a:rPr>
                        <a:t/>
                      </a:r>
                      <a:br>
                        <a:rPr lang="en-US" altLang="ja-JP" sz="1000" dirty="0">
                          <a:solidFill>
                            <a:srgbClr val="000000"/>
                          </a:solidFill>
                          <a:effectLst/>
                          <a:latin typeface="Microsoft Sans Serif"/>
                          <a:ea typeface="HG丸ｺﾞｼｯｸM-PRO"/>
                        </a:rPr>
                      </a:br>
                      <a:r>
                        <a:rPr lang="ja-JP" altLang="en-US" sz="1000" dirty="0">
                          <a:solidFill>
                            <a:srgbClr val="000000"/>
                          </a:solidFill>
                          <a:effectLst/>
                          <a:latin typeface="Microsoft Sans Serif"/>
                          <a:ea typeface="HG丸ｺﾞｼｯｸM-PRO"/>
                        </a:rPr>
                        <a:t>　</a:t>
                      </a:r>
                      <a:r>
                        <a:rPr lang="en-US" altLang="ja-JP" sz="1000" dirty="0">
                          <a:solidFill>
                            <a:srgbClr val="000000"/>
                          </a:solidFill>
                          <a:effectLst/>
                          <a:latin typeface="Microsoft Sans Serif"/>
                          <a:ea typeface="HG丸ｺﾞｼｯｸM-PRO"/>
                        </a:rPr>
                        <a:t>【</a:t>
                      </a:r>
                      <a:r>
                        <a:rPr lang="ja-JP" altLang="en-US" sz="1000" dirty="0">
                          <a:solidFill>
                            <a:srgbClr val="000000"/>
                          </a:solidFill>
                          <a:effectLst/>
                          <a:latin typeface="Microsoft Sans Serif"/>
                          <a:ea typeface="HG丸ｺﾞｼｯｸM-PRO"/>
                        </a:rPr>
                        <a:t>概要</a:t>
                      </a:r>
                      <a:r>
                        <a:rPr lang="en-US" altLang="ja-JP" sz="1000" dirty="0">
                          <a:solidFill>
                            <a:srgbClr val="000000"/>
                          </a:solidFill>
                          <a:effectLst/>
                          <a:latin typeface="Microsoft Sans Serif"/>
                          <a:ea typeface="HG丸ｺﾞｼｯｸM-PRO"/>
                        </a:rPr>
                        <a:t>】</a:t>
                      </a:r>
                      <a:r>
                        <a:rPr lang="ja-JP" altLang="en-US" sz="1000" b="1" dirty="0">
                          <a:effectLst/>
                        </a:rPr>
                        <a:t>　　　　　　　　　　　　　　　　　　　　　　　　　　　　　　　　　　　　　　　　　　　　</a:t>
                      </a:r>
                      <a:endParaRPr lang="en-US" altLang="ja-JP" sz="1000" b="1" dirty="0">
                        <a:effectLst/>
                      </a:endParaRPr>
                    </a:p>
                    <a:p>
                      <a:pPr algn="l" eaLnBrk="0" latinLnBrk="1" hangingPunct="0">
                        <a:lnSpc>
                          <a:spcPts val="1500"/>
                        </a:lnSpc>
                        <a:spcAft>
                          <a:spcPts val="0"/>
                        </a:spcAft>
                      </a:pPr>
                      <a:r>
                        <a:rPr lang="ja-JP" altLang="en-US" sz="1000" dirty="0">
                          <a:effectLst/>
                        </a:rPr>
                        <a:t>　　　名　称：　</a:t>
                      </a:r>
                      <a:r>
                        <a:rPr lang="en-US" altLang="ja-JP" sz="1000" dirty="0">
                          <a:effectLst/>
                        </a:rPr>
                        <a:t>『</a:t>
                      </a:r>
                      <a:r>
                        <a:rPr lang="ja-JP" altLang="en-US" sz="1000" dirty="0">
                          <a:effectLst/>
                        </a:rPr>
                        <a:t>串本海中公園 バックヤードツアー＆</a:t>
                      </a:r>
                      <a:r>
                        <a:rPr kumimoji="1" lang="zh-CN" altLang="en-US" sz="1000" b="0" kern="1200" dirty="0">
                          <a:solidFill>
                            <a:schemeClr val="tx1"/>
                          </a:solidFill>
                          <a:latin typeface="ＭＳ Ｐゴシック" panose="020B0600070205080204" pitchFamily="50" charset="-128"/>
                          <a:ea typeface="ＭＳ Ｐゴシック" panose="020B0600070205080204" pitchFamily="50" charset="-128"/>
                          <a:cs typeface="+mn-cs"/>
                        </a:rPr>
                        <a:t>半潜水型海中観光船</a:t>
                      </a:r>
                      <a:r>
                        <a:rPr kumimoji="1" lang="ja-JP" altLang="en-US" sz="1000" b="0" kern="1200" dirty="0">
                          <a:solidFill>
                            <a:schemeClr val="tx1"/>
                          </a:solidFill>
                          <a:latin typeface="ＭＳ Ｐゴシック" panose="020B0600070205080204" pitchFamily="50" charset="-128"/>
                          <a:ea typeface="ＭＳ Ｐゴシック" panose="020B0600070205080204" pitchFamily="50" charset="-128"/>
                          <a:cs typeface="+mn-cs"/>
                        </a:rPr>
                        <a:t>への乗船</a:t>
                      </a:r>
                      <a:r>
                        <a:rPr lang="en-US" altLang="ja-JP" sz="1000" dirty="0">
                          <a:effectLst/>
                        </a:rPr>
                        <a:t>』</a:t>
                      </a:r>
                      <a:r>
                        <a:rPr kumimoji="1" lang="ja-JP" altLang="en-US" sz="1000" kern="1200" dirty="0">
                          <a:solidFill>
                            <a:schemeClr val="tx1"/>
                          </a:solidFill>
                          <a:effectLst/>
                          <a:latin typeface="+mj-ea"/>
                          <a:ea typeface="+mj-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場　所：　串本海中公園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内　容：</a:t>
                      </a:r>
                      <a:r>
                        <a:rPr lang="ja-JP" altLang="en-US" sz="1000" b="1" dirty="0">
                          <a:latin typeface="+mj-ea"/>
                          <a:ea typeface="+mj-ea"/>
                        </a:rPr>
                        <a:t>　</a:t>
                      </a:r>
                      <a:r>
                        <a:rPr lang="ja-JP" altLang="en-US" sz="1000" b="0" dirty="0">
                          <a:latin typeface="+mj-ea"/>
                          <a:ea typeface="+mj-ea"/>
                        </a:rPr>
                        <a:t>１９７１年開業。</a:t>
                      </a:r>
                      <a:r>
                        <a:rPr lang="ja-JP" altLang="ja-JP" sz="1000" b="0" dirty="0"/>
                        <a:t>日本</a:t>
                      </a:r>
                      <a:r>
                        <a:rPr lang="ja-JP" altLang="ja-JP" sz="1000" dirty="0"/>
                        <a:t>で最初の海中公園として指定された区域</a:t>
                      </a:r>
                      <a:r>
                        <a:rPr lang="ja-JP" altLang="en-US" sz="1000" dirty="0"/>
                        <a:t>に出来た施設。</a:t>
                      </a:r>
                      <a:r>
                        <a:rPr lang="ja-JP" altLang="en-US" sz="1000" b="1" dirty="0">
                          <a:latin typeface="+mj-ea"/>
                          <a:ea typeface="+mj-ea"/>
                        </a:rPr>
                        <a:t>　　　　　　　　　　　　　　　　　　　　</a:t>
                      </a:r>
                      <a:endParaRPr lang="en-US" altLang="ja-JP" sz="1000" b="1" dirty="0">
                        <a:latin typeface="+mj-ea"/>
                        <a:ea typeface="+mj-ea"/>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b="1" dirty="0">
                          <a:latin typeface="+mj-ea"/>
                          <a:ea typeface="+mj-ea"/>
                        </a:rPr>
                        <a:t>　　</a:t>
                      </a:r>
                      <a:r>
                        <a:rPr lang="ja-JP" altLang="en-US" sz="1000" dirty="0">
                          <a:latin typeface="+mj-ea"/>
                          <a:ea typeface="+mj-ea"/>
                        </a:rPr>
                        <a:t>　　　　　　普段なかなか見ることが出来ない水族館の裏側を、海中公園の学芸員と一緒に</a:t>
                      </a:r>
                      <a:endParaRPr kumimoji="1" lang="en-US" altLang="ja-JP" sz="1000" kern="1200" dirty="0">
                        <a:solidFill>
                          <a:schemeClr val="tx1"/>
                        </a:solidFill>
                        <a:effectLst/>
                        <a:latin typeface="+mj-ea"/>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j-ea"/>
                          <a:ea typeface="+mn-ea"/>
                          <a:cs typeface="+mn-cs"/>
                        </a:rPr>
                        <a:t>　　　　　　　　巡ると共に、</a:t>
                      </a:r>
                      <a:r>
                        <a:rPr kumimoji="1" lang="zh-CN" altLang="en-US" sz="1000" b="0" kern="1200" dirty="0">
                          <a:solidFill>
                            <a:schemeClr val="tx1"/>
                          </a:solidFill>
                          <a:latin typeface="ＭＳ Ｐゴシック" panose="020B0600070205080204" pitchFamily="50" charset="-128"/>
                          <a:ea typeface="ＭＳ Ｐゴシック" panose="020B0600070205080204" pitchFamily="50" charset="-128"/>
                          <a:cs typeface="+mn-cs"/>
                        </a:rPr>
                        <a:t>半潜水型海中観光船</a:t>
                      </a:r>
                      <a:r>
                        <a:rPr kumimoji="1" lang="ja-JP" altLang="en-US" sz="1000" b="0" kern="1200" dirty="0">
                          <a:solidFill>
                            <a:schemeClr val="tx1"/>
                          </a:solidFill>
                          <a:latin typeface="ＭＳ Ｐゴシック" panose="020B0600070205080204" pitchFamily="50" charset="-128"/>
                          <a:ea typeface="ＭＳ Ｐゴシック" panose="020B0600070205080204" pitchFamily="50" charset="-128"/>
                          <a:cs typeface="+mn-cs"/>
                        </a:rPr>
                        <a:t>で珊瑚の群集をまじかで見る事がで</a:t>
                      </a:r>
                      <a:r>
                        <a:rPr kumimoji="1" lang="ja-JP" altLang="en-US" sz="1000" kern="1200" dirty="0">
                          <a:solidFill>
                            <a:schemeClr val="tx1"/>
                          </a:solidFill>
                          <a:effectLst/>
                          <a:latin typeface="+mj-ea"/>
                          <a:ea typeface="+mn-ea"/>
                          <a:cs typeface="+mn-cs"/>
                        </a:rPr>
                        <a:t>きる体験</a:t>
                      </a:r>
                      <a:r>
                        <a:rPr kumimoji="1" lang="ja-JP" altLang="en-US" sz="1000" kern="1200" dirty="0">
                          <a:solidFill>
                            <a:schemeClr val="tx1"/>
                          </a:solidFill>
                          <a:effectLst/>
                          <a:latin typeface="+mj-ea"/>
                          <a:ea typeface="+mj-ea"/>
                          <a:cs typeface="+mn-cs"/>
                        </a:rPr>
                        <a:t>内容。　　　　　　　　　　　　　　　　　　</a:t>
                      </a:r>
                      <a:endParaRPr kumimoji="1" lang="en-US" altLang="ja-JP" sz="1000" kern="1200" dirty="0">
                        <a:solidFill>
                          <a:schemeClr val="tx1"/>
                        </a:solidFill>
                        <a:effectLst/>
                        <a:latin typeface="+mj-ea"/>
                        <a:ea typeface="+mj-ea"/>
                        <a:cs typeface="+mn-cs"/>
                      </a:endParaRPr>
                    </a:p>
                    <a:p>
                      <a:pPr algn="l" eaLnBrk="0" latinLnBrk="1" hangingPunct="0">
                        <a:lnSpc>
                          <a:spcPts val="1500"/>
                        </a:lnSpc>
                        <a:spcAft>
                          <a:spcPts val="0"/>
                        </a:spcAft>
                      </a:pPr>
                      <a:r>
                        <a:rPr kumimoji="1" lang="ja-JP" altLang="en-US" sz="1000" kern="1200" dirty="0">
                          <a:solidFill>
                            <a:schemeClr val="tx1"/>
                          </a:solidFill>
                          <a:effectLst/>
                          <a:latin typeface="+mj-ea"/>
                          <a:ea typeface="+mj-ea"/>
                          <a:cs typeface="+mn-cs"/>
                        </a:rPr>
                        <a:t>  　　所要時間：約１５０分　　　　　　　　　　　　　　　　　　　　　　　　　　　　　　　　　　　　　　</a:t>
                      </a:r>
                      <a:endParaRPr kumimoji="1" lang="en-US" altLang="ja-JP" sz="1000" kern="1200" dirty="0">
                        <a:solidFill>
                          <a:schemeClr val="tx1"/>
                        </a:solidFill>
                        <a:effectLst/>
                        <a:latin typeface="+mj-ea"/>
                        <a:ea typeface="+mj-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講義　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講義　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en-US" altLang="ja-JP"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名　称：</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元串本海中公園 館長による エコツーリズム等について</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kumimoji="1" lang="ja-JP" altLang="en-US" sz="1000" b="0" i="0" u="none" kern="1200" dirty="0">
                          <a:solidFill>
                            <a:schemeClr val="tx1"/>
                          </a:solidFill>
                          <a:effectLst/>
                          <a:latin typeface="+mj-ea"/>
                          <a:ea typeface="+mn-ea"/>
                          <a:cs typeface="Calibri Light" panose="020F0302020204030204" pitchFamily="34" charset="0"/>
                        </a:rPr>
                        <a:t>名　称：</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b="0" i="0" u="none" kern="1200" dirty="0">
                          <a:solidFill>
                            <a:schemeClr val="tx1"/>
                          </a:solidFill>
                          <a:effectLst/>
                          <a:latin typeface="+mj-ea"/>
                          <a:ea typeface="+mn-ea"/>
                          <a:cs typeface="Calibri Light" panose="020F0302020204030204" pitchFamily="34" charset="0"/>
                        </a:rPr>
                        <a:t>水平線と丸い地球を体感しよう</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b="0" i="0" u="none" kern="1200" dirty="0">
                          <a:solidFill>
                            <a:schemeClr val="tx1"/>
                          </a:solidFill>
                          <a:effectLst/>
                          <a:latin typeface="+mj-ea"/>
                          <a:ea typeface="+mn-ea"/>
                          <a:cs typeface="Calibri Light" panose="020F0302020204030204" pitchFamily="34" charset="0"/>
                        </a:rPr>
                        <a:t>　　</a:t>
                      </a:r>
                      <a:r>
                        <a:rPr lang="ja-JP" altLang="en-US" sz="1000" b="0" i="0" u="none" dirty="0">
                          <a:effectLst/>
                          <a:latin typeface="+mj-ea"/>
                          <a:ea typeface="+mj-ea"/>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r>
                      <a:b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b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場　所：</a:t>
                      </a:r>
                      <a:r>
                        <a:rPr kumimoji="1" lang="ja-JP" altLang="en-US" sz="1000" kern="1200" dirty="0">
                          <a:solidFill>
                            <a:schemeClr val="tx1"/>
                          </a:solidFill>
                          <a:effectLst/>
                          <a:latin typeface="+mn-lt"/>
                          <a:ea typeface="+mn-ea"/>
                          <a:cs typeface="+mn-cs"/>
                        </a:rPr>
                        <a:t>串本町文化センター　</a:t>
                      </a:r>
                      <a:r>
                        <a:rPr kumimoji="1" lang="ja-JP" altLang="en-US" sz="1000" b="0" i="0" u="none" kern="1200" dirty="0">
                          <a:solidFill>
                            <a:schemeClr val="tx1"/>
                          </a:solidFill>
                          <a:effectLst/>
                          <a:latin typeface="+mj-ea"/>
                          <a:ea typeface="+mn-ea"/>
                          <a:cs typeface="Calibri Light" panose="020F0302020204030204" pitchFamily="34" charset="0"/>
                        </a:rPr>
                        <a:t>（会議室Ａ）　　　　　　　　　</a:t>
                      </a:r>
                      <a:r>
                        <a:rPr kumimoji="1" lang="ja-JP" altLang="en-US" sz="1000" b="1" kern="1200" dirty="0">
                          <a:solidFill>
                            <a:schemeClr val="tx1"/>
                          </a:solidFill>
                          <a:effectLst/>
                          <a:latin typeface="+mn-lt"/>
                          <a:ea typeface="+mn-ea"/>
                          <a:cs typeface="+mn-cs"/>
                        </a:rPr>
                        <a:t>　　　　　　　　　　 　　　　　　　　　  </a:t>
                      </a:r>
                      <a:r>
                        <a:rPr kumimoji="1" lang="ja-JP" altLang="en-US" sz="1000" b="0" kern="1200" dirty="0">
                          <a:solidFill>
                            <a:schemeClr val="tx1"/>
                          </a:solidFill>
                          <a:effectLst/>
                          <a:latin typeface="+mn-lt"/>
                          <a:ea typeface="+mn-ea"/>
                          <a:cs typeface="+mn-cs"/>
                        </a:rPr>
                        <a:t>場　所：潮岬観光タワー＆望楼の芝</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内　容：元串本海中公園 館長による、</a:t>
                      </a:r>
                      <a:r>
                        <a:rPr kumimoji="1" lang="ja-JP" altLang="en-US" sz="1000" b="0" kern="1200" dirty="0">
                          <a:solidFill>
                            <a:schemeClr val="tx1"/>
                          </a:solidFill>
                          <a:effectLst/>
                          <a:latin typeface="+mj-ea"/>
                          <a:ea typeface="+mj-ea"/>
                          <a:cs typeface="+mn-cs"/>
                        </a:rPr>
                        <a:t>串本の海の特</a:t>
                      </a:r>
                      <a:r>
                        <a:rPr kumimoji="1" lang="ja-JP" altLang="en-US" sz="1000" kern="1200" dirty="0">
                          <a:solidFill>
                            <a:schemeClr val="tx1"/>
                          </a:solidFill>
                          <a:effectLst/>
                          <a:latin typeface="+mj-ea"/>
                          <a:ea typeface="+mj-ea"/>
                          <a:cs typeface="+mn-cs"/>
                        </a:rPr>
                        <a:t>徴や魅力について説明すると共　　内　容：海抜１００ｍの円形のタワーから、本州最南端の景</a:t>
                      </a:r>
                      <a:endParaRPr kumimoji="1" lang="en-US" altLang="ja-JP" sz="1000" kern="1200" dirty="0">
                        <a:solidFill>
                          <a:schemeClr val="tx1"/>
                        </a:solidFill>
                        <a:effectLst/>
                        <a:latin typeface="+mj-ea"/>
                        <a:ea typeface="+mj-ea"/>
                        <a:cs typeface="+mn-cs"/>
                      </a:endParaRPr>
                    </a:p>
                    <a:p>
                      <a:pPr algn="l" eaLnBrk="0" latinLnBrk="1" hangingPunct="0">
                        <a:lnSpc>
                          <a:spcPts val="1500"/>
                        </a:lnSpc>
                        <a:spcAft>
                          <a:spcPts val="0"/>
                        </a:spcAft>
                      </a:pPr>
                      <a:r>
                        <a:rPr kumimoji="1" lang="ja-JP" altLang="en-US" sz="1000" kern="1200" dirty="0">
                          <a:solidFill>
                            <a:schemeClr val="tx1"/>
                          </a:solidFill>
                          <a:effectLst/>
                          <a:latin typeface="+mj-ea"/>
                          <a:ea typeface="+mj-ea"/>
                          <a:cs typeface="+mn-cs"/>
                        </a:rPr>
                        <a:t>　　　　　　に、珊瑚等の環境保全活動の取組や観光振興について講義を行う内容。</a:t>
                      </a:r>
                      <a:r>
                        <a:rPr lang="ja-JP" altLang="en-US" sz="1000" b="0" i="0" u="none" dirty="0">
                          <a:effectLst/>
                          <a:latin typeface="+mj-ea"/>
                          <a:ea typeface="+mj-ea"/>
                          <a:cs typeface="Calibri Light" panose="020F0302020204030204" pitchFamily="34" charset="0"/>
                        </a:rPr>
                        <a:t>　　　　　　　　　　色が一望で、地球の丸さを実感できます。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r>
                      <a:b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b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　所要時間：約６０分　　</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　　　　　所要時間：４５分（</a:t>
                      </a:r>
                      <a:r>
                        <a:rPr lang="en-US" altLang="ja-JP" sz="1000" b="0" i="0" u="none" dirty="0">
                          <a:effectLst/>
                          <a:latin typeface="+mj-ea"/>
                          <a:ea typeface="+mj-ea"/>
                          <a:cs typeface="Calibri Light" panose="020F0302020204030204" pitchFamily="34" charset="0"/>
                        </a:rPr>
                        <a:t>※</a:t>
                      </a:r>
                      <a:r>
                        <a:rPr lang="ja-JP" altLang="en-US" sz="1000" dirty="0">
                          <a:effectLst/>
                        </a:rPr>
                        <a:t>望楼 </a:t>
                      </a:r>
                      <a:r>
                        <a:rPr lang="en-US" altLang="ja-JP" sz="1000" dirty="0">
                          <a:effectLst/>
                        </a:rPr>
                        <a:t>(</a:t>
                      </a:r>
                      <a:r>
                        <a:rPr lang="ja-JP" altLang="en-US" sz="1000" dirty="0">
                          <a:effectLst/>
                        </a:rPr>
                        <a:t>ぼうろう）の芝で記念撮影込）</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38" name="正方形/長方形 37">
            <a:extLst>
              <a:ext uri="{FF2B5EF4-FFF2-40B4-BE49-F238E27FC236}">
                <a16:creationId xmlns:a16="http://schemas.microsoft.com/office/drawing/2014/main" id="{634210B0-4DFC-47DA-81AC-D6B70379E1FC}"/>
              </a:ext>
            </a:extLst>
          </p:cNvPr>
          <p:cNvSpPr/>
          <p:nvPr/>
        </p:nvSpPr>
        <p:spPr>
          <a:xfrm>
            <a:off x="777975" y="916440"/>
            <a:ext cx="7826472" cy="273914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13CF8865-F62C-4F84-9062-3A762F9A0F64}"/>
              </a:ext>
            </a:extLst>
          </p:cNvPr>
          <p:cNvPicPr>
            <a:picLocks noChangeAspect="1"/>
          </p:cNvPicPr>
          <p:nvPr/>
        </p:nvPicPr>
        <p:blipFill>
          <a:blip r:embed="rId3"/>
          <a:stretch>
            <a:fillRect/>
          </a:stretch>
        </p:blipFill>
        <p:spPr>
          <a:xfrm>
            <a:off x="7037873" y="173474"/>
            <a:ext cx="672128" cy="661840"/>
          </a:xfrm>
          <a:prstGeom prst="rect">
            <a:avLst/>
          </a:prstGeom>
        </p:spPr>
      </p:pic>
      <p:sp>
        <p:nvSpPr>
          <p:cNvPr id="18" name="正方形/長方形 17">
            <a:extLst>
              <a:ext uri="{FF2B5EF4-FFF2-40B4-BE49-F238E27FC236}">
                <a16:creationId xmlns:a16="http://schemas.microsoft.com/office/drawing/2014/main" id="{D4FB797A-B8D7-4F13-9041-4A9FB4A698A4}"/>
              </a:ext>
            </a:extLst>
          </p:cNvPr>
          <p:cNvSpPr/>
          <p:nvPr/>
        </p:nvSpPr>
        <p:spPr>
          <a:xfrm>
            <a:off x="778491" y="3762017"/>
            <a:ext cx="4628677" cy="2739145"/>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90A39C0B-3C27-4A8E-8AA6-EFAA7DF6C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919" y="3834948"/>
            <a:ext cx="610581" cy="500910"/>
          </a:xfrm>
          <a:prstGeom prst="rect">
            <a:avLst/>
          </a:prstGeom>
        </p:spPr>
      </p:pic>
      <p:pic>
        <p:nvPicPr>
          <p:cNvPr id="30" name="図 29">
            <a:extLst>
              <a:ext uri="{FF2B5EF4-FFF2-40B4-BE49-F238E27FC236}">
                <a16:creationId xmlns:a16="http://schemas.microsoft.com/office/drawing/2014/main" id="{892571A7-A535-42AD-9216-D64789DA0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517" y="943980"/>
            <a:ext cx="610581" cy="500910"/>
          </a:xfrm>
          <a:prstGeom prst="rect">
            <a:avLst/>
          </a:prstGeom>
        </p:spPr>
      </p:pic>
      <p:sp>
        <p:nvSpPr>
          <p:cNvPr id="34" name="Rectangle 51">
            <a:extLst>
              <a:ext uri="{FF2B5EF4-FFF2-40B4-BE49-F238E27FC236}">
                <a16:creationId xmlns:a16="http://schemas.microsoft.com/office/drawing/2014/main" id="{9E2BD561-F4B2-4E2F-A0D6-9055C2469511}"/>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C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（プログラム①　内容）</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6" name="正方形/長方形 35">
            <a:extLst>
              <a:ext uri="{FF2B5EF4-FFF2-40B4-BE49-F238E27FC236}">
                <a16:creationId xmlns:a16="http://schemas.microsoft.com/office/drawing/2014/main" id="{19378378-2F9F-4DF5-A399-6AE67EAE64FD}"/>
              </a:ext>
            </a:extLst>
          </p:cNvPr>
          <p:cNvSpPr/>
          <p:nvPr/>
        </p:nvSpPr>
        <p:spPr>
          <a:xfrm flipV="1">
            <a:off x="3632818" y="504394"/>
            <a:ext cx="2091310" cy="27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3EE6198-EE6B-43B9-9094-DBCDC8575349}"/>
              </a:ext>
            </a:extLst>
          </p:cNvPr>
          <p:cNvPicPr>
            <a:picLocks noChangeAspect="1"/>
          </p:cNvPicPr>
          <p:nvPr/>
        </p:nvPicPr>
        <p:blipFill>
          <a:blip r:embed="rId5"/>
          <a:stretch>
            <a:fillRect/>
          </a:stretch>
        </p:blipFill>
        <p:spPr>
          <a:xfrm>
            <a:off x="6366566" y="196219"/>
            <a:ext cx="663199" cy="653048"/>
          </a:xfrm>
          <a:prstGeom prst="rect">
            <a:avLst/>
          </a:prstGeom>
        </p:spPr>
      </p:pic>
      <p:pic>
        <p:nvPicPr>
          <p:cNvPr id="6" name="図 5">
            <a:extLst>
              <a:ext uri="{FF2B5EF4-FFF2-40B4-BE49-F238E27FC236}">
                <a16:creationId xmlns:a16="http://schemas.microsoft.com/office/drawing/2014/main" id="{5E554B7E-8208-4D4E-98A4-0F8116B1C3B8}"/>
              </a:ext>
            </a:extLst>
          </p:cNvPr>
          <p:cNvPicPr>
            <a:picLocks noChangeAspect="1"/>
          </p:cNvPicPr>
          <p:nvPr/>
        </p:nvPicPr>
        <p:blipFill>
          <a:blip r:embed="rId6"/>
          <a:stretch>
            <a:fillRect/>
          </a:stretch>
        </p:blipFill>
        <p:spPr>
          <a:xfrm>
            <a:off x="7731755" y="185925"/>
            <a:ext cx="672128" cy="661841"/>
          </a:xfrm>
          <a:prstGeom prst="rect">
            <a:avLst/>
          </a:prstGeom>
        </p:spPr>
      </p:pic>
      <p:sp>
        <p:nvSpPr>
          <p:cNvPr id="10" name="Rectangle 51">
            <a:extLst>
              <a:ext uri="{FF2B5EF4-FFF2-40B4-BE49-F238E27FC236}">
                <a16:creationId xmlns:a16="http://schemas.microsoft.com/office/drawing/2014/main" id="{CBD52905-40A4-4308-95D4-7F1B0CCB5108}"/>
              </a:ext>
            </a:extLst>
          </p:cNvPr>
          <p:cNvSpPr>
            <a:spLocks noChangeArrowheads="1"/>
          </p:cNvSpPr>
          <p:nvPr/>
        </p:nvSpPr>
        <p:spPr bwMode="auto">
          <a:xfrm>
            <a:off x="-285584" y="91725"/>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ラムサール条約湿地  テーブル珊瑚の最北限 　環境の変化</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1" name="図 10">
            <a:extLst>
              <a:ext uri="{FF2B5EF4-FFF2-40B4-BE49-F238E27FC236}">
                <a16:creationId xmlns:a16="http://schemas.microsoft.com/office/drawing/2014/main" id="{5722426F-4EA7-4642-BD46-4A4A9BD59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518" y="429009"/>
            <a:ext cx="421319" cy="393933"/>
          </a:xfrm>
          <a:prstGeom prst="rect">
            <a:avLst/>
          </a:prstGeom>
        </p:spPr>
      </p:pic>
      <p:pic>
        <p:nvPicPr>
          <p:cNvPr id="33" name="図 32">
            <a:extLst>
              <a:ext uri="{FF2B5EF4-FFF2-40B4-BE49-F238E27FC236}">
                <a16:creationId xmlns:a16="http://schemas.microsoft.com/office/drawing/2014/main" id="{71EEBB84-20EC-4D74-95B3-B21FA681F17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5109" r="1291" b="12965"/>
          <a:stretch/>
        </p:blipFill>
        <p:spPr>
          <a:xfrm>
            <a:off x="2016945" y="5464545"/>
            <a:ext cx="1814542" cy="933119"/>
          </a:xfrm>
          <a:prstGeom prst="rect">
            <a:avLst/>
          </a:prstGeom>
        </p:spPr>
      </p:pic>
      <p:sp>
        <p:nvSpPr>
          <p:cNvPr id="45" name="正方形/長方形 44">
            <a:extLst>
              <a:ext uri="{FF2B5EF4-FFF2-40B4-BE49-F238E27FC236}">
                <a16:creationId xmlns:a16="http://schemas.microsoft.com/office/drawing/2014/main" id="{0DC29BAE-E14E-41A5-B6A2-E8AD5093FB95}"/>
              </a:ext>
            </a:extLst>
          </p:cNvPr>
          <p:cNvSpPr/>
          <p:nvPr/>
        </p:nvSpPr>
        <p:spPr>
          <a:xfrm>
            <a:off x="5502896" y="3762018"/>
            <a:ext cx="3325850" cy="2721070"/>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0A75CA54-74F0-4E91-B863-D480DA26D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764" y="3850280"/>
            <a:ext cx="610581" cy="470245"/>
          </a:xfrm>
          <a:prstGeom prst="rect">
            <a:avLst/>
          </a:prstGeom>
        </p:spPr>
      </p:pic>
      <p:pic>
        <p:nvPicPr>
          <p:cNvPr id="49" name="図 48">
            <a:extLst>
              <a:ext uri="{FF2B5EF4-FFF2-40B4-BE49-F238E27FC236}">
                <a16:creationId xmlns:a16="http://schemas.microsoft.com/office/drawing/2014/main" id="{BB1D07D1-8FD8-401D-8AC0-F6714C13717F}"/>
              </a:ext>
            </a:extLst>
          </p:cNvPr>
          <p:cNvPicPr>
            <a:picLocks noChangeAspect="1"/>
          </p:cNvPicPr>
          <p:nvPr/>
        </p:nvPicPr>
        <p:blipFill rotWithShape="1">
          <a:blip r:embed="rId9">
            <a:extLst>
              <a:ext uri="{28A0092B-C50C-407E-A947-70E740481C1C}">
                <a14:useLocalDpi xmlns:a14="http://schemas.microsoft.com/office/drawing/2010/main" val="0"/>
              </a:ext>
            </a:extLst>
          </a:blip>
          <a:srcRect l="15186" t="11922" r="12766" b="19573"/>
          <a:stretch/>
        </p:blipFill>
        <p:spPr>
          <a:xfrm>
            <a:off x="5656790" y="5616515"/>
            <a:ext cx="1258246" cy="754951"/>
          </a:xfrm>
          <a:prstGeom prst="rect">
            <a:avLst/>
          </a:prstGeom>
        </p:spPr>
      </p:pic>
      <p:pic>
        <p:nvPicPr>
          <p:cNvPr id="51" name="図 50">
            <a:extLst>
              <a:ext uri="{FF2B5EF4-FFF2-40B4-BE49-F238E27FC236}">
                <a16:creationId xmlns:a16="http://schemas.microsoft.com/office/drawing/2014/main" id="{63E55BE3-E540-4345-97B4-7BFA25B13E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10040" y="5642713"/>
            <a:ext cx="1146035" cy="754951"/>
          </a:xfrm>
          <a:prstGeom prst="rect">
            <a:avLst/>
          </a:prstGeom>
        </p:spPr>
      </p:pic>
      <p:pic>
        <p:nvPicPr>
          <p:cNvPr id="8" name="図 7">
            <a:extLst>
              <a:ext uri="{FF2B5EF4-FFF2-40B4-BE49-F238E27FC236}">
                <a16:creationId xmlns:a16="http://schemas.microsoft.com/office/drawing/2014/main" id="{9142C5B5-744A-4217-8CC9-F2B4D5A88B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9913" y="2611061"/>
            <a:ext cx="1491010" cy="994007"/>
          </a:xfrm>
          <a:prstGeom prst="rect">
            <a:avLst/>
          </a:prstGeom>
        </p:spPr>
      </p:pic>
      <p:pic>
        <p:nvPicPr>
          <p:cNvPr id="13" name="図 12">
            <a:extLst>
              <a:ext uri="{FF2B5EF4-FFF2-40B4-BE49-F238E27FC236}">
                <a16:creationId xmlns:a16="http://schemas.microsoft.com/office/drawing/2014/main" id="{0D82FEEC-2155-423D-B7C5-6080FE161DC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32968" y="2596447"/>
            <a:ext cx="1491010" cy="994007"/>
          </a:xfrm>
          <a:prstGeom prst="rect">
            <a:avLst/>
          </a:prstGeom>
        </p:spPr>
      </p:pic>
      <p:pic>
        <p:nvPicPr>
          <p:cNvPr id="15" name="図 14">
            <a:extLst>
              <a:ext uri="{FF2B5EF4-FFF2-40B4-BE49-F238E27FC236}">
                <a16:creationId xmlns:a16="http://schemas.microsoft.com/office/drawing/2014/main" id="{D6E59CCB-C73A-46BE-A27E-F9D26241222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81033" y="1121577"/>
            <a:ext cx="1992685" cy="1330304"/>
          </a:xfrm>
          <a:prstGeom prst="rect">
            <a:avLst/>
          </a:prstGeom>
        </p:spPr>
      </p:pic>
      <p:pic>
        <p:nvPicPr>
          <p:cNvPr id="16" name="図 15">
            <a:extLst>
              <a:ext uri="{FF2B5EF4-FFF2-40B4-BE49-F238E27FC236}">
                <a16:creationId xmlns:a16="http://schemas.microsoft.com/office/drawing/2014/main" id="{F66B906D-3A27-4B30-A459-FB5B9BD139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00083" y="2611061"/>
            <a:ext cx="1741144" cy="979393"/>
          </a:xfrm>
          <a:prstGeom prst="rect">
            <a:avLst/>
          </a:prstGeom>
        </p:spPr>
      </p:pic>
      <p:pic>
        <p:nvPicPr>
          <p:cNvPr id="20" name="図 19">
            <a:extLst>
              <a:ext uri="{FF2B5EF4-FFF2-40B4-BE49-F238E27FC236}">
                <a16:creationId xmlns:a16="http://schemas.microsoft.com/office/drawing/2014/main" id="{2EC45105-CB07-4D9B-9D5A-47E39B7BCF7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18826" y="5493564"/>
            <a:ext cx="1392607" cy="933047"/>
          </a:xfrm>
          <a:prstGeom prst="rect">
            <a:avLst/>
          </a:prstGeom>
        </p:spPr>
      </p:pic>
      <p:sp>
        <p:nvSpPr>
          <p:cNvPr id="3" name="テキスト ボックス 2">
            <a:extLst>
              <a:ext uri="{FF2B5EF4-FFF2-40B4-BE49-F238E27FC236}">
                <a16:creationId xmlns:a16="http://schemas.microsoft.com/office/drawing/2014/main" id="{2F7F1BC7-A795-4FED-955B-2B975ABD7529}"/>
              </a:ext>
            </a:extLst>
          </p:cNvPr>
          <p:cNvSpPr txBox="1"/>
          <p:nvPr/>
        </p:nvSpPr>
        <p:spPr>
          <a:xfrm>
            <a:off x="8191899" y="78613"/>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19</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208619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894467"/>
            <a:ext cx="9144000" cy="0"/>
          </a:xfrm>
          <a:prstGeom prst="line">
            <a:avLst/>
          </a:prstGeom>
          <a:ln w="63500">
            <a:gradFill flip="none" rotWithShape="1">
              <a:gsLst>
                <a:gs pos="100000">
                  <a:srgbClr val="CCECFF"/>
                </a:gs>
                <a:gs pos="0">
                  <a:srgbClr val="0070C0"/>
                </a:gs>
                <a:gs pos="100000">
                  <a:schemeClr val="accent1">
                    <a:tint val="44500"/>
                    <a:satMod val="160000"/>
                  </a:schemeClr>
                </a:gs>
                <a:gs pos="100000">
                  <a:schemeClr val="accent6">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158" y="180704"/>
            <a:ext cx="617689" cy="555828"/>
          </a:xfrm>
          <a:prstGeom prst="rect">
            <a:avLst/>
          </a:prstGeom>
        </p:spPr>
      </p:pic>
      <p:sp>
        <p:nvSpPr>
          <p:cNvPr id="8" name="Rectangle 51">
            <a:extLst>
              <a:ext uri="{FF2B5EF4-FFF2-40B4-BE49-F238E27FC236}">
                <a16:creationId xmlns:a16="http://schemas.microsoft.com/office/drawing/2014/main" id="{00F5E782-5625-4111-BBE6-FD5A9D01F4A8}"/>
              </a:ext>
            </a:extLst>
          </p:cNvPr>
          <p:cNvSpPr>
            <a:spLocks noChangeArrowheads="1"/>
          </p:cNvSpPr>
          <p:nvPr/>
        </p:nvSpPr>
        <p:spPr bwMode="auto">
          <a:xfrm>
            <a:off x="1300621" y="398751"/>
            <a:ext cx="84371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世界文化遺産　熊野古道 　保全と活用</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　　</a:t>
            </a:r>
            <a:endParaRPr lang="en-US" altLang="ja-JP" sz="1600" b="1" dirty="0">
              <a:solidFill>
                <a:srgbClr val="002060"/>
              </a:solidFill>
              <a:latin typeface="Microsoft Sans Serif" pitchFamily="34" charset="0"/>
              <a:ea typeface="HG丸ｺﾞｼｯｸM-PRO" pitchFamily="50" charset="-128"/>
              <a:cs typeface="HG丸ｺﾞｼｯｸM-PRO" pitchFamily="50" charset="-128"/>
            </a:endParaRPr>
          </a:p>
          <a:p>
            <a:pPr lvl="0" indent="407988"/>
            <a:endParaRPr kumimoji="1" lang="ja-JP" altLang="ja-JP" sz="1600" b="0" i="0" u="none" strike="noStrike" cap="none" normalizeH="0" baseline="0" dirty="0">
              <a:ln>
                <a:noFill/>
              </a:ln>
              <a:solidFill>
                <a:srgbClr val="002060"/>
              </a:solidFill>
              <a:effectLst/>
            </a:endParaRPr>
          </a:p>
        </p:txBody>
      </p:sp>
      <p:pic>
        <p:nvPicPr>
          <p:cNvPr id="10" name="図 9">
            <a:extLst>
              <a:ext uri="{FF2B5EF4-FFF2-40B4-BE49-F238E27FC236}">
                <a16:creationId xmlns:a16="http://schemas.microsoft.com/office/drawing/2014/main" id="{4D6E0D8E-7E4D-4238-BF1A-5726E3909A1F}"/>
              </a:ext>
            </a:extLst>
          </p:cNvPr>
          <p:cNvPicPr>
            <a:picLocks noChangeAspect="1"/>
          </p:cNvPicPr>
          <p:nvPr/>
        </p:nvPicPr>
        <p:blipFill>
          <a:blip r:embed="rId4"/>
          <a:stretch>
            <a:fillRect/>
          </a:stretch>
        </p:blipFill>
        <p:spPr>
          <a:xfrm>
            <a:off x="59331" y="992801"/>
            <a:ext cx="792088" cy="792088"/>
          </a:xfrm>
          <a:prstGeom prst="rect">
            <a:avLst/>
          </a:prstGeom>
        </p:spPr>
      </p:pic>
      <p:pic>
        <p:nvPicPr>
          <p:cNvPr id="12" name="コンテンツ プレースホルダー 11">
            <a:extLst>
              <a:ext uri="{FF2B5EF4-FFF2-40B4-BE49-F238E27FC236}">
                <a16:creationId xmlns:a16="http://schemas.microsoft.com/office/drawing/2014/main" id="{E20A55E9-2207-4FE4-B1BA-26C64AA95015}"/>
              </a:ext>
            </a:extLst>
          </p:cNvPr>
          <p:cNvPicPr>
            <a:picLocks noGrp="1" noChangeAspect="1"/>
          </p:cNvPicPr>
          <p:nvPr>
            <p:ph idx="1"/>
          </p:nvPr>
        </p:nvPicPr>
        <p:blipFill>
          <a:blip r:embed="rId5"/>
          <a:stretch>
            <a:fillRect/>
          </a:stretch>
        </p:blipFill>
        <p:spPr>
          <a:xfrm>
            <a:off x="1745523" y="983526"/>
            <a:ext cx="792088" cy="783837"/>
          </a:xfrm>
          <a:prstGeom prst="rect">
            <a:avLst/>
          </a:prstGeom>
        </p:spPr>
      </p:pic>
      <p:pic>
        <p:nvPicPr>
          <p:cNvPr id="14" name="図 13">
            <a:extLst>
              <a:ext uri="{FF2B5EF4-FFF2-40B4-BE49-F238E27FC236}">
                <a16:creationId xmlns:a16="http://schemas.microsoft.com/office/drawing/2014/main" id="{C9574DD0-640E-47F1-BA44-7AED4DB39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4522" y="991885"/>
            <a:ext cx="1620956" cy="1088526"/>
          </a:xfrm>
          <a:prstGeom prst="rect">
            <a:avLst/>
          </a:prstGeom>
        </p:spPr>
      </p:pic>
      <p:sp>
        <p:nvSpPr>
          <p:cNvPr id="15" name="正方形/長方形 14">
            <a:extLst>
              <a:ext uri="{FF2B5EF4-FFF2-40B4-BE49-F238E27FC236}">
                <a16:creationId xmlns:a16="http://schemas.microsoft.com/office/drawing/2014/main" id="{C2887F7D-D998-450A-A043-0FED314FFEE5}"/>
              </a:ext>
            </a:extLst>
          </p:cNvPr>
          <p:cNvSpPr/>
          <p:nvPr/>
        </p:nvSpPr>
        <p:spPr>
          <a:xfrm>
            <a:off x="107504" y="2355353"/>
            <a:ext cx="4572000" cy="3754874"/>
          </a:xfrm>
          <a:prstGeom prst="rect">
            <a:avLst/>
          </a:prstGeom>
        </p:spPr>
        <p:txBody>
          <a:bodyPr>
            <a:spAutoFit/>
          </a:bodyPr>
          <a:lstStyle/>
          <a:p>
            <a:r>
              <a:rPr lang="ja-JP" altLang="en-US" sz="1400" dirty="0">
                <a:solidFill>
                  <a:srgbClr val="000000"/>
                </a:solidFill>
                <a:latin typeface="Meiryo UI" panose="020B0604030504040204" pitchFamily="50" charset="-128"/>
                <a:ea typeface="Meiryo UI" panose="020B0604030504040204" pitchFamily="50" charset="-128"/>
              </a:rPr>
              <a:t>悠久の時を超え今も旅人を優しく迎える巡礼道「熊野古道」</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平安時代以降、さまざまな思いを抱き、蘇りの願いを込め、熊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野の３つの神社等を目指し歩いた巡礼の道。平成</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年の世界遺産登録後も数多くの参拝者が訪れる聖地。年間を通じ、降水量が多く、台風などの災害にも度々見舞われることから保全活動が欠かせません。保全活動（道普請）を通じ、熊野の歴史やそこに暮らす人々の想いを学ぶと共に、世界遺産登録の目的とされる将来に向けての</a:t>
            </a:r>
            <a:r>
              <a:rPr lang="ja-JP" altLang="en-US" sz="1400" b="1" dirty="0">
                <a:latin typeface="Meiryo UI" panose="020B0604030504040204" pitchFamily="50" charset="-128"/>
                <a:ea typeface="Meiryo UI" panose="020B0604030504040204" pitchFamily="50" charset="-128"/>
              </a:rPr>
              <a:t>「価値の継承」</a:t>
            </a:r>
            <a:r>
              <a:rPr lang="ja-JP" altLang="en-US" sz="1400" dirty="0">
                <a:latin typeface="Meiryo UI" panose="020B0604030504040204" pitchFamily="50" charset="-128"/>
                <a:ea typeface="Meiryo UI" panose="020B0604030504040204" pitchFamily="50" charset="-128"/>
              </a:rPr>
              <a:t>や</a:t>
            </a:r>
            <a:r>
              <a:rPr lang="ja-JP" altLang="en-US" sz="1400" b="1" dirty="0">
                <a:latin typeface="Meiryo UI" panose="020B0604030504040204" pitchFamily="50" charset="-128"/>
                <a:ea typeface="Meiryo UI" panose="020B0604030504040204" pitchFamily="50" charset="-128"/>
              </a:rPr>
              <a:t>「受入体制の整備」</a:t>
            </a:r>
            <a:r>
              <a:rPr lang="ja-JP" altLang="en-US" sz="1400" dirty="0">
                <a:latin typeface="Meiryo UI" panose="020B0604030504040204" pitchFamily="50" charset="-128"/>
                <a:ea typeface="Meiryo UI" panose="020B0604030504040204" pitchFamily="50" charset="-128"/>
              </a:rPr>
              <a:t>等活用について実感できるプログラムです。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6" name="Rectangle 51">
            <a:extLst>
              <a:ext uri="{FF2B5EF4-FFF2-40B4-BE49-F238E27FC236}">
                <a16:creationId xmlns:a16="http://schemas.microsoft.com/office/drawing/2014/main" id="{EDA29706-2D7B-4C17-B658-688006874DC9}"/>
              </a:ext>
            </a:extLst>
          </p:cNvPr>
          <p:cNvSpPr>
            <a:spLocks noChangeArrowheads="1"/>
          </p:cNvSpPr>
          <p:nvPr/>
        </p:nvSpPr>
        <p:spPr bwMode="auto">
          <a:xfrm>
            <a:off x="-608613" y="200931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400" b="1" dirty="0">
                <a:latin typeface="+mn-ea"/>
                <a:ea typeface="+mn-ea"/>
                <a:cs typeface="HG丸ｺﾞｼｯｸM-PRO" pitchFamily="50" charset="-128"/>
              </a:rPr>
              <a:t>『</a:t>
            </a:r>
            <a:r>
              <a:rPr lang="ja-JP" altLang="en-US" sz="1400" b="1" dirty="0">
                <a:latin typeface="+mn-ea"/>
                <a:ea typeface="+mn-ea"/>
                <a:cs typeface="HG丸ｺﾞｼｯｸM-PRO" pitchFamily="50" charset="-128"/>
              </a:rPr>
              <a:t>未来への架け橋　世界遺産に触れる 道普請　</a:t>
            </a:r>
            <a:r>
              <a:rPr lang="en-US" altLang="ja-JP" sz="1400" b="1" dirty="0">
                <a:latin typeface="+mn-ea"/>
                <a:ea typeface="+mn-ea"/>
                <a:cs typeface="HG丸ｺﾞｼｯｸM-PRO" pitchFamily="50" charset="-128"/>
              </a:rPr>
              <a:t>』</a:t>
            </a:r>
            <a:endParaRPr kumimoji="1" lang="ja-JP" altLang="ja-JP" sz="1400" b="1" i="0" u="none" strike="noStrike" cap="none" normalizeH="0" baseline="0" dirty="0">
              <a:ln>
                <a:noFill/>
              </a:ln>
              <a:effectLst/>
              <a:latin typeface="+mn-ea"/>
              <a:ea typeface="+mn-ea"/>
            </a:endParaRPr>
          </a:p>
        </p:txBody>
      </p:sp>
      <p:sp>
        <p:nvSpPr>
          <p:cNvPr id="17" name="正方形/長方形 16">
            <a:extLst>
              <a:ext uri="{FF2B5EF4-FFF2-40B4-BE49-F238E27FC236}">
                <a16:creationId xmlns:a16="http://schemas.microsoft.com/office/drawing/2014/main" id="{6AFEA0F5-56FD-4D69-89EF-B2574B4EE1EA}"/>
              </a:ext>
            </a:extLst>
          </p:cNvPr>
          <p:cNvSpPr/>
          <p:nvPr/>
        </p:nvSpPr>
        <p:spPr>
          <a:xfrm>
            <a:off x="-82931" y="1777049"/>
            <a:ext cx="1620957"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学習テーマ</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altLang="en-US" sz="1400" dirty="0"/>
          </a:p>
        </p:txBody>
      </p:sp>
      <p:sp>
        <p:nvSpPr>
          <p:cNvPr id="18" name="正方形/長方形 17">
            <a:extLst>
              <a:ext uri="{FF2B5EF4-FFF2-40B4-BE49-F238E27FC236}">
                <a16:creationId xmlns:a16="http://schemas.microsoft.com/office/drawing/2014/main" id="{81DB37E1-3BF4-4565-8BC5-C52C372ECB38}"/>
              </a:ext>
            </a:extLst>
          </p:cNvPr>
          <p:cNvSpPr/>
          <p:nvPr/>
        </p:nvSpPr>
        <p:spPr>
          <a:xfrm>
            <a:off x="104016" y="2309250"/>
            <a:ext cx="4572000" cy="2243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7FBC5AD-904A-4EB4-8346-E94606C29F02}"/>
              </a:ext>
            </a:extLst>
          </p:cNvPr>
          <p:cNvSpPr/>
          <p:nvPr/>
        </p:nvSpPr>
        <p:spPr>
          <a:xfrm>
            <a:off x="111250" y="4858600"/>
            <a:ext cx="4664894" cy="1384995"/>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・定員４０名（</a:t>
            </a:r>
            <a:r>
              <a:rPr lang="en-US" altLang="ja-JP" sz="1400" dirty="0">
                <a:latin typeface="Meiryo UI" panose="020B0604030504040204" pitchFamily="50" charset="-128"/>
                <a:ea typeface="Meiryo UI" panose="020B0604030504040204" pitchFamily="50" charset="-128"/>
              </a:rPr>
              <a:t>A</a:t>
            </a:r>
            <a:r>
              <a:rPr lang="ja-JP" altLang="en-US" sz="1400" dirty="0">
                <a:latin typeface="Meiryo UI" panose="020B0604030504040204" pitchFamily="50" charset="-128"/>
                <a:ea typeface="Meiryo UI" panose="020B0604030504040204" pitchFamily="50" charset="-128"/>
              </a:rPr>
              <a:t>班：</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名＋</a:t>
            </a:r>
            <a:r>
              <a:rPr lang="en-US" altLang="ja-JP" sz="1400" dirty="0">
                <a:latin typeface="Meiryo UI" panose="020B0604030504040204" pitchFamily="50" charset="-128"/>
                <a:ea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rPr>
              <a:t>班：</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２班</a:t>
            </a:r>
            <a:r>
              <a:rPr lang="ja-JP" altLang="en-US" sz="1400" dirty="0">
                <a:latin typeface="Meiryo UI" panose="020B0604030504040204" pitchFamily="50" charset="-128"/>
                <a:ea typeface="Meiryo UI" panose="020B0604030504040204" pitchFamily="50" charset="-128"/>
              </a:rPr>
              <a:t>に分かれて</a:t>
            </a:r>
            <a:r>
              <a:rPr lang="ja-JP" altLang="en-US" sz="1400" b="1" dirty="0">
                <a:latin typeface="Meiryo UI" panose="020B0604030504040204" pitchFamily="50" charset="-128"/>
                <a:ea typeface="Meiryo UI" panose="020B0604030504040204" pitchFamily="50" charset="-128"/>
              </a:rPr>
              <a:t>フィールドワーク</a:t>
            </a:r>
            <a:r>
              <a:rPr lang="ja-JP" altLang="en-US" sz="1400" dirty="0">
                <a:latin typeface="Meiryo UI" panose="020B0604030504040204" pitchFamily="50" charset="-128"/>
                <a:ea typeface="Meiryo UI" panose="020B0604030504040204" pitchFamily="50" charset="-128"/>
              </a:rPr>
              <a:t>を実施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・所要時間：約</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endParaRPr lang="en-US" altLang="ja-JP" sz="1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時間＋</a:t>
            </a:r>
            <a:r>
              <a:rPr lang="ja-JP" altLang="en-US" sz="1400" b="1" dirty="0">
                <a:latin typeface="Meiryo UI" panose="020B0604030504040204" pitchFamily="50" charset="-128"/>
                <a:ea typeface="Meiryo UI" panose="020B0604030504040204" pitchFamily="50" charset="-128"/>
              </a:rPr>
              <a:t>講義</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lang="ja-JP" altLang="en-US" sz="1400" dirty="0"/>
          </a:p>
        </p:txBody>
      </p:sp>
      <p:sp>
        <p:nvSpPr>
          <p:cNvPr id="22" name="正方形/長方形 21">
            <a:extLst>
              <a:ext uri="{FF2B5EF4-FFF2-40B4-BE49-F238E27FC236}">
                <a16:creationId xmlns:a16="http://schemas.microsoft.com/office/drawing/2014/main" id="{1ED1DAAB-8966-4EB6-8996-A347F0E4CD2D}"/>
              </a:ext>
            </a:extLst>
          </p:cNvPr>
          <p:cNvSpPr/>
          <p:nvPr/>
        </p:nvSpPr>
        <p:spPr>
          <a:xfrm>
            <a:off x="132432" y="4567173"/>
            <a:ext cx="1800493"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プログラム内容</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29" name="正方形/長方形 28">
            <a:extLst>
              <a:ext uri="{FF2B5EF4-FFF2-40B4-BE49-F238E27FC236}">
                <a16:creationId xmlns:a16="http://schemas.microsoft.com/office/drawing/2014/main" id="{2483C7C4-687C-4FC3-A9A2-D88F3C6B0BA7}"/>
              </a:ext>
            </a:extLst>
          </p:cNvPr>
          <p:cNvSpPr/>
          <p:nvPr/>
        </p:nvSpPr>
        <p:spPr>
          <a:xfrm>
            <a:off x="157697" y="4863986"/>
            <a:ext cx="4572000" cy="930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F44E451-20C6-4682-B720-C8A06C9D2744}"/>
              </a:ext>
            </a:extLst>
          </p:cNvPr>
          <p:cNvSpPr/>
          <p:nvPr/>
        </p:nvSpPr>
        <p:spPr>
          <a:xfrm>
            <a:off x="189186" y="5791203"/>
            <a:ext cx="1261884"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受入団体</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31" name="正方形/長方形 30">
            <a:extLst>
              <a:ext uri="{FF2B5EF4-FFF2-40B4-BE49-F238E27FC236}">
                <a16:creationId xmlns:a16="http://schemas.microsoft.com/office/drawing/2014/main" id="{45D16856-4E73-40AC-9617-F8E0BDD55316}"/>
              </a:ext>
            </a:extLst>
          </p:cNvPr>
          <p:cNvSpPr/>
          <p:nvPr/>
        </p:nvSpPr>
        <p:spPr>
          <a:xfrm>
            <a:off x="200985" y="5865199"/>
            <a:ext cx="4572000" cy="1384995"/>
          </a:xfrm>
          <a:prstGeom prst="rect">
            <a:avLst/>
          </a:prstGeom>
        </p:spPr>
        <p:txBody>
          <a:bodyPr>
            <a:spAutoFit/>
          </a:bodyPr>
          <a:lstStyle/>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・和歌山県世界遺産センター </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フィールドワーク＆講義 窓口</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0735</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1044</a:t>
            </a: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16F64A1D-1DDD-4C5D-B612-AAC7736AC0C2}"/>
              </a:ext>
            </a:extLst>
          </p:cNvPr>
          <p:cNvSpPr/>
          <p:nvPr/>
        </p:nvSpPr>
        <p:spPr>
          <a:xfrm>
            <a:off x="243667" y="6098880"/>
            <a:ext cx="4572000" cy="661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ED22529-9890-4B45-A967-10C3CF47A8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1077" y="1819971"/>
            <a:ext cx="678620" cy="678620"/>
          </a:xfrm>
          <a:prstGeom prst="rect">
            <a:avLst/>
          </a:prstGeom>
        </p:spPr>
      </p:pic>
      <p:pic>
        <p:nvPicPr>
          <p:cNvPr id="33" name="図 32">
            <a:extLst>
              <a:ext uri="{FF2B5EF4-FFF2-40B4-BE49-F238E27FC236}">
                <a16:creationId xmlns:a16="http://schemas.microsoft.com/office/drawing/2014/main" id="{3596E72F-BE25-4854-81A1-916C0A35F1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7047" y="4358233"/>
            <a:ext cx="678620" cy="678620"/>
          </a:xfrm>
          <a:prstGeom prst="rect">
            <a:avLst/>
          </a:prstGeom>
        </p:spPr>
      </p:pic>
      <p:pic>
        <p:nvPicPr>
          <p:cNvPr id="19" name="図 18">
            <a:extLst>
              <a:ext uri="{FF2B5EF4-FFF2-40B4-BE49-F238E27FC236}">
                <a16:creationId xmlns:a16="http://schemas.microsoft.com/office/drawing/2014/main" id="{22E9CC57-3F57-4698-9D55-2A445CC3D4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141" y="228550"/>
            <a:ext cx="1919426" cy="513026"/>
          </a:xfrm>
          <a:prstGeom prst="rect">
            <a:avLst/>
          </a:prstGeom>
        </p:spPr>
      </p:pic>
      <p:pic>
        <p:nvPicPr>
          <p:cNvPr id="24" name="図 23">
            <a:extLst>
              <a:ext uri="{FF2B5EF4-FFF2-40B4-BE49-F238E27FC236}">
                <a16:creationId xmlns:a16="http://schemas.microsoft.com/office/drawing/2014/main" id="{E969B9B8-02CC-4D24-A3E0-3E0DD0DA9B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121" y="986496"/>
            <a:ext cx="792088" cy="792088"/>
          </a:xfrm>
          <a:prstGeom prst="rect">
            <a:avLst/>
          </a:prstGeom>
        </p:spPr>
      </p:pic>
      <p:pic>
        <p:nvPicPr>
          <p:cNvPr id="34" name="図 33">
            <a:extLst>
              <a:ext uri="{FF2B5EF4-FFF2-40B4-BE49-F238E27FC236}">
                <a16:creationId xmlns:a16="http://schemas.microsoft.com/office/drawing/2014/main" id="{989256D2-F95F-4512-9DA9-9AAD7EAE2E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8842" y="5721163"/>
            <a:ext cx="678620" cy="678620"/>
          </a:xfrm>
          <a:prstGeom prst="rect">
            <a:avLst/>
          </a:prstGeom>
        </p:spPr>
      </p:pic>
      <p:pic>
        <p:nvPicPr>
          <p:cNvPr id="36" name="図 35">
            <a:extLst>
              <a:ext uri="{FF2B5EF4-FFF2-40B4-BE49-F238E27FC236}">
                <a16:creationId xmlns:a16="http://schemas.microsoft.com/office/drawing/2014/main" id="{6832FBF1-57F3-45BE-96F9-A277627DB0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6865" y="1145165"/>
            <a:ext cx="4249631" cy="2833088"/>
          </a:xfrm>
          <a:prstGeom prst="rect">
            <a:avLst/>
          </a:prstGeom>
        </p:spPr>
      </p:pic>
      <p:pic>
        <p:nvPicPr>
          <p:cNvPr id="38" name="図 37">
            <a:extLst>
              <a:ext uri="{FF2B5EF4-FFF2-40B4-BE49-F238E27FC236}">
                <a16:creationId xmlns:a16="http://schemas.microsoft.com/office/drawing/2014/main" id="{EC76EEEC-6D21-43E3-9F67-81B9FC135CD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85159" y="4232648"/>
            <a:ext cx="2027191" cy="1140295"/>
          </a:xfrm>
          <a:prstGeom prst="rect">
            <a:avLst/>
          </a:prstGeom>
        </p:spPr>
      </p:pic>
      <p:pic>
        <p:nvPicPr>
          <p:cNvPr id="40" name="図 39">
            <a:extLst>
              <a:ext uri="{FF2B5EF4-FFF2-40B4-BE49-F238E27FC236}">
                <a16:creationId xmlns:a16="http://schemas.microsoft.com/office/drawing/2014/main" id="{FF1D2368-924F-4DF7-8AEA-B87D12C12B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85159" y="5486060"/>
            <a:ext cx="1996797" cy="1248906"/>
          </a:xfrm>
          <a:prstGeom prst="rect">
            <a:avLst/>
          </a:prstGeom>
        </p:spPr>
      </p:pic>
      <p:pic>
        <p:nvPicPr>
          <p:cNvPr id="42" name="図 41">
            <a:extLst>
              <a:ext uri="{FF2B5EF4-FFF2-40B4-BE49-F238E27FC236}">
                <a16:creationId xmlns:a16="http://schemas.microsoft.com/office/drawing/2014/main" id="{E12368C6-9554-43A0-836F-37700A7BF7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13177" y="4185842"/>
            <a:ext cx="1832320" cy="1219801"/>
          </a:xfrm>
          <a:prstGeom prst="rect">
            <a:avLst/>
          </a:prstGeom>
        </p:spPr>
      </p:pic>
      <p:pic>
        <p:nvPicPr>
          <p:cNvPr id="44" name="図 43">
            <a:extLst>
              <a:ext uri="{FF2B5EF4-FFF2-40B4-BE49-F238E27FC236}">
                <a16:creationId xmlns:a16="http://schemas.microsoft.com/office/drawing/2014/main" id="{30616090-1650-425E-B086-1AD1A6DACD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10695" y="5500122"/>
            <a:ext cx="1832320" cy="1220783"/>
          </a:xfrm>
          <a:prstGeom prst="rect">
            <a:avLst/>
          </a:prstGeom>
        </p:spPr>
      </p:pic>
      <p:sp>
        <p:nvSpPr>
          <p:cNvPr id="2" name="テキスト ボックス 1">
            <a:extLst>
              <a:ext uri="{FF2B5EF4-FFF2-40B4-BE49-F238E27FC236}">
                <a16:creationId xmlns:a16="http://schemas.microsoft.com/office/drawing/2014/main" id="{7EA5D7B9-DC7D-4628-8D76-01F5D5FE79AB}"/>
              </a:ext>
            </a:extLst>
          </p:cNvPr>
          <p:cNvSpPr txBox="1"/>
          <p:nvPr/>
        </p:nvSpPr>
        <p:spPr>
          <a:xfrm>
            <a:off x="3681696" y="-181758"/>
            <a:ext cx="1988640" cy="584775"/>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FF0000"/>
                </a:solidFill>
                <a:latin typeface="Arial" panose="020B0604020202020204" pitchFamily="34" charset="0"/>
              </a:rPr>
              <a:t> </a:t>
            </a:r>
            <a:r>
              <a:rPr lang="en-US" altLang="ja-JP" sz="1800" b="1" i="0" u="none" strike="noStrike" baseline="0" dirty="0">
                <a:solidFill>
                  <a:srgbClr val="FF0000"/>
                </a:solidFill>
                <a:latin typeface="Arial" panose="020B0604020202020204" pitchFamily="34" charset="0"/>
              </a:rPr>
              <a:t>Program.1</a:t>
            </a:r>
            <a:endParaRPr lang="ja-JP" altLang="en-US" dirty="0">
              <a:solidFill>
                <a:srgbClr val="FF0000"/>
              </a:solidFill>
            </a:endParaRPr>
          </a:p>
        </p:txBody>
      </p:sp>
      <p:sp>
        <p:nvSpPr>
          <p:cNvPr id="3" name="テキスト ボックス 2">
            <a:extLst>
              <a:ext uri="{FF2B5EF4-FFF2-40B4-BE49-F238E27FC236}">
                <a16:creationId xmlns:a16="http://schemas.microsoft.com/office/drawing/2014/main" id="{F7BE38B4-9AF6-4647-BC1D-57357C72C1CF}"/>
              </a:ext>
            </a:extLst>
          </p:cNvPr>
          <p:cNvSpPr txBox="1"/>
          <p:nvPr/>
        </p:nvSpPr>
        <p:spPr>
          <a:xfrm>
            <a:off x="8210242" y="18771"/>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a:t>
            </a:r>
            <a:r>
              <a:rPr lang="en-US" altLang="ja-JP" sz="2800" b="1" i="0" u="none" strike="noStrike" baseline="0" dirty="0">
                <a:solidFill>
                  <a:srgbClr val="FF0000"/>
                </a:solidFill>
                <a:latin typeface="Arial" panose="020B0604020202020204" pitchFamily="34" charset="0"/>
              </a:rPr>
              <a:t>2P</a:t>
            </a:r>
            <a:endParaRPr lang="ja-JP" altLang="en-US" sz="2800" dirty="0">
              <a:solidFill>
                <a:srgbClr val="FF0000"/>
              </a:solidFill>
            </a:endParaRPr>
          </a:p>
        </p:txBody>
      </p:sp>
    </p:spTree>
    <p:extLst>
      <p:ext uri="{BB962C8B-B14F-4D97-AF65-F5344CB8AC3E}">
        <p14:creationId xmlns:p14="http://schemas.microsoft.com/office/powerpoint/2010/main" val="328558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ext uri="{D42A27DB-BD31-4B8C-83A1-F6EECF244321}">
                <p14:modId xmlns:p14="http://schemas.microsoft.com/office/powerpoint/2010/main" val="1263328492"/>
              </p:ext>
            </p:extLst>
          </p:nvPr>
        </p:nvGraphicFramePr>
        <p:xfrm>
          <a:off x="395250" y="186713"/>
          <a:ext cx="8641246" cy="6266623"/>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007">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544616">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行</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程</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endParaRPr lang="en-US" altLang="ja-JP" sz="1000" u="sng"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午前　フィールドワーク</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u="sng" dirty="0">
                          <a:effectLst/>
                        </a:rPr>
                        <a:t>　　　</a:t>
                      </a:r>
                      <a:r>
                        <a:rPr kumimoji="1" lang="ja-JP" altLang="en-US" sz="1200" b="1" u="sng" kern="1200" dirty="0">
                          <a:solidFill>
                            <a:schemeClr val="tx1"/>
                          </a:solidFill>
                          <a:effectLst/>
                          <a:latin typeface="+mj-ea"/>
                          <a:ea typeface="+mn-ea"/>
                          <a:cs typeface="+mn-cs"/>
                        </a:rPr>
                        <a:t>　</a:t>
                      </a:r>
                      <a:r>
                        <a:rPr lang="ja-JP" altLang="en-US" sz="1400" b="1" u="sng" dirty="0">
                          <a:effectLst/>
                          <a:latin typeface="Calibri Light" panose="020F0302020204030204" pitchFamily="34" charset="0"/>
                          <a:cs typeface="Calibri Light" panose="020F0302020204030204" pitchFamily="34" charset="0"/>
                        </a:rPr>
                        <a:t>　　</a:t>
                      </a:r>
                      <a:r>
                        <a:rPr lang="ja-JP" altLang="en-US" sz="1200" b="1" u="sng" dirty="0">
                          <a:effectLst/>
                          <a:latin typeface="Calibri Light" panose="020F0302020204030204" pitchFamily="34" charset="0"/>
                          <a:cs typeface="Calibri Light" panose="020F0302020204030204" pitchFamily="34" charset="0"/>
                        </a:rPr>
                        <a:t>　</a:t>
                      </a:r>
                      <a:r>
                        <a:rPr lang="en-US" altLang="ja-JP" sz="1200" b="1" u="sng" dirty="0">
                          <a:effectLst/>
                          <a:latin typeface="Calibri Light" panose="020F0302020204030204" pitchFamily="34" charset="0"/>
                          <a:cs typeface="Calibri Light" panose="020F0302020204030204" pitchFamily="34" charset="0"/>
                        </a:rPr>
                        <a:t>     </a:t>
                      </a:r>
                      <a:r>
                        <a:rPr lang="ja-JP" altLang="en-US" sz="1200" b="1" u="sng" dirty="0">
                          <a:effectLst/>
                          <a:latin typeface="Calibri Light" panose="020F0302020204030204" pitchFamily="34" charset="0"/>
                          <a:cs typeface="Calibri Light" panose="020F0302020204030204" pitchFamily="34" charset="0"/>
                        </a:rPr>
                        <a:t>　　</a:t>
                      </a:r>
                      <a:r>
                        <a:rPr lang="en-US" altLang="ja-JP" sz="1200" b="1" u="sng" dirty="0">
                          <a:effectLst/>
                          <a:latin typeface="Calibri Light" panose="020F0302020204030204" pitchFamily="34" charset="0"/>
                          <a:cs typeface="Calibri Light" panose="020F0302020204030204" pitchFamily="34" charset="0"/>
                        </a:rPr>
                        <a:t>     </a:t>
                      </a: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100" dirty="0">
                          <a:effectLst/>
                          <a:latin typeface="+mn-lt"/>
                        </a:rPr>
                        <a:t>　</a:t>
                      </a:r>
                      <a:r>
                        <a:rPr lang="ja-JP" altLang="en-US" sz="11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　　　</a:t>
                      </a:r>
                      <a:r>
                        <a:rPr lang="ja-JP" altLang="en-US" sz="1000" b="1" dirty="0">
                          <a:effectLst/>
                        </a:rPr>
                        <a:t>　</a:t>
                      </a:r>
                      <a:r>
                        <a:rPr kumimoji="1" lang="ja-JP" altLang="en-US" sz="1000" kern="1200" dirty="0">
                          <a:solidFill>
                            <a:schemeClr val="tx1"/>
                          </a:solidFill>
                          <a:effectLst/>
                          <a:latin typeface="+mn-lt"/>
                          <a:ea typeface="+mn-ea"/>
                          <a:cs typeface="+mn-cs"/>
                        </a:rPr>
                        <a:t>　　　　　　　　　　　　　　　　　　</a:t>
                      </a:r>
                      <a:r>
                        <a:rPr lang="ja-JP" altLang="en-US" sz="1000" dirty="0">
                          <a:effectLst/>
                          <a:latin typeface="Calibri" panose="020F0502020204030204" pitchFamily="34" charset="0"/>
                          <a:cs typeface="Calibri" panose="020F0502020204030204" pitchFamily="34" charset="0"/>
                        </a:rPr>
                        <a:t>１０</a:t>
                      </a:r>
                      <a:r>
                        <a:rPr kumimoji="1" lang="ja-JP" altLang="en-US" sz="1000" kern="1200" dirty="0">
                          <a:solidFill>
                            <a:schemeClr val="tx1"/>
                          </a:solidFill>
                          <a:effectLst/>
                          <a:latin typeface="+mj-ea"/>
                          <a:ea typeface="+mn-ea"/>
                          <a:cs typeface="Calibri" panose="020F0502020204030204" pitchFamily="34" charset="0"/>
                        </a:rPr>
                        <a:t>：００～～１２：３０</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n-lt"/>
                          <a:ea typeface="+mn-ea"/>
                          <a:cs typeface="+mn-cs"/>
                        </a:rPr>
                        <a:t>　　　　　</a:t>
                      </a:r>
                      <a:r>
                        <a:rPr kumimoji="1" lang="ja-JP" altLang="en-US" sz="1000" kern="1200" dirty="0">
                          <a:solidFill>
                            <a:schemeClr val="tx1"/>
                          </a:solidFill>
                          <a:effectLst/>
                          <a:latin typeface="+mj-ea"/>
                          <a:ea typeface="+mn-ea"/>
                          <a:cs typeface="+mn-cs"/>
                        </a:rPr>
                        <a:t>　　　　　　　　</a:t>
                      </a:r>
                      <a:endParaRPr kumimoji="1" lang="en-US" altLang="ja-JP" sz="10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（定員：４０名）　　　　　　　テーブル珊瑚の最北限の海　 スノーケリング体験　　　　　　　　　　　　　    </a:t>
                      </a:r>
                      <a:endParaRPr lang="en-US" altLang="ja-JP" sz="1000" dirty="0">
                        <a:effectLst/>
                      </a:endParaRPr>
                    </a:p>
                    <a:p>
                      <a:pPr algn="l" eaLnBrk="0" latinLnBrk="1" hangingPunct="0">
                        <a:lnSpc>
                          <a:spcPts val="1500"/>
                        </a:lnSpc>
                        <a:spcAft>
                          <a:spcPts val="0"/>
                        </a:spcAft>
                      </a:pPr>
                      <a:r>
                        <a:rPr lang="ja-JP" altLang="en-US" sz="1000" dirty="0">
                          <a:effectLst/>
                        </a:rPr>
                        <a:t>　　９：００　　　　　バス　　　　　   　　</a:t>
                      </a:r>
                      <a:r>
                        <a:rPr lang="ja-JP" altLang="en-US" sz="1000" b="1" dirty="0">
                          <a:effectLst/>
                        </a:rPr>
                        <a:t>　　　　　　　　　　　　　　　　</a:t>
                      </a:r>
                      <a:r>
                        <a:rPr lang="ja-JP" altLang="en-US" sz="1200" b="0" dirty="0">
                          <a:effectLst/>
                          <a:latin typeface="+mn-lt"/>
                        </a:rPr>
                        <a:t>　　</a:t>
                      </a:r>
                      <a:r>
                        <a:rPr lang="en-US" altLang="ja-JP" sz="1200" b="0" dirty="0">
                          <a:effectLst/>
                          <a:latin typeface="+mn-lt"/>
                        </a:rPr>
                        <a:t>※</a:t>
                      </a:r>
                      <a:r>
                        <a:rPr lang="ja-JP" altLang="en-US" sz="1200" b="0" dirty="0">
                          <a:effectLst/>
                          <a:latin typeface="+mn-lt"/>
                        </a:rPr>
                        <a:t>インストラクター指導　　　</a:t>
                      </a:r>
                      <a:r>
                        <a:rPr lang="ja-JP" altLang="en-US" sz="1000" dirty="0">
                          <a:effectLst/>
                        </a:rPr>
                        <a:t>　　　　　　　　　　　</a:t>
                      </a:r>
                      <a:r>
                        <a:rPr kumimoji="1" lang="ja-JP" altLang="en-US" sz="1200" kern="1200" dirty="0">
                          <a:solidFill>
                            <a:schemeClr val="tx1"/>
                          </a:solidFill>
                          <a:effectLst/>
                          <a:latin typeface="+mj-ea"/>
                          <a:ea typeface="+mj-ea"/>
                          <a:cs typeface="+mn-cs"/>
                        </a:rPr>
                        <a:t>　　　　　　　　　　　　　　</a:t>
                      </a:r>
                      <a:r>
                        <a:rPr lang="ja-JP" altLang="en-US" sz="1200" dirty="0">
                          <a:effectLst/>
                          <a:latin typeface="+mj-ea"/>
                          <a:ea typeface="+mj-ea"/>
                        </a:rPr>
                        <a:t>　　　　　　　　　　</a:t>
                      </a:r>
                      <a:r>
                        <a:rPr lang="ja-JP" altLang="en-US" sz="1200" dirty="0">
                          <a:effectLst/>
                          <a:latin typeface="+mj-ea"/>
                          <a:ea typeface="+mj-ea"/>
                          <a:cs typeface="Calibri" panose="020F0502020204030204" pitchFamily="34" charset="0"/>
                        </a:rPr>
                        <a:t>　　</a:t>
                      </a:r>
                      <a:r>
                        <a:rPr lang="ja-JP" altLang="en-US" sz="1200" dirty="0">
                          <a:effectLst/>
                          <a:latin typeface="+mj-ea"/>
                          <a:ea typeface="+mj-ea"/>
                        </a:rPr>
                        <a:t>　　　　　　　　　　　　　　</a:t>
                      </a:r>
                      <a:endParaRPr lang="en-US" altLang="ja-JP" sz="1200" dirty="0">
                        <a:effectLst/>
                        <a:latin typeface="+mj-ea"/>
                        <a:ea typeface="+mj-ea"/>
                      </a:endParaRPr>
                    </a:p>
                    <a:p>
                      <a:pPr algn="l" eaLnBrk="0" latinLnBrk="1" hangingPunct="0">
                        <a:lnSpc>
                          <a:spcPts val="1500"/>
                        </a:lnSpc>
                        <a:spcAft>
                          <a:spcPts val="0"/>
                        </a:spcAft>
                      </a:pPr>
                      <a:r>
                        <a:rPr lang="ja-JP" altLang="en-US" sz="1000" dirty="0">
                          <a:effectLst/>
                        </a:rPr>
                        <a:t>　</a:t>
                      </a:r>
                      <a:r>
                        <a:rPr lang="ja-JP" altLang="en-US" sz="1000" dirty="0" smtClean="0">
                          <a:effectLst/>
                        </a:rPr>
                        <a:t>　ホテル発</a:t>
                      </a:r>
                      <a:r>
                        <a:rPr lang="ja-JP" altLang="en-US" sz="1000" dirty="0">
                          <a:effectLst/>
                        </a:rPr>
                        <a:t>　</a:t>
                      </a:r>
                      <a:r>
                        <a:rPr lang="ja-JP" altLang="en-US" sz="1000" dirty="0" smtClean="0">
                          <a:effectLst/>
                        </a:rPr>
                        <a:t>　　</a:t>
                      </a:r>
                      <a:r>
                        <a:rPr lang="ja-JP" altLang="ja-JP" sz="1000" dirty="0" smtClean="0">
                          <a:effectLst/>
                        </a:rPr>
                        <a:t>＝</a:t>
                      </a:r>
                      <a:r>
                        <a:rPr lang="ja-JP" altLang="ja-JP" sz="1000" dirty="0">
                          <a:effectLst/>
                        </a:rPr>
                        <a:t>＝</a:t>
                      </a:r>
                      <a:r>
                        <a:rPr lang="ja-JP" altLang="en-US" sz="1000" dirty="0">
                          <a:effectLst/>
                        </a:rPr>
                        <a:t>　　　　　　　　　　　　　　　</a:t>
                      </a:r>
                      <a:r>
                        <a:rPr lang="ja-JP" altLang="en-US" sz="1200" dirty="0">
                          <a:effectLst/>
                        </a:rPr>
                        <a:t>　</a:t>
                      </a: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endParaRPr kumimoji="1" lang="en-US" altLang="ja-JP" sz="12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latin typeface="Calibri" panose="020F0502020204030204" pitchFamily="34" charset="0"/>
                          <a:cs typeface="Calibri" panose="020F0502020204030204" pitchFamily="34" charset="0"/>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lang="ja-JP" altLang="en-US" sz="1000" u="none" dirty="0">
                          <a:effectLst/>
                        </a:rPr>
                        <a:t>　　　　　　　　　　　　　　　　　　　　　　　　　　　　　　　　　　　　　　　　　</a:t>
                      </a:r>
                      <a:r>
                        <a:rPr lang="ja-JP" altLang="en-US" sz="1200" b="1" u="none" dirty="0">
                          <a:effectLst/>
                        </a:rPr>
                        <a:t>１２：４５～１３：４５　</a:t>
                      </a:r>
                      <a:r>
                        <a:rPr lang="ja-JP" altLang="en-US" sz="1000" b="1" u="none" dirty="0">
                          <a:effectLst/>
                        </a:rPr>
                        <a:t>　</a:t>
                      </a:r>
                      <a:r>
                        <a:rPr lang="ja-JP" altLang="en-US" sz="1000" u="none" dirty="0">
                          <a:effectLst/>
                        </a:rPr>
                        <a:t>　　</a:t>
                      </a:r>
                      <a:endParaRPr lang="en-US" altLang="ja-JP" sz="1000" u="none"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串本海中公園で昼食　（予定）</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　</a:t>
                      </a:r>
                      <a:r>
                        <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u="sng" dirty="0">
                          <a:effectLst/>
                        </a:rPr>
                        <a:t>　　　</a:t>
                      </a:r>
                      <a:r>
                        <a:rPr lang="ja-JP" altLang="en-US" sz="1200" b="1" u="sng" dirty="0">
                          <a:effectLst/>
                          <a:latin typeface="+mj-ea"/>
                          <a:ea typeface="+mj-ea"/>
                        </a:rPr>
                        <a:t>　</a:t>
                      </a:r>
                      <a:endParaRPr lang="en-US" altLang="ja-JP" sz="1200" b="1" u="sng" dirty="0">
                        <a:effectLst/>
                        <a:latin typeface="+mj-ea"/>
                        <a:ea typeface="+mj-ea"/>
                      </a:endParaRPr>
                    </a:p>
                    <a:p>
                      <a:pPr algn="l" eaLnBrk="0" latinLnBrk="1" hangingPunct="0">
                        <a:lnSpc>
                          <a:spcPts val="1500"/>
                        </a:lnSpc>
                        <a:spcAft>
                          <a:spcPts val="0"/>
                        </a:spcAft>
                      </a:pPr>
                      <a:r>
                        <a:rPr lang="ja-JP" altLang="en-US" sz="1000" dirty="0">
                          <a:effectLst/>
                        </a:rPr>
                        <a:t>　</a:t>
                      </a:r>
                      <a:r>
                        <a:rPr lang="en-US" altLang="ja-JP"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講義</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400" u="sng"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endParaRPr lang="en-US" altLang="ja-JP" sz="1000" b="1" u="sng"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endParaRPr lang="en-US" altLang="ja-JP" sz="1000" b="1" u="sng"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rPr>
                        <a:t>　１３：４５　　　　　　　バス　　　　　　　　　　　　　　　</a:t>
                      </a:r>
                      <a:r>
                        <a:rPr kumimoji="1" lang="ja-JP" altLang="en-US" sz="1000" b="1" u="none" kern="1200" dirty="0">
                          <a:solidFill>
                            <a:schemeClr val="tx1"/>
                          </a:solidFill>
                          <a:effectLst/>
                          <a:latin typeface="+mj-ea"/>
                          <a:ea typeface="+mn-ea"/>
                          <a:cs typeface="+mn-cs"/>
                        </a:rPr>
                        <a:t>　　</a:t>
                      </a:r>
                      <a:r>
                        <a:rPr kumimoji="1" lang="ja-JP" altLang="en-US" sz="1000" kern="1200" dirty="0">
                          <a:solidFill>
                            <a:schemeClr val="tx1"/>
                          </a:solidFill>
                          <a:effectLst/>
                          <a:latin typeface="+mj-ea"/>
                          <a:ea typeface="+mn-ea"/>
                          <a:cs typeface="+mn-cs"/>
                        </a:rPr>
                        <a:t>１４：００～～１５：００　　</a:t>
                      </a:r>
                      <a:r>
                        <a:rPr lang="ja-JP" altLang="en-US" sz="1000" dirty="0">
                          <a:effectLst/>
                        </a:rPr>
                        <a:t>　</a:t>
                      </a:r>
                      <a:r>
                        <a:rPr kumimoji="1" lang="ja-JP" altLang="en-US" sz="1000" kern="1200" dirty="0">
                          <a:solidFill>
                            <a:schemeClr val="tx1"/>
                          </a:solidFill>
                          <a:effectLst/>
                          <a:latin typeface="+mj-ea"/>
                          <a:ea typeface="+mn-ea"/>
                          <a:cs typeface="+mn-cs"/>
                        </a:rPr>
                        <a:t>　　　　　　　　　バス　　　　　　１５：１５～～１６：００　　</a:t>
                      </a:r>
                      <a:r>
                        <a:rPr lang="ja-JP" altLang="en-US" sz="1000" dirty="0">
                          <a:effectLst/>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串本海中公園　</a:t>
                      </a:r>
                      <a:r>
                        <a:rPr lang="ja-JP" altLang="ja-JP" sz="1000" dirty="0">
                          <a:effectLst/>
                        </a:rPr>
                        <a:t>＝＝</a:t>
                      </a:r>
                      <a:r>
                        <a:rPr lang="ja-JP" altLang="en-US" sz="1000" dirty="0">
                          <a:effectLst/>
                          <a:latin typeface="Calibri" panose="020F0502020204030204" pitchFamily="34" charset="0"/>
                          <a:cs typeface="Calibri" panose="020F0502020204030204" pitchFamily="34" charset="0"/>
                        </a:rPr>
                        <a:t>　　　　　（定員：４０名）</a:t>
                      </a:r>
                      <a:r>
                        <a:rPr lang="ja-JP" altLang="en-US" sz="1000" dirty="0">
                          <a:effectLst/>
                        </a:rPr>
                        <a:t>　</a:t>
                      </a:r>
                      <a:r>
                        <a:rPr kumimoji="1" lang="en-US" altLang="ja-JP" sz="1000" b="0" i="0" u="none" kern="1200" dirty="0">
                          <a:solidFill>
                            <a:schemeClr val="tx1"/>
                          </a:solidFill>
                          <a:effectLst/>
                          <a:latin typeface="+mj-ea"/>
                          <a:ea typeface="+mj-ea"/>
                          <a:cs typeface="Calibri Light" panose="020F0302020204030204" pitchFamily="34" charset="0"/>
                        </a:rPr>
                        <a:t>『</a:t>
                      </a:r>
                      <a:r>
                        <a:rPr kumimoji="1" lang="ja-JP" altLang="en-US" sz="1000" b="0" i="0" u="none" kern="1200" dirty="0">
                          <a:solidFill>
                            <a:schemeClr val="tx1"/>
                          </a:solidFill>
                          <a:effectLst/>
                          <a:latin typeface="+mj-ea"/>
                          <a:ea typeface="+mj-ea"/>
                          <a:cs typeface="Calibri Light" panose="020F0302020204030204" pitchFamily="34" charset="0"/>
                        </a:rPr>
                        <a:t> エコツーリズム等について</a:t>
                      </a:r>
                      <a:r>
                        <a:rPr kumimoji="1" lang="en-US" altLang="ja-JP" sz="1000" b="0" i="0" u="none" kern="1200" dirty="0">
                          <a:solidFill>
                            <a:schemeClr val="tx1"/>
                          </a:solidFill>
                          <a:effectLst/>
                          <a:latin typeface="+mj-ea"/>
                          <a:ea typeface="+mj-ea"/>
                          <a:cs typeface="Calibri Light" panose="020F0302020204030204" pitchFamily="34" charset="0"/>
                        </a:rPr>
                        <a:t>』</a:t>
                      </a:r>
                      <a:r>
                        <a:rPr kumimoji="1" lang="ja-JP" altLang="en-US" sz="1000" b="0" i="0" u="none" kern="1200" dirty="0">
                          <a:solidFill>
                            <a:schemeClr val="tx1"/>
                          </a:solidFill>
                          <a:effectLst/>
                          <a:latin typeface="+mj-ea"/>
                          <a:ea typeface="+mj-ea"/>
                          <a:cs typeface="Calibri Light" panose="020F0302020204030204" pitchFamily="34" charset="0"/>
                        </a:rPr>
                        <a:t>　　　　　　　　</a:t>
                      </a:r>
                      <a:r>
                        <a:rPr kumimoji="1" lang="ja-JP" altLang="en-US" sz="1200" b="0" i="0" u="none" kern="1200" dirty="0">
                          <a:solidFill>
                            <a:schemeClr val="tx1"/>
                          </a:solidFill>
                          <a:effectLst/>
                          <a:latin typeface="+mj-ea"/>
                          <a:ea typeface="+mn-ea"/>
                          <a:cs typeface="Calibri Light" panose="020F0302020204030204" pitchFamily="34" charset="0"/>
                        </a:rPr>
                        <a:t>　</a:t>
                      </a:r>
                      <a:r>
                        <a:rPr lang="ja-JP" altLang="ja-JP" sz="1200" dirty="0">
                          <a:effectLst/>
                        </a:rPr>
                        <a:t>＝＝</a:t>
                      </a:r>
                      <a:r>
                        <a:rPr lang="ja-JP" altLang="en-US" sz="12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潮岬観光タワー＆望楼の芝　　</a:t>
                      </a:r>
                      <a:r>
                        <a:rPr lang="ja-JP" altLang="en-US" sz="1200" dirty="0">
                          <a:effectLst/>
                          <a:latin typeface="Calibri" panose="020F0502020204030204" pitchFamily="34" charset="0"/>
                          <a:cs typeface="Calibri" panose="020F0502020204030204" pitchFamily="34" charset="0"/>
                        </a:rPr>
                        <a:t>　</a:t>
                      </a:r>
                      <a:r>
                        <a:rPr kumimoji="1" lang="ja-JP" altLang="en-US" sz="1200" b="0" i="0" u="none" kern="1200" dirty="0">
                          <a:solidFill>
                            <a:schemeClr val="tx1"/>
                          </a:solidFill>
                          <a:effectLst/>
                          <a:latin typeface="+mj-ea"/>
                          <a:ea typeface="+mn-ea"/>
                          <a:cs typeface="Calibri Light" panose="020F0302020204030204" pitchFamily="34" charset="0"/>
                        </a:rPr>
                        <a:t>　　　　　　　　　　　　　　　　　　　　　　　　　　　　　　　　</a:t>
                      </a:r>
                      <a:r>
                        <a:rPr kumimoji="1" lang="ja-JP" altLang="en-US" sz="1200" b="0" kern="1200" dirty="0">
                          <a:solidFill>
                            <a:srgbClr val="FF0000"/>
                          </a:solidFill>
                          <a:effectLst/>
                          <a:latin typeface="+mj-ea"/>
                          <a:ea typeface="+mn-ea"/>
                          <a:cs typeface="+mn-cs"/>
                        </a:rPr>
                        <a:t>　</a:t>
                      </a:r>
                      <a:r>
                        <a:rPr kumimoji="1" lang="ja-JP" altLang="en-US" sz="1200" b="1" kern="1200" dirty="0">
                          <a:solidFill>
                            <a:srgbClr val="FF0000"/>
                          </a:solidFill>
                          <a:effectLst/>
                          <a:latin typeface="+mj-ea"/>
                          <a:ea typeface="+mn-ea"/>
                          <a:cs typeface="+mn-cs"/>
                        </a:rPr>
                        <a:t>　　　　　　　　　　　</a:t>
                      </a:r>
                      <a:r>
                        <a:rPr kumimoji="1" lang="ja-JP" altLang="en-US" sz="1200" b="1" kern="1200" dirty="0">
                          <a:solidFill>
                            <a:srgbClr val="FF0000"/>
                          </a:solidFill>
                          <a:effectLst/>
                          <a:latin typeface="+mn-lt"/>
                          <a:ea typeface="+mn-ea"/>
                          <a:cs typeface="+mn-cs"/>
                        </a:rPr>
                        <a:t>　　　　　　　　　</a:t>
                      </a:r>
                      <a:r>
                        <a:rPr kumimoji="1" lang="ja-JP" altLang="en-US" sz="1200" b="1" kern="1200" dirty="0">
                          <a:solidFill>
                            <a:srgbClr val="FF0000"/>
                          </a:solidFill>
                          <a:effectLst/>
                          <a:latin typeface="+mj-ea"/>
                          <a:ea typeface="+mn-ea"/>
                          <a:cs typeface="+mn-cs"/>
                        </a:rPr>
                        <a:t>　</a:t>
                      </a:r>
                      <a:endParaRPr kumimoji="1" lang="en-US" altLang="ja-JP" sz="1200" b="1" kern="1200" dirty="0">
                        <a:solidFill>
                          <a:srgbClr val="FF0000"/>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200" dirty="0">
                          <a:effectLst/>
                        </a:rPr>
                        <a:t>元串本海中公園館長</a:t>
                      </a:r>
                      <a:r>
                        <a:rPr kumimoji="1" lang="ja-JP" altLang="en-US" sz="1200" kern="1200" dirty="0">
                          <a:solidFill>
                            <a:schemeClr val="tx1"/>
                          </a:solidFill>
                          <a:effectLst/>
                          <a:latin typeface="+mn-lt"/>
                          <a:ea typeface="+mn-ea"/>
                          <a:cs typeface="+mn-cs"/>
                        </a:rPr>
                        <a:t>による講義</a:t>
                      </a:r>
                      <a:r>
                        <a:rPr lang="ja-JP" altLang="en-US" sz="1200" dirty="0">
                          <a:effectLst/>
                        </a:rPr>
                        <a:t>　</a:t>
                      </a:r>
                      <a:r>
                        <a:rPr lang="ja-JP" altLang="en-US" sz="1000" dirty="0">
                          <a:effectLst/>
                        </a:rPr>
                        <a:t>　　　　　　　　　　</a:t>
                      </a:r>
                      <a:r>
                        <a:rPr lang="en-US" altLang="ja-JP" sz="1200" dirty="0">
                          <a:effectLst/>
                          <a:latin typeface="+mj-ea"/>
                          <a:ea typeface="+mj-ea"/>
                        </a:rPr>
                        <a:t>※</a:t>
                      </a:r>
                      <a:r>
                        <a:rPr lang="ja-JP" altLang="en-US" sz="1200" dirty="0">
                          <a:effectLst/>
                          <a:latin typeface="+mj-ea"/>
                          <a:ea typeface="+mj-ea"/>
                        </a:rPr>
                        <a:t>タワー屋上で見学（自由散策）　　　　　　　</a:t>
                      </a:r>
                      <a:r>
                        <a:rPr lang="ja-JP" altLang="en-US" sz="1200" dirty="0">
                          <a:effectLst/>
                          <a:latin typeface="+mj-ea"/>
                          <a:ea typeface="+mj-ea"/>
                          <a:cs typeface="Calibri" panose="020F0502020204030204" pitchFamily="34" charset="0"/>
                        </a:rPr>
                        <a:t>　　</a:t>
                      </a:r>
                      <a:r>
                        <a:rPr lang="ja-JP" altLang="en-US" sz="1200" dirty="0">
                          <a:effectLst/>
                          <a:latin typeface="+mj-ea"/>
                          <a:ea typeface="+mj-ea"/>
                        </a:rPr>
                        <a:t>　　　　　　　　　　　　　　</a:t>
                      </a:r>
                      <a:endParaRPr lang="en-US" altLang="ja-JP" sz="1200" dirty="0">
                        <a:effectLst/>
                        <a:latin typeface="+mj-ea"/>
                        <a:ea typeface="+mj-ea"/>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lang="ja-JP" altLang="en-US" sz="1200" b="1" dirty="0">
                          <a:effectLst/>
                        </a:rPr>
                        <a:t>１７：００　着</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200" b="1" dirty="0">
                          <a:effectLst/>
                        </a:rPr>
                        <a:t>　　　　</a:t>
                      </a:r>
                      <a:r>
                        <a:rPr lang="en-US" altLang="ja-JP" sz="1200" b="1" dirty="0">
                          <a:effectLst/>
                        </a:rPr>
                        <a:t>【</a:t>
                      </a:r>
                      <a:r>
                        <a:rPr lang="ja-JP" altLang="en-US" sz="1200" b="1" dirty="0">
                          <a:effectLst/>
                        </a:rPr>
                        <a:t>　</a:t>
                      </a:r>
                      <a:r>
                        <a:rPr lang="ja-JP" altLang="en-US" sz="1200" b="1" dirty="0" smtClean="0">
                          <a:effectLst/>
                        </a:rPr>
                        <a:t>宿泊ホテル</a:t>
                      </a:r>
                      <a:r>
                        <a:rPr lang="ja-JP" altLang="en-US" sz="1200" b="1" dirty="0">
                          <a:effectLst/>
                        </a:rPr>
                        <a:t>　</a:t>
                      </a:r>
                      <a:r>
                        <a:rPr lang="en-US" altLang="ja-JP" sz="1200" b="1" dirty="0">
                          <a:effectLst/>
                        </a:rPr>
                        <a:t>】</a:t>
                      </a:r>
                      <a:r>
                        <a:rPr lang="ja-JP" altLang="en-US" sz="1200" b="1" dirty="0">
                          <a:effectLst/>
                        </a:rPr>
                        <a:t>　　</a:t>
                      </a:r>
                      <a:r>
                        <a:rPr lang="ja-JP" altLang="en-US" sz="1000" b="1" dirty="0">
                          <a:effectLst/>
                        </a:rPr>
                        <a:t>　 　</a:t>
                      </a:r>
                      <a:r>
                        <a:rPr lang="ja-JP" altLang="en-US" sz="800" b="1" dirty="0">
                          <a:effectLst/>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200" dirty="0">
                          <a:effectLst/>
                        </a:rPr>
                        <a:t>　   　　　　　　　　　　　　　　　　　　　　　　　　　　　　　　　　　　　</a:t>
                      </a:r>
                      <a:r>
                        <a:rPr lang="ja-JP" altLang="en-US" sz="1000" dirty="0">
                          <a:effectLst/>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pic>
        <p:nvPicPr>
          <p:cNvPr id="21" name="図 20">
            <a:extLst>
              <a:ext uri="{FF2B5EF4-FFF2-40B4-BE49-F238E27FC236}">
                <a16:creationId xmlns:a16="http://schemas.microsoft.com/office/drawing/2014/main" id="{EB840FEB-05F8-45CF-9B38-416FB0B16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04" y="1283360"/>
            <a:ext cx="972471" cy="653048"/>
          </a:xfrm>
          <a:prstGeom prst="rect">
            <a:avLst/>
          </a:prstGeom>
        </p:spPr>
      </p:pic>
      <p:sp>
        <p:nvSpPr>
          <p:cNvPr id="27" name="Rectangle 51">
            <a:extLst>
              <a:ext uri="{FF2B5EF4-FFF2-40B4-BE49-F238E27FC236}">
                <a16:creationId xmlns:a16="http://schemas.microsoft.com/office/drawing/2014/main" id="{3D52556F-9733-41E1-8555-43F8D54634C5}"/>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C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（プログラム②　行程）</a:t>
            </a:r>
            <a:endParaRPr kumimoji="1" lang="ja-JP" altLang="ja-JP" sz="1400" b="0" i="1" u="sng" strike="noStrike" cap="none" normalizeH="0" baseline="0" dirty="0">
              <a:ln>
                <a:noFill/>
              </a:ln>
              <a:solidFill>
                <a:srgbClr val="FFC000"/>
              </a:solidFill>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B015CA6F-DBE9-46E6-A6FD-366C610DABAA}"/>
              </a:ext>
            </a:extLst>
          </p:cNvPr>
          <p:cNvSpPr/>
          <p:nvPr/>
        </p:nvSpPr>
        <p:spPr>
          <a:xfrm flipV="1">
            <a:off x="3632818" y="550982"/>
            <a:ext cx="2091310" cy="259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242A49C-B992-4719-9071-B9C190E3267B}"/>
              </a:ext>
            </a:extLst>
          </p:cNvPr>
          <p:cNvSpPr/>
          <p:nvPr/>
        </p:nvSpPr>
        <p:spPr>
          <a:xfrm>
            <a:off x="2253541" y="1379804"/>
            <a:ext cx="6356528" cy="124451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　</a:t>
            </a:r>
          </a:p>
        </p:txBody>
      </p:sp>
      <p:pic>
        <p:nvPicPr>
          <p:cNvPr id="33" name="図 32">
            <a:extLst>
              <a:ext uri="{FF2B5EF4-FFF2-40B4-BE49-F238E27FC236}">
                <a16:creationId xmlns:a16="http://schemas.microsoft.com/office/drawing/2014/main" id="{2B2CE751-F766-4892-9DC7-266E77CF8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66" y="3829649"/>
            <a:ext cx="972471" cy="653048"/>
          </a:xfrm>
          <a:prstGeom prst="rect">
            <a:avLst/>
          </a:prstGeom>
        </p:spPr>
      </p:pic>
      <p:pic>
        <p:nvPicPr>
          <p:cNvPr id="40" name="図 39">
            <a:extLst>
              <a:ext uri="{FF2B5EF4-FFF2-40B4-BE49-F238E27FC236}">
                <a16:creationId xmlns:a16="http://schemas.microsoft.com/office/drawing/2014/main" id="{6A487929-711F-42ED-87C2-44408EB37A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3" t="579" r="11872" b="7755"/>
          <a:stretch/>
        </p:blipFill>
        <p:spPr>
          <a:xfrm>
            <a:off x="8126236" y="3921411"/>
            <a:ext cx="654051" cy="469523"/>
          </a:xfrm>
          <a:prstGeom prst="rect">
            <a:avLst/>
          </a:prstGeom>
        </p:spPr>
      </p:pic>
      <p:pic>
        <p:nvPicPr>
          <p:cNvPr id="41" name="図 40">
            <a:extLst>
              <a:ext uri="{FF2B5EF4-FFF2-40B4-BE49-F238E27FC236}">
                <a16:creationId xmlns:a16="http://schemas.microsoft.com/office/drawing/2014/main" id="{32FDF8FD-0F8E-47C1-BDBB-B89FF2B607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5718" y="1144543"/>
            <a:ext cx="694523" cy="447063"/>
          </a:xfrm>
          <a:prstGeom prst="rect">
            <a:avLst/>
          </a:prstGeom>
        </p:spPr>
      </p:pic>
      <p:sp>
        <p:nvSpPr>
          <p:cNvPr id="4" name="正方形/長方形 3">
            <a:extLst>
              <a:ext uri="{FF2B5EF4-FFF2-40B4-BE49-F238E27FC236}">
                <a16:creationId xmlns:a16="http://schemas.microsoft.com/office/drawing/2014/main" id="{B3914821-E956-4A01-9DE4-923D777314BD}"/>
              </a:ext>
            </a:extLst>
          </p:cNvPr>
          <p:cNvSpPr/>
          <p:nvPr/>
        </p:nvSpPr>
        <p:spPr>
          <a:xfrm>
            <a:off x="2253541" y="4171244"/>
            <a:ext cx="6472551" cy="124451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　</a:t>
            </a:r>
          </a:p>
        </p:txBody>
      </p:sp>
      <p:sp>
        <p:nvSpPr>
          <p:cNvPr id="9" name="Rectangle 51">
            <a:extLst>
              <a:ext uri="{FF2B5EF4-FFF2-40B4-BE49-F238E27FC236}">
                <a16:creationId xmlns:a16="http://schemas.microsoft.com/office/drawing/2014/main" id="{836E6318-17D2-4464-B029-0E6FD581DABD}"/>
              </a:ext>
            </a:extLst>
          </p:cNvPr>
          <p:cNvSpPr>
            <a:spLocks noChangeArrowheads="1"/>
          </p:cNvSpPr>
          <p:nvPr/>
        </p:nvSpPr>
        <p:spPr bwMode="auto">
          <a:xfrm>
            <a:off x="-244034" y="157473"/>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ラムサール条約湿地  テーブル珊瑚の最北限 　環境の変化</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1" name="図 10">
            <a:extLst>
              <a:ext uri="{FF2B5EF4-FFF2-40B4-BE49-F238E27FC236}">
                <a16:creationId xmlns:a16="http://schemas.microsoft.com/office/drawing/2014/main" id="{F94D3F22-E88F-497A-BA91-5B8F847A4E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662" y="454841"/>
            <a:ext cx="460351" cy="402279"/>
          </a:xfrm>
          <a:prstGeom prst="rect">
            <a:avLst/>
          </a:prstGeom>
        </p:spPr>
      </p:pic>
      <p:pic>
        <p:nvPicPr>
          <p:cNvPr id="12" name="図 11">
            <a:extLst>
              <a:ext uri="{FF2B5EF4-FFF2-40B4-BE49-F238E27FC236}">
                <a16:creationId xmlns:a16="http://schemas.microsoft.com/office/drawing/2014/main" id="{27658E88-807E-4D2E-820C-79E3B7EB790D}"/>
              </a:ext>
            </a:extLst>
          </p:cNvPr>
          <p:cNvPicPr>
            <a:picLocks noChangeAspect="1"/>
          </p:cNvPicPr>
          <p:nvPr/>
        </p:nvPicPr>
        <p:blipFill>
          <a:blip r:embed="rId7"/>
          <a:stretch>
            <a:fillRect/>
          </a:stretch>
        </p:blipFill>
        <p:spPr>
          <a:xfrm>
            <a:off x="6809526" y="224458"/>
            <a:ext cx="663199" cy="653048"/>
          </a:xfrm>
          <a:prstGeom prst="rect">
            <a:avLst/>
          </a:prstGeom>
        </p:spPr>
      </p:pic>
      <p:pic>
        <p:nvPicPr>
          <p:cNvPr id="13" name="図 12">
            <a:extLst>
              <a:ext uri="{FF2B5EF4-FFF2-40B4-BE49-F238E27FC236}">
                <a16:creationId xmlns:a16="http://schemas.microsoft.com/office/drawing/2014/main" id="{6D42425D-51C3-4903-B4EF-9247D3A693C3}"/>
              </a:ext>
            </a:extLst>
          </p:cNvPr>
          <p:cNvPicPr>
            <a:picLocks noChangeAspect="1"/>
          </p:cNvPicPr>
          <p:nvPr/>
        </p:nvPicPr>
        <p:blipFill>
          <a:blip r:embed="rId8"/>
          <a:stretch>
            <a:fillRect/>
          </a:stretch>
        </p:blipFill>
        <p:spPr>
          <a:xfrm>
            <a:off x="7533242" y="208512"/>
            <a:ext cx="672128" cy="661840"/>
          </a:xfrm>
          <a:prstGeom prst="rect">
            <a:avLst/>
          </a:prstGeom>
        </p:spPr>
      </p:pic>
      <p:pic>
        <p:nvPicPr>
          <p:cNvPr id="14" name="図 13">
            <a:extLst>
              <a:ext uri="{FF2B5EF4-FFF2-40B4-BE49-F238E27FC236}">
                <a16:creationId xmlns:a16="http://schemas.microsoft.com/office/drawing/2014/main" id="{24BAFBB8-AF4B-41EF-975B-9567F12E8C22}"/>
              </a:ext>
            </a:extLst>
          </p:cNvPr>
          <p:cNvPicPr>
            <a:picLocks noChangeAspect="1"/>
          </p:cNvPicPr>
          <p:nvPr/>
        </p:nvPicPr>
        <p:blipFill>
          <a:blip r:embed="rId9"/>
          <a:stretch>
            <a:fillRect/>
          </a:stretch>
        </p:blipFill>
        <p:spPr>
          <a:xfrm>
            <a:off x="8284869" y="208097"/>
            <a:ext cx="672128" cy="661841"/>
          </a:xfrm>
          <a:prstGeom prst="rect">
            <a:avLst/>
          </a:prstGeom>
        </p:spPr>
      </p:pic>
    </p:spTree>
    <p:extLst>
      <p:ext uri="{BB962C8B-B14F-4D97-AF65-F5344CB8AC3E}">
        <p14:creationId xmlns:p14="http://schemas.microsoft.com/office/powerpoint/2010/main" val="422040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nvPr>
        </p:nvGraphicFramePr>
        <p:xfrm>
          <a:off x="315254" y="34515"/>
          <a:ext cx="8641246" cy="6701497"/>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96529">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04968">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プ</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ロ</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グ</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ラ</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ム</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内</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容</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フィールドワーク①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000" dirty="0">
                          <a:solidFill>
                            <a:srgbClr val="000000"/>
                          </a:solidFill>
                          <a:effectLst/>
                          <a:latin typeface="Microsoft Sans Serif"/>
                          <a:ea typeface="HG丸ｺﾞｼｯｸM-PRO"/>
                        </a:rPr>
                        <a:t/>
                      </a:r>
                      <a:br>
                        <a:rPr lang="en-US" altLang="ja-JP" sz="1000" dirty="0">
                          <a:solidFill>
                            <a:srgbClr val="000000"/>
                          </a:solidFill>
                          <a:effectLst/>
                          <a:latin typeface="Microsoft Sans Serif"/>
                          <a:ea typeface="HG丸ｺﾞｼｯｸM-PRO"/>
                        </a:rPr>
                      </a:br>
                      <a:r>
                        <a:rPr lang="ja-JP" altLang="en-US" sz="1000" dirty="0">
                          <a:solidFill>
                            <a:srgbClr val="000000"/>
                          </a:solidFill>
                          <a:effectLst/>
                          <a:latin typeface="Microsoft Sans Serif"/>
                          <a:ea typeface="HG丸ｺﾞｼｯｸM-PRO"/>
                        </a:rPr>
                        <a:t>　</a:t>
                      </a:r>
                      <a:r>
                        <a:rPr lang="en-US" altLang="ja-JP" sz="1000" dirty="0">
                          <a:solidFill>
                            <a:srgbClr val="000000"/>
                          </a:solidFill>
                          <a:effectLst/>
                          <a:latin typeface="Microsoft Sans Serif"/>
                          <a:ea typeface="HG丸ｺﾞｼｯｸM-PRO"/>
                        </a:rPr>
                        <a:t>【</a:t>
                      </a:r>
                      <a:r>
                        <a:rPr lang="ja-JP" altLang="en-US" sz="1000" dirty="0">
                          <a:solidFill>
                            <a:srgbClr val="000000"/>
                          </a:solidFill>
                          <a:effectLst/>
                          <a:latin typeface="Microsoft Sans Serif"/>
                          <a:ea typeface="HG丸ｺﾞｼｯｸM-PRO"/>
                        </a:rPr>
                        <a:t>概要</a:t>
                      </a:r>
                      <a:r>
                        <a:rPr lang="en-US" altLang="ja-JP" sz="1000" dirty="0">
                          <a:solidFill>
                            <a:srgbClr val="000000"/>
                          </a:solidFill>
                          <a:effectLst/>
                          <a:latin typeface="Microsoft Sans Serif"/>
                          <a:ea typeface="HG丸ｺﾞｼｯｸM-PRO"/>
                        </a:rPr>
                        <a:t>】</a:t>
                      </a:r>
                      <a:r>
                        <a:rPr lang="ja-JP" altLang="en-US" sz="1000" b="1" dirty="0">
                          <a:effectLst/>
                        </a:rPr>
                        <a:t>　　　　　　　　　　　　　　　　　　　　　　　　　　　　　　　　　　　　　　　　　　　　</a:t>
                      </a:r>
                      <a:endParaRPr lang="en-US" altLang="ja-JP" sz="1000" b="1" dirty="0">
                        <a:effectLst/>
                      </a:endParaRPr>
                    </a:p>
                    <a:p>
                      <a:pPr algn="l" eaLnBrk="0" latinLnBrk="1" hangingPunct="0">
                        <a:lnSpc>
                          <a:spcPts val="1500"/>
                        </a:lnSpc>
                        <a:spcAft>
                          <a:spcPts val="0"/>
                        </a:spcAft>
                      </a:pPr>
                      <a:r>
                        <a:rPr lang="ja-JP" altLang="en-US" sz="1000" dirty="0">
                          <a:effectLst/>
                        </a:rPr>
                        <a:t>　　　名　称：　</a:t>
                      </a:r>
                      <a:r>
                        <a:rPr lang="en-US" altLang="ja-JP" sz="1000" dirty="0">
                          <a:effectLst/>
                        </a:rPr>
                        <a:t>『</a:t>
                      </a:r>
                      <a:r>
                        <a:rPr lang="ja-JP" altLang="en-US" sz="1000" dirty="0">
                          <a:effectLst/>
                        </a:rPr>
                        <a:t>テーブル珊瑚の最北限の海　 スノーケリング体験</a:t>
                      </a:r>
                      <a:r>
                        <a:rPr lang="en-US" altLang="ja-JP" sz="1000" dirty="0">
                          <a:effectLst/>
                        </a:rPr>
                        <a:t>』</a:t>
                      </a:r>
                      <a:r>
                        <a:rPr kumimoji="1" lang="ja-JP" altLang="en-US" sz="1000" kern="1200" dirty="0">
                          <a:solidFill>
                            <a:schemeClr val="tx1"/>
                          </a:solidFill>
                          <a:effectLst/>
                          <a:latin typeface="+mj-ea"/>
                          <a:ea typeface="+mj-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場　所：　串本町の海域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内　容：</a:t>
                      </a:r>
                      <a:r>
                        <a:rPr kumimoji="1" lang="ja-JP" altLang="en-US" sz="1000" kern="1200" dirty="0">
                          <a:solidFill>
                            <a:schemeClr val="tx1"/>
                          </a:solidFill>
                          <a:effectLst/>
                          <a:latin typeface="+mj-ea"/>
                          <a:ea typeface="+mj-ea"/>
                          <a:cs typeface="+mn-cs"/>
                        </a:rPr>
                        <a:t>年間の平均水温２０℃。温帯と亜熱帯とが同居する珍しい串本の海。</a:t>
                      </a:r>
                      <a:r>
                        <a:rPr lang="ja-JP" altLang="en-US" sz="1000" b="1" dirty="0">
                          <a:latin typeface="+mj-ea"/>
                          <a:ea typeface="+mj-ea"/>
                        </a:rPr>
                        <a:t>　　　　　　　　　　　　　　　　　　　　　</a:t>
                      </a:r>
                      <a:endParaRPr lang="en-US" altLang="ja-JP" sz="1000" b="1" dirty="0">
                        <a:latin typeface="+mj-ea"/>
                        <a:ea typeface="+mj-ea"/>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b="1" dirty="0">
                          <a:latin typeface="+mj-ea"/>
                          <a:ea typeface="+mj-ea"/>
                        </a:rPr>
                        <a:t>　　</a:t>
                      </a:r>
                      <a:r>
                        <a:rPr lang="ja-JP" altLang="en-US" sz="1000" dirty="0">
                          <a:latin typeface="+mj-ea"/>
                          <a:ea typeface="+mj-ea"/>
                        </a:rPr>
                        <a:t>　　　　　　</a:t>
                      </a:r>
                      <a:r>
                        <a:rPr kumimoji="1" lang="ja-JP" altLang="en-US" sz="1000" kern="1200" dirty="0">
                          <a:solidFill>
                            <a:schemeClr val="tx1"/>
                          </a:solidFill>
                          <a:effectLst/>
                          <a:latin typeface="+mj-ea"/>
                          <a:ea typeface="+mj-ea"/>
                          <a:cs typeface="+mn-cs"/>
                        </a:rPr>
                        <a:t>ウェットスーツ、シュノーケル、マスク、フィンを身に着け、</a:t>
                      </a:r>
                      <a:r>
                        <a:rPr kumimoji="1" lang="ja-JP" altLang="en-US" sz="1000" kern="1200" dirty="0">
                          <a:solidFill>
                            <a:schemeClr val="tx1"/>
                          </a:solidFill>
                          <a:effectLst/>
                          <a:latin typeface="+mj-ea"/>
                          <a:ea typeface="+mn-ea"/>
                          <a:cs typeface="+mn-cs"/>
                        </a:rPr>
                        <a:t>ビーチから比較的浅い海に入り、</a:t>
                      </a:r>
                      <a:endParaRPr kumimoji="1" lang="en-US" altLang="ja-JP" sz="1000" kern="1200" dirty="0">
                        <a:solidFill>
                          <a:schemeClr val="tx1"/>
                        </a:solidFill>
                        <a:effectLst/>
                        <a:latin typeface="+mj-ea"/>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j-ea"/>
                          <a:ea typeface="+mn-ea"/>
                          <a:cs typeface="+mn-cs"/>
                        </a:rPr>
                        <a:t>　　　　　　　手に届くような距離間にある珊瑚や魚を見ることが出来る串本の美しい海を体感できる</a:t>
                      </a:r>
                      <a:r>
                        <a:rPr kumimoji="1" lang="ja-JP" altLang="en-US" sz="1000" kern="1200" dirty="0">
                          <a:solidFill>
                            <a:schemeClr val="tx1"/>
                          </a:solidFill>
                          <a:effectLst/>
                          <a:latin typeface="+mj-ea"/>
                          <a:ea typeface="+mj-ea"/>
                          <a:cs typeface="+mn-cs"/>
                        </a:rPr>
                        <a:t>内容。　　　　　　　　　　　　　　　　　　</a:t>
                      </a:r>
                      <a:endParaRPr kumimoji="1" lang="en-US" altLang="ja-JP" sz="1000" kern="1200" dirty="0">
                        <a:solidFill>
                          <a:schemeClr val="tx1"/>
                        </a:solidFill>
                        <a:effectLst/>
                        <a:latin typeface="+mj-ea"/>
                        <a:ea typeface="+mj-ea"/>
                        <a:cs typeface="+mn-cs"/>
                      </a:endParaRPr>
                    </a:p>
                    <a:p>
                      <a:pPr algn="l" eaLnBrk="0" latinLnBrk="1" hangingPunct="0">
                        <a:lnSpc>
                          <a:spcPts val="1500"/>
                        </a:lnSpc>
                        <a:spcAft>
                          <a:spcPts val="0"/>
                        </a:spcAft>
                      </a:pPr>
                      <a:r>
                        <a:rPr kumimoji="1" lang="ja-JP" altLang="en-US" sz="1000" kern="1200" dirty="0">
                          <a:solidFill>
                            <a:schemeClr val="tx1"/>
                          </a:solidFill>
                          <a:effectLst/>
                          <a:latin typeface="+mj-ea"/>
                          <a:ea typeface="+mj-ea"/>
                          <a:cs typeface="+mn-cs"/>
                        </a:rPr>
                        <a:t>  　　所要時間：約１５０分　　　　　　　　　　　　　　　　　　　　　　　　　　　　　　　　　　　　　　</a:t>
                      </a:r>
                      <a:endParaRPr kumimoji="1" lang="en-US" altLang="ja-JP" sz="1000" kern="1200" dirty="0">
                        <a:solidFill>
                          <a:schemeClr val="tx1"/>
                        </a:solidFill>
                        <a:effectLst/>
                        <a:latin typeface="+mj-ea"/>
                        <a:ea typeface="+mj-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講義　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講義　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en-US" altLang="ja-JP"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名　称：</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元串本海中公園 館長による エコツーリズム等について</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kumimoji="1" lang="ja-JP" altLang="en-US" sz="1000" b="0" i="0" u="none" kern="1200" dirty="0">
                          <a:solidFill>
                            <a:schemeClr val="tx1"/>
                          </a:solidFill>
                          <a:effectLst/>
                          <a:latin typeface="+mj-ea"/>
                          <a:ea typeface="+mn-ea"/>
                          <a:cs typeface="Calibri Light" panose="020F0302020204030204" pitchFamily="34" charset="0"/>
                        </a:rPr>
                        <a:t>名　称：</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b="0" i="0" u="none" kern="1200" dirty="0">
                          <a:solidFill>
                            <a:schemeClr val="tx1"/>
                          </a:solidFill>
                          <a:effectLst/>
                          <a:latin typeface="+mj-ea"/>
                          <a:ea typeface="+mn-ea"/>
                          <a:cs typeface="Calibri Light" panose="020F0302020204030204" pitchFamily="34" charset="0"/>
                        </a:rPr>
                        <a:t>水平線と丸い地球を体感しよう</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b="0" i="0" u="none" kern="1200" dirty="0">
                          <a:solidFill>
                            <a:schemeClr val="tx1"/>
                          </a:solidFill>
                          <a:effectLst/>
                          <a:latin typeface="+mj-ea"/>
                          <a:ea typeface="+mn-ea"/>
                          <a:cs typeface="Calibri Light" panose="020F0302020204030204" pitchFamily="34" charset="0"/>
                        </a:rPr>
                        <a:t>　　</a:t>
                      </a:r>
                      <a:r>
                        <a:rPr lang="ja-JP" altLang="en-US" sz="1000" b="0" i="0" u="none" dirty="0">
                          <a:effectLst/>
                          <a:latin typeface="+mj-ea"/>
                          <a:ea typeface="+mj-ea"/>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r>
                      <a:b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b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場　所：</a:t>
                      </a:r>
                      <a:r>
                        <a:rPr kumimoji="1" lang="ja-JP" altLang="en-US" sz="1000" kern="1200" dirty="0">
                          <a:solidFill>
                            <a:schemeClr val="tx1"/>
                          </a:solidFill>
                          <a:effectLst/>
                          <a:latin typeface="+mn-lt"/>
                          <a:ea typeface="+mn-ea"/>
                          <a:cs typeface="+mn-cs"/>
                        </a:rPr>
                        <a:t>串本町文化センター　</a:t>
                      </a:r>
                      <a:r>
                        <a:rPr kumimoji="1" lang="ja-JP" altLang="en-US" sz="1000" b="0" i="0" u="none" kern="1200" dirty="0">
                          <a:solidFill>
                            <a:schemeClr val="tx1"/>
                          </a:solidFill>
                          <a:effectLst/>
                          <a:latin typeface="+mj-ea"/>
                          <a:ea typeface="+mn-ea"/>
                          <a:cs typeface="Calibri Light" panose="020F0302020204030204" pitchFamily="34" charset="0"/>
                        </a:rPr>
                        <a:t>（会議室Ａ）　　　　　　　　　</a:t>
                      </a:r>
                      <a:r>
                        <a:rPr kumimoji="1" lang="ja-JP" altLang="en-US" sz="1000" b="1" kern="1200" dirty="0">
                          <a:solidFill>
                            <a:schemeClr val="tx1"/>
                          </a:solidFill>
                          <a:effectLst/>
                          <a:latin typeface="+mn-lt"/>
                          <a:ea typeface="+mn-ea"/>
                          <a:cs typeface="+mn-cs"/>
                        </a:rPr>
                        <a:t>　　　　　　　　　　 　　　　　　　　　  場　所：</a:t>
                      </a:r>
                      <a:r>
                        <a:rPr kumimoji="1" lang="ja-JP" altLang="en-US" sz="1000" b="0" kern="1200" dirty="0">
                          <a:solidFill>
                            <a:schemeClr val="tx1"/>
                          </a:solidFill>
                          <a:effectLst/>
                          <a:latin typeface="+mn-lt"/>
                          <a:ea typeface="+mn-ea"/>
                          <a:cs typeface="+mn-cs"/>
                        </a:rPr>
                        <a:t>潮岬観光タワー＆望楼の芝</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内　容：元串本海中公園館長よる、</a:t>
                      </a:r>
                      <a:r>
                        <a:rPr kumimoji="1" lang="ja-JP" altLang="en-US" sz="1000" b="0" kern="1200" dirty="0">
                          <a:solidFill>
                            <a:schemeClr val="tx1"/>
                          </a:solidFill>
                          <a:effectLst/>
                          <a:latin typeface="+mj-ea"/>
                          <a:ea typeface="+mj-ea"/>
                          <a:cs typeface="+mn-cs"/>
                        </a:rPr>
                        <a:t>串本の海の</a:t>
                      </a:r>
                      <a:r>
                        <a:rPr kumimoji="1" lang="ja-JP" altLang="en-US" sz="1000" kern="1200" dirty="0">
                          <a:solidFill>
                            <a:schemeClr val="tx1"/>
                          </a:solidFill>
                          <a:effectLst/>
                          <a:latin typeface="+mj-ea"/>
                          <a:ea typeface="+mj-ea"/>
                          <a:cs typeface="+mn-cs"/>
                        </a:rPr>
                        <a:t>特徴や魅力について説明すると共に、　 内　容：海抜１００ｍの円形のタワーから、本州最南端の景</a:t>
                      </a:r>
                      <a:endParaRPr kumimoji="1" lang="en-US" altLang="ja-JP" sz="1000" kern="1200" dirty="0">
                        <a:solidFill>
                          <a:schemeClr val="tx1"/>
                        </a:solidFill>
                        <a:effectLst/>
                        <a:latin typeface="+mj-ea"/>
                        <a:ea typeface="+mj-ea"/>
                        <a:cs typeface="+mn-cs"/>
                      </a:endParaRPr>
                    </a:p>
                    <a:p>
                      <a:pPr algn="l" eaLnBrk="0" latinLnBrk="1" hangingPunct="0">
                        <a:lnSpc>
                          <a:spcPts val="1500"/>
                        </a:lnSpc>
                        <a:spcAft>
                          <a:spcPts val="0"/>
                        </a:spcAft>
                      </a:pPr>
                      <a:r>
                        <a:rPr kumimoji="1" lang="ja-JP" altLang="en-US" sz="1000" kern="1200" dirty="0">
                          <a:solidFill>
                            <a:schemeClr val="tx1"/>
                          </a:solidFill>
                          <a:effectLst/>
                          <a:latin typeface="+mj-ea"/>
                          <a:ea typeface="+mj-ea"/>
                          <a:cs typeface="+mn-cs"/>
                        </a:rPr>
                        <a:t>　　　　　　　珊瑚等の環境保全活動の取組や観光振興について講義を行う内容。</a:t>
                      </a:r>
                      <a:r>
                        <a:rPr lang="ja-JP" altLang="en-US" sz="1000" b="0" i="0" u="none" dirty="0">
                          <a:effectLst/>
                          <a:latin typeface="+mj-ea"/>
                          <a:ea typeface="+mj-ea"/>
                          <a:cs typeface="Calibri Light" panose="020F0302020204030204" pitchFamily="34" charset="0"/>
                        </a:rPr>
                        <a:t>　　　　　　　　　　色が一望で、地球の丸さを実感できます。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r>
                      <a:b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b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　所要時間：約６０分　　</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　　　　　所要時間：４５分（</a:t>
                      </a:r>
                      <a:r>
                        <a:rPr lang="en-US" altLang="ja-JP" sz="1000" b="0" i="0" u="none" dirty="0">
                          <a:effectLst/>
                          <a:latin typeface="+mj-ea"/>
                          <a:ea typeface="+mj-ea"/>
                          <a:cs typeface="Calibri Light" panose="020F0302020204030204" pitchFamily="34" charset="0"/>
                        </a:rPr>
                        <a:t>※</a:t>
                      </a:r>
                      <a:r>
                        <a:rPr lang="ja-JP" altLang="en-US" sz="1000" dirty="0">
                          <a:effectLst/>
                        </a:rPr>
                        <a:t>望楼 </a:t>
                      </a:r>
                      <a:r>
                        <a:rPr lang="en-US" altLang="ja-JP" sz="1000" dirty="0">
                          <a:effectLst/>
                        </a:rPr>
                        <a:t>(</a:t>
                      </a:r>
                      <a:r>
                        <a:rPr lang="ja-JP" altLang="en-US" sz="1000" dirty="0">
                          <a:effectLst/>
                        </a:rPr>
                        <a:t>ぼうろう）の芝で記念撮影込）</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38" name="正方形/長方形 37">
            <a:extLst>
              <a:ext uri="{FF2B5EF4-FFF2-40B4-BE49-F238E27FC236}">
                <a16:creationId xmlns:a16="http://schemas.microsoft.com/office/drawing/2014/main" id="{634210B0-4DFC-47DA-81AC-D6B70379E1FC}"/>
              </a:ext>
            </a:extLst>
          </p:cNvPr>
          <p:cNvSpPr/>
          <p:nvPr/>
        </p:nvSpPr>
        <p:spPr>
          <a:xfrm>
            <a:off x="777975" y="916440"/>
            <a:ext cx="7826472" cy="273914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13CF8865-F62C-4F84-9062-3A762F9A0F64}"/>
              </a:ext>
            </a:extLst>
          </p:cNvPr>
          <p:cNvPicPr>
            <a:picLocks noChangeAspect="1"/>
          </p:cNvPicPr>
          <p:nvPr/>
        </p:nvPicPr>
        <p:blipFill>
          <a:blip r:embed="rId3"/>
          <a:stretch>
            <a:fillRect/>
          </a:stretch>
        </p:blipFill>
        <p:spPr>
          <a:xfrm>
            <a:off x="7557570" y="85391"/>
            <a:ext cx="672128" cy="661840"/>
          </a:xfrm>
          <a:prstGeom prst="rect">
            <a:avLst/>
          </a:prstGeom>
        </p:spPr>
      </p:pic>
      <p:sp>
        <p:nvSpPr>
          <p:cNvPr id="18" name="正方形/長方形 17">
            <a:extLst>
              <a:ext uri="{FF2B5EF4-FFF2-40B4-BE49-F238E27FC236}">
                <a16:creationId xmlns:a16="http://schemas.microsoft.com/office/drawing/2014/main" id="{D4FB797A-B8D7-4F13-9041-4A9FB4A698A4}"/>
              </a:ext>
            </a:extLst>
          </p:cNvPr>
          <p:cNvSpPr/>
          <p:nvPr/>
        </p:nvSpPr>
        <p:spPr>
          <a:xfrm>
            <a:off x="778491" y="3762017"/>
            <a:ext cx="4628677" cy="2835335"/>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90A39C0B-3C27-4A8E-8AA6-EFAA7DF6C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920" y="3906205"/>
            <a:ext cx="610581" cy="500910"/>
          </a:xfrm>
          <a:prstGeom prst="rect">
            <a:avLst/>
          </a:prstGeom>
        </p:spPr>
      </p:pic>
      <p:pic>
        <p:nvPicPr>
          <p:cNvPr id="30" name="図 29">
            <a:extLst>
              <a:ext uri="{FF2B5EF4-FFF2-40B4-BE49-F238E27FC236}">
                <a16:creationId xmlns:a16="http://schemas.microsoft.com/office/drawing/2014/main" id="{892571A7-A535-42AD-9216-D64789DA0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818" y="945937"/>
            <a:ext cx="610581" cy="500910"/>
          </a:xfrm>
          <a:prstGeom prst="rect">
            <a:avLst/>
          </a:prstGeom>
        </p:spPr>
      </p:pic>
      <p:sp>
        <p:nvSpPr>
          <p:cNvPr id="34" name="Rectangle 51">
            <a:extLst>
              <a:ext uri="{FF2B5EF4-FFF2-40B4-BE49-F238E27FC236}">
                <a16:creationId xmlns:a16="http://schemas.microsoft.com/office/drawing/2014/main" id="{9E2BD561-F4B2-4E2F-A0D6-9055C2469511}"/>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C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C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（プログラム②　内容）</a:t>
            </a:r>
            <a:endParaRPr kumimoji="1" lang="ja-JP" altLang="ja-JP" sz="1400" b="0" i="1" u="sng" strike="noStrike" cap="none" normalizeH="0" baseline="0" dirty="0">
              <a:ln>
                <a:noFill/>
              </a:ln>
              <a:solidFill>
                <a:srgbClr val="FFC000"/>
              </a:solidFill>
              <a:effectLst>
                <a:outerShdw blurRad="38100" dist="38100" dir="2700000" algn="tl">
                  <a:srgbClr val="000000">
                    <a:alpha val="43137"/>
                  </a:srgbClr>
                </a:outerShdw>
              </a:effectLst>
            </a:endParaRPr>
          </a:p>
        </p:txBody>
      </p:sp>
      <p:sp>
        <p:nvSpPr>
          <p:cNvPr id="36" name="正方形/長方形 35">
            <a:extLst>
              <a:ext uri="{FF2B5EF4-FFF2-40B4-BE49-F238E27FC236}">
                <a16:creationId xmlns:a16="http://schemas.microsoft.com/office/drawing/2014/main" id="{19378378-2F9F-4DF5-A399-6AE67EAE64FD}"/>
              </a:ext>
            </a:extLst>
          </p:cNvPr>
          <p:cNvSpPr/>
          <p:nvPr/>
        </p:nvSpPr>
        <p:spPr>
          <a:xfrm flipV="1">
            <a:off x="3632818" y="550980"/>
            <a:ext cx="2163318" cy="204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3EE6198-EE6B-43B9-9094-DBCDC8575349}"/>
              </a:ext>
            </a:extLst>
          </p:cNvPr>
          <p:cNvPicPr>
            <a:picLocks noChangeAspect="1"/>
          </p:cNvPicPr>
          <p:nvPr/>
        </p:nvPicPr>
        <p:blipFill>
          <a:blip r:embed="rId5"/>
          <a:stretch>
            <a:fillRect/>
          </a:stretch>
        </p:blipFill>
        <p:spPr>
          <a:xfrm>
            <a:off x="6893559" y="78134"/>
            <a:ext cx="663199" cy="653048"/>
          </a:xfrm>
          <a:prstGeom prst="rect">
            <a:avLst/>
          </a:prstGeom>
        </p:spPr>
      </p:pic>
      <p:pic>
        <p:nvPicPr>
          <p:cNvPr id="6" name="図 5">
            <a:extLst>
              <a:ext uri="{FF2B5EF4-FFF2-40B4-BE49-F238E27FC236}">
                <a16:creationId xmlns:a16="http://schemas.microsoft.com/office/drawing/2014/main" id="{5E554B7E-8208-4D4E-98A4-0F8116B1C3B8}"/>
              </a:ext>
            </a:extLst>
          </p:cNvPr>
          <p:cNvPicPr>
            <a:picLocks noChangeAspect="1"/>
          </p:cNvPicPr>
          <p:nvPr/>
        </p:nvPicPr>
        <p:blipFill>
          <a:blip r:embed="rId6"/>
          <a:stretch>
            <a:fillRect/>
          </a:stretch>
        </p:blipFill>
        <p:spPr>
          <a:xfrm>
            <a:off x="8255802" y="73737"/>
            <a:ext cx="672128" cy="661841"/>
          </a:xfrm>
          <a:prstGeom prst="rect">
            <a:avLst/>
          </a:prstGeom>
        </p:spPr>
      </p:pic>
      <p:sp>
        <p:nvSpPr>
          <p:cNvPr id="10" name="Rectangle 51">
            <a:extLst>
              <a:ext uri="{FF2B5EF4-FFF2-40B4-BE49-F238E27FC236}">
                <a16:creationId xmlns:a16="http://schemas.microsoft.com/office/drawing/2014/main" id="{CBD52905-40A4-4308-95D4-7F1B0CCB5108}"/>
              </a:ext>
            </a:extLst>
          </p:cNvPr>
          <p:cNvSpPr>
            <a:spLocks noChangeArrowheads="1"/>
          </p:cNvSpPr>
          <p:nvPr/>
        </p:nvSpPr>
        <p:spPr bwMode="auto">
          <a:xfrm>
            <a:off x="-21622" y="121987"/>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ラムサール条約湿地  テーブル珊瑚の最北限　 環境の変化</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1" name="図 10">
            <a:extLst>
              <a:ext uri="{FF2B5EF4-FFF2-40B4-BE49-F238E27FC236}">
                <a16:creationId xmlns:a16="http://schemas.microsoft.com/office/drawing/2014/main" id="{5722426F-4EA7-4642-BD46-4A4A9BD59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518" y="351046"/>
            <a:ext cx="421319" cy="393933"/>
          </a:xfrm>
          <a:prstGeom prst="rect">
            <a:avLst/>
          </a:prstGeom>
        </p:spPr>
      </p:pic>
      <p:pic>
        <p:nvPicPr>
          <p:cNvPr id="4" name="図 3">
            <a:extLst>
              <a:ext uri="{FF2B5EF4-FFF2-40B4-BE49-F238E27FC236}">
                <a16:creationId xmlns:a16="http://schemas.microsoft.com/office/drawing/2014/main" id="{D98FAA1C-DC80-4B31-93E4-0F9B3334A9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3225" y="2593398"/>
            <a:ext cx="1349593" cy="900980"/>
          </a:xfrm>
          <a:prstGeom prst="rect">
            <a:avLst/>
          </a:prstGeom>
        </p:spPr>
      </p:pic>
      <p:pic>
        <p:nvPicPr>
          <p:cNvPr id="9" name="図 8">
            <a:extLst>
              <a:ext uri="{FF2B5EF4-FFF2-40B4-BE49-F238E27FC236}">
                <a16:creationId xmlns:a16="http://schemas.microsoft.com/office/drawing/2014/main" id="{CFEB9F10-9A0C-43FB-869D-6EC68061D1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0121" y="2575621"/>
            <a:ext cx="1353931" cy="900980"/>
          </a:xfrm>
          <a:prstGeom prst="rect">
            <a:avLst/>
          </a:prstGeom>
        </p:spPr>
      </p:pic>
      <p:pic>
        <p:nvPicPr>
          <p:cNvPr id="21" name="図 20">
            <a:extLst>
              <a:ext uri="{FF2B5EF4-FFF2-40B4-BE49-F238E27FC236}">
                <a16:creationId xmlns:a16="http://schemas.microsoft.com/office/drawing/2014/main" id="{B5BAA67F-78CA-4B28-8F5B-6F219F6FBD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5816" y="2577135"/>
            <a:ext cx="1201307" cy="900980"/>
          </a:xfrm>
          <a:prstGeom prst="rect">
            <a:avLst/>
          </a:prstGeom>
        </p:spPr>
      </p:pic>
      <p:pic>
        <p:nvPicPr>
          <p:cNvPr id="25" name="図 24">
            <a:extLst>
              <a:ext uri="{FF2B5EF4-FFF2-40B4-BE49-F238E27FC236}">
                <a16:creationId xmlns:a16="http://schemas.microsoft.com/office/drawing/2014/main" id="{3A496B76-40B8-4CF4-98A7-CFB1D93CA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57321" y="1183345"/>
            <a:ext cx="2076437" cy="1469837"/>
          </a:xfrm>
          <a:prstGeom prst="rect">
            <a:avLst/>
          </a:prstGeom>
        </p:spPr>
      </p:pic>
      <p:pic>
        <p:nvPicPr>
          <p:cNvPr id="33" name="図 32">
            <a:extLst>
              <a:ext uri="{FF2B5EF4-FFF2-40B4-BE49-F238E27FC236}">
                <a16:creationId xmlns:a16="http://schemas.microsoft.com/office/drawing/2014/main" id="{71EEBB84-20EC-4D74-95B3-B21FA681F17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5109" r="1291" b="12965"/>
          <a:stretch/>
        </p:blipFill>
        <p:spPr>
          <a:xfrm>
            <a:off x="986833" y="5493492"/>
            <a:ext cx="1814542" cy="933119"/>
          </a:xfrm>
          <a:prstGeom prst="rect">
            <a:avLst/>
          </a:prstGeom>
        </p:spPr>
      </p:pic>
      <p:pic>
        <p:nvPicPr>
          <p:cNvPr id="35" name="図 34">
            <a:extLst>
              <a:ext uri="{FF2B5EF4-FFF2-40B4-BE49-F238E27FC236}">
                <a16:creationId xmlns:a16="http://schemas.microsoft.com/office/drawing/2014/main" id="{2485A954-8AEC-4A7F-A9E7-3AF248FFF06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89052" y="5493491"/>
            <a:ext cx="1658880" cy="933119"/>
          </a:xfrm>
          <a:prstGeom prst="rect">
            <a:avLst/>
          </a:prstGeom>
        </p:spPr>
      </p:pic>
      <p:sp>
        <p:nvSpPr>
          <p:cNvPr id="45" name="正方形/長方形 44">
            <a:extLst>
              <a:ext uri="{FF2B5EF4-FFF2-40B4-BE49-F238E27FC236}">
                <a16:creationId xmlns:a16="http://schemas.microsoft.com/office/drawing/2014/main" id="{0DC29BAE-E14E-41A5-B6A2-E8AD5093FB95}"/>
              </a:ext>
            </a:extLst>
          </p:cNvPr>
          <p:cNvSpPr/>
          <p:nvPr/>
        </p:nvSpPr>
        <p:spPr>
          <a:xfrm>
            <a:off x="5502896" y="3762017"/>
            <a:ext cx="3325850" cy="2835335"/>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0A75CA54-74F0-4E91-B863-D480DA26D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3866" y="3865613"/>
            <a:ext cx="610581" cy="470245"/>
          </a:xfrm>
          <a:prstGeom prst="rect">
            <a:avLst/>
          </a:prstGeom>
        </p:spPr>
      </p:pic>
      <p:pic>
        <p:nvPicPr>
          <p:cNvPr id="49" name="図 48">
            <a:extLst>
              <a:ext uri="{FF2B5EF4-FFF2-40B4-BE49-F238E27FC236}">
                <a16:creationId xmlns:a16="http://schemas.microsoft.com/office/drawing/2014/main" id="{BB1D07D1-8FD8-401D-8AC0-F6714C13717F}"/>
              </a:ext>
            </a:extLst>
          </p:cNvPr>
          <p:cNvPicPr>
            <a:picLocks noChangeAspect="1"/>
          </p:cNvPicPr>
          <p:nvPr/>
        </p:nvPicPr>
        <p:blipFill rotWithShape="1">
          <a:blip r:embed="rId14">
            <a:extLst>
              <a:ext uri="{28A0092B-C50C-407E-A947-70E740481C1C}">
                <a14:useLocalDpi xmlns:a14="http://schemas.microsoft.com/office/drawing/2010/main" val="0"/>
              </a:ext>
            </a:extLst>
          </a:blip>
          <a:srcRect l="15186" t="11922" r="12766" b="19573"/>
          <a:stretch/>
        </p:blipFill>
        <p:spPr>
          <a:xfrm>
            <a:off x="5614918" y="5532511"/>
            <a:ext cx="1417402" cy="896833"/>
          </a:xfrm>
          <a:prstGeom prst="rect">
            <a:avLst/>
          </a:prstGeom>
        </p:spPr>
      </p:pic>
      <p:pic>
        <p:nvPicPr>
          <p:cNvPr id="51" name="図 50">
            <a:extLst>
              <a:ext uri="{FF2B5EF4-FFF2-40B4-BE49-F238E27FC236}">
                <a16:creationId xmlns:a16="http://schemas.microsoft.com/office/drawing/2014/main" id="{63E55BE3-E540-4345-97B4-7BFA25B13E9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68168" y="5569911"/>
            <a:ext cx="1300493" cy="856700"/>
          </a:xfrm>
          <a:prstGeom prst="rect">
            <a:avLst/>
          </a:prstGeom>
        </p:spPr>
      </p:pic>
    </p:spTree>
    <p:extLst>
      <p:ext uri="{BB962C8B-B14F-4D97-AF65-F5344CB8AC3E}">
        <p14:creationId xmlns:p14="http://schemas.microsoft.com/office/powerpoint/2010/main" val="265349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ext uri="{D42A27DB-BD31-4B8C-83A1-F6EECF244321}">
                <p14:modId xmlns:p14="http://schemas.microsoft.com/office/powerpoint/2010/main" val="339253036"/>
              </p:ext>
            </p:extLst>
          </p:nvPr>
        </p:nvGraphicFramePr>
        <p:xfrm>
          <a:off x="395250" y="186713"/>
          <a:ext cx="8641246" cy="6617157"/>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007">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860352">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行</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程</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endPar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講義</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400" b="1" u="sng" dirty="0">
                          <a:effectLst/>
                          <a:latin typeface="Calibri Light" panose="020F0302020204030204" pitchFamily="34" charset="0"/>
                          <a:cs typeface="Calibri Light" panose="020F0302020204030204" pitchFamily="34" charset="0"/>
                        </a:rPr>
                        <a:t>　　</a:t>
                      </a:r>
                      <a:r>
                        <a:rPr lang="ja-JP" altLang="en-US" sz="1200" b="1" u="sng" dirty="0">
                          <a:effectLst/>
                          <a:latin typeface="Calibri Light" panose="020F0302020204030204" pitchFamily="34" charset="0"/>
                          <a:cs typeface="Calibri Light" panose="020F0302020204030204" pitchFamily="34" charset="0"/>
                        </a:rPr>
                        <a:t>　</a:t>
                      </a:r>
                      <a:r>
                        <a:rPr lang="en-US" altLang="ja-JP" sz="1200" b="1" u="sng" dirty="0">
                          <a:effectLst/>
                          <a:latin typeface="Calibri Light" panose="020F0302020204030204" pitchFamily="34" charset="0"/>
                          <a:cs typeface="Calibri Light" panose="020F0302020204030204" pitchFamily="34" charset="0"/>
                        </a:rPr>
                        <a:t>     </a:t>
                      </a:r>
                      <a:r>
                        <a:rPr lang="ja-JP" altLang="en-US" sz="1200" b="1" u="sng" dirty="0">
                          <a:effectLst/>
                          <a:latin typeface="Calibri Light" panose="020F0302020204030204" pitchFamily="34" charset="0"/>
                          <a:cs typeface="Calibri Light" panose="020F0302020204030204" pitchFamily="34" charset="0"/>
                        </a:rPr>
                        <a:t>　　</a:t>
                      </a:r>
                      <a:r>
                        <a:rPr lang="en-US" altLang="ja-JP" sz="1200" b="1" u="sng" dirty="0">
                          <a:effectLst/>
                          <a:latin typeface="Calibri Light" panose="020F0302020204030204" pitchFamily="34" charset="0"/>
                          <a:cs typeface="Calibri Light" panose="020F0302020204030204" pitchFamily="34" charset="0"/>
                        </a:rPr>
                        <a:t>     </a:t>
                      </a: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100" dirty="0">
                          <a:effectLst/>
                          <a:latin typeface="+mn-lt"/>
                        </a:rPr>
                        <a:t>　</a:t>
                      </a:r>
                      <a:r>
                        <a:rPr lang="ja-JP" altLang="en-US" sz="11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（Ａ班：２０名）　　　　　</a:t>
                      </a:r>
                      <a:r>
                        <a:rPr lang="ja-JP" altLang="en-US" sz="1000" b="1" dirty="0">
                          <a:effectLst/>
                        </a:rPr>
                        <a:t>　</a:t>
                      </a:r>
                      <a:r>
                        <a:rPr kumimoji="1" lang="ja-JP" altLang="en-US" sz="1000" kern="1200" dirty="0">
                          <a:solidFill>
                            <a:schemeClr val="tx1"/>
                          </a:solidFill>
                          <a:effectLst/>
                          <a:latin typeface="+mn-lt"/>
                          <a:ea typeface="+mn-ea"/>
                          <a:cs typeface="+mn-cs"/>
                        </a:rPr>
                        <a:t>　</a:t>
                      </a:r>
                      <a:r>
                        <a:rPr lang="ja-JP" altLang="en-US" sz="1000" dirty="0">
                          <a:effectLst/>
                          <a:latin typeface="Calibri" panose="020F0502020204030204" pitchFamily="34" charset="0"/>
                          <a:cs typeface="Calibri" panose="020F0502020204030204" pitchFamily="34" charset="0"/>
                        </a:rPr>
                        <a:t>１０</a:t>
                      </a:r>
                      <a:r>
                        <a:rPr kumimoji="1" lang="ja-JP" altLang="en-US" sz="1000" kern="1200" dirty="0">
                          <a:solidFill>
                            <a:schemeClr val="tx1"/>
                          </a:solidFill>
                          <a:effectLst/>
                          <a:latin typeface="+mj-ea"/>
                          <a:ea typeface="+mn-ea"/>
                          <a:cs typeface="Calibri" panose="020F0502020204030204" pitchFamily="34" charset="0"/>
                        </a:rPr>
                        <a:t>：１５～～１１：３０</a:t>
                      </a:r>
                      <a:r>
                        <a:rPr kumimoji="1" lang="ja-JP" altLang="en-US" sz="1000" kern="1200" dirty="0">
                          <a:solidFill>
                            <a:schemeClr val="tx1"/>
                          </a:solidFill>
                          <a:effectLst/>
                          <a:latin typeface="+mj-ea"/>
                          <a:ea typeface="+mn-ea"/>
                          <a:cs typeface="+mn-cs"/>
                        </a:rPr>
                        <a:t>　　　　　　　　　　徒歩　</a:t>
                      </a:r>
                      <a:r>
                        <a:rPr kumimoji="1" lang="ja-JP" altLang="en-US" sz="1000" kern="1200" dirty="0">
                          <a:solidFill>
                            <a:schemeClr val="tx1"/>
                          </a:solidFill>
                          <a:effectLst/>
                          <a:latin typeface="+mn-lt"/>
                          <a:ea typeface="+mn-ea"/>
                          <a:cs typeface="+mn-cs"/>
                        </a:rPr>
                        <a:t>　　　</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j-ea"/>
                          <a:ea typeface="+mn-ea"/>
                          <a:cs typeface="Calibri" panose="020F0502020204030204" pitchFamily="34" charset="0"/>
                        </a:rPr>
                        <a:t>１１：３０～～１２：４５</a:t>
                      </a:r>
                      <a:r>
                        <a:rPr lang="en-US" altLang="ja-JP" sz="1000" dirty="0">
                          <a:effectLst/>
                        </a:rPr>
                        <a:t> </a:t>
                      </a:r>
                      <a:endParaRPr kumimoji="1" lang="en-US" altLang="ja-JP" sz="10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000" b="0" dirty="0">
                          <a:effectLst/>
                        </a:rPr>
                        <a:t>＋                        　和歌山県世界遺産</a:t>
                      </a:r>
                      <a:r>
                        <a:rPr kumimoji="1" lang="ja-JP" altLang="en-US" sz="1000" b="0" kern="1200" dirty="0">
                          <a:solidFill>
                            <a:schemeClr val="tx1"/>
                          </a:solidFill>
                          <a:effectLst/>
                          <a:latin typeface="+mn-lt"/>
                          <a:ea typeface="+mn-ea"/>
                          <a:cs typeface="+mn-cs"/>
                        </a:rPr>
                        <a:t>センター</a:t>
                      </a:r>
                      <a:r>
                        <a:rPr lang="ja-JP" altLang="en-US" sz="1000" b="0" dirty="0">
                          <a:effectLst/>
                        </a:rPr>
                        <a:t>　</a:t>
                      </a:r>
                      <a:r>
                        <a:rPr lang="ja-JP" altLang="en-US" sz="1000" dirty="0">
                          <a:effectLst/>
                        </a:rPr>
                        <a:t>　　　　　・・・・・　　　　　　大斎原・熊野本宮大社参拝　　    </a:t>
                      </a:r>
                      <a:endParaRPr lang="en-US" altLang="ja-JP" sz="1000" dirty="0">
                        <a:effectLst/>
                      </a:endParaRPr>
                    </a:p>
                    <a:p>
                      <a:pPr algn="l" eaLnBrk="0" latinLnBrk="1" hangingPunct="0">
                        <a:lnSpc>
                          <a:spcPts val="1500"/>
                        </a:lnSpc>
                        <a:spcAft>
                          <a:spcPts val="0"/>
                        </a:spcAft>
                      </a:pPr>
                      <a:r>
                        <a:rPr lang="ja-JP" altLang="en-US" sz="1000" dirty="0">
                          <a:effectLst/>
                        </a:rPr>
                        <a:t>　　９：００　　　　　バス　　　　　   </a:t>
                      </a:r>
                      <a:r>
                        <a:rPr lang="ja-JP" altLang="en-US" sz="1000" b="1" dirty="0">
                          <a:effectLst/>
                        </a:rPr>
                        <a:t>（Ｂ班：２０名）　　　　　　</a:t>
                      </a:r>
                      <a:r>
                        <a:rPr lang="ja-JP" altLang="en-US" sz="1200" b="1" dirty="0">
                          <a:effectLst/>
                        </a:rPr>
                        <a:t>　</a:t>
                      </a:r>
                      <a:r>
                        <a:rPr kumimoji="1" lang="ja-JP" altLang="en-US" sz="1200" kern="1200" dirty="0">
                          <a:solidFill>
                            <a:schemeClr val="tx1"/>
                          </a:solidFill>
                          <a:effectLst/>
                          <a:latin typeface="+mn-lt"/>
                          <a:ea typeface="+mn-ea"/>
                          <a:cs typeface="+mn-cs"/>
                        </a:rPr>
                        <a:t>センター職員による講義</a:t>
                      </a:r>
                      <a:r>
                        <a:rPr lang="ja-JP" altLang="en-US" sz="1000" dirty="0">
                          <a:effectLst/>
                        </a:rPr>
                        <a:t>　　　　　　　　　　　　　　　</a:t>
                      </a:r>
                      <a:r>
                        <a:rPr kumimoji="1" lang="ja-JP" altLang="en-US" sz="1200" kern="1200" dirty="0">
                          <a:solidFill>
                            <a:schemeClr val="tx1"/>
                          </a:solidFill>
                          <a:effectLst/>
                          <a:latin typeface="+mj-ea"/>
                          <a:ea typeface="+mj-ea"/>
                          <a:cs typeface="+mn-cs"/>
                        </a:rPr>
                        <a:t>語り部による説明　　　　　　　　　　　　　　　</a:t>
                      </a:r>
                      <a:r>
                        <a:rPr lang="ja-JP" altLang="en-US" sz="1200" dirty="0">
                          <a:effectLst/>
                          <a:latin typeface="+mj-ea"/>
                          <a:ea typeface="+mj-ea"/>
                        </a:rPr>
                        <a:t>　　　　　　　　　　</a:t>
                      </a:r>
                      <a:r>
                        <a:rPr lang="ja-JP" altLang="en-US" sz="1200" dirty="0">
                          <a:effectLst/>
                          <a:latin typeface="+mj-ea"/>
                          <a:ea typeface="+mj-ea"/>
                          <a:cs typeface="Calibri" panose="020F0502020204030204" pitchFamily="34" charset="0"/>
                        </a:rPr>
                        <a:t>　　</a:t>
                      </a:r>
                      <a:r>
                        <a:rPr lang="ja-JP" altLang="en-US" sz="1200" dirty="0">
                          <a:effectLst/>
                          <a:latin typeface="+mj-ea"/>
                          <a:ea typeface="+mj-ea"/>
                        </a:rPr>
                        <a:t>　　　　　　　　　　　　　　</a:t>
                      </a:r>
                      <a:endParaRPr lang="en-US" altLang="ja-JP" sz="1200" dirty="0">
                        <a:effectLst/>
                        <a:latin typeface="+mj-ea"/>
                        <a:ea typeface="+mj-ea"/>
                      </a:endParaRPr>
                    </a:p>
                    <a:p>
                      <a:pPr algn="l" eaLnBrk="0" latinLnBrk="1" hangingPunct="0">
                        <a:lnSpc>
                          <a:spcPts val="1500"/>
                        </a:lnSpc>
                        <a:spcAft>
                          <a:spcPts val="0"/>
                        </a:spcAft>
                      </a:pPr>
                      <a:r>
                        <a:rPr lang="ja-JP" altLang="en-US" sz="1000" dirty="0">
                          <a:effectLst/>
                        </a:rPr>
                        <a:t>　　</a:t>
                      </a:r>
                      <a:r>
                        <a:rPr lang="ja-JP" altLang="en-US" sz="1000" dirty="0" smtClean="0">
                          <a:effectLst/>
                        </a:rPr>
                        <a:t>ホテル発</a:t>
                      </a:r>
                      <a:r>
                        <a:rPr lang="ja-JP" altLang="en-US" sz="1000" dirty="0">
                          <a:effectLst/>
                        </a:rPr>
                        <a:t>　</a:t>
                      </a:r>
                      <a:r>
                        <a:rPr lang="ja-JP" altLang="en-US" sz="1000" dirty="0" smtClean="0">
                          <a:effectLst/>
                        </a:rPr>
                        <a:t>　　</a:t>
                      </a:r>
                      <a:r>
                        <a:rPr lang="ja-JP" altLang="ja-JP" sz="1000" dirty="0" smtClean="0">
                          <a:effectLst/>
                        </a:rPr>
                        <a:t>＝</a:t>
                      </a:r>
                      <a:r>
                        <a:rPr lang="ja-JP" altLang="ja-JP" sz="1000" dirty="0">
                          <a:effectLst/>
                        </a:rPr>
                        <a:t>＝</a:t>
                      </a:r>
                      <a:r>
                        <a:rPr lang="ja-JP" altLang="en-US" sz="1000" dirty="0">
                          <a:effectLst/>
                        </a:rPr>
                        <a:t>　　　　　　　　　　　　　　　　　　　　</a:t>
                      </a:r>
                      <a:r>
                        <a:rPr lang="ja-JP" altLang="en-US" sz="1200" dirty="0">
                          <a:effectLst/>
                        </a:rPr>
                        <a:t>　及び館内自由見学</a:t>
                      </a:r>
                      <a:endParaRPr lang="en-US" altLang="ja-JP" sz="1200" dirty="0">
                        <a:effectLst/>
                      </a:endParaRP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endParaRPr kumimoji="1" lang="en-US" altLang="ja-JP" sz="12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latin typeface="Calibri" panose="020F0502020204030204" pitchFamily="34" charset="0"/>
                          <a:cs typeface="Calibri" panose="020F0502020204030204" pitchFamily="34" charset="0"/>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lang="ja-JP" altLang="en-US" sz="1000" u="none" dirty="0">
                          <a:effectLst/>
                        </a:rPr>
                        <a:t>　　　　　　　　　　　　　　　　　　　　　　　　　　　　　　　　　　　　　　　　　　　　　　</a:t>
                      </a:r>
                      <a:r>
                        <a:rPr lang="ja-JP" altLang="en-US" sz="1200" b="1" u="none" dirty="0">
                          <a:effectLst/>
                        </a:rPr>
                        <a:t>１２：４５～１３：４５　</a:t>
                      </a:r>
                      <a:r>
                        <a:rPr lang="ja-JP" altLang="en-US" sz="1000" b="1" u="none" dirty="0">
                          <a:effectLst/>
                        </a:rPr>
                        <a:t>　</a:t>
                      </a:r>
                      <a:r>
                        <a:rPr lang="ja-JP" altLang="en-US" sz="1000" u="none" dirty="0">
                          <a:effectLst/>
                        </a:rPr>
                        <a:t>　　</a:t>
                      </a:r>
                      <a:endParaRPr lang="en-US" altLang="ja-JP" sz="1000" u="none"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世界遺産センター周辺で昼食　（予定）</a:t>
                      </a:r>
                      <a:r>
                        <a:rPr kumimoji="1" lang="en-US" altLang="ja-JP" sz="1400" b="1" kern="1200" dirty="0">
                          <a:solidFill>
                            <a:schemeClr val="tx1"/>
                          </a:solidFill>
                          <a:effectLst/>
                          <a:latin typeface="+mj-ea"/>
                          <a:ea typeface="+mn-ea"/>
                          <a:cs typeface="+mn-cs"/>
                        </a:rPr>
                        <a:t>】</a:t>
                      </a:r>
                      <a:r>
                        <a:rPr kumimoji="1" lang="ja-JP" altLang="en-US" sz="1400" b="1" kern="1200" dirty="0">
                          <a:solidFill>
                            <a:schemeClr val="tx1"/>
                          </a:solidFill>
                          <a:effectLst/>
                          <a:latin typeface="+mj-ea"/>
                          <a:ea typeface="+mn-ea"/>
                          <a:cs typeface="+mn-cs"/>
                        </a:rPr>
                        <a:t>　</a:t>
                      </a:r>
                      <a:r>
                        <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endParaRPr lang="en-US" altLang="ja-JP"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午後　フィールドワーク</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u="sng" dirty="0">
                          <a:effectLst/>
                        </a:rPr>
                        <a:t>　　　</a:t>
                      </a:r>
                      <a:r>
                        <a:rPr lang="ja-JP" altLang="en-US" sz="1200" b="1" u="sng" dirty="0">
                          <a:effectLst/>
                          <a:latin typeface="+mj-ea"/>
                          <a:ea typeface="+mj-ea"/>
                        </a:rPr>
                        <a:t>　</a:t>
                      </a:r>
                      <a:endParaRPr lang="en-US" altLang="ja-JP" sz="1200" b="1" u="sng" dirty="0">
                        <a:effectLst/>
                        <a:latin typeface="+mj-ea"/>
                        <a:ea typeface="+mj-ea"/>
                      </a:endParaRP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u="sng" dirty="0">
                          <a:effectLst/>
                          <a:latin typeface="Calibri" panose="020F0502020204030204" pitchFamily="34" charset="0"/>
                          <a:cs typeface="Calibri" panose="020F0502020204030204" pitchFamily="34" charset="0"/>
                        </a:rPr>
                        <a:t>（</a:t>
                      </a:r>
                      <a:r>
                        <a:rPr lang="en-US" altLang="ja-JP" sz="1000" b="1" u="sng" dirty="0">
                          <a:effectLst/>
                          <a:latin typeface="Calibri" panose="020F0502020204030204" pitchFamily="34" charset="0"/>
                          <a:cs typeface="Calibri" panose="020F0502020204030204" pitchFamily="34" charset="0"/>
                        </a:rPr>
                        <a:t>A</a:t>
                      </a:r>
                      <a:r>
                        <a:rPr lang="ja-JP" altLang="en-US" sz="1000" b="1" u="sng" dirty="0">
                          <a:effectLst/>
                          <a:latin typeface="Calibri" panose="020F0502020204030204" pitchFamily="34" charset="0"/>
                          <a:cs typeface="Calibri" panose="020F0502020204030204" pitchFamily="34" charset="0"/>
                        </a:rPr>
                        <a:t>班：２０名）</a:t>
                      </a:r>
                      <a:r>
                        <a:rPr lang="ja-JP" altLang="en-US" sz="1000" b="1" dirty="0">
                          <a:effectLst/>
                          <a:latin typeface="Calibri" panose="020F0502020204030204" pitchFamily="34" charset="0"/>
                          <a:cs typeface="Calibri" panose="020F0502020204030204" pitchFamily="34" charset="0"/>
                        </a:rPr>
                        <a:t>　　</a:t>
                      </a:r>
                      <a:r>
                        <a:rPr lang="ja-JP" altLang="en-US" sz="1000" b="1" dirty="0">
                          <a:effectLst/>
                        </a:rPr>
                        <a:t>　　　</a:t>
                      </a:r>
                      <a:r>
                        <a:rPr kumimoji="1" lang="ja-JP" altLang="en-US" sz="1000" kern="1200" dirty="0">
                          <a:solidFill>
                            <a:schemeClr val="tx1"/>
                          </a:solidFill>
                          <a:effectLst/>
                          <a:latin typeface="+mj-ea"/>
                          <a:ea typeface="+mn-ea"/>
                          <a:cs typeface="+mn-cs"/>
                        </a:rPr>
                        <a:t>１４：００～～１５：００</a:t>
                      </a:r>
                      <a:r>
                        <a:rPr lang="ja-JP" altLang="en-US" sz="1000" dirty="0">
                          <a:effectLst/>
                        </a:rPr>
                        <a:t>　　　　　</a:t>
                      </a:r>
                      <a:endParaRPr lang="en-US" altLang="ja-JP" sz="100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lang="ja-JP" altLang="en-US" sz="1000" b="1" dirty="0">
                          <a:effectLst/>
                        </a:rPr>
                        <a:t>熊野古道　道普請（保全活動）　</a:t>
                      </a:r>
                      <a:r>
                        <a:rPr lang="ja-JP" altLang="en-US" sz="1000" dirty="0">
                          <a:effectLst/>
                        </a:rPr>
                        <a:t>　　　　　　</a:t>
                      </a: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kumimoji="1" lang="ja-JP" altLang="en-US" sz="1000" b="1" kern="1200" dirty="0">
                          <a:solidFill>
                            <a:schemeClr val="tx1"/>
                          </a:solidFill>
                          <a:effectLst/>
                          <a:latin typeface="+mn-lt"/>
                          <a:ea typeface="+mn-ea"/>
                          <a:cs typeface="+mn-cs"/>
                        </a:rPr>
                        <a:t>コース①：熊野古道</a:t>
                      </a:r>
                      <a:r>
                        <a:rPr kumimoji="1" lang="ja-JP" altLang="en-US" sz="1000" b="1" kern="1200" dirty="0">
                          <a:solidFill>
                            <a:srgbClr val="FF0000"/>
                          </a:solidFill>
                          <a:effectLst/>
                          <a:latin typeface="+mn-lt"/>
                          <a:ea typeface="+mn-ea"/>
                          <a:cs typeface="+mn-cs"/>
                        </a:rPr>
                        <a:t>「式水周辺」</a:t>
                      </a:r>
                      <a:r>
                        <a:rPr kumimoji="1" lang="ja-JP" altLang="en-US" sz="1000" b="1" kern="1200" dirty="0">
                          <a:solidFill>
                            <a:srgbClr val="FF0000"/>
                          </a:solidFill>
                          <a:effectLst/>
                          <a:latin typeface="+mj-ea"/>
                          <a:ea typeface="+mn-ea"/>
                          <a:cs typeface="+mn-cs"/>
                        </a:rPr>
                        <a:t>　　　　　　　　　　　　　</a:t>
                      </a:r>
                      <a:r>
                        <a:rPr kumimoji="1" lang="ja-JP" altLang="en-US" sz="1000" b="1" kern="1200" dirty="0">
                          <a:solidFill>
                            <a:srgbClr val="FF0000"/>
                          </a:solidFill>
                          <a:effectLst/>
                          <a:latin typeface="+mn-lt"/>
                          <a:ea typeface="+mn-ea"/>
                          <a:cs typeface="+mn-cs"/>
                        </a:rPr>
                        <a:t>　　　　</a:t>
                      </a:r>
                      <a:r>
                        <a:rPr lang="ja-JP" altLang="en-US" sz="1000" b="1" dirty="0">
                          <a:solidFill>
                            <a:srgbClr val="FF0000"/>
                          </a:solidFill>
                          <a:effectLst/>
                        </a:rPr>
                        <a:t>　　　　　　　　　　　　　　　　　　　</a:t>
                      </a:r>
                      <a:endParaRPr lang="en-US" altLang="ja-JP" sz="1000" b="1" dirty="0">
                        <a:solidFill>
                          <a:srgbClr val="FF0000"/>
                        </a:solidFill>
                        <a:effectLst/>
                      </a:endParaRPr>
                    </a:p>
                    <a:p>
                      <a:pPr algn="l" eaLnBrk="0" latinLnBrk="1" hangingPunct="0">
                        <a:lnSpc>
                          <a:spcPts val="1500"/>
                        </a:lnSpc>
                        <a:spcAft>
                          <a:spcPts val="0"/>
                        </a:spcAft>
                      </a:pPr>
                      <a:r>
                        <a:rPr lang="ja-JP" altLang="en-US" sz="1000" dirty="0">
                          <a:effectLst/>
                        </a:rPr>
                        <a:t>　　　　　　　　　　　　　　　　　　　　　　　　　　　　　　　　　</a:t>
                      </a:r>
                      <a:r>
                        <a:rPr kumimoji="1" lang="ja-JP" altLang="en-US" sz="1200" kern="1200" dirty="0">
                          <a:solidFill>
                            <a:schemeClr val="tx1"/>
                          </a:solidFill>
                          <a:effectLst/>
                          <a:latin typeface="+mn-lt"/>
                          <a:ea typeface="+mn-ea"/>
                          <a:cs typeface="+mn-cs"/>
                        </a:rPr>
                        <a:t>センター職員による作業指導</a:t>
                      </a:r>
                      <a:r>
                        <a:rPr lang="ja-JP" altLang="en-US" sz="1200" dirty="0">
                          <a:effectLst/>
                        </a:rPr>
                        <a:t>　</a:t>
                      </a: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rPr>
                        <a:t>　１３：４５　　　　　　　バス　　　　　　　　　　　　　　　　　　　　　　　　　　　　　　　　　　　　　　　　　　　バス　　　　　１５：１５</a:t>
                      </a:r>
                      <a:endParaRPr lang="en-US" altLang="ja-JP" sz="1000" dirty="0">
                        <a:effectLst/>
                      </a:endParaRPr>
                    </a:p>
                    <a:p>
                      <a:pPr algn="l" eaLnBrk="0" latinLnBrk="1" hangingPunct="0">
                        <a:lnSpc>
                          <a:spcPts val="1500"/>
                        </a:lnSpc>
                        <a:spcAft>
                          <a:spcPts val="0"/>
                        </a:spcAft>
                      </a:pPr>
                      <a:r>
                        <a:rPr lang="ja-JP" altLang="en-US" sz="1000" dirty="0">
                          <a:effectLst/>
                        </a:rPr>
                        <a:t>　世界遺産センター　</a:t>
                      </a:r>
                      <a:r>
                        <a:rPr lang="ja-JP" altLang="ja-JP" sz="1000" dirty="0">
                          <a:effectLst/>
                        </a:rPr>
                        <a:t>＝＝</a:t>
                      </a:r>
                      <a:r>
                        <a:rPr lang="ja-JP" altLang="en-US" sz="1000" dirty="0">
                          <a:effectLst/>
                        </a:rPr>
                        <a:t>　　　</a:t>
                      </a:r>
                      <a:r>
                        <a:rPr lang="ja-JP" altLang="en-US" sz="1000" b="1" u="sng" dirty="0">
                          <a:effectLst/>
                        </a:rPr>
                        <a:t>（Ｂ班：２０名）</a:t>
                      </a:r>
                      <a:r>
                        <a:rPr kumimoji="1" lang="ja-JP" altLang="en-US" sz="1000" b="1" u="none" kern="1200" dirty="0">
                          <a:solidFill>
                            <a:schemeClr val="tx1"/>
                          </a:solidFill>
                          <a:effectLst/>
                          <a:latin typeface="+mj-ea"/>
                          <a:ea typeface="+mn-ea"/>
                          <a:cs typeface="+mn-cs"/>
                        </a:rPr>
                        <a:t>　　　　　</a:t>
                      </a:r>
                      <a:r>
                        <a:rPr kumimoji="1" lang="ja-JP" altLang="en-US" sz="1000" kern="1200" dirty="0">
                          <a:solidFill>
                            <a:schemeClr val="tx1"/>
                          </a:solidFill>
                          <a:effectLst/>
                          <a:latin typeface="+mj-ea"/>
                          <a:ea typeface="+mn-ea"/>
                          <a:cs typeface="+mn-cs"/>
                        </a:rPr>
                        <a:t>１４：００～～１５：００　　　　　　　　　　　　</a:t>
                      </a:r>
                      <a:r>
                        <a:rPr lang="ja-JP" altLang="ja-JP" sz="1000" dirty="0">
                          <a:effectLst/>
                        </a:rPr>
                        <a:t>＝＝＝</a:t>
                      </a:r>
                      <a:r>
                        <a:rPr kumimoji="1" lang="ja-JP" altLang="en-US" sz="1000" kern="1200" dirty="0">
                          <a:solidFill>
                            <a:schemeClr val="tx1"/>
                          </a:solidFill>
                          <a:effectLst/>
                          <a:latin typeface="+mj-ea"/>
                          <a:ea typeface="+mn-ea"/>
                          <a:cs typeface="+mn-cs"/>
                        </a:rPr>
                        <a:t>　　</a:t>
                      </a:r>
                      <a:r>
                        <a:rPr lang="ja-JP" altLang="en-US" sz="1000" dirty="0">
                          <a:effectLst/>
                        </a:rPr>
                        <a:t>世界遺産センター　</a:t>
                      </a:r>
                      <a:r>
                        <a:rPr kumimoji="1" lang="ja-JP" altLang="en-US" sz="1000" kern="1200" dirty="0">
                          <a:solidFill>
                            <a:schemeClr val="tx1"/>
                          </a:solidFill>
                          <a:effectLst/>
                          <a:latin typeface="+mj-ea"/>
                          <a:ea typeface="+mn-ea"/>
                          <a:cs typeface="+mn-cs"/>
                        </a:rPr>
                        <a:t>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　</a:t>
                      </a:r>
                      <a:r>
                        <a:rPr lang="ja-JP" altLang="en-US" sz="1000" b="1" dirty="0">
                          <a:effectLst/>
                        </a:rPr>
                        <a:t>　　</a:t>
                      </a:r>
                      <a:r>
                        <a:rPr lang="ja-JP" altLang="en-US" sz="1000" dirty="0">
                          <a:effectLst/>
                        </a:rPr>
                        <a:t>　　</a:t>
                      </a:r>
                      <a:r>
                        <a:rPr lang="ja-JP" altLang="en-US" sz="1000" b="1" dirty="0">
                          <a:effectLst/>
                        </a:rPr>
                        <a:t>熊野古道　道普請（保全活動）　</a:t>
                      </a:r>
                      <a:r>
                        <a:rPr lang="ja-JP" altLang="en-US" sz="1000" dirty="0">
                          <a:effectLst/>
                        </a:rPr>
                        <a:t>　　　　　　　　　　　　</a:t>
                      </a:r>
                      <a:endParaRPr lang="en-US" altLang="ja-JP" sz="100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000" b="1" kern="1200" dirty="0">
                          <a:solidFill>
                            <a:schemeClr val="tx1"/>
                          </a:solidFill>
                          <a:effectLst/>
                          <a:latin typeface="+mn-lt"/>
                          <a:ea typeface="+mn-ea"/>
                          <a:cs typeface="+mn-cs"/>
                        </a:rPr>
                        <a:t>　コース②：熊野古道</a:t>
                      </a:r>
                      <a:r>
                        <a:rPr kumimoji="1" lang="ja-JP" altLang="en-US" sz="1000" b="1" kern="1200" dirty="0">
                          <a:solidFill>
                            <a:srgbClr val="FF0000"/>
                          </a:solidFill>
                          <a:effectLst/>
                          <a:latin typeface="+mn-lt"/>
                          <a:ea typeface="+mn-ea"/>
                          <a:cs typeface="+mn-cs"/>
                        </a:rPr>
                        <a:t>「三軒茶屋周辺」</a:t>
                      </a:r>
                      <a:r>
                        <a:rPr kumimoji="1" lang="ja-JP" altLang="en-US" sz="1200" b="1" kern="1200" dirty="0">
                          <a:solidFill>
                            <a:srgbClr val="FF0000"/>
                          </a:solidFill>
                          <a:effectLst/>
                          <a:latin typeface="+mj-ea"/>
                          <a:ea typeface="+mn-ea"/>
                          <a:cs typeface="+mn-cs"/>
                        </a:rPr>
                        <a:t>　　　　　　　　　　　　　</a:t>
                      </a:r>
                      <a:r>
                        <a:rPr kumimoji="1" lang="ja-JP" altLang="en-US" sz="1200" b="1" kern="1200" dirty="0">
                          <a:solidFill>
                            <a:srgbClr val="FF0000"/>
                          </a:solidFill>
                          <a:effectLst/>
                          <a:latin typeface="+mn-lt"/>
                          <a:ea typeface="+mn-ea"/>
                          <a:cs typeface="+mn-cs"/>
                        </a:rPr>
                        <a:t>　　　　　　　　　</a:t>
                      </a:r>
                      <a:r>
                        <a:rPr kumimoji="1" lang="ja-JP" altLang="en-US" sz="1200" b="1" kern="1200" dirty="0">
                          <a:solidFill>
                            <a:srgbClr val="FF0000"/>
                          </a:solidFill>
                          <a:effectLst/>
                          <a:latin typeface="+mj-ea"/>
                          <a:ea typeface="+mn-ea"/>
                          <a:cs typeface="+mn-cs"/>
                        </a:rPr>
                        <a:t>　</a:t>
                      </a:r>
                      <a:endParaRPr kumimoji="1" lang="en-US" altLang="ja-JP" sz="1200" b="1" kern="1200" dirty="0">
                        <a:solidFill>
                          <a:srgbClr val="FF0000"/>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200" dirty="0">
                          <a:effectLst/>
                        </a:rPr>
                        <a:t>　</a:t>
                      </a:r>
                      <a:r>
                        <a:rPr kumimoji="1" lang="ja-JP" altLang="en-US" sz="1200" kern="1200" dirty="0">
                          <a:solidFill>
                            <a:schemeClr val="tx1"/>
                          </a:solidFill>
                          <a:effectLst/>
                          <a:latin typeface="+mn-lt"/>
                          <a:ea typeface="+mn-ea"/>
                          <a:cs typeface="+mn-cs"/>
                        </a:rPr>
                        <a:t>センター職員による作業指導</a:t>
                      </a:r>
                      <a:r>
                        <a:rPr lang="ja-JP" altLang="en-US" sz="1200" dirty="0">
                          <a:effectLst/>
                        </a:rPr>
                        <a:t>　</a:t>
                      </a: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lang="ja-JP" altLang="en-US" sz="1200" b="1" dirty="0">
                          <a:effectLst/>
                        </a:rPr>
                        <a:t>１６：３０　着</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200" b="1" dirty="0">
                          <a:effectLst/>
                        </a:rPr>
                        <a:t>　　　　</a:t>
                      </a:r>
                      <a:r>
                        <a:rPr lang="en-US" altLang="ja-JP" sz="1200" b="1" dirty="0">
                          <a:effectLst/>
                        </a:rPr>
                        <a:t>【</a:t>
                      </a:r>
                      <a:r>
                        <a:rPr lang="ja-JP" altLang="en-US" sz="1200" b="1" dirty="0">
                          <a:effectLst/>
                        </a:rPr>
                        <a:t>　</a:t>
                      </a:r>
                      <a:r>
                        <a:rPr lang="ja-JP" altLang="en-US" sz="1200" b="1" dirty="0" smtClean="0">
                          <a:effectLst/>
                        </a:rPr>
                        <a:t>宿泊ホテル</a:t>
                      </a:r>
                      <a:r>
                        <a:rPr lang="ja-JP" altLang="en-US" sz="1200" b="1" dirty="0">
                          <a:effectLst/>
                        </a:rPr>
                        <a:t>　</a:t>
                      </a:r>
                      <a:r>
                        <a:rPr lang="en-US" altLang="ja-JP" sz="1200" b="1" dirty="0">
                          <a:effectLst/>
                        </a:rPr>
                        <a:t>】</a:t>
                      </a:r>
                      <a:r>
                        <a:rPr lang="ja-JP" altLang="en-US" sz="1200" b="1" dirty="0">
                          <a:effectLst/>
                        </a:rPr>
                        <a:t>　　</a:t>
                      </a:r>
                      <a:r>
                        <a:rPr lang="ja-JP" altLang="en-US" sz="1000" b="1" dirty="0">
                          <a:effectLst/>
                        </a:rPr>
                        <a:t>　 　</a:t>
                      </a:r>
                      <a:r>
                        <a:rPr lang="ja-JP" altLang="en-US" sz="800" b="1" dirty="0">
                          <a:effectLst/>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200" dirty="0">
                          <a:effectLst/>
                        </a:rPr>
                        <a:t>　   　　　　　　　　　　　　　　　　　　　　　　　　　　　　　　　　　　　</a:t>
                      </a:r>
                      <a:r>
                        <a:rPr lang="ja-JP" altLang="en-US" sz="1000" dirty="0">
                          <a:effectLst/>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39" name="正方形/長方形 38">
            <a:extLst>
              <a:ext uri="{FF2B5EF4-FFF2-40B4-BE49-F238E27FC236}">
                <a16:creationId xmlns:a16="http://schemas.microsoft.com/office/drawing/2014/main" id="{49B5BF67-02C0-4197-B678-E1F31EA365A7}"/>
              </a:ext>
            </a:extLst>
          </p:cNvPr>
          <p:cNvSpPr/>
          <p:nvPr/>
        </p:nvSpPr>
        <p:spPr>
          <a:xfrm>
            <a:off x="2253541" y="4077072"/>
            <a:ext cx="6356528" cy="2088231"/>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FD43B59-CFDF-42D0-A891-83AD5A099FBD}"/>
              </a:ext>
            </a:extLst>
          </p:cNvPr>
          <p:cNvPicPr>
            <a:picLocks noChangeAspect="1"/>
          </p:cNvPicPr>
          <p:nvPr/>
        </p:nvPicPr>
        <p:blipFill>
          <a:blip r:embed="rId3"/>
          <a:stretch>
            <a:fillRect/>
          </a:stretch>
        </p:blipFill>
        <p:spPr>
          <a:xfrm>
            <a:off x="5989611" y="251385"/>
            <a:ext cx="661840" cy="661840"/>
          </a:xfrm>
          <a:prstGeom prst="rect">
            <a:avLst/>
          </a:prstGeom>
        </p:spPr>
      </p:pic>
      <p:pic>
        <p:nvPicPr>
          <p:cNvPr id="9" name="図 8">
            <a:extLst>
              <a:ext uri="{FF2B5EF4-FFF2-40B4-BE49-F238E27FC236}">
                <a16:creationId xmlns:a16="http://schemas.microsoft.com/office/drawing/2014/main" id="{56849C00-1337-4C9C-873C-32496948DD88}"/>
              </a:ext>
            </a:extLst>
          </p:cNvPr>
          <p:cNvPicPr>
            <a:picLocks noChangeAspect="1"/>
          </p:cNvPicPr>
          <p:nvPr/>
        </p:nvPicPr>
        <p:blipFill>
          <a:blip r:embed="rId4"/>
          <a:stretch>
            <a:fillRect/>
          </a:stretch>
        </p:blipFill>
        <p:spPr>
          <a:xfrm>
            <a:off x="7482609" y="260493"/>
            <a:ext cx="653109" cy="646306"/>
          </a:xfrm>
          <a:prstGeom prst="rect">
            <a:avLst/>
          </a:prstGeom>
        </p:spPr>
      </p:pic>
      <p:pic>
        <p:nvPicPr>
          <p:cNvPr id="21" name="図 20">
            <a:extLst>
              <a:ext uri="{FF2B5EF4-FFF2-40B4-BE49-F238E27FC236}">
                <a16:creationId xmlns:a16="http://schemas.microsoft.com/office/drawing/2014/main" id="{EB840FEB-05F8-45CF-9B38-416FB0B16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04" y="1283360"/>
            <a:ext cx="972471" cy="653048"/>
          </a:xfrm>
          <a:prstGeom prst="rect">
            <a:avLst/>
          </a:prstGeom>
        </p:spPr>
      </p:pic>
      <p:sp>
        <p:nvSpPr>
          <p:cNvPr id="27" name="Rectangle 51">
            <a:extLst>
              <a:ext uri="{FF2B5EF4-FFF2-40B4-BE49-F238E27FC236}">
                <a16:creationId xmlns:a16="http://schemas.microsoft.com/office/drawing/2014/main" id="{3D52556F-9733-41E1-8555-43F8D54634C5}"/>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（プログラム行程）</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B015CA6F-DBE9-46E6-A6FD-366C610DABAA}"/>
              </a:ext>
            </a:extLst>
          </p:cNvPr>
          <p:cNvSpPr/>
          <p:nvPr/>
        </p:nvSpPr>
        <p:spPr>
          <a:xfrm flipV="1">
            <a:off x="3632818" y="550982"/>
            <a:ext cx="1774350" cy="230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22E09BE6-6858-4FBB-A51B-08B9A4B93F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442" y="401126"/>
            <a:ext cx="1151515" cy="307778"/>
          </a:xfrm>
          <a:prstGeom prst="rect">
            <a:avLst/>
          </a:prstGeom>
        </p:spPr>
      </p:pic>
      <p:sp>
        <p:nvSpPr>
          <p:cNvPr id="28" name="Rectangle 51">
            <a:extLst>
              <a:ext uri="{FF2B5EF4-FFF2-40B4-BE49-F238E27FC236}">
                <a16:creationId xmlns:a16="http://schemas.microsoft.com/office/drawing/2014/main" id="{8BCF5EDE-E0FC-4E99-9560-6241E1748BD7}"/>
              </a:ext>
            </a:extLst>
          </p:cNvPr>
          <p:cNvSpPr>
            <a:spLocks noChangeArrowheads="1"/>
          </p:cNvSpPr>
          <p:nvPr/>
        </p:nvSpPr>
        <p:spPr bwMode="auto">
          <a:xfrm>
            <a:off x="923477" y="194216"/>
            <a:ext cx="84371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世界文化遺産　熊野古道　保全と活用</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　　</a:t>
            </a:r>
            <a:endParaRPr lang="en-US" altLang="ja-JP" sz="1600" b="1" dirty="0">
              <a:solidFill>
                <a:srgbClr val="002060"/>
              </a:solidFill>
              <a:latin typeface="Microsoft Sans Serif" pitchFamily="34" charset="0"/>
              <a:ea typeface="HG丸ｺﾞｼｯｸM-PRO" pitchFamily="50" charset="-128"/>
              <a:cs typeface="HG丸ｺﾞｼｯｸM-PRO" pitchFamily="50" charset="-128"/>
            </a:endParaRPr>
          </a:p>
          <a:p>
            <a:pPr lvl="0" indent="407988"/>
            <a:endParaRPr kumimoji="1" lang="ja-JP" altLang="ja-JP" sz="1600" b="0" i="0" u="none" strike="noStrike" cap="none" normalizeH="0" baseline="0" dirty="0">
              <a:ln>
                <a:noFill/>
              </a:ln>
              <a:solidFill>
                <a:srgbClr val="002060"/>
              </a:solidFill>
              <a:effectLst/>
            </a:endParaRPr>
          </a:p>
        </p:txBody>
      </p:sp>
      <p:pic>
        <p:nvPicPr>
          <p:cNvPr id="31" name="図 30">
            <a:extLst>
              <a:ext uri="{FF2B5EF4-FFF2-40B4-BE49-F238E27FC236}">
                <a16:creationId xmlns:a16="http://schemas.microsoft.com/office/drawing/2014/main" id="{FC6EE313-3F17-41A6-837C-4BBF91E7E4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3186" y="267688"/>
            <a:ext cx="660150" cy="660150"/>
          </a:xfrm>
          <a:prstGeom prst="rect">
            <a:avLst/>
          </a:prstGeom>
        </p:spPr>
      </p:pic>
      <p:sp>
        <p:nvSpPr>
          <p:cNvPr id="32" name="正方形/長方形 31">
            <a:extLst>
              <a:ext uri="{FF2B5EF4-FFF2-40B4-BE49-F238E27FC236}">
                <a16:creationId xmlns:a16="http://schemas.microsoft.com/office/drawing/2014/main" id="{5242A49C-B992-4719-9071-B9C190E3267B}"/>
              </a:ext>
            </a:extLst>
          </p:cNvPr>
          <p:cNvSpPr/>
          <p:nvPr/>
        </p:nvSpPr>
        <p:spPr>
          <a:xfrm>
            <a:off x="2253541" y="1379804"/>
            <a:ext cx="6356528" cy="140112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　</a:t>
            </a:r>
          </a:p>
        </p:txBody>
      </p:sp>
      <p:pic>
        <p:nvPicPr>
          <p:cNvPr id="33" name="図 32">
            <a:extLst>
              <a:ext uri="{FF2B5EF4-FFF2-40B4-BE49-F238E27FC236}">
                <a16:creationId xmlns:a16="http://schemas.microsoft.com/office/drawing/2014/main" id="{2B2CE751-F766-4892-9DC7-266E77CF87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963" y="3987240"/>
            <a:ext cx="972471" cy="653048"/>
          </a:xfrm>
          <a:prstGeom prst="rect">
            <a:avLst/>
          </a:prstGeom>
        </p:spPr>
      </p:pic>
      <p:pic>
        <p:nvPicPr>
          <p:cNvPr id="34" name="図 33">
            <a:extLst>
              <a:ext uri="{FF2B5EF4-FFF2-40B4-BE49-F238E27FC236}">
                <a16:creationId xmlns:a16="http://schemas.microsoft.com/office/drawing/2014/main" id="{780C2AA5-B13D-4EC1-922A-E7A2789F0A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9111" y="2892666"/>
            <a:ext cx="1313726" cy="821676"/>
          </a:xfrm>
          <a:prstGeom prst="rect">
            <a:avLst/>
          </a:prstGeom>
        </p:spPr>
      </p:pic>
      <p:pic>
        <p:nvPicPr>
          <p:cNvPr id="35" name="図 34">
            <a:extLst>
              <a:ext uri="{FF2B5EF4-FFF2-40B4-BE49-F238E27FC236}">
                <a16:creationId xmlns:a16="http://schemas.microsoft.com/office/drawing/2014/main" id="{E8610F77-B25B-440F-8D44-AADE430A70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1294" y="2940891"/>
            <a:ext cx="1123154" cy="747699"/>
          </a:xfrm>
          <a:prstGeom prst="rect">
            <a:avLst/>
          </a:prstGeom>
        </p:spPr>
      </p:pic>
      <p:pic>
        <p:nvPicPr>
          <p:cNvPr id="8" name="図 7">
            <a:extLst>
              <a:ext uri="{FF2B5EF4-FFF2-40B4-BE49-F238E27FC236}">
                <a16:creationId xmlns:a16="http://schemas.microsoft.com/office/drawing/2014/main" id="{3FB6B26E-383D-4945-A008-3C37FAA4AD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49924" y="4334143"/>
            <a:ext cx="1260251" cy="844168"/>
          </a:xfrm>
          <a:prstGeom prst="rect">
            <a:avLst/>
          </a:prstGeom>
        </p:spPr>
      </p:pic>
      <p:pic>
        <p:nvPicPr>
          <p:cNvPr id="40" name="図 39">
            <a:extLst>
              <a:ext uri="{FF2B5EF4-FFF2-40B4-BE49-F238E27FC236}">
                <a16:creationId xmlns:a16="http://schemas.microsoft.com/office/drawing/2014/main" id="{6A487929-711F-42ED-87C2-44408EB37A8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2623" t="579" r="11872" b="7755"/>
          <a:stretch/>
        </p:blipFill>
        <p:spPr>
          <a:xfrm>
            <a:off x="8094699" y="3729788"/>
            <a:ext cx="654051" cy="469523"/>
          </a:xfrm>
          <a:prstGeom prst="rect">
            <a:avLst/>
          </a:prstGeom>
        </p:spPr>
      </p:pic>
      <p:pic>
        <p:nvPicPr>
          <p:cNvPr id="41" name="図 40">
            <a:extLst>
              <a:ext uri="{FF2B5EF4-FFF2-40B4-BE49-F238E27FC236}">
                <a16:creationId xmlns:a16="http://schemas.microsoft.com/office/drawing/2014/main" id="{32FDF8FD-0F8E-47C1-BDBB-B89FF2B607B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35718" y="1144543"/>
            <a:ext cx="694523" cy="447063"/>
          </a:xfrm>
          <a:prstGeom prst="rect">
            <a:avLst/>
          </a:prstGeom>
        </p:spPr>
      </p:pic>
      <p:sp>
        <p:nvSpPr>
          <p:cNvPr id="2" name="テキスト ボックス 1">
            <a:extLst>
              <a:ext uri="{FF2B5EF4-FFF2-40B4-BE49-F238E27FC236}">
                <a16:creationId xmlns:a16="http://schemas.microsoft.com/office/drawing/2014/main" id="{B520B771-D09C-4B8E-8AB8-DDF4FD46D498}"/>
              </a:ext>
            </a:extLst>
          </p:cNvPr>
          <p:cNvSpPr txBox="1"/>
          <p:nvPr/>
        </p:nvSpPr>
        <p:spPr>
          <a:xfrm>
            <a:off x="8210242" y="18771"/>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3</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401640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nvPr>
        </p:nvGraphicFramePr>
        <p:xfrm>
          <a:off x="326554" y="115456"/>
          <a:ext cx="8641246" cy="6669358"/>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373">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46985">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プ</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ロ</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グ</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ラ</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ム</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内</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容</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講義　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講義　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000" b="1" dirty="0">
                          <a:solidFill>
                            <a:srgbClr val="000000"/>
                          </a:solidFill>
                          <a:effectLst/>
                          <a:latin typeface="Microsoft Sans Serif"/>
                          <a:ea typeface="HG丸ｺﾞｼｯｸM-PRO"/>
                        </a:rPr>
                        <a:t>【</a:t>
                      </a:r>
                      <a:r>
                        <a:rPr lang="ja-JP" altLang="en-US" sz="1000" b="1" dirty="0">
                          <a:solidFill>
                            <a:srgbClr val="000000"/>
                          </a:solidFill>
                          <a:effectLst/>
                          <a:latin typeface="Microsoft Sans Serif"/>
                          <a:ea typeface="HG丸ｺﾞｼｯｸM-PRO"/>
                        </a:rPr>
                        <a:t>概要</a:t>
                      </a:r>
                      <a:r>
                        <a:rPr lang="en-US" altLang="ja-JP" sz="1000" b="1" dirty="0">
                          <a:solidFill>
                            <a:srgbClr val="000000"/>
                          </a:solidFill>
                          <a:effectLst/>
                          <a:latin typeface="Microsoft Sans Serif"/>
                          <a:ea typeface="HG丸ｺﾞｼｯｸM-PRO"/>
                        </a:rPr>
                        <a:t>】</a:t>
                      </a:r>
                      <a:r>
                        <a:rPr lang="ja-JP" altLang="en-US" sz="1000" b="1" dirty="0">
                          <a:effectLst/>
                        </a:rPr>
                        <a:t>　　　　　　　　　　　　　　　　　　　　　　　　　　　　　　　　　　　　　　　　　　　　</a:t>
                      </a:r>
                      <a:r>
                        <a:rPr lang="en-US" altLang="ja-JP" sz="1000" b="1" dirty="0">
                          <a:effectLst/>
                        </a:rPr>
                        <a:t>【</a:t>
                      </a:r>
                      <a:r>
                        <a:rPr lang="ja-JP" altLang="en-US" sz="1000" b="1" dirty="0">
                          <a:effectLst/>
                        </a:rPr>
                        <a:t>概要</a:t>
                      </a:r>
                      <a:r>
                        <a:rPr lang="en-US" altLang="ja-JP" sz="1000" b="1" dirty="0">
                          <a:effectLst/>
                        </a:rPr>
                        <a:t>】</a:t>
                      </a:r>
                    </a:p>
                    <a:p>
                      <a:pPr algn="l" eaLnBrk="0" latinLnBrk="1" hangingPunct="0">
                        <a:lnSpc>
                          <a:spcPts val="1500"/>
                        </a:lnSpc>
                        <a:spcAft>
                          <a:spcPts val="0"/>
                        </a:spcAft>
                      </a:pPr>
                      <a:r>
                        <a:rPr lang="ja-JP" altLang="en-US" sz="1000" dirty="0">
                          <a:effectLst/>
                        </a:rPr>
                        <a:t>　名　称：　</a:t>
                      </a:r>
                      <a:r>
                        <a:rPr kumimoji="1" lang="en-US" altLang="ja-JP" sz="1000" b="0" i="0" u="none" kern="1200" dirty="0">
                          <a:solidFill>
                            <a:schemeClr val="tx1"/>
                          </a:solidFill>
                          <a:effectLst/>
                          <a:latin typeface="+mj-ea"/>
                          <a:ea typeface="+mn-ea"/>
                          <a:cs typeface="Calibri Light" panose="020F0302020204030204" pitchFamily="34" charset="0"/>
                        </a:rPr>
                        <a:t>『</a:t>
                      </a:r>
                      <a:r>
                        <a:rPr kumimoji="1" lang="ja-JP" altLang="en-US" sz="1000" b="0" i="0" u="none" kern="1200" dirty="0">
                          <a:solidFill>
                            <a:schemeClr val="tx1"/>
                          </a:solidFill>
                          <a:effectLst/>
                          <a:latin typeface="+mj-ea"/>
                          <a:ea typeface="+mn-ea"/>
                          <a:cs typeface="Calibri Light" panose="020F0302020204030204" pitchFamily="34" charset="0"/>
                        </a:rPr>
                        <a:t>世界文化遺産　熊野古道 保全と活用 について</a:t>
                      </a:r>
                      <a:r>
                        <a:rPr lang="en-US" altLang="ja-JP" sz="1000" dirty="0">
                          <a:effectLst/>
                        </a:rPr>
                        <a:t>』</a:t>
                      </a:r>
                      <a:r>
                        <a:rPr kumimoji="1" lang="ja-JP" altLang="en-US" sz="1000" kern="1200" dirty="0">
                          <a:solidFill>
                            <a:schemeClr val="tx1"/>
                          </a:solidFill>
                          <a:effectLst/>
                          <a:latin typeface="+mn-lt"/>
                          <a:ea typeface="+mn-ea"/>
                          <a:cs typeface="+mn-cs"/>
                        </a:rPr>
                        <a:t>　　　　　　　　　　　   名　称：</a:t>
                      </a:r>
                      <a:r>
                        <a:rPr lang="en-US" altLang="ja-JP" sz="1000" dirty="0">
                          <a:effectLst/>
                        </a:rPr>
                        <a:t>『</a:t>
                      </a:r>
                      <a:r>
                        <a:rPr kumimoji="1" lang="ja-JP" altLang="en-US" sz="1000" b="0" i="0" u="none" kern="1200" dirty="0">
                          <a:solidFill>
                            <a:schemeClr val="tx1"/>
                          </a:solidFill>
                          <a:effectLst/>
                          <a:latin typeface="+mj-ea"/>
                          <a:ea typeface="+mn-ea"/>
                          <a:cs typeface="Calibri Light" panose="020F0302020204030204" pitchFamily="34" charset="0"/>
                        </a:rPr>
                        <a:t>紀州語り部の案内による　熊野本宮大社・旧社地 参拝</a:t>
                      </a:r>
                      <a:r>
                        <a:rPr lang="en-US" altLang="ja-JP" sz="1000" dirty="0">
                          <a:effectLst/>
                          <a:latin typeface="+mj-ea"/>
                          <a:ea typeface="+mj-ea"/>
                        </a:rPr>
                        <a:t>』</a:t>
                      </a:r>
                      <a:r>
                        <a:rPr kumimoji="1" lang="ja-JP" altLang="en-US" sz="1000" kern="1200" dirty="0">
                          <a:solidFill>
                            <a:schemeClr val="tx1"/>
                          </a:solidFill>
                          <a:effectLst/>
                          <a:latin typeface="+mj-ea"/>
                          <a:ea typeface="+mj-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場　所 ：</a:t>
                      </a:r>
                      <a:r>
                        <a:rPr kumimoji="1" lang="ja-JP" altLang="en-US" sz="1000" b="0" i="0" u="none" kern="1200" dirty="0">
                          <a:solidFill>
                            <a:schemeClr val="tx1"/>
                          </a:solidFill>
                          <a:effectLst/>
                          <a:latin typeface="+mj-ea"/>
                          <a:ea typeface="+mn-ea"/>
                          <a:cs typeface="Calibri Light" panose="020F0302020204030204" pitchFamily="34" charset="0"/>
                        </a:rPr>
                        <a:t>和歌山県世界遺産センター（研修室）　　</a:t>
                      </a:r>
                      <a:r>
                        <a:rPr kumimoji="1" lang="ja-JP" altLang="en-US" sz="1000" b="1" kern="1200" dirty="0">
                          <a:solidFill>
                            <a:schemeClr val="tx1"/>
                          </a:solidFill>
                          <a:effectLst/>
                          <a:latin typeface="+mn-lt"/>
                          <a:ea typeface="+mn-ea"/>
                          <a:cs typeface="+mn-cs"/>
                        </a:rPr>
                        <a:t>　　　　　　　　　　　　　　　　　　  場　所</a:t>
                      </a:r>
                      <a:r>
                        <a:rPr kumimoji="1" lang="ja-JP" altLang="en-US" sz="1000" kern="1200" dirty="0">
                          <a:solidFill>
                            <a:schemeClr val="tx1"/>
                          </a:solidFill>
                          <a:effectLst/>
                          <a:latin typeface="+mn-lt"/>
                          <a:ea typeface="+mn-ea"/>
                          <a:cs typeface="+mn-cs"/>
                        </a:rPr>
                        <a:t>：</a:t>
                      </a:r>
                      <a:r>
                        <a:rPr kumimoji="1" lang="ja-JP" altLang="en-US" sz="1000" b="0" i="0" u="none" kern="1200" dirty="0">
                          <a:solidFill>
                            <a:schemeClr val="tx1"/>
                          </a:solidFill>
                          <a:effectLst/>
                          <a:latin typeface="+mj-ea"/>
                          <a:ea typeface="+mn-ea"/>
                          <a:cs typeface="Calibri Light" panose="020F0302020204030204" pitchFamily="34" charset="0"/>
                        </a:rPr>
                        <a:t>熊野本宮大社・旧社地（大斎原）への参拝</a:t>
                      </a:r>
                      <a:r>
                        <a:rPr kumimoji="1" lang="ja-JP" altLang="en-US" sz="1000" kern="1200" dirty="0">
                          <a:solidFill>
                            <a:schemeClr val="tx1"/>
                          </a:solidFill>
                          <a:effectLst/>
                          <a:latin typeface="+mn-lt"/>
                          <a:ea typeface="+mn-ea"/>
                          <a:cs typeface="+mn-cs"/>
                        </a:rPr>
                        <a:t>　</a:t>
                      </a:r>
                      <a:r>
                        <a:rPr kumimoji="1" lang="ja-JP" altLang="en-US" sz="1000" b="1" kern="1200" dirty="0">
                          <a:solidFill>
                            <a:schemeClr val="tx1"/>
                          </a:solidFill>
                          <a:effectLst/>
                          <a:latin typeface="+mn-lt"/>
                          <a:ea typeface="+mn-ea"/>
                          <a:cs typeface="+mn-cs"/>
                        </a:rPr>
                        <a:t>　</a:t>
                      </a:r>
                      <a:r>
                        <a:rPr kumimoji="1" lang="ja-JP" altLang="en-US" sz="1000" kern="1200" dirty="0">
                          <a:solidFill>
                            <a:schemeClr val="tx1"/>
                          </a:solidFill>
                          <a:effectLst/>
                          <a:latin typeface="+mn-lt"/>
                          <a:ea typeface="+mn-ea"/>
                          <a:cs typeface="+mn-cs"/>
                        </a:rPr>
                        <a:t>　　　　　　</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内　容：</a:t>
                      </a:r>
                      <a:r>
                        <a:rPr kumimoji="1" lang="ja-JP" altLang="en-US" sz="1000" b="0" i="0" u="none" kern="1200" dirty="0">
                          <a:solidFill>
                            <a:schemeClr val="tx1"/>
                          </a:solidFill>
                          <a:effectLst/>
                          <a:latin typeface="+mj-ea"/>
                          <a:ea typeface="+mn-ea"/>
                          <a:cs typeface="Calibri Light" panose="020F0302020204030204" pitchFamily="34" charset="0"/>
                        </a:rPr>
                        <a:t>和歌山県世界遺産センター職員による、世界遺産登録の</a:t>
                      </a:r>
                      <a:r>
                        <a:rPr kumimoji="1" lang="ja-JP" altLang="en-US" sz="1000" kern="1200" dirty="0">
                          <a:solidFill>
                            <a:schemeClr val="tx1"/>
                          </a:solidFill>
                          <a:effectLst/>
                          <a:latin typeface="+mn-lt"/>
                          <a:ea typeface="+mn-ea"/>
                          <a:cs typeface="+mn-cs"/>
                        </a:rPr>
                        <a:t>　　　　　　　　 内　容：</a:t>
                      </a:r>
                      <a:r>
                        <a:rPr kumimoji="1" lang="ja-JP" altLang="en-US" sz="1000" b="0" i="0" u="none" kern="1200" dirty="0">
                          <a:solidFill>
                            <a:schemeClr val="tx1"/>
                          </a:solidFill>
                          <a:effectLst/>
                          <a:latin typeface="+mj-ea"/>
                          <a:ea typeface="+mn-ea"/>
                          <a:cs typeface="Calibri Light" panose="020F0302020204030204" pitchFamily="34" charset="0"/>
                        </a:rPr>
                        <a:t>熊野古道専門ガイド「紀州語り部」が同行し、巡礼者の目的</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r>
                        <a:rPr kumimoji="1" lang="ja-JP" altLang="en-US" sz="1000" b="0" i="0" u="none" kern="1200" dirty="0">
                          <a:solidFill>
                            <a:schemeClr val="tx1"/>
                          </a:solidFill>
                          <a:effectLst/>
                          <a:latin typeface="+mj-ea"/>
                          <a:ea typeface="+mn-ea"/>
                          <a:cs typeface="Calibri Light" panose="020F0302020204030204" pitchFamily="34" charset="0"/>
                        </a:rPr>
                        <a:t>基本的な話から、熊野古道における保全と活用について様　　　　　</a:t>
                      </a:r>
                      <a:r>
                        <a:rPr kumimoji="1" lang="ja-JP" altLang="en-US" sz="1000" kern="1200" dirty="0">
                          <a:solidFill>
                            <a:schemeClr val="tx1"/>
                          </a:solidFill>
                          <a:effectLst/>
                          <a:latin typeface="+mn-lt"/>
                          <a:ea typeface="+mn-ea"/>
                          <a:cs typeface="+mn-cs"/>
                        </a:rPr>
                        <a:t>　　　　　  　  </a:t>
                      </a:r>
                      <a:r>
                        <a:rPr kumimoji="1" lang="ja-JP" altLang="en-US" sz="1000" b="0" i="0" u="none" kern="1200" dirty="0">
                          <a:solidFill>
                            <a:schemeClr val="tx1"/>
                          </a:solidFill>
                          <a:effectLst/>
                          <a:latin typeface="+mj-ea"/>
                          <a:ea typeface="+mn-ea"/>
                          <a:cs typeface="Calibri Light" panose="020F0302020204030204" pitchFamily="34" charset="0"/>
                        </a:rPr>
                        <a:t>地である熊野三山の一つ熊野本宮大社と旧社地である大斎</a:t>
                      </a:r>
                      <a:endParaRPr kumimoji="1" lang="en-US" altLang="ja-JP" sz="1000" kern="1200" dirty="0">
                        <a:solidFill>
                          <a:schemeClr val="tx1"/>
                        </a:solidFill>
                        <a:effectLst/>
                        <a:latin typeface="+mn-lt"/>
                        <a:ea typeface="+mn-ea"/>
                        <a:cs typeface="+mn-cs"/>
                      </a:endParaRPr>
                    </a:p>
                    <a:p>
                      <a:pPr marL="0" marR="0" lvl="0" indent="0" algn="l" defTabSz="914400" rtl="0" eaLnBrk="0" fontAlgn="auto" latinLnBrk="1" hangingPunct="0">
                        <a:lnSpc>
                          <a:spcPts val="1500"/>
                        </a:lnSpc>
                        <a:spcBef>
                          <a:spcPts val="0"/>
                        </a:spcBef>
                        <a:spcAft>
                          <a:spcPts val="0"/>
                        </a:spcAft>
                        <a:buClrTx/>
                        <a:buSzTx/>
                        <a:buFontTx/>
                        <a:buNone/>
                        <a:tabLst/>
                        <a:defRPr/>
                      </a:pPr>
                      <a:r>
                        <a:rPr kumimoji="1" lang="ja-JP" altLang="en-US" sz="1000" kern="1200" dirty="0">
                          <a:solidFill>
                            <a:schemeClr val="tx1"/>
                          </a:solidFill>
                          <a:effectLst/>
                          <a:latin typeface="+mn-lt"/>
                          <a:ea typeface="+mn-ea"/>
                          <a:cs typeface="+mn-cs"/>
                        </a:rPr>
                        <a:t>　　　　　</a:t>
                      </a:r>
                      <a:r>
                        <a:rPr kumimoji="1" lang="ja-JP" altLang="en-US" sz="1000" b="0" i="0" u="none" kern="1200" dirty="0">
                          <a:solidFill>
                            <a:schemeClr val="tx1"/>
                          </a:solidFill>
                          <a:effectLst/>
                          <a:latin typeface="+mj-ea"/>
                          <a:ea typeface="+mn-ea"/>
                          <a:cs typeface="Calibri Light" panose="020F0302020204030204" pitchFamily="34" charset="0"/>
                        </a:rPr>
                        <a:t>々な視点から講義を行う内容。　　　　　　　　　　　　　</a:t>
                      </a:r>
                      <a:r>
                        <a:rPr lang="ja-JP" altLang="en-US" sz="1000" b="1" dirty="0"/>
                        <a:t>　　　</a:t>
                      </a:r>
                      <a:r>
                        <a:rPr lang="ja-JP" altLang="en-US" sz="1000" dirty="0"/>
                        <a:t>　　　　　　　　　　　　　　</a:t>
                      </a:r>
                      <a:r>
                        <a:rPr kumimoji="1" lang="ja-JP" altLang="en-US" sz="1000" b="0" i="0" u="none" kern="1200" dirty="0">
                          <a:solidFill>
                            <a:schemeClr val="tx1"/>
                          </a:solidFill>
                          <a:effectLst/>
                          <a:latin typeface="+mj-ea"/>
                          <a:ea typeface="+mn-ea"/>
                          <a:cs typeface="Calibri Light" panose="020F0302020204030204" pitchFamily="34" charset="0"/>
                        </a:rPr>
                        <a:t>原（おおゆのはら）を参拝。</a:t>
                      </a:r>
                      <a:r>
                        <a:rPr lang="ja-JP" altLang="en-US" sz="1000" dirty="0"/>
                        <a:t>　　　</a:t>
                      </a:r>
                      <a:r>
                        <a:rPr lang="en-US" altLang="ja-JP" sz="1000" dirty="0"/>
                        <a:t/>
                      </a:r>
                      <a:br>
                        <a:rPr lang="en-US" altLang="ja-JP" sz="1000" dirty="0"/>
                      </a:b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所要時間：約７５分　　　　　　　　　　　　　　　　　　　　　　　　　　　　　　　　　　　　　所要時間：約７５分</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フィールドワーク　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フィールドワーク　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mj-ea"/>
                          <a:ea typeface="+mj-ea"/>
                          <a:cs typeface="Calibri Light" panose="020F0302020204030204" pitchFamily="34" charset="0"/>
                        </a:rPr>
                        <a:t>　</a:t>
                      </a:r>
                      <a:r>
                        <a:rPr lang="en-US" altLang="ja-JP" sz="1000" b="1" i="0" u="none" dirty="0">
                          <a:effectLst/>
                          <a:latin typeface="+mj-ea"/>
                          <a:ea typeface="+mj-ea"/>
                          <a:cs typeface="Calibri Light" panose="020F0302020204030204" pitchFamily="34" charset="0"/>
                        </a:rPr>
                        <a:t>【</a:t>
                      </a:r>
                      <a:r>
                        <a:rPr lang="ja-JP" altLang="en-US" sz="1000" b="1" i="0" u="none" dirty="0">
                          <a:effectLst/>
                          <a:latin typeface="+mj-ea"/>
                          <a:ea typeface="+mj-ea"/>
                          <a:cs typeface="Calibri Light" panose="020F0302020204030204" pitchFamily="34" charset="0"/>
                        </a:rPr>
                        <a:t>概要</a:t>
                      </a:r>
                      <a:r>
                        <a:rPr lang="en-US" altLang="ja-JP" sz="1000" b="1" i="0" u="none" dirty="0">
                          <a:effectLst/>
                          <a:latin typeface="+mj-ea"/>
                          <a:ea typeface="+mj-ea"/>
                          <a:cs typeface="Calibri Light" panose="020F0302020204030204" pitchFamily="34" charset="0"/>
                        </a:rPr>
                        <a:t>】</a:t>
                      </a:r>
                      <a:r>
                        <a:rPr lang="ja-JP" altLang="en-US" sz="1000" b="1" i="0" u="none" dirty="0">
                          <a:effectLst/>
                          <a:latin typeface="+mj-ea"/>
                          <a:ea typeface="+mj-ea"/>
                          <a:cs typeface="Calibri Light" panose="020F0302020204030204" pitchFamily="34" charset="0"/>
                        </a:rPr>
                        <a:t>　　　　　　　　　　　　　　　　　　　　　　　　　　　　　　　　　　　　　　　　　　　　　　</a:t>
                      </a:r>
                      <a:r>
                        <a:rPr lang="en-US" altLang="ja-JP" sz="1000" b="1" i="0" u="none" dirty="0">
                          <a:effectLst/>
                          <a:latin typeface="+mj-ea"/>
                          <a:ea typeface="+mj-ea"/>
                          <a:cs typeface="Calibri Light" panose="020F0302020204030204" pitchFamily="34" charset="0"/>
                        </a:rPr>
                        <a:t>【</a:t>
                      </a:r>
                      <a:r>
                        <a:rPr lang="ja-JP" altLang="en-US" sz="1000" b="1" i="0" u="none" dirty="0">
                          <a:effectLst/>
                          <a:latin typeface="+mj-ea"/>
                          <a:ea typeface="+mj-ea"/>
                          <a:cs typeface="Calibri Light" panose="020F0302020204030204" pitchFamily="34" charset="0"/>
                        </a:rPr>
                        <a:t>概要</a:t>
                      </a:r>
                      <a:r>
                        <a:rPr lang="en-US" altLang="ja-JP" sz="1000" b="1" i="0" u="none" dirty="0">
                          <a:effectLst/>
                          <a:latin typeface="+mj-ea"/>
                          <a:ea typeface="+mj-ea"/>
                          <a:cs typeface="Calibri Light" panose="020F0302020204030204" pitchFamily="34" charset="0"/>
                        </a:rPr>
                        <a:t>】</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mj-ea"/>
                          <a:ea typeface="+mj-ea"/>
                          <a:cs typeface="Calibri Light" panose="020F0302020204030204" pitchFamily="34" charset="0"/>
                        </a:rPr>
                        <a:t>　</a:t>
                      </a:r>
                      <a:r>
                        <a:rPr lang="ja-JP" altLang="en-US" sz="1000" b="0" i="0" u="none" dirty="0">
                          <a:effectLst/>
                          <a:latin typeface="+mj-ea"/>
                          <a:ea typeface="+mj-ea"/>
                          <a:cs typeface="Calibri Light" panose="020F0302020204030204" pitchFamily="34" charset="0"/>
                        </a:rPr>
                        <a:t>名　称：</a:t>
                      </a:r>
                      <a:r>
                        <a:rPr lang="en-US" altLang="ja-JP" sz="1000" b="0" i="0" u="none" dirty="0">
                          <a:effectLst/>
                          <a:latin typeface="+mj-ea"/>
                          <a:ea typeface="+mj-ea"/>
                          <a:cs typeface="Calibri Light" panose="020F0302020204030204" pitchFamily="34" charset="0"/>
                        </a:rPr>
                        <a:t>『</a:t>
                      </a:r>
                      <a:r>
                        <a:rPr lang="ja-JP" altLang="en-US" sz="1000" dirty="0">
                          <a:effectLst/>
                        </a:rPr>
                        <a:t>熊野古道 道普請（みちぶしん）ウォーク①</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　　　　　　　　　　　　　　　　　名　称：</a:t>
                      </a:r>
                      <a:r>
                        <a:rPr lang="en-US" altLang="ja-JP" sz="1000" b="0" i="0" u="none" dirty="0">
                          <a:effectLst/>
                          <a:latin typeface="+mj-ea"/>
                          <a:ea typeface="+mj-ea"/>
                          <a:cs typeface="Calibri Light" panose="020F0302020204030204" pitchFamily="34" charset="0"/>
                        </a:rPr>
                        <a:t>『</a:t>
                      </a:r>
                      <a:r>
                        <a:rPr lang="ja-JP" altLang="en-US" sz="1000" dirty="0">
                          <a:effectLst/>
                        </a:rPr>
                        <a:t>熊野古道 道普請（みちぶしん）ウォーク②</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　　</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コース：熊野古道中辺路ルート</a:t>
                      </a:r>
                      <a:r>
                        <a:rPr lang="ja-JP" altLang="en-US" sz="1000" b="1" i="0" u="none" dirty="0">
                          <a:solidFill>
                            <a:srgbClr val="FF0000"/>
                          </a:solidFill>
                          <a:effectLst/>
                          <a:latin typeface="+mj-ea"/>
                          <a:ea typeface="+mj-ea"/>
                          <a:cs typeface="Calibri Light" panose="020F0302020204030204" pitchFamily="34" charset="0"/>
                        </a:rPr>
                        <a:t>（式水周辺）　　　　　　　　　　　　　　　　　　　　　　 </a:t>
                      </a:r>
                      <a:r>
                        <a:rPr lang="ja-JP" altLang="en-US" sz="1000" b="0" i="0" u="none" dirty="0">
                          <a:effectLst/>
                          <a:latin typeface="+mj-ea"/>
                          <a:ea typeface="+mj-ea"/>
                          <a:cs typeface="Calibri Light" panose="020F0302020204030204" pitchFamily="34" charset="0"/>
                        </a:rPr>
                        <a:t>コース：</a:t>
                      </a:r>
                      <a:r>
                        <a:rPr kumimoji="1" lang="ja-JP" altLang="en-US" sz="1000" b="0" i="0" u="none" kern="1200" dirty="0">
                          <a:solidFill>
                            <a:schemeClr val="tx1"/>
                          </a:solidFill>
                          <a:effectLst/>
                          <a:latin typeface="+mj-ea"/>
                          <a:ea typeface="+mn-ea"/>
                          <a:cs typeface="Calibri Light" panose="020F0302020204030204" pitchFamily="34" charset="0"/>
                        </a:rPr>
                        <a:t>熊野古道中辺路ルート</a:t>
                      </a:r>
                      <a:r>
                        <a:rPr kumimoji="1" lang="ja-JP" altLang="en-US" sz="1000" b="1" i="0" u="none" kern="1200" dirty="0">
                          <a:solidFill>
                            <a:srgbClr val="FF0000"/>
                          </a:solidFill>
                          <a:effectLst/>
                          <a:latin typeface="+mj-ea"/>
                          <a:ea typeface="+mn-ea"/>
                          <a:cs typeface="Calibri Light" panose="020F0302020204030204" pitchFamily="34" charset="0"/>
                        </a:rPr>
                        <a:t>（三軒茶屋周辺）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r>
                      <a:b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br>
                      <a:r>
                        <a:rPr lang="ja-JP" altLang="en-US" sz="1000" b="0" i="0" u="none" dirty="0">
                          <a:effectLst/>
                          <a:latin typeface="+mj-ea"/>
                          <a:ea typeface="+mj-ea"/>
                          <a:cs typeface="Calibri Light" panose="020F0302020204030204" pitchFamily="34" charset="0"/>
                        </a:rPr>
                        <a:t>　内　容：和歌山県世界遺産センター職員の指導に基づき、熊野古道　　　　　　　内　容：</a:t>
                      </a:r>
                      <a:r>
                        <a:rPr kumimoji="1" lang="ja-JP" altLang="en-US" sz="1000" b="0" i="0" u="none" kern="1200" dirty="0">
                          <a:solidFill>
                            <a:schemeClr val="tx1"/>
                          </a:solidFill>
                          <a:effectLst/>
                          <a:latin typeface="+mj-ea"/>
                          <a:ea typeface="+mn-ea"/>
                          <a:cs typeface="Calibri Light" panose="020F0302020204030204" pitchFamily="34" charset="0"/>
                        </a:rPr>
                        <a:t>和歌山県世界遺産センター職員の指導に基づき、熊野古道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の破損部分において、土を補充し踏みならすことや土砂の流　　　　　　　　 　　　</a:t>
                      </a:r>
                      <a:r>
                        <a:rPr kumimoji="1" lang="ja-JP" altLang="en-US" sz="1000" b="0" i="0" u="none" kern="1200" dirty="0">
                          <a:solidFill>
                            <a:schemeClr val="tx1"/>
                          </a:solidFill>
                          <a:effectLst/>
                          <a:latin typeface="+mj-ea"/>
                          <a:ea typeface="+mn-ea"/>
                          <a:cs typeface="Calibri Light" panose="020F0302020204030204" pitchFamily="34" charset="0"/>
                        </a:rPr>
                        <a:t>の破損部分において、土を補充し踏みならすことや土砂の流　　　　　　　　　　　　</a:t>
                      </a:r>
                      <a:r>
                        <a:rPr lang="ja-JP" altLang="en-US" sz="1000" b="0" i="0" u="none" dirty="0">
                          <a:effectLst/>
                          <a:latin typeface="+mj-ea"/>
                          <a:ea typeface="+mj-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失を防ぐ作業など修繕活動を行っていただく体験。　　　　　　　　　　　　　　　  　　</a:t>
                      </a:r>
                      <a:r>
                        <a:rPr kumimoji="1" lang="ja-JP" altLang="en-US" sz="1000" b="0" i="0" u="none" kern="1200" dirty="0">
                          <a:solidFill>
                            <a:schemeClr val="tx1"/>
                          </a:solidFill>
                          <a:effectLst/>
                          <a:latin typeface="+mj-ea"/>
                          <a:ea typeface="+mn-ea"/>
                          <a:cs typeface="Calibri Light" panose="020F0302020204030204" pitchFamily="34" charset="0"/>
                        </a:rPr>
                        <a:t>失を防ぐ作業など修繕活動を行っていただく体験。　</a:t>
                      </a:r>
                      <a:r>
                        <a:rPr lang="ja-JP" altLang="en-US" sz="1000" b="0" i="0" u="none" dirty="0">
                          <a:effectLst/>
                          <a:latin typeface="+mj-ea"/>
                          <a:ea typeface="+mj-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所要時間：約６０分　</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所要時間：約６０分</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en-US" altLang="ja-JP" sz="1000" b="0" i="0" u="none" dirty="0">
                          <a:effectLst/>
                          <a:latin typeface="+mj-ea"/>
                          <a:ea typeface="+mj-ea"/>
                          <a:cs typeface="Calibri Light" panose="020F0302020204030204" pitchFamily="34" charset="0"/>
                        </a:rPr>
                        <a:t> </a:t>
                      </a:r>
                      <a:r>
                        <a:rPr lang="ja-JP" altLang="en-US" sz="1000" b="0" i="0" u="none" dirty="0">
                          <a:effectLst/>
                          <a:latin typeface="+mj-ea"/>
                          <a:ea typeface="+mj-ea"/>
                          <a:cs typeface="Calibri Light" panose="020F0302020204030204" pitchFamily="34" charset="0"/>
                        </a:rPr>
                        <a:t>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38" name="正方形/長方形 37">
            <a:extLst>
              <a:ext uri="{FF2B5EF4-FFF2-40B4-BE49-F238E27FC236}">
                <a16:creationId xmlns:a16="http://schemas.microsoft.com/office/drawing/2014/main" id="{634210B0-4DFC-47DA-81AC-D6B70379E1FC}"/>
              </a:ext>
            </a:extLst>
          </p:cNvPr>
          <p:cNvSpPr/>
          <p:nvPr/>
        </p:nvSpPr>
        <p:spPr>
          <a:xfrm>
            <a:off x="771302" y="967052"/>
            <a:ext cx="3693894" cy="2941067"/>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9B5BF67-02C0-4197-B678-E1F31EA365A7}"/>
              </a:ext>
            </a:extLst>
          </p:cNvPr>
          <p:cNvSpPr/>
          <p:nvPr/>
        </p:nvSpPr>
        <p:spPr>
          <a:xfrm>
            <a:off x="4862128" y="937542"/>
            <a:ext cx="3742319" cy="2941067"/>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FD43B59-CFDF-42D0-A891-83AD5A099FBD}"/>
              </a:ext>
            </a:extLst>
          </p:cNvPr>
          <p:cNvPicPr>
            <a:picLocks noChangeAspect="1"/>
          </p:cNvPicPr>
          <p:nvPr/>
        </p:nvPicPr>
        <p:blipFill>
          <a:blip r:embed="rId3"/>
          <a:stretch>
            <a:fillRect/>
          </a:stretch>
        </p:blipFill>
        <p:spPr>
          <a:xfrm>
            <a:off x="5990229" y="220860"/>
            <a:ext cx="609660" cy="609660"/>
          </a:xfrm>
          <a:prstGeom prst="rect">
            <a:avLst/>
          </a:prstGeom>
        </p:spPr>
      </p:pic>
      <p:pic>
        <p:nvPicPr>
          <p:cNvPr id="9" name="図 8">
            <a:extLst>
              <a:ext uri="{FF2B5EF4-FFF2-40B4-BE49-F238E27FC236}">
                <a16:creationId xmlns:a16="http://schemas.microsoft.com/office/drawing/2014/main" id="{56849C00-1337-4C9C-873C-32496948DD88}"/>
              </a:ext>
            </a:extLst>
          </p:cNvPr>
          <p:cNvPicPr>
            <a:picLocks noChangeAspect="1"/>
          </p:cNvPicPr>
          <p:nvPr/>
        </p:nvPicPr>
        <p:blipFill>
          <a:blip r:embed="rId4"/>
          <a:stretch>
            <a:fillRect/>
          </a:stretch>
        </p:blipFill>
        <p:spPr>
          <a:xfrm>
            <a:off x="7264682" y="207028"/>
            <a:ext cx="653108" cy="646305"/>
          </a:xfrm>
          <a:prstGeom prst="rect">
            <a:avLst/>
          </a:prstGeom>
        </p:spPr>
      </p:pic>
      <p:sp>
        <p:nvSpPr>
          <p:cNvPr id="18" name="正方形/長方形 17">
            <a:extLst>
              <a:ext uri="{FF2B5EF4-FFF2-40B4-BE49-F238E27FC236}">
                <a16:creationId xmlns:a16="http://schemas.microsoft.com/office/drawing/2014/main" id="{D4FB797A-B8D7-4F13-9041-4A9FB4A698A4}"/>
              </a:ext>
            </a:extLst>
          </p:cNvPr>
          <p:cNvSpPr/>
          <p:nvPr/>
        </p:nvSpPr>
        <p:spPr>
          <a:xfrm>
            <a:off x="778492" y="3957761"/>
            <a:ext cx="3693894" cy="273914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B218C22-F1D8-4771-B385-337BE0C3CEDC}"/>
              </a:ext>
            </a:extLst>
          </p:cNvPr>
          <p:cNvSpPr/>
          <p:nvPr/>
        </p:nvSpPr>
        <p:spPr>
          <a:xfrm>
            <a:off x="4862128" y="3937684"/>
            <a:ext cx="3742319" cy="273914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296E0657-3A7A-473B-87A7-5DDA3165D2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8593" y="992603"/>
            <a:ext cx="465538" cy="381919"/>
          </a:xfrm>
          <a:prstGeom prst="rect">
            <a:avLst/>
          </a:prstGeom>
        </p:spPr>
      </p:pic>
      <p:sp>
        <p:nvSpPr>
          <p:cNvPr id="34" name="Rectangle 51">
            <a:extLst>
              <a:ext uri="{FF2B5EF4-FFF2-40B4-BE49-F238E27FC236}">
                <a16:creationId xmlns:a16="http://schemas.microsoft.com/office/drawing/2014/main" id="{9E2BD561-F4B2-4E2F-A0D6-9055C2469511}"/>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（プログラム内容）</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6" name="正方形/長方形 35">
            <a:extLst>
              <a:ext uri="{FF2B5EF4-FFF2-40B4-BE49-F238E27FC236}">
                <a16:creationId xmlns:a16="http://schemas.microsoft.com/office/drawing/2014/main" id="{19378378-2F9F-4DF5-A399-6AE67EAE64FD}"/>
              </a:ext>
            </a:extLst>
          </p:cNvPr>
          <p:cNvSpPr/>
          <p:nvPr/>
        </p:nvSpPr>
        <p:spPr>
          <a:xfrm flipV="1">
            <a:off x="3632818" y="550981"/>
            <a:ext cx="1774350" cy="230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8E1A2D27-525F-4E54-A28B-58750CA155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762" y="207028"/>
            <a:ext cx="564076" cy="630041"/>
          </a:xfrm>
          <a:prstGeom prst="rect">
            <a:avLst/>
          </a:prstGeom>
        </p:spPr>
      </p:pic>
      <p:pic>
        <p:nvPicPr>
          <p:cNvPr id="32" name="図 31">
            <a:extLst>
              <a:ext uri="{FF2B5EF4-FFF2-40B4-BE49-F238E27FC236}">
                <a16:creationId xmlns:a16="http://schemas.microsoft.com/office/drawing/2014/main" id="{4D417F6C-3C8D-40E2-9408-D9C3878626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1465" y="5622144"/>
            <a:ext cx="1424735" cy="949824"/>
          </a:xfrm>
          <a:prstGeom prst="rect">
            <a:avLst/>
          </a:prstGeom>
        </p:spPr>
      </p:pic>
      <p:pic>
        <p:nvPicPr>
          <p:cNvPr id="11" name="図 10">
            <a:extLst>
              <a:ext uri="{FF2B5EF4-FFF2-40B4-BE49-F238E27FC236}">
                <a16:creationId xmlns:a16="http://schemas.microsoft.com/office/drawing/2014/main" id="{C7E7F3F6-B5BB-4E52-9EC0-184AF7ECCC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7237" y="5658739"/>
            <a:ext cx="1488857" cy="981783"/>
          </a:xfrm>
          <a:prstGeom prst="rect">
            <a:avLst/>
          </a:prstGeom>
        </p:spPr>
      </p:pic>
      <p:pic>
        <p:nvPicPr>
          <p:cNvPr id="35" name="図 34">
            <a:extLst>
              <a:ext uri="{FF2B5EF4-FFF2-40B4-BE49-F238E27FC236}">
                <a16:creationId xmlns:a16="http://schemas.microsoft.com/office/drawing/2014/main" id="{E1DA3DA8-EE39-432E-A5DD-053C97CD95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6156" y="2825827"/>
            <a:ext cx="1456841" cy="911188"/>
          </a:xfrm>
          <a:prstGeom prst="rect">
            <a:avLst/>
          </a:prstGeom>
        </p:spPr>
      </p:pic>
      <p:pic>
        <p:nvPicPr>
          <p:cNvPr id="37" name="図 36">
            <a:extLst>
              <a:ext uri="{FF2B5EF4-FFF2-40B4-BE49-F238E27FC236}">
                <a16:creationId xmlns:a16="http://schemas.microsoft.com/office/drawing/2014/main" id="{E17FE1CF-CEF2-4F29-9621-3360470C10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06939" y="2793881"/>
            <a:ext cx="1416725" cy="943134"/>
          </a:xfrm>
          <a:prstGeom prst="rect">
            <a:avLst/>
          </a:prstGeom>
        </p:spPr>
      </p:pic>
      <p:pic>
        <p:nvPicPr>
          <p:cNvPr id="40" name="図 39">
            <a:extLst>
              <a:ext uri="{FF2B5EF4-FFF2-40B4-BE49-F238E27FC236}">
                <a16:creationId xmlns:a16="http://schemas.microsoft.com/office/drawing/2014/main" id="{6BB57B67-67B9-42C2-B3D8-C454FB1297B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32296" y="2801775"/>
            <a:ext cx="1415587" cy="943135"/>
          </a:xfrm>
          <a:prstGeom prst="rect">
            <a:avLst/>
          </a:prstGeom>
        </p:spPr>
      </p:pic>
      <p:pic>
        <p:nvPicPr>
          <p:cNvPr id="24" name="図 23">
            <a:extLst>
              <a:ext uri="{FF2B5EF4-FFF2-40B4-BE49-F238E27FC236}">
                <a16:creationId xmlns:a16="http://schemas.microsoft.com/office/drawing/2014/main" id="{175AC5A3-C9D3-41E3-938A-FEF353D240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417" y="2833403"/>
            <a:ext cx="1833377" cy="918881"/>
          </a:xfrm>
          <a:prstGeom prst="rect">
            <a:avLst/>
          </a:prstGeom>
        </p:spPr>
      </p:pic>
      <p:sp>
        <p:nvSpPr>
          <p:cNvPr id="41" name="Rectangle 51">
            <a:extLst>
              <a:ext uri="{FF2B5EF4-FFF2-40B4-BE49-F238E27FC236}">
                <a16:creationId xmlns:a16="http://schemas.microsoft.com/office/drawing/2014/main" id="{E8812AA0-4687-4D05-8265-0299957A9EAA}"/>
              </a:ext>
            </a:extLst>
          </p:cNvPr>
          <p:cNvSpPr>
            <a:spLocks noChangeArrowheads="1"/>
          </p:cNvSpPr>
          <p:nvPr/>
        </p:nvSpPr>
        <p:spPr bwMode="auto">
          <a:xfrm>
            <a:off x="938686" y="153506"/>
            <a:ext cx="84371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世界文化遺産　熊野古道　 保全と活用</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　　</a:t>
            </a:r>
            <a:endParaRPr lang="en-US" altLang="ja-JP" sz="1600" b="1" dirty="0">
              <a:solidFill>
                <a:srgbClr val="002060"/>
              </a:solidFill>
              <a:latin typeface="Microsoft Sans Serif" pitchFamily="34" charset="0"/>
              <a:ea typeface="HG丸ｺﾞｼｯｸM-PRO" pitchFamily="50" charset="-128"/>
              <a:cs typeface="HG丸ｺﾞｼｯｸM-PRO" pitchFamily="50" charset="-128"/>
            </a:endParaRPr>
          </a:p>
          <a:p>
            <a:pPr lvl="0" indent="407988"/>
            <a:endParaRPr kumimoji="1" lang="ja-JP" altLang="ja-JP" sz="1600" b="0" i="0" u="none" strike="noStrike" cap="none" normalizeH="0" baseline="0" dirty="0">
              <a:ln>
                <a:noFill/>
              </a:ln>
              <a:solidFill>
                <a:srgbClr val="002060"/>
              </a:solidFill>
              <a:effectLst/>
            </a:endParaRPr>
          </a:p>
        </p:txBody>
      </p:sp>
      <p:pic>
        <p:nvPicPr>
          <p:cNvPr id="42" name="図 41">
            <a:extLst>
              <a:ext uri="{FF2B5EF4-FFF2-40B4-BE49-F238E27FC236}">
                <a16:creationId xmlns:a16="http://schemas.microsoft.com/office/drawing/2014/main" id="{680CFFB5-2906-424E-9783-5CE7C663878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1442" y="401126"/>
            <a:ext cx="1151515" cy="307778"/>
          </a:xfrm>
          <a:prstGeom prst="rect">
            <a:avLst/>
          </a:prstGeom>
        </p:spPr>
      </p:pic>
      <p:pic>
        <p:nvPicPr>
          <p:cNvPr id="2" name="図 1">
            <a:extLst>
              <a:ext uri="{FF2B5EF4-FFF2-40B4-BE49-F238E27FC236}">
                <a16:creationId xmlns:a16="http://schemas.microsoft.com/office/drawing/2014/main" id="{CA71345B-AF32-4150-B65E-06BEE99F161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2133" y="5712671"/>
            <a:ext cx="1553631" cy="873917"/>
          </a:xfrm>
          <a:prstGeom prst="rect">
            <a:avLst/>
          </a:prstGeom>
        </p:spPr>
      </p:pic>
      <p:pic>
        <p:nvPicPr>
          <p:cNvPr id="7" name="図 6">
            <a:extLst>
              <a:ext uri="{FF2B5EF4-FFF2-40B4-BE49-F238E27FC236}">
                <a16:creationId xmlns:a16="http://schemas.microsoft.com/office/drawing/2014/main" id="{06A3F7A6-0B9E-4244-BC5F-73D14FA7678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11795" y="5610503"/>
            <a:ext cx="1465695" cy="981783"/>
          </a:xfrm>
          <a:prstGeom prst="rect">
            <a:avLst/>
          </a:prstGeom>
        </p:spPr>
      </p:pic>
      <p:pic>
        <p:nvPicPr>
          <p:cNvPr id="8" name="図 7">
            <a:extLst>
              <a:ext uri="{FF2B5EF4-FFF2-40B4-BE49-F238E27FC236}">
                <a16:creationId xmlns:a16="http://schemas.microsoft.com/office/drawing/2014/main" id="{815192ED-C4A8-4EC5-A093-A38360C826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3566" y="4011561"/>
            <a:ext cx="465538" cy="381919"/>
          </a:xfrm>
          <a:prstGeom prst="rect">
            <a:avLst/>
          </a:prstGeom>
        </p:spPr>
      </p:pic>
      <p:pic>
        <p:nvPicPr>
          <p:cNvPr id="10" name="図 9">
            <a:extLst>
              <a:ext uri="{FF2B5EF4-FFF2-40B4-BE49-F238E27FC236}">
                <a16:creationId xmlns:a16="http://schemas.microsoft.com/office/drawing/2014/main" id="{DDEB2271-DB32-47CD-BFBB-A9828688F0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0517" y="951919"/>
            <a:ext cx="465538" cy="381919"/>
          </a:xfrm>
          <a:prstGeom prst="rect">
            <a:avLst/>
          </a:prstGeom>
        </p:spPr>
      </p:pic>
      <p:pic>
        <p:nvPicPr>
          <p:cNvPr id="12" name="図 11">
            <a:extLst>
              <a:ext uri="{FF2B5EF4-FFF2-40B4-BE49-F238E27FC236}">
                <a16:creationId xmlns:a16="http://schemas.microsoft.com/office/drawing/2014/main" id="{27B039AE-EF25-4BC0-A4EB-057043F97B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109" y="3996042"/>
            <a:ext cx="465538" cy="381919"/>
          </a:xfrm>
          <a:prstGeom prst="rect">
            <a:avLst/>
          </a:prstGeom>
        </p:spPr>
      </p:pic>
      <p:sp>
        <p:nvSpPr>
          <p:cNvPr id="3" name="テキスト ボックス 2">
            <a:extLst>
              <a:ext uri="{FF2B5EF4-FFF2-40B4-BE49-F238E27FC236}">
                <a16:creationId xmlns:a16="http://schemas.microsoft.com/office/drawing/2014/main" id="{EF5F574F-B272-4F35-932F-1014E0652B0E}"/>
              </a:ext>
            </a:extLst>
          </p:cNvPr>
          <p:cNvSpPr txBox="1"/>
          <p:nvPr/>
        </p:nvSpPr>
        <p:spPr>
          <a:xfrm>
            <a:off x="8210242" y="18771"/>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4</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295781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894467"/>
            <a:ext cx="9144000" cy="0"/>
          </a:xfrm>
          <a:prstGeom prst="line">
            <a:avLst/>
          </a:prstGeom>
          <a:ln w="63500">
            <a:gradFill flip="none" rotWithShape="1">
              <a:gsLst>
                <a:gs pos="100000">
                  <a:srgbClr val="CCECFF"/>
                </a:gs>
                <a:gs pos="0">
                  <a:srgbClr val="0070C0"/>
                </a:gs>
                <a:gs pos="100000">
                  <a:schemeClr val="accent1">
                    <a:tint val="44500"/>
                    <a:satMod val="160000"/>
                  </a:schemeClr>
                </a:gs>
                <a:gs pos="100000">
                  <a:schemeClr val="accent6">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646" y="262084"/>
            <a:ext cx="617689" cy="555828"/>
          </a:xfrm>
          <a:prstGeom prst="rect">
            <a:avLst/>
          </a:prstGeom>
        </p:spPr>
      </p:pic>
      <p:sp>
        <p:nvSpPr>
          <p:cNvPr id="8" name="Rectangle 51">
            <a:extLst>
              <a:ext uri="{FF2B5EF4-FFF2-40B4-BE49-F238E27FC236}">
                <a16:creationId xmlns:a16="http://schemas.microsoft.com/office/drawing/2014/main" id="{00F5E782-5625-4111-BBE6-FD5A9D01F4A8}"/>
              </a:ext>
            </a:extLst>
          </p:cNvPr>
          <p:cNvSpPr>
            <a:spLocks noChangeArrowheads="1"/>
          </p:cNvSpPr>
          <p:nvPr/>
        </p:nvSpPr>
        <p:spPr bwMode="auto">
          <a:xfrm>
            <a:off x="225599" y="370721"/>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南紀熊野ジオパーク</a:t>
            </a:r>
            <a:r>
              <a:rPr kumimoji="1" lang="ja-JP" altLang="en-US" sz="1600" b="1" i="0" u="none" strike="noStrike" cap="none" normalizeH="0" baseline="0" dirty="0">
                <a:ln>
                  <a:noFill/>
                </a:ln>
                <a:solidFill>
                  <a:srgbClr val="002060"/>
                </a:solidFill>
                <a:effectLst/>
                <a:latin typeface="Microsoft Sans Serif" pitchFamily="34" charset="0"/>
                <a:ea typeface="HG丸ｺﾞｼｯｸM-PRO" pitchFamily="50" charset="-128"/>
                <a:cs typeface="HG丸ｺﾞｼｯｸM-PRO" pitchFamily="50" charset="-128"/>
              </a:rPr>
              <a:t>　プレートが出会って生まれた３つの大地</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9" name="図 8">
            <a:extLst>
              <a:ext uri="{FF2B5EF4-FFF2-40B4-BE49-F238E27FC236}">
                <a16:creationId xmlns:a16="http://schemas.microsoft.com/office/drawing/2014/main" id="{4DC6B0F4-1460-44E8-961F-3DC28766DA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67" y="86967"/>
            <a:ext cx="617689" cy="666113"/>
          </a:xfrm>
          <a:prstGeom prst="rect">
            <a:avLst/>
          </a:prstGeom>
        </p:spPr>
      </p:pic>
      <p:pic>
        <p:nvPicPr>
          <p:cNvPr id="10" name="図 9">
            <a:extLst>
              <a:ext uri="{FF2B5EF4-FFF2-40B4-BE49-F238E27FC236}">
                <a16:creationId xmlns:a16="http://schemas.microsoft.com/office/drawing/2014/main" id="{4D6E0D8E-7E4D-4238-BF1A-5726E3909A1F}"/>
              </a:ext>
            </a:extLst>
          </p:cNvPr>
          <p:cNvPicPr>
            <a:picLocks noChangeAspect="1"/>
          </p:cNvPicPr>
          <p:nvPr/>
        </p:nvPicPr>
        <p:blipFill>
          <a:blip r:embed="rId5"/>
          <a:stretch>
            <a:fillRect/>
          </a:stretch>
        </p:blipFill>
        <p:spPr>
          <a:xfrm>
            <a:off x="59331" y="992801"/>
            <a:ext cx="792088" cy="792088"/>
          </a:xfrm>
          <a:prstGeom prst="rect">
            <a:avLst/>
          </a:prstGeom>
        </p:spPr>
      </p:pic>
      <p:pic>
        <p:nvPicPr>
          <p:cNvPr id="11" name="図 10">
            <a:extLst>
              <a:ext uri="{FF2B5EF4-FFF2-40B4-BE49-F238E27FC236}">
                <a16:creationId xmlns:a16="http://schemas.microsoft.com/office/drawing/2014/main" id="{5A88AE30-3732-46D5-BF75-6E620253544D}"/>
              </a:ext>
            </a:extLst>
          </p:cNvPr>
          <p:cNvPicPr>
            <a:picLocks noChangeAspect="1"/>
          </p:cNvPicPr>
          <p:nvPr/>
        </p:nvPicPr>
        <p:blipFill>
          <a:blip r:embed="rId6"/>
          <a:stretch>
            <a:fillRect/>
          </a:stretch>
        </p:blipFill>
        <p:spPr>
          <a:xfrm>
            <a:off x="879012" y="987516"/>
            <a:ext cx="799600" cy="787361"/>
          </a:xfrm>
          <a:prstGeom prst="rect">
            <a:avLst/>
          </a:prstGeom>
        </p:spPr>
      </p:pic>
      <p:pic>
        <p:nvPicPr>
          <p:cNvPr id="12" name="コンテンツ プレースホルダー 11">
            <a:extLst>
              <a:ext uri="{FF2B5EF4-FFF2-40B4-BE49-F238E27FC236}">
                <a16:creationId xmlns:a16="http://schemas.microsoft.com/office/drawing/2014/main" id="{E20A55E9-2207-4FE4-B1BA-26C64AA95015}"/>
              </a:ext>
            </a:extLst>
          </p:cNvPr>
          <p:cNvPicPr>
            <a:picLocks noGrp="1" noChangeAspect="1"/>
          </p:cNvPicPr>
          <p:nvPr>
            <p:ph idx="1"/>
          </p:nvPr>
        </p:nvPicPr>
        <p:blipFill>
          <a:blip r:embed="rId7"/>
          <a:stretch>
            <a:fillRect/>
          </a:stretch>
        </p:blipFill>
        <p:spPr>
          <a:xfrm>
            <a:off x="1745523" y="983526"/>
            <a:ext cx="792088" cy="783837"/>
          </a:xfrm>
          <a:prstGeom prst="rect">
            <a:avLst/>
          </a:prstGeom>
        </p:spPr>
      </p:pic>
      <p:pic>
        <p:nvPicPr>
          <p:cNvPr id="14" name="図 13">
            <a:extLst>
              <a:ext uri="{FF2B5EF4-FFF2-40B4-BE49-F238E27FC236}">
                <a16:creationId xmlns:a16="http://schemas.microsoft.com/office/drawing/2014/main" id="{C9574DD0-640E-47F1-BA44-7AED4DB39C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4522" y="991885"/>
            <a:ext cx="1620956" cy="1088526"/>
          </a:xfrm>
          <a:prstGeom prst="rect">
            <a:avLst/>
          </a:prstGeom>
        </p:spPr>
      </p:pic>
      <p:sp>
        <p:nvSpPr>
          <p:cNvPr id="15" name="正方形/長方形 14">
            <a:extLst>
              <a:ext uri="{FF2B5EF4-FFF2-40B4-BE49-F238E27FC236}">
                <a16:creationId xmlns:a16="http://schemas.microsoft.com/office/drawing/2014/main" id="{C2887F7D-D998-450A-A043-0FED314FFEE5}"/>
              </a:ext>
            </a:extLst>
          </p:cNvPr>
          <p:cNvSpPr/>
          <p:nvPr/>
        </p:nvSpPr>
        <p:spPr>
          <a:xfrm>
            <a:off x="107504" y="2355353"/>
            <a:ext cx="4572000" cy="2893100"/>
          </a:xfrm>
          <a:prstGeom prst="rect">
            <a:avLst/>
          </a:prstGeom>
        </p:spPr>
        <p:txBody>
          <a:bodyPr>
            <a:spAutoFit/>
          </a:bodyPr>
          <a:lstStyle/>
          <a:p>
            <a:r>
              <a:rPr lang="ja-JP" altLang="en-US" sz="1400" dirty="0">
                <a:solidFill>
                  <a:srgbClr val="000000"/>
                </a:solidFill>
                <a:latin typeface="Meiryo UI" panose="020B0604030504040204" pitchFamily="50" charset="-128"/>
                <a:ea typeface="Meiryo UI" panose="020B0604030504040204" pitchFamily="50" charset="-128"/>
              </a:rPr>
              <a:t>水と大地が生み出した「南紀熊野ジオパーク」。</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プレートの沈み込みに伴って生み出された３つの大地。それらが作る独特の景観や温暖湿潤な気候がもたらす多種多様な動植物。 そこから生まれた熊野信仰。</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大地のなりたちを知るだけでなく、本県における歴史・文化・動植物・食などを通じ</a:t>
            </a:r>
            <a:r>
              <a:rPr lang="ja-JP" altLang="en-US" sz="1400" b="1" dirty="0">
                <a:latin typeface="Meiryo UI" panose="020B0604030504040204" pitchFamily="50" charset="-128"/>
                <a:ea typeface="Meiryo UI" panose="020B0604030504040204" pitchFamily="50" charset="-128"/>
              </a:rPr>
              <a:t>「自然への</a:t>
            </a:r>
            <a:r>
              <a:rPr lang="ja-JP" altLang="en-US" sz="1400" b="1" i="0" u="none" strike="noStrike" baseline="0" dirty="0">
                <a:latin typeface="Meiryo UI" panose="020B0604030504040204" pitchFamily="50" charset="-128"/>
                <a:ea typeface="Meiryo UI" panose="020B0604030504040204" pitchFamily="50" charset="-128"/>
              </a:rPr>
              <a:t>畏敬の念</a:t>
            </a:r>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や</a:t>
            </a:r>
            <a:r>
              <a:rPr lang="ja-JP" altLang="en-US" sz="1400" b="1" dirty="0">
                <a:latin typeface="Meiryo UI" panose="020B0604030504040204" pitchFamily="50" charset="-128"/>
                <a:ea typeface="Meiryo UI" panose="020B0604030504040204" pitchFamily="50" charset="-128"/>
              </a:rPr>
              <a:t>「大地の恵み」</a:t>
            </a:r>
            <a:r>
              <a:rPr lang="ja-JP" altLang="en-US" sz="1400" dirty="0">
                <a:latin typeface="Meiryo UI" panose="020B0604030504040204" pitchFamily="50" charset="-128"/>
                <a:ea typeface="Meiryo UI" panose="020B0604030504040204" pitchFamily="50" charset="-128"/>
              </a:rPr>
              <a:t>など大地と人の暮らしの関わりを実感できるプログラムです。</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6" name="Rectangle 51">
            <a:extLst>
              <a:ext uri="{FF2B5EF4-FFF2-40B4-BE49-F238E27FC236}">
                <a16:creationId xmlns:a16="http://schemas.microsoft.com/office/drawing/2014/main" id="{EDA29706-2D7B-4C17-B658-688006874DC9}"/>
              </a:ext>
            </a:extLst>
          </p:cNvPr>
          <p:cNvSpPr>
            <a:spLocks noChangeArrowheads="1"/>
          </p:cNvSpPr>
          <p:nvPr/>
        </p:nvSpPr>
        <p:spPr bwMode="auto">
          <a:xfrm>
            <a:off x="-608613" y="200931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400" b="1" dirty="0">
                <a:latin typeface="+mn-ea"/>
                <a:ea typeface="+mn-ea"/>
                <a:cs typeface="HG丸ｺﾞｼｯｸM-PRO" pitchFamily="50" charset="-128"/>
              </a:rPr>
              <a:t>『</a:t>
            </a:r>
            <a:r>
              <a:rPr lang="ja-JP" altLang="en-US" sz="1400" b="1" dirty="0"/>
              <a:t>大地に育まれた熊野の自然と文化に出会う</a:t>
            </a:r>
            <a:r>
              <a:rPr lang="en-US" altLang="ja-JP" sz="1400" b="1" dirty="0">
                <a:latin typeface="+mn-ea"/>
                <a:ea typeface="+mn-ea"/>
                <a:cs typeface="HG丸ｺﾞｼｯｸM-PRO" pitchFamily="50" charset="-128"/>
              </a:rPr>
              <a:t>』</a:t>
            </a:r>
            <a:endParaRPr kumimoji="1" lang="ja-JP" altLang="ja-JP" sz="1400" b="1" i="0" u="none" strike="noStrike" cap="none" normalizeH="0" baseline="0" dirty="0">
              <a:ln>
                <a:noFill/>
              </a:ln>
              <a:effectLst/>
              <a:latin typeface="+mn-ea"/>
              <a:ea typeface="+mn-ea"/>
            </a:endParaRPr>
          </a:p>
        </p:txBody>
      </p:sp>
      <p:sp>
        <p:nvSpPr>
          <p:cNvPr id="17" name="正方形/長方形 16">
            <a:extLst>
              <a:ext uri="{FF2B5EF4-FFF2-40B4-BE49-F238E27FC236}">
                <a16:creationId xmlns:a16="http://schemas.microsoft.com/office/drawing/2014/main" id="{6AFEA0F5-56FD-4D69-89EF-B2574B4EE1EA}"/>
              </a:ext>
            </a:extLst>
          </p:cNvPr>
          <p:cNvSpPr/>
          <p:nvPr/>
        </p:nvSpPr>
        <p:spPr>
          <a:xfrm>
            <a:off x="-82931" y="1777049"/>
            <a:ext cx="1620957"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学習テーマ</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altLang="en-US" sz="1400" dirty="0"/>
          </a:p>
        </p:txBody>
      </p:sp>
      <p:sp>
        <p:nvSpPr>
          <p:cNvPr id="18" name="正方形/長方形 17">
            <a:extLst>
              <a:ext uri="{FF2B5EF4-FFF2-40B4-BE49-F238E27FC236}">
                <a16:creationId xmlns:a16="http://schemas.microsoft.com/office/drawing/2014/main" id="{81DB37E1-3BF4-4565-8BC5-C52C372ECB38}"/>
              </a:ext>
            </a:extLst>
          </p:cNvPr>
          <p:cNvSpPr/>
          <p:nvPr/>
        </p:nvSpPr>
        <p:spPr>
          <a:xfrm>
            <a:off x="104016" y="2309249"/>
            <a:ext cx="4572000" cy="1864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8DAF0BFE-DAD1-408F-8CA2-5B8F8A3F2A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1473" y="1178892"/>
            <a:ext cx="4180989" cy="2787327"/>
          </a:xfrm>
          <a:prstGeom prst="rect">
            <a:avLst/>
          </a:prstGeom>
        </p:spPr>
      </p:pic>
      <p:sp>
        <p:nvSpPr>
          <p:cNvPr id="21" name="正方形/長方形 20">
            <a:extLst>
              <a:ext uri="{FF2B5EF4-FFF2-40B4-BE49-F238E27FC236}">
                <a16:creationId xmlns:a16="http://schemas.microsoft.com/office/drawing/2014/main" id="{A7FBC5AD-904A-4EB4-8346-E94606C29F02}"/>
              </a:ext>
            </a:extLst>
          </p:cNvPr>
          <p:cNvSpPr/>
          <p:nvPr/>
        </p:nvSpPr>
        <p:spPr>
          <a:xfrm>
            <a:off x="42333" y="4512438"/>
            <a:ext cx="4664894" cy="1384995"/>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・定員４０名（Ａ班：</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名＋</a:t>
            </a:r>
            <a:r>
              <a:rPr lang="en-US" altLang="ja-JP" sz="1400" dirty="0">
                <a:latin typeface="Meiryo UI" panose="020B0604030504040204" pitchFamily="50" charset="-128"/>
                <a:ea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rPr>
              <a:t>班：</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２班</a:t>
            </a:r>
            <a:r>
              <a:rPr lang="ja-JP" altLang="en-US" sz="1400" dirty="0">
                <a:latin typeface="Meiryo UI" panose="020B0604030504040204" pitchFamily="50" charset="-128"/>
                <a:ea typeface="Meiryo UI" panose="020B0604030504040204" pitchFamily="50" charset="-128"/>
              </a:rPr>
              <a:t>に分かれて実施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・所要時間：約</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時間</a:t>
            </a:r>
            <a:endParaRPr lang="en-US" altLang="ja-JP" sz="1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a:t>
            </a:r>
            <a:r>
              <a:rPr lang="ja-JP" altLang="en-US" sz="1400" b="1" dirty="0">
                <a:latin typeface="Meiryo UI" panose="020B0604030504040204" pitchFamily="50" charset="-128"/>
                <a:ea typeface="Meiryo UI" panose="020B0604030504040204" pitchFamily="50" charset="-128"/>
              </a:rPr>
              <a:t>講義</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lang="ja-JP" altLang="en-US" sz="1400" dirty="0"/>
          </a:p>
        </p:txBody>
      </p:sp>
      <p:sp>
        <p:nvSpPr>
          <p:cNvPr id="22" name="正方形/長方形 21">
            <a:extLst>
              <a:ext uri="{FF2B5EF4-FFF2-40B4-BE49-F238E27FC236}">
                <a16:creationId xmlns:a16="http://schemas.microsoft.com/office/drawing/2014/main" id="{1ED1DAAB-8966-4EB6-8996-A347F0E4CD2D}"/>
              </a:ext>
            </a:extLst>
          </p:cNvPr>
          <p:cNvSpPr/>
          <p:nvPr/>
        </p:nvSpPr>
        <p:spPr>
          <a:xfrm>
            <a:off x="120479" y="4148539"/>
            <a:ext cx="1800493"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プログラム内容</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pic>
        <p:nvPicPr>
          <p:cNvPr id="25" name="図 24">
            <a:extLst>
              <a:ext uri="{FF2B5EF4-FFF2-40B4-BE49-F238E27FC236}">
                <a16:creationId xmlns:a16="http://schemas.microsoft.com/office/drawing/2014/main" id="{024CEDF6-62CA-4022-9049-0DDE12C007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92525" y="4118009"/>
            <a:ext cx="1809682" cy="1357262"/>
          </a:xfrm>
          <a:prstGeom prst="rect">
            <a:avLst/>
          </a:prstGeom>
        </p:spPr>
      </p:pic>
      <p:pic>
        <p:nvPicPr>
          <p:cNvPr id="26" name="図 25">
            <a:extLst>
              <a:ext uri="{FF2B5EF4-FFF2-40B4-BE49-F238E27FC236}">
                <a16:creationId xmlns:a16="http://schemas.microsoft.com/office/drawing/2014/main" id="{1BF21C25-1388-4D7F-8DEA-39A48B3105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77887" y="4118009"/>
            <a:ext cx="1947147" cy="1295737"/>
          </a:xfrm>
          <a:prstGeom prst="rect">
            <a:avLst/>
          </a:prstGeom>
        </p:spPr>
      </p:pic>
      <p:pic>
        <p:nvPicPr>
          <p:cNvPr id="27" name="図 26">
            <a:extLst>
              <a:ext uri="{FF2B5EF4-FFF2-40B4-BE49-F238E27FC236}">
                <a16:creationId xmlns:a16="http://schemas.microsoft.com/office/drawing/2014/main" id="{FB85B209-C56C-4BC1-A424-EAF67FA921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4418" y="5527533"/>
            <a:ext cx="1945897" cy="1197476"/>
          </a:xfrm>
          <a:prstGeom prst="rect">
            <a:avLst/>
          </a:prstGeom>
        </p:spPr>
      </p:pic>
      <p:pic>
        <p:nvPicPr>
          <p:cNvPr id="28" name="図 27">
            <a:extLst>
              <a:ext uri="{FF2B5EF4-FFF2-40B4-BE49-F238E27FC236}">
                <a16:creationId xmlns:a16="http://schemas.microsoft.com/office/drawing/2014/main" id="{3F6DC577-E673-470E-8443-909D78E14AEB}"/>
              </a:ext>
            </a:extLst>
          </p:cNvPr>
          <p:cNvPicPr>
            <a:picLocks noChangeAspect="1"/>
          </p:cNvPicPr>
          <p:nvPr/>
        </p:nvPicPr>
        <p:blipFill rotWithShape="1">
          <a:blip r:embed="rId13">
            <a:extLst>
              <a:ext uri="{28A0092B-C50C-407E-A947-70E740481C1C}">
                <a14:useLocalDpi xmlns:a14="http://schemas.microsoft.com/office/drawing/2010/main" val="0"/>
              </a:ext>
            </a:extLst>
          </a:blip>
          <a:srcRect l="15186" t="11922" r="12766" b="19573"/>
          <a:stretch/>
        </p:blipFill>
        <p:spPr>
          <a:xfrm>
            <a:off x="6866350" y="5510262"/>
            <a:ext cx="1947147" cy="1232018"/>
          </a:xfrm>
          <a:prstGeom prst="rect">
            <a:avLst/>
          </a:prstGeom>
        </p:spPr>
      </p:pic>
      <p:sp>
        <p:nvSpPr>
          <p:cNvPr id="29" name="正方形/長方形 28">
            <a:extLst>
              <a:ext uri="{FF2B5EF4-FFF2-40B4-BE49-F238E27FC236}">
                <a16:creationId xmlns:a16="http://schemas.microsoft.com/office/drawing/2014/main" id="{2483C7C4-687C-4FC3-A9A2-D88F3C6B0BA7}"/>
              </a:ext>
            </a:extLst>
          </p:cNvPr>
          <p:cNvSpPr/>
          <p:nvPr/>
        </p:nvSpPr>
        <p:spPr>
          <a:xfrm>
            <a:off x="124317" y="4438455"/>
            <a:ext cx="4572000" cy="1035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F44E451-20C6-4682-B720-C8A06C9D2744}"/>
              </a:ext>
            </a:extLst>
          </p:cNvPr>
          <p:cNvSpPr/>
          <p:nvPr/>
        </p:nvSpPr>
        <p:spPr>
          <a:xfrm>
            <a:off x="48508" y="5449335"/>
            <a:ext cx="1261884"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受入団体</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31" name="正方形/長方形 30">
            <a:extLst>
              <a:ext uri="{FF2B5EF4-FFF2-40B4-BE49-F238E27FC236}">
                <a16:creationId xmlns:a16="http://schemas.microsoft.com/office/drawing/2014/main" id="{45D16856-4E73-40AC-9617-F8E0BDD55316}"/>
              </a:ext>
            </a:extLst>
          </p:cNvPr>
          <p:cNvSpPr/>
          <p:nvPr/>
        </p:nvSpPr>
        <p:spPr>
          <a:xfrm>
            <a:off x="104016" y="5763573"/>
            <a:ext cx="4572000" cy="1169551"/>
          </a:xfrm>
          <a:prstGeom prst="rect">
            <a:avLst/>
          </a:prstGeom>
        </p:spPr>
        <p:txBody>
          <a:bodyPr>
            <a:spAutoFit/>
          </a:bodyPr>
          <a:lstStyle/>
          <a:p>
            <a:r>
              <a:rPr lang="ja-JP" altLang="en-US" sz="1400" dirty="0">
                <a:latin typeface="Meiryo UI" panose="020B0604030504040204" pitchFamily="50" charset="-128"/>
                <a:ea typeface="Meiryo UI" panose="020B0604030504040204" pitchFamily="50" charset="-128"/>
              </a:rPr>
              <a:t>・（一社）すさみ町観光協会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フィールドワーク窓口</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0739</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34</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3200</a:t>
            </a:r>
          </a:p>
          <a:p>
            <a:r>
              <a:rPr lang="ja-JP" altLang="en-US" sz="1400" dirty="0">
                <a:latin typeface="Meiryo UI" panose="020B0604030504040204" pitchFamily="50" charset="-128"/>
                <a:ea typeface="Meiryo UI" panose="020B0604030504040204" pitchFamily="50" charset="-128"/>
              </a:rPr>
              <a:t>・　和歌山県立南紀熊野ジオパークセンター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講義等窓口</a:t>
            </a:r>
            <a:r>
              <a:rPr lang="en-US" altLang="ja-JP" sz="1400" b="1" dirty="0">
                <a:latin typeface="Meiryo UI" panose="020B0604030504040204" pitchFamily="50" charset="-128"/>
                <a:ea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0735</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67</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7100</a:t>
            </a:r>
          </a:p>
          <a:p>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16F64A1D-1DDD-4C5D-B612-AAC7736AC0C2}"/>
              </a:ext>
            </a:extLst>
          </p:cNvPr>
          <p:cNvSpPr/>
          <p:nvPr/>
        </p:nvSpPr>
        <p:spPr>
          <a:xfrm>
            <a:off x="115317" y="5771138"/>
            <a:ext cx="4572000" cy="971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BC48E4B-C9BE-4424-8A09-E864CF13D63E}"/>
              </a:ext>
            </a:extLst>
          </p:cNvPr>
          <p:cNvSpPr txBox="1"/>
          <p:nvPr/>
        </p:nvSpPr>
        <p:spPr>
          <a:xfrm>
            <a:off x="3675209" y="-184766"/>
            <a:ext cx="4660490" cy="584775"/>
          </a:xfrm>
          <a:prstGeom prst="rect">
            <a:avLst/>
          </a:prstGeom>
          <a:noFill/>
        </p:spPr>
        <p:txBody>
          <a:bodyPr wrap="square">
            <a:spAutoFit/>
          </a:bodyPr>
          <a:lstStyle/>
          <a:p>
            <a:pPr algn="l"/>
            <a:endParaRPr lang="ja-JP" altLang="en-US" sz="1400" b="0" i="0" u="none" strike="noStrike" baseline="0" dirty="0">
              <a:solidFill>
                <a:srgbClr val="FF0000"/>
              </a:solidFill>
              <a:latin typeface="Arial" panose="020B0604020202020204" pitchFamily="34" charset="0"/>
            </a:endParaRPr>
          </a:p>
          <a:p>
            <a:r>
              <a:rPr lang="en-US" altLang="ja-JP" sz="1400" b="0" i="0" u="none" strike="noStrike" baseline="0" dirty="0">
                <a:solidFill>
                  <a:srgbClr val="000000"/>
                </a:solidFill>
                <a:latin typeface="Arial" panose="020B0604020202020204" pitchFamily="34" charset="0"/>
              </a:rPr>
              <a:t> </a:t>
            </a:r>
            <a:r>
              <a:rPr lang="en-US" altLang="ja-JP" sz="1800" b="1" i="0" u="none" strike="noStrike" baseline="0" dirty="0">
                <a:solidFill>
                  <a:srgbClr val="FF0000"/>
                </a:solidFill>
                <a:latin typeface="Arial" panose="020B0604020202020204" pitchFamily="34" charset="0"/>
              </a:rPr>
              <a:t>Program.2</a:t>
            </a:r>
            <a:endParaRPr lang="ja-JP" altLang="en-US" dirty="0">
              <a:solidFill>
                <a:srgbClr val="FF0000"/>
              </a:solidFill>
            </a:endParaRPr>
          </a:p>
        </p:txBody>
      </p:sp>
      <p:sp>
        <p:nvSpPr>
          <p:cNvPr id="3" name="テキスト ボックス 2">
            <a:extLst>
              <a:ext uri="{FF2B5EF4-FFF2-40B4-BE49-F238E27FC236}">
                <a16:creationId xmlns:a16="http://schemas.microsoft.com/office/drawing/2014/main" id="{BBA7EE9B-BE62-441D-A47F-1C2083BFE259}"/>
              </a:ext>
            </a:extLst>
          </p:cNvPr>
          <p:cNvSpPr txBox="1"/>
          <p:nvPr/>
        </p:nvSpPr>
        <p:spPr>
          <a:xfrm>
            <a:off x="8210242" y="18771"/>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5</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77737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ext uri="{D42A27DB-BD31-4B8C-83A1-F6EECF244321}">
                <p14:modId xmlns:p14="http://schemas.microsoft.com/office/powerpoint/2010/main" val="776760079"/>
              </p:ext>
            </p:extLst>
          </p:nvPr>
        </p:nvGraphicFramePr>
        <p:xfrm>
          <a:off x="395250" y="127613"/>
          <a:ext cx="8641246" cy="6669358"/>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373">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46985">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行</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程</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endPar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フィールドワーク</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400" b="1" dirty="0">
                          <a:effectLst/>
                          <a:latin typeface="Calibri Light" panose="020F0302020204030204" pitchFamily="34" charset="0"/>
                          <a:cs typeface="Calibri Light" panose="020F0302020204030204" pitchFamily="34" charset="0"/>
                        </a:rPr>
                        <a:t>　　</a:t>
                      </a:r>
                      <a:r>
                        <a:rPr lang="ja-JP" altLang="en-US" sz="1200" b="1" dirty="0">
                          <a:effectLst/>
                          <a:latin typeface="Calibri Light" panose="020F0302020204030204" pitchFamily="34" charset="0"/>
                          <a:cs typeface="Calibri Light" panose="020F0302020204030204" pitchFamily="34" charset="0"/>
                        </a:rPr>
                        <a:t>　</a:t>
                      </a:r>
                      <a:r>
                        <a:rPr lang="en-US" altLang="ja-JP" sz="1200" b="1" dirty="0">
                          <a:effectLst/>
                          <a:latin typeface="Calibri Light" panose="020F0302020204030204" pitchFamily="34" charset="0"/>
                          <a:cs typeface="Calibri Light" panose="020F0302020204030204" pitchFamily="34" charset="0"/>
                        </a:rPr>
                        <a:t>     </a:t>
                      </a:r>
                      <a:r>
                        <a:rPr lang="ja-JP" altLang="en-US" sz="1200" b="1" dirty="0">
                          <a:effectLst/>
                          <a:latin typeface="Calibri Light" panose="020F0302020204030204" pitchFamily="34" charset="0"/>
                          <a:cs typeface="Calibri Light" panose="020F0302020204030204" pitchFamily="34" charset="0"/>
                        </a:rPr>
                        <a:t>　　</a:t>
                      </a:r>
                      <a:r>
                        <a:rPr lang="en-US" altLang="ja-JP" sz="1200" b="1" dirty="0">
                          <a:effectLst/>
                          <a:latin typeface="Calibri Light" panose="020F0302020204030204" pitchFamily="34" charset="0"/>
                          <a:cs typeface="Calibri Light" panose="020F0302020204030204" pitchFamily="34" charset="0"/>
                        </a:rPr>
                        <a:t>     </a:t>
                      </a: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100" dirty="0">
                          <a:effectLst/>
                          <a:latin typeface="+mn-lt"/>
                        </a:rPr>
                        <a:t>　</a:t>
                      </a:r>
                      <a:r>
                        <a:rPr lang="ja-JP" altLang="en-US" sz="11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Calibri" panose="020F0502020204030204" pitchFamily="34" charset="0"/>
                        </a:rPr>
                        <a:t>９：１５～～１０：００</a:t>
                      </a:r>
                      <a:r>
                        <a:rPr kumimoji="1" lang="ja-JP" altLang="en-US" sz="1000" kern="1200" dirty="0">
                          <a:solidFill>
                            <a:schemeClr val="tx1"/>
                          </a:solidFill>
                          <a:effectLst/>
                          <a:latin typeface="+mj-ea"/>
                          <a:ea typeface="+mn-ea"/>
                          <a:cs typeface="+mn-cs"/>
                        </a:rPr>
                        <a:t>　　　　　　　　　　　　　バス　　　　　　１０：１５～～１１：４５</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（Ａ班：２０名）　　</a:t>
                      </a:r>
                      <a:r>
                        <a:rPr lang="ja-JP" altLang="en-US" sz="1000" b="0" dirty="0">
                          <a:effectLst/>
                        </a:rPr>
                        <a:t>　南紀熊野</a:t>
                      </a:r>
                      <a:r>
                        <a:rPr kumimoji="1" lang="ja-JP" altLang="ja-JP" sz="1000" b="0" kern="1200" dirty="0">
                          <a:solidFill>
                            <a:schemeClr val="tx1"/>
                          </a:solidFill>
                          <a:effectLst/>
                          <a:latin typeface="+mn-lt"/>
                          <a:ea typeface="+mn-ea"/>
                          <a:cs typeface="+mn-cs"/>
                        </a:rPr>
                        <a:t>ジオ</a:t>
                      </a:r>
                      <a:r>
                        <a:rPr kumimoji="1" lang="ja-JP" altLang="en-US" sz="1000" b="0" kern="1200" dirty="0">
                          <a:solidFill>
                            <a:schemeClr val="tx1"/>
                          </a:solidFill>
                          <a:effectLst/>
                          <a:latin typeface="+mn-lt"/>
                          <a:ea typeface="+mn-ea"/>
                          <a:cs typeface="+mn-cs"/>
                        </a:rPr>
                        <a:t>パーク（</a:t>
                      </a:r>
                      <a:r>
                        <a:rPr kumimoji="1" lang="ja-JP" altLang="ja-JP" sz="1000" b="0" kern="1200" dirty="0">
                          <a:solidFill>
                            <a:schemeClr val="tx1"/>
                          </a:solidFill>
                          <a:effectLst/>
                          <a:latin typeface="+mn-lt"/>
                          <a:ea typeface="+mn-ea"/>
                          <a:cs typeface="+mn-cs"/>
                        </a:rPr>
                        <a:t>フェニックス褶曲</a:t>
                      </a:r>
                      <a:r>
                        <a:rPr kumimoji="1" lang="ja-JP" altLang="en-US" sz="1000" b="0" kern="1200" dirty="0">
                          <a:solidFill>
                            <a:schemeClr val="tx1"/>
                          </a:solidFill>
                          <a:effectLst/>
                          <a:latin typeface="+mn-lt"/>
                          <a:ea typeface="+mn-ea"/>
                          <a:cs typeface="+mn-cs"/>
                        </a:rPr>
                        <a:t>等）</a:t>
                      </a:r>
                      <a:r>
                        <a:rPr lang="ja-JP" altLang="en-US" sz="1000" b="0" dirty="0">
                          <a:effectLst/>
                        </a:rPr>
                        <a:t>　　</a:t>
                      </a:r>
                      <a:r>
                        <a:rPr lang="ja-JP" altLang="ja-JP" sz="1000" b="0" dirty="0">
                          <a:effectLst/>
                        </a:rPr>
                        <a:t>＝＝</a:t>
                      </a:r>
                      <a:r>
                        <a:rPr lang="ja-JP" altLang="en-US" sz="1000" b="0" dirty="0">
                          <a:effectLst/>
                        </a:rPr>
                        <a:t>　南紀熊野ジオパーク認定</a:t>
                      </a:r>
                      <a:r>
                        <a:rPr lang="en-US" altLang="ja-JP" sz="1000" b="0" dirty="0">
                          <a:effectLst/>
                        </a:rPr>
                        <a:t>『</a:t>
                      </a:r>
                      <a:r>
                        <a:rPr lang="ja-JP" altLang="en-US" sz="1000" b="0" dirty="0">
                          <a:effectLst/>
                        </a:rPr>
                        <a:t>暖地性植物群落</a:t>
                      </a:r>
                      <a:r>
                        <a:rPr lang="en-US" altLang="ja-JP" sz="1000" b="0" dirty="0">
                          <a:effectLst/>
                        </a:rPr>
                        <a:t>』</a:t>
                      </a:r>
                      <a:r>
                        <a:rPr lang="ja-JP" altLang="en-US" sz="1000" b="0" dirty="0">
                          <a:effectLst/>
                        </a:rPr>
                        <a:t>　</a:t>
                      </a:r>
                      <a:endParaRPr lang="en-US" altLang="ja-JP" sz="1000" b="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漁船クルーズ（海から）　　　　　　　　　　　　　</a:t>
                      </a:r>
                      <a:r>
                        <a:rPr kumimoji="1" lang="ja-JP" altLang="ja-JP" sz="1200" kern="1200" dirty="0">
                          <a:solidFill>
                            <a:schemeClr val="tx1"/>
                          </a:solidFill>
                          <a:effectLst/>
                          <a:latin typeface="+mn-lt"/>
                          <a:ea typeface="+mn-ea"/>
                          <a:cs typeface="+mn-cs"/>
                        </a:rPr>
                        <a:t>江須崎島ウォーク</a:t>
                      </a:r>
                      <a:r>
                        <a:rPr kumimoji="1" lang="ja-JP" altLang="en-US" sz="1200" kern="1200" dirty="0">
                          <a:solidFill>
                            <a:schemeClr val="tx1"/>
                          </a:solidFill>
                          <a:effectLst/>
                          <a:latin typeface="+mn-lt"/>
                          <a:ea typeface="+mn-ea"/>
                          <a:cs typeface="+mn-cs"/>
                        </a:rPr>
                        <a:t>（陸から）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en-US" altLang="ja-JP" sz="1000" dirty="0">
                          <a:effectLst/>
                        </a:rPr>
                        <a:t>※</a:t>
                      </a:r>
                      <a:r>
                        <a:rPr lang="ja-JP" altLang="en-US" sz="1000" dirty="0">
                          <a:effectLst/>
                        </a:rPr>
                        <a:t>ガイド付ご案内　　　　　　　　　　　　　　　　　　　　　　　　</a:t>
                      </a:r>
                      <a:r>
                        <a:rPr lang="en-US" altLang="ja-JP" sz="1000" dirty="0">
                          <a:effectLst/>
                        </a:rPr>
                        <a:t>※</a:t>
                      </a:r>
                      <a:r>
                        <a:rPr lang="ja-JP" altLang="en-US" sz="1000" dirty="0">
                          <a:effectLst/>
                        </a:rPr>
                        <a:t>ガイド付ウォーク</a:t>
                      </a:r>
                      <a:endParaRPr lang="en-US" altLang="ja-JP" sz="1000" dirty="0">
                        <a:effectLst/>
                      </a:endParaRPr>
                    </a:p>
                    <a:p>
                      <a:pPr algn="l" eaLnBrk="0" latinLnBrk="1" hangingPunct="0">
                        <a:lnSpc>
                          <a:spcPts val="1500"/>
                        </a:lnSpc>
                        <a:spcAft>
                          <a:spcPts val="0"/>
                        </a:spcAft>
                      </a:pPr>
                      <a:r>
                        <a:rPr lang="ja-JP" altLang="en-US" sz="1000" dirty="0" smtClean="0">
                          <a:effectLst/>
                          <a:latin typeface="Calibri" panose="020F0502020204030204" pitchFamily="34" charset="0"/>
                          <a:cs typeface="Calibri" panose="020F0502020204030204" pitchFamily="34" charset="0"/>
                        </a:rPr>
                        <a:t>　　８：００</a:t>
                      </a:r>
                      <a:r>
                        <a:rPr lang="ja-JP" altLang="en-US" sz="1000" dirty="0">
                          <a:effectLst/>
                        </a:rPr>
                        <a:t>　　</a:t>
                      </a:r>
                      <a:r>
                        <a:rPr lang="ja-JP" altLang="en-US" sz="1000" dirty="0" smtClean="0">
                          <a:effectLst/>
                        </a:rPr>
                        <a:t>　　</a:t>
                      </a:r>
                      <a:r>
                        <a:rPr lang="ja-JP" altLang="en-US" sz="1000" dirty="0">
                          <a:effectLst/>
                        </a:rPr>
                        <a:t>　バス　　　　　　　　　　　　　　</a:t>
                      </a: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smtClean="0">
                          <a:effectLst/>
                        </a:rPr>
                        <a:t>ホテル発　　</a:t>
                      </a:r>
                      <a:r>
                        <a:rPr lang="ja-JP" altLang="en-US" sz="1000" dirty="0">
                          <a:effectLst/>
                        </a:rPr>
                        <a:t>　</a:t>
                      </a:r>
                      <a:r>
                        <a:rPr lang="ja-JP" altLang="ja-JP" sz="1000" dirty="0" smtClean="0">
                          <a:effectLst/>
                        </a:rPr>
                        <a:t>＝＝</a:t>
                      </a:r>
                      <a:r>
                        <a:rPr lang="ja-JP" altLang="en-US" sz="1000" dirty="0" smtClean="0">
                          <a:effectLst/>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latin typeface="+mj-ea"/>
                          <a:ea typeface="+mj-ea"/>
                          <a:cs typeface="Calibri" panose="020F0502020204030204" pitchFamily="34" charset="0"/>
                        </a:rPr>
                        <a:t>　　　　　９：３０～～１１：００</a:t>
                      </a:r>
                      <a:r>
                        <a:rPr lang="ja-JP" altLang="en-US" sz="1000" dirty="0">
                          <a:effectLst/>
                          <a:latin typeface="+mj-ea"/>
                          <a:ea typeface="+mj-ea"/>
                        </a:rPr>
                        <a:t>　　　　　</a:t>
                      </a:r>
                      <a:r>
                        <a:rPr lang="ja-JP" altLang="en-US" sz="1000" dirty="0">
                          <a:effectLst/>
                        </a:rPr>
                        <a:t>　　　　　　　　バス　　　　　　</a:t>
                      </a:r>
                      <a:r>
                        <a:rPr kumimoji="1" lang="ja-JP" altLang="en-US" sz="1000" kern="1200" dirty="0">
                          <a:solidFill>
                            <a:schemeClr val="tx1"/>
                          </a:solidFill>
                          <a:effectLst/>
                          <a:latin typeface="+mj-ea"/>
                          <a:ea typeface="+mn-ea"/>
                          <a:cs typeface="Calibri" panose="020F0502020204030204" pitchFamily="34" charset="0"/>
                        </a:rPr>
                        <a:t>１１：１５～～１２：００</a:t>
                      </a:r>
                      <a:r>
                        <a:rPr lang="en-US" altLang="ja-JP" sz="1000" dirty="0">
                          <a:effectLst/>
                        </a:rPr>
                        <a:t>       </a:t>
                      </a: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lang="ja-JP" altLang="en-US" sz="1000" b="1" dirty="0">
                          <a:effectLst/>
                        </a:rPr>
                        <a:t>（Ｂ班：２０名）　　</a:t>
                      </a:r>
                      <a:r>
                        <a:rPr lang="ja-JP" altLang="en-US" sz="1000" b="0" dirty="0">
                          <a:effectLst/>
                        </a:rPr>
                        <a:t>南紀熊野ジオパーク認定</a:t>
                      </a:r>
                      <a:r>
                        <a:rPr lang="en-US" altLang="ja-JP" sz="1000" b="0" dirty="0">
                          <a:effectLst/>
                        </a:rPr>
                        <a:t>『</a:t>
                      </a:r>
                      <a:r>
                        <a:rPr lang="ja-JP" altLang="en-US" sz="1000" b="0" dirty="0">
                          <a:effectLst/>
                        </a:rPr>
                        <a:t>暖地性植物群落</a:t>
                      </a:r>
                      <a:r>
                        <a:rPr lang="en-US" altLang="ja-JP" sz="1000" b="0" dirty="0">
                          <a:effectLst/>
                        </a:rPr>
                        <a:t>』</a:t>
                      </a:r>
                      <a:r>
                        <a:rPr lang="ja-JP" altLang="en-US" sz="1000" b="0" dirty="0">
                          <a:effectLst/>
                        </a:rPr>
                        <a:t>　</a:t>
                      </a:r>
                      <a:r>
                        <a:rPr lang="ja-JP" altLang="ja-JP" sz="1000" b="0" dirty="0">
                          <a:effectLst/>
                        </a:rPr>
                        <a:t>＝＝</a:t>
                      </a:r>
                      <a:r>
                        <a:rPr lang="ja-JP" altLang="en-US" sz="1000" b="0" dirty="0">
                          <a:effectLst/>
                        </a:rPr>
                        <a:t>　南紀熊野</a:t>
                      </a:r>
                      <a:r>
                        <a:rPr kumimoji="1" lang="ja-JP" altLang="ja-JP" sz="1000" b="0" kern="1200" dirty="0">
                          <a:solidFill>
                            <a:schemeClr val="tx1"/>
                          </a:solidFill>
                          <a:effectLst/>
                          <a:latin typeface="+mn-lt"/>
                          <a:ea typeface="+mn-ea"/>
                          <a:cs typeface="+mn-cs"/>
                        </a:rPr>
                        <a:t>ジオ</a:t>
                      </a:r>
                      <a:r>
                        <a:rPr kumimoji="1" lang="ja-JP" altLang="en-US" sz="1000" b="0" kern="1200" dirty="0">
                          <a:solidFill>
                            <a:schemeClr val="tx1"/>
                          </a:solidFill>
                          <a:effectLst/>
                          <a:latin typeface="+mn-lt"/>
                          <a:ea typeface="+mn-ea"/>
                          <a:cs typeface="+mn-cs"/>
                        </a:rPr>
                        <a:t>パーク（</a:t>
                      </a:r>
                      <a:r>
                        <a:rPr kumimoji="1" lang="ja-JP" altLang="ja-JP" sz="1000" b="0" kern="1200" dirty="0">
                          <a:solidFill>
                            <a:schemeClr val="tx1"/>
                          </a:solidFill>
                          <a:effectLst/>
                          <a:latin typeface="+mn-lt"/>
                          <a:ea typeface="+mn-ea"/>
                          <a:cs typeface="+mn-cs"/>
                        </a:rPr>
                        <a:t>フェニックス褶曲</a:t>
                      </a:r>
                      <a:r>
                        <a:rPr kumimoji="1" lang="ja-JP" altLang="en-US" sz="1000" b="0" kern="1200" dirty="0">
                          <a:solidFill>
                            <a:schemeClr val="tx1"/>
                          </a:solidFill>
                          <a:effectLst/>
                          <a:latin typeface="+mn-lt"/>
                          <a:ea typeface="+mn-ea"/>
                          <a:cs typeface="+mn-cs"/>
                        </a:rPr>
                        <a:t>等）</a:t>
                      </a:r>
                      <a:r>
                        <a:rPr lang="ja-JP" altLang="en-US" sz="1000" b="0" dirty="0">
                          <a:effectLst/>
                        </a:rPr>
                        <a:t>　</a:t>
                      </a:r>
                      <a:endParaRPr lang="en-US" altLang="ja-JP" sz="1000" b="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江須崎島ウォーク</a:t>
                      </a:r>
                      <a:r>
                        <a:rPr kumimoji="1" lang="ja-JP" altLang="en-US" sz="1200" kern="1200" dirty="0">
                          <a:solidFill>
                            <a:schemeClr val="tx1"/>
                          </a:solidFill>
                          <a:effectLst/>
                          <a:latin typeface="+mn-lt"/>
                          <a:ea typeface="+mn-ea"/>
                          <a:cs typeface="+mn-cs"/>
                        </a:rPr>
                        <a:t>（陸から）　　　　　　　　　　　漁船クルーズ（海から）　　　　　　　　　　　　　</a:t>
                      </a:r>
                      <a:endParaRPr lang="en-US" altLang="ja-JP" sz="1200" dirty="0">
                        <a:effectLst/>
                      </a:endParaRPr>
                    </a:p>
                    <a:p>
                      <a:pPr algn="l" eaLnBrk="0" latinLnBrk="1" hangingPunct="0">
                        <a:lnSpc>
                          <a:spcPts val="1500"/>
                        </a:lnSpc>
                        <a:spcAft>
                          <a:spcPts val="0"/>
                        </a:spcAft>
                      </a:pPr>
                      <a:r>
                        <a:rPr lang="ja-JP" altLang="en-US" sz="1000" dirty="0">
                          <a:effectLst/>
                        </a:rPr>
                        <a:t>　　　　　　　　　　　　　　　　　　　　　　　　　　　　　　　　　　</a:t>
                      </a:r>
                      <a:r>
                        <a:rPr lang="en-US" altLang="ja-JP" sz="1000" dirty="0">
                          <a:effectLst/>
                        </a:rPr>
                        <a:t>※</a:t>
                      </a:r>
                      <a:r>
                        <a:rPr lang="ja-JP" altLang="en-US" sz="1000" dirty="0">
                          <a:effectLst/>
                        </a:rPr>
                        <a:t>ガイド付ウォーク　　　　　　　　　　　　　　　　　　　　　　　</a:t>
                      </a:r>
                      <a:r>
                        <a:rPr lang="en-US" altLang="ja-JP" sz="1000" dirty="0">
                          <a:effectLst/>
                        </a:rPr>
                        <a:t>※</a:t>
                      </a:r>
                      <a:r>
                        <a:rPr lang="ja-JP" altLang="en-US" sz="1000" dirty="0">
                          <a:effectLst/>
                        </a:rPr>
                        <a:t>ガイド付案内　</a:t>
                      </a:r>
                      <a:endParaRPr lang="en-US" altLang="ja-JP" sz="1000" dirty="0">
                        <a:effectLst/>
                      </a:endParaRPr>
                    </a:p>
                    <a:p>
                      <a:pPr algn="l" eaLnBrk="0" latinLnBrk="1" hangingPunct="0">
                        <a:lnSpc>
                          <a:spcPts val="1500"/>
                        </a:lnSpc>
                        <a:spcAft>
                          <a:spcPts val="0"/>
                        </a:spcAft>
                      </a:pPr>
                      <a:r>
                        <a:rPr lang="ja-JP" altLang="en-US" sz="1000" dirty="0">
                          <a:effectLst/>
                          <a:latin typeface="Calibri" panose="020F0502020204030204" pitchFamily="34" charset="0"/>
                          <a:cs typeface="Calibri" panose="020F0502020204030204" pitchFamily="34" charset="0"/>
                        </a:rPr>
                        <a:t>　　　　</a:t>
                      </a:r>
                      <a:endParaRPr lang="en-US" altLang="ja-JP" sz="1000" dirty="0">
                        <a:effectLst/>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lang="ja-JP" altLang="en-US" sz="1200" dirty="0">
                          <a:effectLst/>
                        </a:rPr>
                        <a:t>　　　　　</a:t>
                      </a:r>
                      <a:r>
                        <a:rPr lang="ja-JP" altLang="en-US" sz="1200" b="1" dirty="0">
                          <a:effectLst/>
                        </a:rPr>
                        <a:t>１２：３０～１３：３０　　</a:t>
                      </a:r>
                      <a:endParaRPr lang="en-US" altLang="ja-JP" sz="1200" b="1" dirty="0">
                        <a:effectLst/>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200" b="1" dirty="0">
                          <a:effectLst/>
                        </a:rPr>
                        <a:t>　　　　　　　　　　　　　　　　　　　　　　　　　　　　　　　　　　</a:t>
                      </a:r>
                      <a:r>
                        <a:rPr lang="en-US" altLang="ja-JP" sz="1200" b="1" dirty="0">
                          <a:effectLst/>
                        </a:rPr>
                        <a:t>【</a:t>
                      </a:r>
                      <a:r>
                        <a:rPr lang="ja-JP" altLang="en-US" sz="1200" b="1" dirty="0">
                          <a:effectLst/>
                        </a:rPr>
                        <a:t>　串本海中公園で昼食　（予定）</a:t>
                      </a:r>
                      <a:r>
                        <a:rPr lang="en-US" altLang="ja-JP" sz="1200" b="1" dirty="0">
                          <a:effectLst/>
                        </a:rPr>
                        <a:t>】</a:t>
                      </a:r>
                      <a:r>
                        <a:rPr lang="ja-JP" altLang="en-US" sz="1200" b="1" dirty="0">
                          <a:effectLst/>
                        </a:rPr>
                        <a:t>　</a:t>
                      </a:r>
                      <a:endParaRPr lang="en-US" altLang="ja-JP" sz="1200" b="1" dirty="0">
                        <a:effectLst/>
                      </a:endParaRPr>
                    </a:p>
                    <a:p>
                      <a:pPr marL="0" marR="0" lvl="0" indent="0" algn="l" defTabSz="914400" rtl="0" eaLnBrk="0" fontAlgn="auto" latinLnBrk="1" hangingPunct="0">
                        <a:lnSpc>
                          <a:spcPts val="1500"/>
                        </a:lnSpc>
                        <a:spcBef>
                          <a:spcPts val="0"/>
                        </a:spcBef>
                        <a:spcAft>
                          <a:spcPts val="0"/>
                        </a:spcAft>
                        <a:buClrTx/>
                        <a:buSzTx/>
                        <a:buFontTx/>
                        <a:buNone/>
                        <a:tabLst/>
                        <a:defRPr/>
                      </a:pPr>
                      <a:endParaRPr lang="en-US" altLang="ja-JP" sz="1000"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en-US" altLang="ja-JP" sz="1400" dirty="0">
                          <a:effectLst/>
                          <a:latin typeface="HG丸ｺﾞｼｯｸM-PRO" panose="020F0600000000000000" pitchFamily="50" charset="-128"/>
                          <a:ea typeface="HG丸ｺﾞｼｯｸM-PRO" panose="020F0600000000000000" pitchFamily="50" charset="-128"/>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午後　講義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b="1" i="1" u="sng" dirty="0">
                          <a:effectLst>
                            <a:outerShdw blurRad="38100" dist="38100" dir="2700000" algn="tl">
                              <a:srgbClr val="000000">
                                <a:alpha val="43137"/>
                              </a:srgbClr>
                            </a:outerShdw>
                          </a:effectLst>
                        </a:rPr>
                        <a:t>　</a:t>
                      </a: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Calibri" panose="020F0502020204030204" pitchFamily="34" charset="0"/>
                        </a:rPr>
                        <a:t>１３：４５～～１４：４５</a:t>
                      </a:r>
                      <a:r>
                        <a:rPr kumimoji="1" lang="ja-JP" altLang="en-US" sz="1000" kern="1200" dirty="0">
                          <a:solidFill>
                            <a:schemeClr val="tx1"/>
                          </a:solidFill>
                          <a:effectLst/>
                          <a:latin typeface="+mj-ea"/>
                          <a:ea typeface="+mn-ea"/>
                          <a:cs typeface="+mn-cs"/>
                        </a:rPr>
                        <a:t>　　　　　　　　　徒歩　　　　　　　　　　１４：４５～～１５：４５</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（Ａ班：２０名）　　</a:t>
                      </a:r>
                      <a:r>
                        <a:rPr lang="ja-JP" altLang="en-US" sz="1000" b="1" dirty="0">
                          <a:effectLst/>
                        </a:rPr>
                        <a:t>　　</a:t>
                      </a:r>
                      <a:r>
                        <a:rPr lang="ja-JP" altLang="en-US" sz="1000" b="0" dirty="0">
                          <a:effectLst/>
                        </a:rPr>
                        <a:t>南紀熊野</a:t>
                      </a:r>
                      <a:r>
                        <a:rPr kumimoji="1" lang="ja-JP" altLang="ja-JP" sz="1000" b="0" kern="1200" dirty="0">
                          <a:solidFill>
                            <a:schemeClr val="tx1"/>
                          </a:solidFill>
                          <a:effectLst/>
                          <a:latin typeface="+mn-lt"/>
                          <a:ea typeface="+mn-ea"/>
                          <a:cs typeface="+mn-cs"/>
                        </a:rPr>
                        <a:t>ジオ</a:t>
                      </a:r>
                      <a:r>
                        <a:rPr kumimoji="1" lang="ja-JP" altLang="en-US" sz="1000" b="0" kern="1200" dirty="0">
                          <a:solidFill>
                            <a:schemeClr val="tx1"/>
                          </a:solidFill>
                          <a:effectLst/>
                          <a:latin typeface="+mn-lt"/>
                          <a:ea typeface="+mn-ea"/>
                          <a:cs typeface="+mn-cs"/>
                        </a:rPr>
                        <a:t>パークセンター</a:t>
                      </a:r>
                      <a:r>
                        <a:rPr lang="ja-JP" altLang="en-US" sz="1000" b="0" dirty="0">
                          <a:effectLst/>
                        </a:rPr>
                        <a:t>　　　　　 ・・・・・・　　　　　　　　望楼の芝・潮岬観光タワー　</a:t>
                      </a:r>
                      <a:r>
                        <a:rPr lang="ja-JP" altLang="en-US" sz="1000" dirty="0">
                          <a:effectLst/>
                        </a:rPr>
                        <a:t>　　　　　</a:t>
                      </a:r>
                      <a:endParaRPr lang="en-US" altLang="ja-JP" sz="100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研究員による館内説明</a:t>
                      </a:r>
                      <a:r>
                        <a:rPr kumimoji="1" lang="ja-JP" altLang="en-US" sz="1200" kern="1200" dirty="0">
                          <a:solidFill>
                            <a:schemeClr val="tx1"/>
                          </a:solidFill>
                          <a:effectLst/>
                          <a:latin typeface="+mj-ea"/>
                          <a:ea typeface="+mn-ea"/>
                          <a:cs typeface="+mn-cs"/>
                        </a:rPr>
                        <a:t>　　　　　　　　　　　　　　　　ガイドによる説明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１３：３０</a:t>
                      </a:r>
                      <a:r>
                        <a:rPr lang="ja-JP" altLang="en-US" sz="1000" dirty="0">
                          <a:effectLst/>
                        </a:rPr>
                        <a:t>　　　バス　　　　　　　　　　　　　　　　　　　　　　　　　　　　　　　　　　　　　　　　　　　</a:t>
                      </a:r>
                      <a:endParaRPr lang="en-US" altLang="ja-JP" sz="1000" dirty="0">
                        <a:effectLst/>
                      </a:endParaRPr>
                    </a:p>
                    <a:p>
                      <a:pPr algn="l" eaLnBrk="0" latinLnBrk="1" hangingPunct="0">
                        <a:lnSpc>
                          <a:spcPts val="1500"/>
                        </a:lnSpc>
                        <a:spcAft>
                          <a:spcPts val="0"/>
                        </a:spcAft>
                      </a:pPr>
                      <a:r>
                        <a:rPr lang="ja-JP" altLang="en-US" sz="1000" dirty="0">
                          <a:effectLst/>
                        </a:rPr>
                        <a:t>　　串本海中公園　　</a:t>
                      </a:r>
                      <a:r>
                        <a:rPr lang="ja-JP" altLang="ja-JP" sz="1000" dirty="0">
                          <a:effectLst/>
                        </a:rPr>
                        <a:t>＝＝</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mn-cs"/>
                        </a:rPr>
                        <a:t>　　　　１３：４５～～１４：４５　　　　　　　　　　徒歩　　　　　　　　　１４：４５～～１５：４５</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（Ｂ班：２０名）　　</a:t>
                      </a:r>
                      <a:r>
                        <a:rPr lang="ja-JP" altLang="en-US" sz="1000" b="1" dirty="0">
                          <a:effectLst/>
                        </a:rPr>
                        <a:t>　　</a:t>
                      </a:r>
                      <a:r>
                        <a:rPr lang="ja-JP" altLang="en-US" sz="1000" b="0" dirty="0">
                          <a:effectLst/>
                        </a:rPr>
                        <a:t>望楼の芝・潮岬観光タワー　　　　　　　 ・・・・・・　　　　　　　　南紀熊野</a:t>
                      </a:r>
                      <a:r>
                        <a:rPr kumimoji="1" lang="ja-JP" altLang="ja-JP" sz="1000" b="0" kern="1200" dirty="0">
                          <a:solidFill>
                            <a:schemeClr val="tx1"/>
                          </a:solidFill>
                          <a:effectLst/>
                          <a:latin typeface="+mn-lt"/>
                          <a:ea typeface="+mn-ea"/>
                          <a:cs typeface="+mn-cs"/>
                        </a:rPr>
                        <a:t>ジオ</a:t>
                      </a:r>
                      <a:r>
                        <a:rPr kumimoji="1" lang="ja-JP" altLang="en-US" sz="1000" b="0" kern="1200" dirty="0">
                          <a:solidFill>
                            <a:schemeClr val="tx1"/>
                          </a:solidFill>
                          <a:effectLst/>
                          <a:latin typeface="+mn-lt"/>
                          <a:ea typeface="+mn-ea"/>
                          <a:cs typeface="+mn-cs"/>
                        </a:rPr>
                        <a:t>パークセンター</a:t>
                      </a:r>
                      <a:r>
                        <a:rPr lang="ja-JP" altLang="en-US" sz="1000" b="0" dirty="0">
                          <a:effectLst/>
                        </a:rPr>
                        <a:t>　　　　　 </a:t>
                      </a:r>
                      <a:endParaRPr lang="en-US" altLang="ja-JP" sz="1000" b="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ガイドによる説明　　</a:t>
                      </a:r>
                      <a:r>
                        <a:rPr kumimoji="1" lang="ja-JP" altLang="en-US" sz="1200" kern="1200" dirty="0">
                          <a:solidFill>
                            <a:schemeClr val="tx1"/>
                          </a:solidFill>
                          <a:effectLst/>
                          <a:latin typeface="+mn-lt"/>
                          <a:ea typeface="+mn-ea"/>
                          <a:cs typeface="+mn-cs"/>
                        </a:rPr>
                        <a:t>　　　　　　　　　　　　　　　　　　研究員による館内説明</a:t>
                      </a:r>
                      <a:r>
                        <a:rPr kumimoji="1" lang="ja-JP" altLang="en-US" sz="1200" kern="1200" dirty="0">
                          <a:solidFill>
                            <a:schemeClr val="tx1"/>
                          </a:solidFill>
                          <a:effectLst/>
                          <a:latin typeface="+mj-ea"/>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200" dirty="0">
                          <a:effectLst/>
                        </a:rPr>
                        <a:t>　   　　　　　　　　　　　　　　　　　　　　　　　　　　　　　　　　　　　　　</a:t>
                      </a:r>
                      <a:r>
                        <a:rPr lang="ja-JP" altLang="en-US" sz="1200" b="1" dirty="0">
                          <a:effectLst/>
                        </a:rPr>
                        <a:t>１６：４５　着</a:t>
                      </a:r>
                      <a:endParaRPr lang="en-US" altLang="ja-JP" sz="1200" b="1" dirty="0">
                        <a:effectLst/>
                      </a:endParaRPr>
                    </a:p>
                    <a:p>
                      <a:pPr algn="l" eaLnBrk="0" latinLnBrk="1" hangingPunct="0">
                        <a:lnSpc>
                          <a:spcPts val="1500"/>
                        </a:lnSpc>
                        <a:spcAft>
                          <a:spcPts val="0"/>
                        </a:spcAft>
                      </a:pPr>
                      <a:r>
                        <a:rPr lang="ja-JP" altLang="en-US" sz="1200" b="1" dirty="0">
                          <a:effectLst/>
                        </a:rPr>
                        <a:t>　　　　　　　　　　　　　　　　　　　　　　　　　　　　　　　　　　　　　</a:t>
                      </a:r>
                      <a:r>
                        <a:rPr lang="en-US" altLang="ja-JP" sz="1200" b="1" dirty="0">
                          <a:effectLst/>
                        </a:rPr>
                        <a:t>【</a:t>
                      </a:r>
                      <a:r>
                        <a:rPr lang="ja-JP" altLang="en-US" sz="1200" b="1" dirty="0">
                          <a:effectLst/>
                        </a:rPr>
                        <a:t>　</a:t>
                      </a:r>
                      <a:r>
                        <a:rPr lang="ja-JP" altLang="en-US" sz="1200" b="1" dirty="0" smtClean="0">
                          <a:effectLst/>
                        </a:rPr>
                        <a:t>宿泊ホテル</a:t>
                      </a:r>
                      <a:r>
                        <a:rPr lang="ja-JP" altLang="en-US" sz="1200" b="1" dirty="0">
                          <a:effectLst/>
                        </a:rPr>
                        <a:t>　</a:t>
                      </a:r>
                      <a:r>
                        <a:rPr lang="en-US" altLang="ja-JP" sz="1200" b="1" dirty="0">
                          <a:effectLst/>
                        </a:rPr>
                        <a:t>】</a:t>
                      </a:r>
                      <a:r>
                        <a:rPr lang="ja-JP" altLang="en-US" sz="1200" b="1" dirty="0">
                          <a:effectLst/>
                        </a:rPr>
                        <a:t>　　　 　</a:t>
                      </a:r>
                      <a:r>
                        <a:rPr lang="ja-JP" altLang="en-US" sz="1000" b="1" dirty="0">
                          <a:effectLst/>
                        </a:rPr>
                        <a:t>　　　</a:t>
                      </a:r>
                      <a:endParaRPr lang="en-US" altLang="ja-JP" sz="1000" b="1" dirty="0">
                        <a:effectLst/>
                      </a:endParaRPr>
                    </a:p>
                    <a:p>
                      <a:pPr algn="l" eaLnBrk="0" latinLnBrk="1" hangingPunct="0">
                        <a:lnSpc>
                          <a:spcPts val="1500"/>
                        </a:lnSpc>
                        <a:spcAft>
                          <a:spcPts val="0"/>
                        </a:spcAft>
                      </a:pPr>
                      <a:r>
                        <a:rPr lang="ja-JP" altLang="en-US" sz="1000" dirty="0">
                          <a:effectLst/>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2" name="正方形/長方形 1">
            <a:extLst>
              <a:ext uri="{FF2B5EF4-FFF2-40B4-BE49-F238E27FC236}">
                <a16:creationId xmlns:a16="http://schemas.microsoft.com/office/drawing/2014/main" id="{C3110A99-DE58-4E2B-8BD0-B78FC3BB0055}"/>
              </a:ext>
            </a:extLst>
          </p:cNvPr>
          <p:cNvSpPr/>
          <p:nvPr/>
        </p:nvSpPr>
        <p:spPr>
          <a:xfrm>
            <a:off x="2178412" y="1395179"/>
            <a:ext cx="6391335" cy="926616"/>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C66BD46-3B49-4DCE-841A-4B553E9D0284}"/>
              </a:ext>
            </a:extLst>
          </p:cNvPr>
          <p:cNvSpPr/>
          <p:nvPr/>
        </p:nvSpPr>
        <p:spPr>
          <a:xfrm>
            <a:off x="2178412" y="2335574"/>
            <a:ext cx="6391335" cy="926616"/>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34210B0-4DFC-47DA-81AC-D6B70379E1FC}"/>
              </a:ext>
            </a:extLst>
          </p:cNvPr>
          <p:cNvSpPr/>
          <p:nvPr/>
        </p:nvSpPr>
        <p:spPr>
          <a:xfrm>
            <a:off x="2227858" y="4211104"/>
            <a:ext cx="6391335" cy="83929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9B5BF67-02C0-4197-B678-E1F31EA365A7}"/>
              </a:ext>
            </a:extLst>
          </p:cNvPr>
          <p:cNvSpPr/>
          <p:nvPr/>
        </p:nvSpPr>
        <p:spPr>
          <a:xfrm>
            <a:off x="2227858" y="5029492"/>
            <a:ext cx="6391335" cy="926616"/>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FD43B59-CFDF-42D0-A891-83AD5A099FBD}"/>
              </a:ext>
            </a:extLst>
          </p:cNvPr>
          <p:cNvPicPr>
            <a:picLocks noChangeAspect="1"/>
          </p:cNvPicPr>
          <p:nvPr/>
        </p:nvPicPr>
        <p:blipFill>
          <a:blip r:embed="rId3"/>
          <a:stretch>
            <a:fillRect/>
          </a:stretch>
        </p:blipFill>
        <p:spPr>
          <a:xfrm>
            <a:off x="6703505" y="289465"/>
            <a:ext cx="533467" cy="533467"/>
          </a:xfrm>
          <a:prstGeom prst="rect">
            <a:avLst/>
          </a:prstGeom>
        </p:spPr>
      </p:pic>
      <p:pic>
        <p:nvPicPr>
          <p:cNvPr id="7" name="図 6">
            <a:extLst>
              <a:ext uri="{FF2B5EF4-FFF2-40B4-BE49-F238E27FC236}">
                <a16:creationId xmlns:a16="http://schemas.microsoft.com/office/drawing/2014/main" id="{13CF8865-F62C-4F84-9062-3A762F9A0F64}"/>
              </a:ext>
            </a:extLst>
          </p:cNvPr>
          <p:cNvPicPr>
            <a:picLocks noChangeAspect="1"/>
          </p:cNvPicPr>
          <p:nvPr/>
        </p:nvPicPr>
        <p:blipFill>
          <a:blip r:embed="rId4"/>
          <a:stretch>
            <a:fillRect/>
          </a:stretch>
        </p:blipFill>
        <p:spPr>
          <a:xfrm>
            <a:off x="7275649" y="287135"/>
            <a:ext cx="541761" cy="533468"/>
          </a:xfrm>
          <a:prstGeom prst="rect">
            <a:avLst/>
          </a:prstGeom>
        </p:spPr>
      </p:pic>
      <p:pic>
        <p:nvPicPr>
          <p:cNvPr id="9" name="図 8">
            <a:extLst>
              <a:ext uri="{FF2B5EF4-FFF2-40B4-BE49-F238E27FC236}">
                <a16:creationId xmlns:a16="http://schemas.microsoft.com/office/drawing/2014/main" id="{56849C00-1337-4C9C-873C-32496948DD88}"/>
              </a:ext>
            </a:extLst>
          </p:cNvPr>
          <p:cNvPicPr>
            <a:picLocks noChangeAspect="1"/>
          </p:cNvPicPr>
          <p:nvPr/>
        </p:nvPicPr>
        <p:blipFill>
          <a:blip r:embed="rId5"/>
          <a:stretch>
            <a:fillRect/>
          </a:stretch>
        </p:blipFill>
        <p:spPr>
          <a:xfrm>
            <a:off x="7817410" y="273123"/>
            <a:ext cx="523470" cy="518017"/>
          </a:xfrm>
          <a:prstGeom prst="rect">
            <a:avLst/>
          </a:prstGeom>
        </p:spPr>
      </p:pic>
      <p:pic>
        <p:nvPicPr>
          <p:cNvPr id="11" name="図 10">
            <a:extLst>
              <a:ext uri="{FF2B5EF4-FFF2-40B4-BE49-F238E27FC236}">
                <a16:creationId xmlns:a16="http://schemas.microsoft.com/office/drawing/2014/main" id="{097BAD40-52F0-4A83-86A8-C62A6CAD71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1801" y="3325121"/>
            <a:ext cx="1030264" cy="772698"/>
          </a:xfrm>
          <a:prstGeom prst="rect">
            <a:avLst/>
          </a:prstGeom>
        </p:spPr>
      </p:pic>
      <p:pic>
        <p:nvPicPr>
          <p:cNvPr id="13" name="図 12">
            <a:extLst>
              <a:ext uri="{FF2B5EF4-FFF2-40B4-BE49-F238E27FC236}">
                <a16:creationId xmlns:a16="http://schemas.microsoft.com/office/drawing/2014/main" id="{97D4D273-5B72-40DD-8175-FDCF6A47AF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5244" y="3314743"/>
            <a:ext cx="1153471" cy="767582"/>
          </a:xfrm>
          <a:prstGeom prst="rect">
            <a:avLst/>
          </a:prstGeom>
        </p:spPr>
      </p:pic>
      <p:pic>
        <p:nvPicPr>
          <p:cNvPr id="15" name="図 14">
            <a:extLst>
              <a:ext uri="{FF2B5EF4-FFF2-40B4-BE49-F238E27FC236}">
                <a16:creationId xmlns:a16="http://schemas.microsoft.com/office/drawing/2014/main" id="{8D89FB19-6F96-49CB-B887-16DB0AAC9C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1800" y="6021289"/>
            <a:ext cx="1119059" cy="688652"/>
          </a:xfrm>
          <a:prstGeom prst="rect">
            <a:avLst/>
          </a:prstGeom>
        </p:spPr>
      </p:pic>
      <p:pic>
        <p:nvPicPr>
          <p:cNvPr id="17" name="図 16">
            <a:extLst>
              <a:ext uri="{FF2B5EF4-FFF2-40B4-BE49-F238E27FC236}">
                <a16:creationId xmlns:a16="http://schemas.microsoft.com/office/drawing/2014/main" id="{AC3AB526-06F4-457F-81F7-530E8897085C}"/>
              </a:ext>
            </a:extLst>
          </p:cNvPr>
          <p:cNvPicPr>
            <a:picLocks noChangeAspect="1"/>
          </p:cNvPicPr>
          <p:nvPr/>
        </p:nvPicPr>
        <p:blipFill rotWithShape="1">
          <a:blip r:embed="rId9">
            <a:extLst>
              <a:ext uri="{28A0092B-C50C-407E-A947-70E740481C1C}">
                <a14:useLocalDpi xmlns:a14="http://schemas.microsoft.com/office/drawing/2010/main" val="0"/>
              </a:ext>
            </a:extLst>
          </a:blip>
          <a:srcRect l="15186" t="11922" r="12766" b="19573"/>
          <a:stretch/>
        </p:blipFill>
        <p:spPr>
          <a:xfrm>
            <a:off x="6859678" y="6015676"/>
            <a:ext cx="1140654" cy="721726"/>
          </a:xfrm>
          <a:prstGeom prst="rect">
            <a:avLst/>
          </a:prstGeom>
        </p:spPr>
      </p:pic>
      <p:pic>
        <p:nvPicPr>
          <p:cNvPr id="25" name="図 24">
            <a:extLst>
              <a:ext uri="{FF2B5EF4-FFF2-40B4-BE49-F238E27FC236}">
                <a16:creationId xmlns:a16="http://schemas.microsoft.com/office/drawing/2014/main" id="{D8B0B230-B125-414D-8459-973EFC88D0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001" y="161093"/>
            <a:ext cx="645629" cy="627333"/>
          </a:xfrm>
          <a:prstGeom prst="rect">
            <a:avLst/>
          </a:prstGeom>
        </p:spPr>
      </p:pic>
      <p:sp>
        <p:nvSpPr>
          <p:cNvPr id="19" name="Rectangle 51">
            <a:extLst>
              <a:ext uri="{FF2B5EF4-FFF2-40B4-BE49-F238E27FC236}">
                <a16:creationId xmlns:a16="http://schemas.microsoft.com/office/drawing/2014/main" id="{723947E2-8967-4FFF-B5C6-01ED8E54A01D}"/>
              </a:ext>
            </a:extLst>
          </p:cNvPr>
          <p:cNvSpPr>
            <a:spLocks noChangeArrowheads="1"/>
          </p:cNvSpPr>
          <p:nvPr/>
        </p:nvSpPr>
        <p:spPr bwMode="auto">
          <a:xfrm>
            <a:off x="356573" y="194919"/>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　</a:t>
            </a:r>
            <a:r>
              <a:rPr lang="en-US" altLang="ja-JP" sz="14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南紀熊野ジオパーク</a:t>
            </a:r>
            <a:r>
              <a:rPr kumimoji="1" lang="ja-JP" altLang="en-US" sz="1400" b="1" i="0" u="none" strike="noStrike" cap="none" normalizeH="0" baseline="0" dirty="0">
                <a:ln>
                  <a:noFill/>
                </a:ln>
                <a:solidFill>
                  <a:srgbClr val="002060"/>
                </a:solidFill>
                <a:effectLst/>
                <a:latin typeface="Microsoft Sans Serif" pitchFamily="34" charset="0"/>
                <a:ea typeface="HG丸ｺﾞｼｯｸM-PRO" pitchFamily="50" charset="-128"/>
                <a:cs typeface="HG丸ｺﾞｼｯｸM-PRO" pitchFamily="50" charset="-128"/>
              </a:rPr>
              <a:t>　プレートが出会って生まれた３つの大地</a:t>
            </a:r>
            <a:r>
              <a:rPr lang="en-US" altLang="ja-JP" sz="14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400" b="0" i="0" u="none" strike="noStrike" cap="none" normalizeH="0" baseline="0" dirty="0">
              <a:ln>
                <a:noFill/>
              </a:ln>
              <a:solidFill>
                <a:srgbClr val="002060"/>
              </a:solidFill>
              <a:effectLst/>
            </a:endParaRPr>
          </a:p>
        </p:txBody>
      </p:sp>
      <p:pic>
        <p:nvPicPr>
          <p:cNvPr id="21" name="図 20">
            <a:extLst>
              <a:ext uri="{FF2B5EF4-FFF2-40B4-BE49-F238E27FC236}">
                <a16:creationId xmlns:a16="http://schemas.microsoft.com/office/drawing/2014/main" id="{EB840FEB-05F8-45CF-9B38-416FB0B1629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6394" y="1342198"/>
            <a:ext cx="972471" cy="653048"/>
          </a:xfrm>
          <a:prstGeom prst="rect">
            <a:avLst/>
          </a:prstGeom>
        </p:spPr>
      </p:pic>
      <p:pic>
        <p:nvPicPr>
          <p:cNvPr id="26" name="図 25">
            <a:extLst>
              <a:ext uri="{FF2B5EF4-FFF2-40B4-BE49-F238E27FC236}">
                <a16:creationId xmlns:a16="http://schemas.microsoft.com/office/drawing/2014/main" id="{B7B239F6-BFA3-4F0B-A54E-B165B430708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267" y="3103433"/>
            <a:ext cx="972470" cy="653047"/>
          </a:xfrm>
          <a:prstGeom prst="rect">
            <a:avLst/>
          </a:prstGeom>
        </p:spPr>
      </p:pic>
      <p:sp>
        <p:nvSpPr>
          <p:cNvPr id="27" name="Rectangle 51">
            <a:extLst>
              <a:ext uri="{FF2B5EF4-FFF2-40B4-BE49-F238E27FC236}">
                <a16:creationId xmlns:a16="http://schemas.microsoft.com/office/drawing/2014/main" id="{3D52556F-9733-41E1-8555-43F8D54634C5}"/>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（プログラム行程）</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B015CA6F-DBE9-46E6-A6FD-366C610DABAA}"/>
              </a:ext>
            </a:extLst>
          </p:cNvPr>
          <p:cNvSpPr/>
          <p:nvPr/>
        </p:nvSpPr>
        <p:spPr>
          <a:xfrm flipV="1">
            <a:off x="3632818" y="550982"/>
            <a:ext cx="1774350" cy="230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E2FDCF5-11FF-4C9A-993D-FB96F0B111CC}"/>
              </a:ext>
            </a:extLst>
          </p:cNvPr>
          <p:cNvSpPr txBox="1"/>
          <p:nvPr/>
        </p:nvSpPr>
        <p:spPr>
          <a:xfrm>
            <a:off x="8282534" y="33659"/>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6</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312424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nvPr>
        </p:nvGraphicFramePr>
        <p:xfrm>
          <a:off x="326554" y="115456"/>
          <a:ext cx="8641246" cy="6669358"/>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722373">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46985">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プ</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ロ</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グ</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ラ</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ム</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内</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容</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フィールドワーク①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午前中　フィールドワーク②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200" b="1" i="1" u="sng"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000" dirty="0">
                          <a:solidFill>
                            <a:srgbClr val="000000"/>
                          </a:solidFill>
                          <a:effectLst/>
                          <a:latin typeface="Microsoft Sans Serif"/>
                          <a:ea typeface="HG丸ｺﾞｼｯｸM-PRO"/>
                        </a:rPr>
                        <a:t>【</a:t>
                      </a:r>
                      <a:r>
                        <a:rPr lang="ja-JP" altLang="en-US" sz="1000" dirty="0">
                          <a:solidFill>
                            <a:srgbClr val="000000"/>
                          </a:solidFill>
                          <a:effectLst/>
                          <a:latin typeface="Microsoft Sans Serif"/>
                          <a:ea typeface="HG丸ｺﾞｼｯｸM-PRO"/>
                        </a:rPr>
                        <a:t>概要</a:t>
                      </a:r>
                      <a:r>
                        <a:rPr lang="en-US" altLang="ja-JP" sz="1000" dirty="0">
                          <a:solidFill>
                            <a:srgbClr val="000000"/>
                          </a:solidFill>
                          <a:effectLst/>
                          <a:latin typeface="Microsoft Sans Serif"/>
                          <a:ea typeface="HG丸ｺﾞｼｯｸM-PRO"/>
                        </a:rPr>
                        <a:t>】</a:t>
                      </a:r>
                      <a:r>
                        <a:rPr lang="ja-JP" altLang="en-US" sz="1000" b="1" dirty="0">
                          <a:effectLst/>
                        </a:rPr>
                        <a:t>　　　　　　　　　　　　　　　　　　　　　　　　　　　　　　　　　　　　　　　　　　　　</a:t>
                      </a:r>
                      <a:r>
                        <a:rPr lang="en-US" altLang="ja-JP" sz="1000" b="1" dirty="0">
                          <a:effectLst/>
                        </a:rPr>
                        <a:t>【</a:t>
                      </a:r>
                      <a:r>
                        <a:rPr lang="ja-JP" altLang="en-US" sz="1000" b="1" dirty="0">
                          <a:effectLst/>
                        </a:rPr>
                        <a:t>概要</a:t>
                      </a:r>
                      <a:r>
                        <a:rPr lang="en-US" altLang="ja-JP" sz="1000" b="1" dirty="0">
                          <a:effectLst/>
                        </a:rPr>
                        <a:t>】</a:t>
                      </a:r>
                    </a:p>
                    <a:p>
                      <a:pPr algn="l" eaLnBrk="0" latinLnBrk="1" hangingPunct="0">
                        <a:lnSpc>
                          <a:spcPts val="1500"/>
                        </a:lnSpc>
                        <a:spcAft>
                          <a:spcPts val="0"/>
                        </a:spcAft>
                      </a:pPr>
                      <a:r>
                        <a:rPr lang="ja-JP" altLang="en-US" sz="1000" dirty="0">
                          <a:effectLst/>
                        </a:rPr>
                        <a:t>　タイトル：　</a:t>
                      </a:r>
                      <a:r>
                        <a:rPr lang="en-US" altLang="ja-JP" sz="1000" dirty="0">
                          <a:effectLst/>
                        </a:rPr>
                        <a:t>『</a:t>
                      </a:r>
                      <a:r>
                        <a:rPr lang="ja-JP" altLang="en-US" sz="1000" dirty="0">
                          <a:effectLst/>
                        </a:rPr>
                        <a:t>南紀熊野</a:t>
                      </a:r>
                      <a:r>
                        <a:rPr kumimoji="1" lang="ja-JP" altLang="ja-JP" sz="1000" kern="1200" dirty="0">
                          <a:solidFill>
                            <a:schemeClr val="tx1"/>
                          </a:solidFill>
                          <a:effectLst/>
                          <a:latin typeface="+mn-lt"/>
                          <a:ea typeface="+mn-ea"/>
                          <a:cs typeface="+mn-cs"/>
                        </a:rPr>
                        <a:t>ジオ</a:t>
                      </a:r>
                      <a:r>
                        <a:rPr kumimoji="1" lang="ja-JP" altLang="en-US" sz="1000" kern="1200" dirty="0">
                          <a:solidFill>
                            <a:schemeClr val="tx1"/>
                          </a:solidFill>
                          <a:effectLst/>
                          <a:latin typeface="+mn-lt"/>
                          <a:ea typeface="+mn-ea"/>
                          <a:cs typeface="+mn-cs"/>
                        </a:rPr>
                        <a:t>パーク（</a:t>
                      </a:r>
                      <a:r>
                        <a:rPr kumimoji="1" lang="ja-JP" altLang="ja-JP" sz="1000" kern="1200" dirty="0">
                          <a:solidFill>
                            <a:schemeClr val="tx1"/>
                          </a:solidFill>
                          <a:effectLst/>
                          <a:latin typeface="+mn-lt"/>
                          <a:ea typeface="+mn-ea"/>
                          <a:cs typeface="+mn-cs"/>
                        </a:rPr>
                        <a:t>フェニックス褶曲</a:t>
                      </a:r>
                      <a:r>
                        <a:rPr kumimoji="1" lang="ja-JP" altLang="en-US" sz="1000" kern="1200" dirty="0">
                          <a:solidFill>
                            <a:schemeClr val="tx1"/>
                          </a:solidFill>
                          <a:effectLst/>
                          <a:latin typeface="+mn-lt"/>
                          <a:ea typeface="+mn-ea"/>
                          <a:cs typeface="+mn-cs"/>
                        </a:rPr>
                        <a:t>等）」　　　　　　　　　　　　　　　タイトル：</a:t>
                      </a:r>
                      <a:r>
                        <a:rPr lang="en-US" altLang="ja-JP" sz="1000" dirty="0">
                          <a:effectLst/>
                        </a:rPr>
                        <a:t>『</a:t>
                      </a:r>
                      <a:r>
                        <a:rPr lang="ja-JP" altLang="en-US" sz="1000" dirty="0">
                          <a:effectLst/>
                        </a:rPr>
                        <a:t>南紀熊野</a:t>
                      </a:r>
                      <a:r>
                        <a:rPr kumimoji="1" lang="ja-JP" altLang="ja-JP" sz="1000" kern="1200" dirty="0">
                          <a:solidFill>
                            <a:schemeClr val="tx1"/>
                          </a:solidFill>
                          <a:effectLst/>
                          <a:latin typeface="+mn-lt"/>
                          <a:ea typeface="+mn-ea"/>
                          <a:cs typeface="+mn-cs"/>
                        </a:rPr>
                        <a:t>ジオ</a:t>
                      </a:r>
                      <a:r>
                        <a:rPr kumimoji="1" lang="ja-JP" altLang="en-US" sz="1000" kern="1200" dirty="0">
                          <a:solidFill>
                            <a:schemeClr val="tx1"/>
                          </a:solidFill>
                          <a:effectLst/>
                          <a:latin typeface="+mn-lt"/>
                          <a:ea typeface="+mn-ea"/>
                          <a:cs typeface="+mn-cs"/>
                        </a:rPr>
                        <a:t>パーク認定</a:t>
                      </a:r>
                      <a:r>
                        <a:rPr kumimoji="1" lang="ja-JP" altLang="en-US" sz="1000" kern="1200" dirty="0">
                          <a:solidFill>
                            <a:schemeClr val="tx1"/>
                          </a:solidFill>
                          <a:effectLst/>
                          <a:latin typeface="+mj-ea"/>
                          <a:ea typeface="+mj-ea"/>
                          <a:cs typeface="+mn-cs"/>
                        </a:rPr>
                        <a:t>「</a:t>
                      </a:r>
                      <a:r>
                        <a:rPr lang="ja-JP" altLang="en-US" sz="1000" dirty="0">
                          <a:effectLst/>
                          <a:latin typeface="+mj-ea"/>
                          <a:ea typeface="+mj-ea"/>
                        </a:rPr>
                        <a:t>暖地性植物群落」</a:t>
                      </a:r>
                      <a:r>
                        <a:rPr lang="en-US" altLang="ja-JP" sz="1000" dirty="0">
                          <a:effectLst/>
                          <a:latin typeface="+mj-ea"/>
                          <a:ea typeface="+mj-ea"/>
                        </a:rPr>
                        <a:t>』</a:t>
                      </a:r>
                      <a:r>
                        <a:rPr kumimoji="1" lang="ja-JP" altLang="en-US" sz="1000" kern="1200" dirty="0">
                          <a:solidFill>
                            <a:schemeClr val="tx1"/>
                          </a:solidFill>
                          <a:effectLst/>
                          <a:latin typeface="+mj-ea"/>
                          <a:ea typeface="+mj-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漁船クルージング（海から）　　　　　　　　　　　　　　　　　　　　　　　　　　　　　　　　　　</a:t>
                      </a:r>
                      <a:r>
                        <a:rPr kumimoji="1" lang="ja-JP" altLang="ja-JP" sz="1000" kern="1200" dirty="0">
                          <a:solidFill>
                            <a:schemeClr val="tx1"/>
                          </a:solidFill>
                          <a:effectLst/>
                          <a:latin typeface="+mn-lt"/>
                          <a:ea typeface="+mn-ea"/>
                          <a:cs typeface="+mn-cs"/>
                        </a:rPr>
                        <a:t>江須崎島ウォーク</a:t>
                      </a:r>
                      <a:r>
                        <a:rPr kumimoji="1" lang="ja-JP" altLang="en-US" sz="1000" kern="1200" dirty="0">
                          <a:solidFill>
                            <a:schemeClr val="tx1"/>
                          </a:solidFill>
                          <a:effectLst/>
                          <a:latin typeface="+mn-lt"/>
                          <a:ea typeface="+mn-ea"/>
                          <a:cs typeface="+mn-cs"/>
                        </a:rPr>
                        <a:t>（陸から）　　　　　　　　　</a:t>
                      </a:r>
                      <a:r>
                        <a:rPr kumimoji="1" lang="ja-JP" altLang="en-US" sz="1000" kern="1200" dirty="0">
                          <a:solidFill>
                            <a:schemeClr val="tx1"/>
                          </a:solidFill>
                          <a:effectLst/>
                          <a:latin typeface="+mj-ea"/>
                          <a:ea typeface="+mn-ea"/>
                          <a:cs typeface="+mn-cs"/>
                        </a:rPr>
                        <a:t>　</a:t>
                      </a: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内　容：</a:t>
                      </a:r>
                      <a:r>
                        <a:rPr lang="ja-JP" altLang="en-US" sz="1000" b="1" dirty="0"/>
                        <a:t>数万年前の地層を海からご案内！！　　　　　　　　　　　　　　　　　　　　　内　容：</a:t>
                      </a:r>
                      <a:r>
                        <a:rPr lang="ja-JP" altLang="en-US" sz="1000" b="1" dirty="0">
                          <a:effectLst/>
                        </a:rPr>
                        <a:t>亜熱帯植物の密林で覆われた天然記念物の島！</a:t>
                      </a:r>
                      <a:endParaRPr lang="en-US" altLang="ja-JP" sz="1000" b="1" dirty="0"/>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b="1" dirty="0"/>
                        <a:t>　　　　　　　</a:t>
                      </a:r>
                      <a:r>
                        <a:rPr kumimoji="1" lang="ja-JP" altLang="en-US" sz="1000" kern="1200" dirty="0">
                          <a:solidFill>
                            <a:schemeClr val="tx1"/>
                          </a:solidFill>
                          <a:effectLst/>
                          <a:latin typeface="+mn-lt"/>
                          <a:ea typeface="+mn-ea"/>
                          <a:cs typeface="+mn-cs"/>
                        </a:rPr>
                        <a:t>約</a:t>
                      </a:r>
                      <a:r>
                        <a:rPr lang="en-US" altLang="ja-JP" sz="1000" dirty="0"/>
                        <a:t>3000</a:t>
                      </a:r>
                      <a:r>
                        <a:rPr lang="ja-JP" altLang="en-US" sz="1000" dirty="0"/>
                        <a:t>万年以上前に出来上がった曲がりくねった地層で、　　　　　　　　　　　　南紀熊野ジオパークに認定されている周囲約</a:t>
                      </a:r>
                      <a:r>
                        <a:rPr lang="en-US" altLang="ja-JP" sz="1000" dirty="0"/>
                        <a:t>2</a:t>
                      </a:r>
                      <a:r>
                        <a:rPr lang="ja-JP" altLang="en-US" sz="1000" dirty="0"/>
                        <a:t>キロ・</a:t>
                      </a:r>
                      <a:r>
                        <a:rPr lang="en-US" altLang="ja-JP" sz="1000" dirty="0"/>
                        <a:t/>
                      </a:r>
                      <a:br>
                        <a:rPr lang="en-US" altLang="ja-JP" sz="1000" dirty="0"/>
                      </a:br>
                      <a:r>
                        <a:rPr kumimoji="1" lang="ja-JP" altLang="en-US" sz="1000" kern="1200" dirty="0">
                          <a:solidFill>
                            <a:schemeClr val="tx1"/>
                          </a:solidFill>
                          <a:effectLst/>
                          <a:latin typeface="+mn-lt"/>
                          <a:ea typeface="+mn-ea"/>
                          <a:cs typeface="+mn-cs"/>
                        </a:rPr>
                        <a:t>　　　　　　南紀熊野ジオパークを代表する「</a:t>
                      </a:r>
                      <a:r>
                        <a:rPr kumimoji="1" lang="ja-JP" altLang="ja-JP" sz="1000" kern="1200" dirty="0">
                          <a:solidFill>
                            <a:schemeClr val="tx1"/>
                          </a:solidFill>
                          <a:effectLst/>
                          <a:latin typeface="+mn-lt"/>
                          <a:ea typeface="+mn-ea"/>
                          <a:cs typeface="+mn-cs"/>
                        </a:rPr>
                        <a:t>フェニックス褶曲</a:t>
                      </a:r>
                      <a:r>
                        <a:rPr kumimoji="1" lang="ja-JP" altLang="en-US" sz="1000" kern="1200" dirty="0">
                          <a:solidFill>
                            <a:schemeClr val="tx1"/>
                          </a:solidFill>
                          <a:effectLst/>
                          <a:latin typeface="+mn-lt"/>
                          <a:ea typeface="+mn-ea"/>
                          <a:cs typeface="+mn-cs"/>
                        </a:rPr>
                        <a:t>」等を船に　　　　　　　　　　　</a:t>
                      </a:r>
                      <a:r>
                        <a:rPr lang="ja-JP" altLang="en-US" sz="1000" dirty="0"/>
                        <a:t>陸続きの神秘尾的な島「</a:t>
                      </a:r>
                      <a:r>
                        <a:rPr kumimoji="1" lang="ja-JP" altLang="ja-JP" sz="1000" kern="1200" dirty="0">
                          <a:solidFill>
                            <a:schemeClr val="tx1"/>
                          </a:solidFill>
                          <a:effectLst/>
                          <a:latin typeface="+mn-lt"/>
                          <a:ea typeface="+mn-ea"/>
                          <a:cs typeface="+mn-cs"/>
                        </a:rPr>
                        <a:t>江須崎島</a:t>
                      </a:r>
                      <a:r>
                        <a:rPr kumimoji="1" lang="ja-JP" altLang="en-US" sz="1000" kern="1200" dirty="0">
                          <a:solidFill>
                            <a:schemeClr val="tx1"/>
                          </a:solidFill>
                          <a:effectLst/>
                          <a:latin typeface="+mn-lt"/>
                          <a:ea typeface="+mn-ea"/>
                          <a:cs typeface="+mn-cs"/>
                        </a:rPr>
                        <a:t>」。約　キロを専門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より海からご案内するダイナミックな体験。　　　　　　　　　　　　　　　　　　　　　　ガイドと歩きながら陸からご案内する体験。</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所要時間：約４５分　　　　　　　　　　　　　　　　　　　　　　　　　　　　　　　　　　　　　　所要時間：約９０分</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endParaRPr kumimoji="1" lang="en-US" altLang="ja-JP" sz="1000" kern="1200" dirty="0">
                        <a:solidFill>
                          <a:schemeClr val="tx1"/>
                        </a:solidFill>
                        <a:effectLst/>
                        <a:latin typeface="+mn-lt"/>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l"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講義　①</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午後　講義　②</a:t>
                      </a:r>
                      <a:r>
                        <a:rPr lang="en-US" altLang="ja-JP" sz="12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概要</a:t>
                      </a:r>
                      <a:r>
                        <a:rPr lang="en-US" altLang="ja-JP"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p>
                    <a:p>
                      <a:pPr algn="l" eaLnBrk="0" latinLnBrk="1" hangingPunct="0">
                        <a:lnSpc>
                          <a:spcPts val="1500"/>
                        </a:lnSpc>
                        <a:spcAft>
                          <a:spcPts val="0"/>
                        </a:spcAft>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タイトル：</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ジオパークってなぁに？～南紀熊野の大地と文化</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　　　　　　　　　　　タイトル：</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本州最南端を巡る潮岬ウォーク</a:t>
                      </a:r>
                      <a:r>
                        <a:rPr lang="en-US" altLang="ja-JP" sz="1000" b="0" i="0" u="none" dirty="0">
                          <a:effectLst/>
                          <a:latin typeface="+mj-ea"/>
                          <a:ea typeface="+mj-ea"/>
                          <a:cs typeface="Calibri Light" panose="020F0302020204030204" pitchFamily="34" charset="0"/>
                        </a:rPr>
                        <a:t>』</a:t>
                      </a:r>
                      <a:r>
                        <a:rPr lang="ja-JP" altLang="en-US" sz="1000" b="0" i="0" u="none" dirty="0">
                          <a:effectLst/>
                          <a:latin typeface="+mj-ea"/>
                          <a:ea typeface="+mj-ea"/>
                          <a:cs typeface="Calibri Light" panose="020F0302020204030204" pitchFamily="34" charset="0"/>
                        </a:rPr>
                        <a:t>　　</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内　容：南紀熊野ジオパークの大地や歴史文化についての紹介。　　　　　　　　内　容：南紀熊野ジオパークセンター周辺を散策します。</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mj-ea"/>
                          <a:ea typeface="+mj-ea"/>
                          <a:cs typeface="Calibri Light" panose="020F0302020204030204" pitchFamily="34" charset="0"/>
                        </a:rPr>
                        <a:t>　　　　　大地の成り立ちや、河川実験装置で川のでき方を学ぶ　　　　　　　　　　　　　　　 　植生・文化などを学び、最南端の絶景を味わって下さい。　　　　　　　　　　　　　　　　　</a:t>
                      </a:r>
                      <a:endParaRPr lang="en-US" altLang="ja-JP" sz="1000" b="0" i="0" u="none" dirty="0">
                        <a:effectLst/>
                        <a:latin typeface="+mj-ea"/>
                        <a:ea typeface="+mj-ea"/>
                        <a:cs typeface="Calibri Light" panose="020F0302020204030204" pitchFamily="34" charset="0"/>
                      </a:endParaRPr>
                    </a:p>
                    <a:p>
                      <a:pPr marL="0" marR="0" indent="0" algn="l" defTabSz="914400" rtl="0" eaLnBrk="0" fontAlgn="auto" latinLnBrk="1" hangingPunct="0">
                        <a:lnSpc>
                          <a:spcPts val="1500"/>
                        </a:lnSpc>
                        <a:spcBef>
                          <a:spcPts val="0"/>
                        </a:spcBef>
                        <a:spcAft>
                          <a:spcPts val="0"/>
                        </a:spcAft>
                        <a:buClrTx/>
                        <a:buSzTx/>
                        <a:buFontTx/>
                        <a:buNone/>
                        <a:tabLst/>
                        <a:defRPr/>
                      </a:pPr>
                      <a:r>
                        <a:rPr lang="ja-JP" altLang="en-US" sz="1000" b="0" i="0" u="none" dirty="0">
                          <a:effectLst/>
                          <a:latin typeface="+mj-ea"/>
                          <a:ea typeface="+mj-ea"/>
                          <a:cs typeface="Calibri Light" panose="020F0302020204030204" pitchFamily="34" charset="0"/>
                        </a:rPr>
                        <a:t>　　　　　ことができます。その後館内を自由に見学して様々な　　　　　　　　　　　　　　　　　潮岬観光タワーも可（別料金）センターでの映像視聴で</a:t>
                      </a:r>
                      <a:r>
                        <a:rPr lang="en-US" altLang="ja-JP" sz="1000" b="0" i="0" u="none" dirty="0">
                          <a:effectLst/>
                          <a:latin typeface="+mj-ea"/>
                          <a:ea typeface="+mj-ea"/>
                          <a:cs typeface="Calibri Light" panose="020F0302020204030204" pitchFamily="34" charset="0"/>
                        </a:rPr>
                        <a:t/>
                      </a:r>
                      <a:br>
                        <a:rPr lang="en-US" altLang="ja-JP" sz="1000" b="0" i="0" u="none" dirty="0">
                          <a:effectLst/>
                          <a:latin typeface="+mj-ea"/>
                          <a:ea typeface="+mj-ea"/>
                          <a:cs typeface="Calibri Light" panose="020F0302020204030204" pitchFamily="34" charset="0"/>
                        </a:rPr>
                      </a:br>
                      <a:r>
                        <a:rPr lang="ja-JP" altLang="en-US" sz="1000" b="0" i="0" u="none" dirty="0">
                          <a:effectLst/>
                          <a:latin typeface="+mj-ea"/>
                          <a:ea typeface="+mj-ea"/>
                          <a:cs typeface="Calibri Light" panose="020F0302020204030204" pitchFamily="34" charset="0"/>
                        </a:rPr>
                        <a:t>　　　　　体験を楽しんでください。　　　　　　　　　　　　　　　　　　　　　　　　　　　　　　　　　　　南紀熊野の大地の成り立ちや、歴史文化について学ぶ</a:t>
                      </a:r>
                      <a:endParaRPr lang="en-US" altLang="ja-JP" sz="1000" b="0" i="0" u="none" dirty="0">
                        <a:effectLst/>
                        <a:latin typeface="+mj-ea"/>
                        <a:ea typeface="+mj-ea"/>
                        <a:cs typeface="Calibri Light" panose="020F0302020204030204" pitchFamily="34" charset="0"/>
                      </a:endParaRPr>
                    </a:p>
                    <a:p>
                      <a:pPr marL="0" marR="0" indent="0" algn="l" defTabSz="914400" rtl="0" eaLnBrk="0" fontAlgn="auto" latinLnBrk="1" hangingPunct="0">
                        <a:lnSpc>
                          <a:spcPts val="1500"/>
                        </a:lnSpc>
                        <a:spcBef>
                          <a:spcPts val="0"/>
                        </a:spcBef>
                        <a:spcAft>
                          <a:spcPts val="0"/>
                        </a:spcAft>
                        <a:buClrTx/>
                        <a:buSzTx/>
                        <a:buFontTx/>
                        <a:buNone/>
                        <a:tabLst/>
                        <a:defRPr/>
                      </a:pPr>
                      <a:r>
                        <a:rPr lang="ja-JP" altLang="en-US" sz="1000" b="0" i="0" u="none" dirty="0">
                          <a:effectLst/>
                          <a:latin typeface="+mj-ea"/>
                          <a:ea typeface="+mj-ea"/>
                          <a:cs typeface="Calibri Light" panose="020F0302020204030204" pitchFamily="34" charset="0"/>
                        </a:rPr>
                        <a:t>　所要時間：約６０分　</a:t>
                      </a: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0" i="0" u="none" dirty="0">
                          <a:effectLst/>
                          <a:latin typeface="+mj-ea"/>
                          <a:ea typeface="+mj-ea"/>
                          <a:cs typeface="Calibri Light" panose="020F0302020204030204" pitchFamily="34" charset="0"/>
                        </a:rPr>
                        <a:t>　    こともできます。</a:t>
                      </a:r>
                      <a:endParaRPr lang="en-US" altLang="ja-JP" sz="1000" b="0" i="0" u="none" dirty="0">
                        <a:effectLst/>
                        <a:latin typeface="+mj-ea"/>
                        <a:ea typeface="+mj-ea"/>
                        <a:cs typeface="Calibri Light" panose="020F0302020204030204" pitchFamily="34" charset="0"/>
                      </a:endParaRPr>
                    </a:p>
                    <a:p>
                      <a:pPr marL="0" marR="0" indent="0" algn="l" defTabSz="914400" rtl="0" eaLnBrk="0" fontAlgn="auto" latinLnBrk="1" hangingPunct="0">
                        <a:lnSpc>
                          <a:spcPts val="1500"/>
                        </a:lnSpc>
                        <a:spcBef>
                          <a:spcPts val="0"/>
                        </a:spcBef>
                        <a:spcAft>
                          <a:spcPts val="0"/>
                        </a:spcAft>
                        <a:buClrTx/>
                        <a:buSzTx/>
                        <a:buFontTx/>
                        <a:buNone/>
                        <a:tabLst/>
                        <a:defRPr/>
                      </a:pPr>
                      <a:r>
                        <a:rPr lang="ja-JP" altLang="en-US" sz="1000" b="0" i="0" u="none" dirty="0">
                          <a:effectLst/>
                          <a:latin typeface="+mj-ea"/>
                          <a:ea typeface="+mj-ea"/>
                          <a:cs typeface="Calibri Light" panose="020F0302020204030204" pitchFamily="34" charset="0"/>
                        </a:rPr>
                        <a:t>　　　　　　　　　　　　　　　　　　　　　　　　　　　　　　　　　                                        所要時間：約６０分　</a:t>
                      </a:r>
                      <a:endParaRPr lang="en-US" altLang="ja-JP" sz="1000" b="0" i="0" u="none" dirty="0">
                        <a:effectLst/>
                        <a:latin typeface="+mj-ea"/>
                        <a:ea typeface="+mj-ea"/>
                        <a:cs typeface="Calibri Light" panose="020F0302020204030204" pitchFamily="34" charset="0"/>
                      </a:endParaRPr>
                    </a:p>
                    <a:p>
                      <a:pPr algn="l" eaLnBrk="0" latinLnBrk="1" hangingPunct="0">
                        <a:lnSpc>
                          <a:spcPts val="1500"/>
                        </a:lnSpc>
                        <a:spcAft>
                          <a:spcPts val="0"/>
                        </a:spcAft>
                      </a:pPr>
                      <a:r>
                        <a:rPr lang="ja-JP" altLang="en-US" sz="10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sz="1000" dirty="0">
                        <a:solidFill>
                          <a:srgbClr val="000000"/>
                        </a:solidFill>
                        <a:effectLst/>
                        <a:latin typeface="Microsoft Sans Serif"/>
                        <a:ea typeface="HG丸ｺﾞｼｯｸM-PRO"/>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38" name="正方形/長方形 37">
            <a:extLst>
              <a:ext uri="{FF2B5EF4-FFF2-40B4-BE49-F238E27FC236}">
                <a16:creationId xmlns:a16="http://schemas.microsoft.com/office/drawing/2014/main" id="{634210B0-4DFC-47DA-81AC-D6B70379E1FC}"/>
              </a:ext>
            </a:extLst>
          </p:cNvPr>
          <p:cNvSpPr/>
          <p:nvPr/>
        </p:nvSpPr>
        <p:spPr>
          <a:xfrm>
            <a:off x="777975" y="916439"/>
            <a:ext cx="3693894" cy="2941067"/>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9B5BF67-02C0-4197-B678-E1F31EA365A7}"/>
              </a:ext>
            </a:extLst>
          </p:cNvPr>
          <p:cNvSpPr/>
          <p:nvPr/>
        </p:nvSpPr>
        <p:spPr>
          <a:xfrm>
            <a:off x="4862128" y="937542"/>
            <a:ext cx="3742319" cy="2941067"/>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FD43B59-CFDF-42D0-A891-83AD5A099FBD}"/>
              </a:ext>
            </a:extLst>
          </p:cNvPr>
          <p:cNvPicPr>
            <a:picLocks noChangeAspect="1"/>
          </p:cNvPicPr>
          <p:nvPr/>
        </p:nvPicPr>
        <p:blipFill>
          <a:blip r:embed="rId3"/>
          <a:stretch>
            <a:fillRect/>
          </a:stretch>
        </p:blipFill>
        <p:spPr>
          <a:xfrm>
            <a:off x="6703505" y="336021"/>
            <a:ext cx="486912" cy="486912"/>
          </a:xfrm>
          <a:prstGeom prst="rect">
            <a:avLst/>
          </a:prstGeom>
        </p:spPr>
      </p:pic>
      <p:pic>
        <p:nvPicPr>
          <p:cNvPr id="7" name="図 6">
            <a:extLst>
              <a:ext uri="{FF2B5EF4-FFF2-40B4-BE49-F238E27FC236}">
                <a16:creationId xmlns:a16="http://schemas.microsoft.com/office/drawing/2014/main" id="{13CF8865-F62C-4F84-9062-3A762F9A0F64}"/>
              </a:ext>
            </a:extLst>
          </p:cNvPr>
          <p:cNvPicPr>
            <a:picLocks noChangeAspect="1"/>
          </p:cNvPicPr>
          <p:nvPr/>
        </p:nvPicPr>
        <p:blipFill>
          <a:blip r:embed="rId4"/>
          <a:stretch>
            <a:fillRect/>
          </a:stretch>
        </p:blipFill>
        <p:spPr>
          <a:xfrm>
            <a:off x="7245102" y="336021"/>
            <a:ext cx="508474" cy="500691"/>
          </a:xfrm>
          <a:prstGeom prst="rect">
            <a:avLst/>
          </a:prstGeom>
        </p:spPr>
      </p:pic>
      <p:pic>
        <p:nvPicPr>
          <p:cNvPr id="9" name="図 8">
            <a:extLst>
              <a:ext uri="{FF2B5EF4-FFF2-40B4-BE49-F238E27FC236}">
                <a16:creationId xmlns:a16="http://schemas.microsoft.com/office/drawing/2014/main" id="{56849C00-1337-4C9C-873C-32496948DD88}"/>
              </a:ext>
            </a:extLst>
          </p:cNvPr>
          <p:cNvPicPr>
            <a:picLocks noChangeAspect="1"/>
          </p:cNvPicPr>
          <p:nvPr/>
        </p:nvPicPr>
        <p:blipFill>
          <a:blip r:embed="rId5"/>
          <a:stretch>
            <a:fillRect/>
          </a:stretch>
        </p:blipFill>
        <p:spPr>
          <a:xfrm>
            <a:off x="7773255" y="353180"/>
            <a:ext cx="505962" cy="500692"/>
          </a:xfrm>
          <a:prstGeom prst="rect">
            <a:avLst/>
          </a:prstGeom>
        </p:spPr>
      </p:pic>
      <p:pic>
        <p:nvPicPr>
          <p:cNvPr id="13" name="図 12">
            <a:extLst>
              <a:ext uri="{FF2B5EF4-FFF2-40B4-BE49-F238E27FC236}">
                <a16:creationId xmlns:a16="http://schemas.microsoft.com/office/drawing/2014/main" id="{97D4D273-5B72-40DD-8175-FDCF6A47A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5247" y="2821688"/>
            <a:ext cx="1278358" cy="850689"/>
          </a:xfrm>
          <a:prstGeom prst="rect">
            <a:avLst/>
          </a:prstGeom>
        </p:spPr>
      </p:pic>
      <p:pic>
        <p:nvPicPr>
          <p:cNvPr id="15" name="図 14">
            <a:extLst>
              <a:ext uri="{FF2B5EF4-FFF2-40B4-BE49-F238E27FC236}">
                <a16:creationId xmlns:a16="http://schemas.microsoft.com/office/drawing/2014/main" id="{8D89FB19-6F96-49CB-B887-16DB0AAC9C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448" y="5709474"/>
            <a:ext cx="1426649" cy="877938"/>
          </a:xfrm>
          <a:prstGeom prst="rect">
            <a:avLst/>
          </a:prstGeom>
        </p:spPr>
      </p:pic>
      <p:pic>
        <p:nvPicPr>
          <p:cNvPr id="25" name="図 24">
            <a:extLst>
              <a:ext uri="{FF2B5EF4-FFF2-40B4-BE49-F238E27FC236}">
                <a16:creationId xmlns:a16="http://schemas.microsoft.com/office/drawing/2014/main" id="{D8B0B230-B125-414D-8459-973EFC88D0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001" y="161093"/>
            <a:ext cx="645629" cy="627333"/>
          </a:xfrm>
          <a:prstGeom prst="rect">
            <a:avLst/>
          </a:prstGeom>
        </p:spPr>
      </p:pic>
      <p:pic>
        <p:nvPicPr>
          <p:cNvPr id="14" name="図 13">
            <a:extLst>
              <a:ext uri="{FF2B5EF4-FFF2-40B4-BE49-F238E27FC236}">
                <a16:creationId xmlns:a16="http://schemas.microsoft.com/office/drawing/2014/main" id="{ED827EA4-EA2C-43D2-95D9-804B79A400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449" y="2878682"/>
            <a:ext cx="1235487" cy="926616"/>
          </a:xfrm>
          <a:prstGeom prst="rect">
            <a:avLst/>
          </a:prstGeom>
        </p:spPr>
      </p:pic>
      <p:pic>
        <p:nvPicPr>
          <p:cNvPr id="16" name="図 15">
            <a:extLst>
              <a:ext uri="{FF2B5EF4-FFF2-40B4-BE49-F238E27FC236}">
                <a16:creationId xmlns:a16="http://schemas.microsoft.com/office/drawing/2014/main" id="{FFA8F75A-CB95-4D02-B119-7E454A4E32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04279" y="2878682"/>
            <a:ext cx="2032755" cy="838730"/>
          </a:xfrm>
          <a:prstGeom prst="rect">
            <a:avLst/>
          </a:prstGeom>
        </p:spPr>
      </p:pic>
      <p:pic>
        <p:nvPicPr>
          <p:cNvPr id="3" name="図 2">
            <a:extLst>
              <a:ext uri="{FF2B5EF4-FFF2-40B4-BE49-F238E27FC236}">
                <a16:creationId xmlns:a16="http://schemas.microsoft.com/office/drawing/2014/main" id="{7B560BBF-B674-450A-A1D7-76E967B50E3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0769" y="2831817"/>
            <a:ext cx="1278358" cy="958769"/>
          </a:xfrm>
          <a:prstGeom prst="rect">
            <a:avLst/>
          </a:prstGeom>
        </p:spPr>
      </p:pic>
      <p:sp>
        <p:nvSpPr>
          <p:cNvPr id="18" name="正方形/長方形 17">
            <a:extLst>
              <a:ext uri="{FF2B5EF4-FFF2-40B4-BE49-F238E27FC236}">
                <a16:creationId xmlns:a16="http://schemas.microsoft.com/office/drawing/2014/main" id="{D4FB797A-B8D7-4F13-9041-4A9FB4A698A4}"/>
              </a:ext>
            </a:extLst>
          </p:cNvPr>
          <p:cNvSpPr/>
          <p:nvPr/>
        </p:nvSpPr>
        <p:spPr>
          <a:xfrm>
            <a:off x="778492" y="3957761"/>
            <a:ext cx="3693894" cy="273914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B218C22-F1D8-4771-B385-337BE0C3CEDC}"/>
              </a:ext>
            </a:extLst>
          </p:cNvPr>
          <p:cNvSpPr/>
          <p:nvPr/>
        </p:nvSpPr>
        <p:spPr>
          <a:xfrm>
            <a:off x="4862128" y="3937684"/>
            <a:ext cx="3742319" cy="2739146"/>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B160163F-D869-40E4-AACC-3B8D2778C980}"/>
              </a:ext>
            </a:extLst>
          </p:cNvPr>
          <p:cNvPicPr>
            <a:picLocks noChangeAspect="1"/>
          </p:cNvPicPr>
          <p:nvPr/>
        </p:nvPicPr>
        <p:blipFill rotWithShape="1">
          <a:blip r:embed="rId12">
            <a:extLst>
              <a:ext uri="{28A0092B-C50C-407E-A947-70E740481C1C}">
                <a14:useLocalDpi xmlns:a14="http://schemas.microsoft.com/office/drawing/2010/main" val="0"/>
              </a:ext>
            </a:extLst>
          </a:blip>
          <a:srcRect l="15186" t="11922" r="12766" b="19573"/>
          <a:stretch/>
        </p:blipFill>
        <p:spPr>
          <a:xfrm>
            <a:off x="5638340" y="5810492"/>
            <a:ext cx="1227884" cy="776919"/>
          </a:xfrm>
          <a:prstGeom prst="rect">
            <a:avLst/>
          </a:prstGeom>
        </p:spPr>
      </p:pic>
      <p:sp>
        <p:nvSpPr>
          <p:cNvPr id="21" name="Rectangle 51">
            <a:extLst>
              <a:ext uri="{FF2B5EF4-FFF2-40B4-BE49-F238E27FC236}">
                <a16:creationId xmlns:a16="http://schemas.microsoft.com/office/drawing/2014/main" id="{89F271DA-2C51-4F3C-A896-7AC66AB9C4C8}"/>
              </a:ext>
            </a:extLst>
          </p:cNvPr>
          <p:cNvSpPr>
            <a:spLocks noChangeArrowheads="1"/>
          </p:cNvSpPr>
          <p:nvPr/>
        </p:nvSpPr>
        <p:spPr bwMode="auto">
          <a:xfrm>
            <a:off x="381239" y="194919"/>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4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400" b="1" dirty="0">
                <a:solidFill>
                  <a:srgbClr val="002060"/>
                </a:solidFill>
                <a:latin typeface="Microsoft Sans Serif" pitchFamily="34" charset="0"/>
                <a:ea typeface="HG丸ｺﾞｼｯｸM-PRO" pitchFamily="50" charset="-128"/>
                <a:cs typeface="HG丸ｺﾞｼｯｸM-PRO" pitchFamily="50" charset="-128"/>
              </a:rPr>
              <a:t>南紀熊野ジオパーク</a:t>
            </a:r>
            <a:r>
              <a:rPr kumimoji="1" lang="ja-JP" altLang="en-US" sz="1400" b="1" i="0" u="none" strike="noStrike" cap="none" normalizeH="0" baseline="0" dirty="0">
                <a:ln>
                  <a:noFill/>
                </a:ln>
                <a:solidFill>
                  <a:srgbClr val="002060"/>
                </a:solidFill>
                <a:effectLst/>
                <a:latin typeface="Microsoft Sans Serif" pitchFamily="34" charset="0"/>
                <a:ea typeface="HG丸ｺﾞｼｯｸM-PRO" pitchFamily="50" charset="-128"/>
                <a:cs typeface="HG丸ｺﾞｼｯｸM-PRO" pitchFamily="50" charset="-128"/>
              </a:rPr>
              <a:t>　プレートが出会って生まれた３つの大地</a:t>
            </a:r>
            <a:r>
              <a:rPr lang="en-US" altLang="ja-JP" sz="14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400" b="0" i="0" u="none" strike="noStrike" cap="none" normalizeH="0" baseline="0" dirty="0">
              <a:ln>
                <a:noFill/>
              </a:ln>
              <a:solidFill>
                <a:srgbClr val="002060"/>
              </a:solidFill>
              <a:effectLst/>
            </a:endParaRPr>
          </a:p>
        </p:txBody>
      </p:sp>
      <p:pic>
        <p:nvPicPr>
          <p:cNvPr id="8" name="図 7">
            <a:extLst>
              <a:ext uri="{FF2B5EF4-FFF2-40B4-BE49-F238E27FC236}">
                <a16:creationId xmlns:a16="http://schemas.microsoft.com/office/drawing/2014/main" id="{48A97460-8077-4BEC-B872-FC281E0CB9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70737" y="5697703"/>
            <a:ext cx="1426649" cy="949370"/>
          </a:xfrm>
          <a:prstGeom prst="rect">
            <a:avLst/>
          </a:prstGeom>
        </p:spPr>
      </p:pic>
      <p:pic>
        <p:nvPicPr>
          <p:cNvPr id="27" name="図 26">
            <a:extLst>
              <a:ext uri="{FF2B5EF4-FFF2-40B4-BE49-F238E27FC236}">
                <a16:creationId xmlns:a16="http://schemas.microsoft.com/office/drawing/2014/main" id="{90A39C0B-3C27-4A8E-8AA6-EFAA7DF6C9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32818" y="3982465"/>
            <a:ext cx="619795" cy="508469"/>
          </a:xfrm>
          <a:prstGeom prst="rect">
            <a:avLst/>
          </a:prstGeom>
        </p:spPr>
      </p:pic>
      <p:pic>
        <p:nvPicPr>
          <p:cNvPr id="29" name="図 28">
            <a:extLst>
              <a:ext uri="{FF2B5EF4-FFF2-40B4-BE49-F238E27FC236}">
                <a16:creationId xmlns:a16="http://schemas.microsoft.com/office/drawing/2014/main" id="{05EA4DA3-0969-457D-8F93-4ED729E60C7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91252" y="991209"/>
            <a:ext cx="596581" cy="489425"/>
          </a:xfrm>
          <a:prstGeom prst="rect">
            <a:avLst/>
          </a:prstGeom>
        </p:spPr>
      </p:pic>
      <p:pic>
        <p:nvPicPr>
          <p:cNvPr id="30" name="図 29">
            <a:extLst>
              <a:ext uri="{FF2B5EF4-FFF2-40B4-BE49-F238E27FC236}">
                <a16:creationId xmlns:a16="http://schemas.microsoft.com/office/drawing/2014/main" id="{892571A7-A535-42AD-9216-D64789DA0C9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25817" y="4011561"/>
            <a:ext cx="596581" cy="489425"/>
          </a:xfrm>
          <a:prstGeom prst="rect">
            <a:avLst/>
          </a:prstGeom>
        </p:spPr>
      </p:pic>
      <p:pic>
        <p:nvPicPr>
          <p:cNvPr id="31" name="図 30">
            <a:extLst>
              <a:ext uri="{FF2B5EF4-FFF2-40B4-BE49-F238E27FC236}">
                <a16:creationId xmlns:a16="http://schemas.microsoft.com/office/drawing/2014/main" id="{296E0657-3A7A-473B-87A7-5DDA3165D25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71539" y="937542"/>
            <a:ext cx="594127" cy="487411"/>
          </a:xfrm>
          <a:prstGeom prst="rect">
            <a:avLst/>
          </a:prstGeom>
        </p:spPr>
      </p:pic>
      <p:pic>
        <p:nvPicPr>
          <p:cNvPr id="17" name="図 16">
            <a:extLst>
              <a:ext uri="{FF2B5EF4-FFF2-40B4-BE49-F238E27FC236}">
                <a16:creationId xmlns:a16="http://schemas.microsoft.com/office/drawing/2014/main" id="{F5F48ED1-A158-4ADE-BF75-8ABCF9DE5D1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92525" y="5709474"/>
            <a:ext cx="1367076" cy="897803"/>
          </a:xfrm>
          <a:prstGeom prst="rect">
            <a:avLst/>
          </a:prstGeom>
        </p:spPr>
      </p:pic>
      <p:sp>
        <p:nvSpPr>
          <p:cNvPr id="34" name="Rectangle 51">
            <a:extLst>
              <a:ext uri="{FF2B5EF4-FFF2-40B4-BE49-F238E27FC236}">
                <a16:creationId xmlns:a16="http://schemas.microsoft.com/office/drawing/2014/main" id="{9E2BD561-F4B2-4E2F-A0D6-9055C2469511}"/>
              </a:ext>
            </a:extLst>
          </p:cNvPr>
          <p:cNvSpPr>
            <a:spLocks noChangeArrowheads="1"/>
          </p:cNvSpPr>
          <p:nvPr/>
        </p:nvSpPr>
        <p:spPr bwMode="auto">
          <a:xfrm>
            <a:off x="2641126" y="522743"/>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（プログラム内容）</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6" name="正方形/長方形 35">
            <a:extLst>
              <a:ext uri="{FF2B5EF4-FFF2-40B4-BE49-F238E27FC236}">
                <a16:creationId xmlns:a16="http://schemas.microsoft.com/office/drawing/2014/main" id="{19378378-2F9F-4DF5-A399-6AE67EAE64FD}"/>
              </a:ext>
            </a:extLst>
          </p:cNvPr>
          <p:cNvSpPr/>
          <p:nvPr/>
        </p:nvSpPr>
        <p:spPr>
          <a:xfrm flipV="1">
            <a:off x="3632818" y="550981"/>
            <a:ext cx="1774350" cy="230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867AA38-4D4E-44AB-BD05-CA2F01CE1F53}"/>
              </a:ext>
            </a:extLst>
          </p:cNvPr>
          <p:cNvSpPr txBox="1"/>
          <p:nvPr/>
        </p:nvSpPr>
        <p:spPr>
          <a:xfrm>
            <a:off x="8210242" y="18771"/>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7</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283550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894467"/>
            <a:ext cx="9144000" cy="0"/>
          </a:xfrm>
          <a:prstGeom prst="line">
            <a:avLst/>
          </a:prstGeom>
          <a:ln w="63500">
            <a:gradFill flip="none" rotWithShape="1">
              <a:gsLst>
                <a:gs pos="100000">
                  <a:srgbClr val="CCECFF"/>
                </a:gs>
                <a:gs pos="0">
                  <a:srgbClr val="0070C0"/>
                </a:gs>
                <a:gs pos="100000">
                  <a:schemeClr val="accent1">
                    <a:tint val="44500"/>
                    <a:satMod val="160000"/>
                  </a:schemeClr>
                </a:gs>
                <a:gs pos="100000">
                  <a:schemeClr val="accent6">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3307" y="143093"/>
            <a:ext cx="617689" cy="555828"/>
          </a:xfrm>
          <a:prstGeom prst="rect">
            <a:avLst/>
          </a:prstGeom>
        </p:spPr>
      </p:pic>
      <p:sp>
        <p:nvSpPr>
          <p:cNvPr id="8" name="Rectangle 51">
            <a:extLst>
              <a:ext uri="{FF2B5EF4-FFF2-40B4-BE49-F238E27FC236}">
                <a16:creationId xmlns:a16="http://schemas.microsoft.com/office/drawing/2014/main" id="{00F5E782-5625-4111-BBE6-FD5A9D01F4A8}"/>
              </a:ext>
            </a:extLst>
          </p:cNvPr>
          <p:cNvSpPr>
            <a:spLocks noChangeArrowheads="1"/>
          </p:cNvSpPr>
          <p:nvPr/>
        </p:nvSpPr>
        <p:spPr bwMode="auto">
          <a:xfrm>
            <a:off x="1511997" y="428230"/>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古式捕鯨発祥の地  日本遺産  鯨とともに生きる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14" name="図 13">
            <a:extLst>
              <a:ext uri="{FF2B5EF4-FFF2-40B4-BE49-F238E27FC236}">
                <a16:creationId xmlns:a16="http://schemas.microsoft.com/office/drawing/2014/main" id="{C9574DD0-640E-47F1-BA44-7AED4DB39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522" y="991885"/>
            <a:ext cx="1620956" cy="1088526"/>
          </a:xfrm>
          <a:prstGeom prst="rect">
            <a:avLst/>
          </a:prstGeom>
        </p:spPr>
      </p:pic>
      <p:sp>
        <p:nvSpPr>
          <p:cNvPr id="15" name="正方形/長方形 14">
            <a:extLst>
              <a:ext uri="{FF2B5EF4-FFF2-40B4-BE49-F238E27FC236}">
                <a16:creationId xmlns:a16="http://schemas.microsoft.com/office/drawing/2014/main" id="{C2887F7D-D998-450A-A043-0FED314FFEE5}"/>
              </a:ext>
            </a:extLst>
          </p:cNvPr>
          <p:cNvSpPr/>
          <p:nvPr/>
        </p:nvSpPr>
        <p:spPr>
          <a:xfrm>
            <a:off x="107504" y="2355353"/>
            <a:ext cx="4572000" cy="3323987"/>
          </a:xfrm>
          <a:prstGeom prst="rect">
            <a:avLst/>
          </a:prstGeom>
        </p:spPr>
        <p:txBody>
          <a:bodyPr>
            <a:spAutoFit/>
          </a:bodyPr>
          <a:lstStyle/>
          <a:p>
            <a:r>
              <a:rPr lang="ja-JP" altLang="en-US" sz="1400" dirty="0">
                <a:latin typeface="Meiryo UI" panose="020B0604030504040204" pitchFamily="50" charset="-128"/>
                <a:ea typeface="Meiryo UI" panose="020B0604030504040204" pitchFamily="50" charset="-128"/>
              </a:rPr>
              <a:t>　約２万平方メートルの広大な敷地に、約４０頭の鯨類が暮らす、日本で唯一鯨やイルカの鯨類（げいるい）に特化した水族館「太地町立くじらの博物館」</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鯨は日本人にとって信仰の対象になる特別な存在であり、鯨に感謝しつつ鯨と共に生きてきました。しかしながら欧米では、産業資源のシンボルであった鯨が、不可侵の神のような存在となり、環境保護のシンボルへと変化しました。日本における捕鯨の歴史やそれに係わる</a:t>
            </a:r>
            <a:r>
              <a:rPr lang="ja-JP" altLang="en-US" sz="1400" dirty="0">
                <a:effectLst/>
                <a:latin typeface="Meiryo UI" panose="020B0604030504040204" pitchFamily="50" charset="-128"/>
                <a:ea typeface="Meiryo UI" panose="020B0604030504040204" pitchFamily="50" charset="-128"/>
              </a:rPr>
              <a:t>文化や信仰等</a:t>
            </a:r>
            <a:r>
              <a:rPr lang="ja-JP" altLang="en-US" sz="1400" dirty="0">
                <a:latin typeface="Meiryo UI" panose="020B0604030504040204" pitchFamily="50" charset="-128"/>
                <a:ea typeface="Meiryo UI" panose="020B0604030504040204" pitchFamily="50" charset="-128"/>
              </a:rPr>
              <a:t>を通じ</a:t>
            </a:r>
            <a:r>
              <a:rPr lang="ja-JP" altLang="en-US" sz="1400" b="1" dirty="0">
                <a:latin typeface="Meiryo UI" panose="020B0604030504040204" pitchFamily="50" charset="-128"/>
                <a:ea typeface="Meiryo UI" panose="020B0604030504040204" pitchFamily="50" charset="-128"/>
              </a:rPr>
              <a:t>「鯨と人の関係を未来志向で考える」</a:t>
            </a:r>
            <a:r>
              <a:rPr lang="ja-JP" altLang="en-US" sz="1400" dirty="0">
                <a:latin typeface="Meiryo UI" panose="020B0604030504040204" pitchFamily="50" charset="-128"/>
                <a:ea typeface="Meiryo UI" panose="020B0604030504040204" pitchFamily="50" charset="-128"/>
              </a:rPr>
              <a:t>プログラムです。</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6" name="Rectangle 51">
            <a:extLst>
              <a:ext uri="{FF2B5EF4-FFF2-40B4-BE49-F238E27FC236}">
                <a16:creationId xmlns:a16="http://schemas.microsoft.com/office/drawing/2014/main" id="{EDA29706-2D7B-4C17-B658-688006874DC9}"/>
              </a:ext>
            </a:extLst>
          </p:cNvPr>
          <p:cNvSpPr>
            <a:spLocks noChangeArrowheads="1"/>
          </p:cNvSpPr>
          <p:nvPr/>
        </p:nvSpPr>
        <p:spPr bwMode="auto">
          <a:xfrm>
            <a:off x="-803552" y="2008986"/>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400" b="1" dirty="0">
                <a:latin typeface="+mn-ea"/>
                <a:ea typeface="+mn-ea"/>
                <a:cs typeface="HG丸ｺﾞｼｯｸM-PRO" pitchFamily="50" charset="-128"/>
              </a:rPr>
              <a:t>『</a:t>
            </a:r>
            <a:r>
              <a:rPr lang="ja-JP" altLang="en-US" sz="1400" b="1" dirty="0">
                <a:latin typeface="+mn-ea"/>
                <a:ea typeface="+mn-ea"/>
                <a:cs typeface="HG丸ｺﾞｼｯｸM-PRO" pitchFamily="50" charset="-128"/>
              </a:rPr>
              <a:t>鯨は再生産可能の自然食資源</a:t>
            </a:r>
            <a:r>
              <a:rPr lang="en-US" altLang="ja-JP" sz="1400" b="1" dirty="0">
                <a:latin typeface="+mn-ea"/>
                <a:ea typeface="+mn-ea"/>
                <a:cs typeface="HG丸ｺﾞｼｯｸM-PRO" pitchFamily="50" charset="-128"/>
              </a:rPr>
              <a:t>』</a:t>
            </a:r>
            <a:endParaRPr kumimoji="1" lang="ja-JP" altLang="ja-JP" sz="1400" b="1" i="0" u="none" strike="noStrike" cap="none" normalizeH="0" baseline="0" dirty="0">
              <a:ln>
                <a:noFill/>
              </a:ln>
              <a:effectLst/>
              <a:latin typeface="+mn-ea"/>
              <a:ea typeface="+mn-ea"/>
            </a:endParaRPr>
          </a:p>
        </p:txBody>
      </p:sp>
      <p:sp>
        <p:nvSpPr>
          <p:cNvPr id="17" name="正方形/長方形 16">
            <a:extLst>
              <a:ext uri="{FF2B5EF4-FFF2-40B4-BE49-F238E27FC236}">
                <a16:creationId xmlns:a16="http://schemas.microsoft.com/office/drawing/2014/main" id="{6AFEA0F5-56FD-4D69-89EF-B2574B4EE1EA}"/>
              </a:ext>
            </a:extLst>
          </p:cNvPr>
          <p:cNvSpPr/>
          <p:nvPr/>
        </p:nvSpPr>
        <p:spPr>
          <a:xfrm>
            <a:off x="-82931" y="1777049"/>
            <a:ext cx="1620957"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学習テーマ</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ja-JP" altLang="en-US" sz="1400" dirty="0"/>
          </a:p>
        </p:txBody>
      </p:sp>
      <p:sp>
        <p:nvSpPr>
          <p:cNvPr id="18" name="正方形/長方形 17">
            <a:extLst>
              <a:ext uri="{FF2B5EF4-FFF2-40B4-BE49-F238E27FC236}">
                <a16:creationId xmlns:a16="http://schemas.microsoft.com/office/drawing/2014/main" id="{81DB37E1-3BF4-4565-8BC5-C52C372ECB38}"/>
              </a:ext>
            </a:extLst>
          </p:cNvPr>
          <p:cNvSpPr/>
          <p:nvPr/>
        </p:nvSpPr>
        <p:spPr>
          <a:xfrm>
            <a:off x="104016" y="2309249"/>
            <a:ext cx="4572000" cy="2306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7FBC5AD-904A-4EB4-8346-E94606C29F02}"/>
              </a:ext>
            </a:extLst>
          </p:cNvPr>
          <p:cNvSpPr/>
          <p:nvPr/>
        </p:nvSpPr>
        <p:spPr>
          <a:xfrm>
            <a:off x="34738" y="4698661"/>
            <a:ext cx="4664894" cy="1600438"/>
          </a:xfrm>
          <a:prstGeom prst="rect">
            <a:avLst/>
          </a:prstGeom>
        </p:spPr>
        <p:txBody>
          <a:bodyPr wrap="square">
            <a:spAutoFit/>
          </a:bodyPr>
          <a:lstStyle/>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・定員４０名（Ａ班：</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名＋</a:t>
            </a:r>
            <a:r>
              <a:rPr lang="en-US" altLang="ja-JP" sz="1400" dirty="0">
                <a:latin typeface="Meiryo UI" panose="020B0604030504040204" pitchFamily="50" charset="-128"/>
                <a:ea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rPr>
              <a:t>班：</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２班</a:t>
            </a:r>
            <a:r>
              <a:rPr lang="ja-JP" altLang="en-US" sz="1400" dirty="0">
                <a:latin typeface="Meiryo UI" panose="020B0604030504040204" pitchFamily="50" charset="-128"/>
                <a:ea typeface="Meiryo UI" panose="020B0604030504040204" pitchFamily="50" charset="-128"/>
              </a:rPr>
              <a:t>に分かれて実施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・所要時間：約</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時間</a:t>
            </a:r>
            <a:endParaRPr lang="en-US" altLang="ja-JP" sz="1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r>
              <a:rPr lang="ja-JP" altLang="en-US" sz="1400" b="1" dirty="0">
                <a:latin typeface="Meiryo UI" panose="020B0604030504040204" pitchFamily="50" charset="-128"/>
                <a:ea typeface="Meiryo UI" panose="020B0604030504040204" pitchFamily="50" charset="-128"/>
              </a:rPr>
              <a:t>講義</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lang="ja-JP" altLang="en-US" sz="1400" dirty="0"/>
          </a:p>
        </p:txBody>
      </p:sp>
      <p:sp>
        <p:nvSpPr>
          <p:cNvPr id="22" name="正方形/長方形 21">
            <a:extLst>
              <a:ext uri="{FF2B5EF4-FFF2-40B4-BE49-F238E27FC236}">
                <a16:creationId xmlns:a16="http://schemas.microsoft.com/office/drawing/2014/main" id="{1ED1DAAB-8966-4EB6-8996-A347F0E4CD2D}"/>
              </a:ext>
            </a:extLst>
          </p:cNvPr>
          <p:cNvSpPr/>
          <p:nvPr/>
        </p:nvSpPr>
        <p:spPr>
          <a:xfrm>
            <a:off x="-36881" y="4608413"/>
            <a:ext cx="1800493" cy="307777"/>
          </a:xfrm>
          <a:prstGeom prst="rect">
            <a:avLst/>
          </a:prstGeom>
        </p:spPr>
        <p:txBody>
          <a:bodyPr wrap="squar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プログラム内容</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29" name="正方形/長方形 28">
            <a:extLst>
              <a:ext uri="{FF2B5EF4-FFF2-40B4-BE49-F238E27FC236}">
                <a16:creationId xmlns:a16="http://schemas.microsoft.com/office/drawing/2014/main" id="{2483C7C4-687C-4FC3-A9A2-D88F3C6B0BA7}"/>
              </a:ext>
            </a:extLst>
          </p:cNvPr>
          <p:cNvSpPr/>
          <p:nvPr/>
        </p:nvSpPr>
        <p:spPr>
          <a:xfrm>
            <a:off x="50656" y="4908207"/>
            <a:ext cx="4572000" cy="9419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F44E451-20C6-4682-B720-C8A06C9D2744}"/>
              </a:ext>
            </a:extLst>
          </p:cNvPr>
          <p:cNvSpPr/>
          <p:nvPr/>
        </p:nvSpPr>
        <p:spPr>
          <a:xfrm>
            <a:off x="52541" y="5886711"/>
            <a:ext cx="1261884" cy="307777"/>
          </a:xfrm>
          <a:prstGeom prst="rect">
            <a:avLst/>
          </a:prstGeom>
        </p:spPr>
        <p:txBody>
          <a:bodyPr wrap="none">
            <a:spAutoFit/>
          </a:bodyPr>
          <a:lstStyle/>
          <a:p>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受入団体</a:t>
            </a:r>
            <a:r>
              <a:rPr lang="en-US" altLang="ja-JP" sz="1400" b="1" i="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endParaRPr lang="ja-JP" altLang="en-US" sz="1400" dirty="0"/>
          </a:p>
        </p:txBody>
      </p:sp>
      <p:sp>
        <p:nvSpPr>
          <p:cNvPr id="31" name="正方形/長方形 30">
            <a:extLst>
              <a:ext uri="{FF2B5EF4-FFF2-40B4-BE49-F238E27FC236}">
                <a16:creationId xmlns:a16="http://schemas.microsoft.com/office/drawing/2014/main" id="{45D16856-4E73-40AC-9617-F8E0BDD55316}"/>
              </a:ext>
            </a:extLst>
          </p:cNvPr>
          <p:cNvSpPr/>
          <p:nvPr/>
        </p:nvSpPr>
        <p:spPr>
          <a:xfrm>
            <a:off x="89144" y="5765176"/>
            <a:ext cx="4572000" cy="1384995"/>
          </a:xfrm>
          <a:prstGeom prst="rect">
            <a:avLst/>
          </a:prstGeom>
        </p:spPr>
        <p:txBody>
          <a:bodyPr>
            <a:spAutoFit/>
          </a:bodyPr>
          <a:lstStyle/>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・太地町立くじらの博物館</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フィールドワーク・講義 窓口</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TEL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0735</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59</a:t>
            </a:r>
            <a:r>
              <a:rPr lang="ja-JP" altLang="en-US" sz="1400" dirty="0">
                <a:latin typeface="Meiryo UI" panose="020B0604030504040204" pitchFamily="50" charset="-128"/>
                <a:ea typeface="Meiryo UI" panose="020B0604030504040204" pitchFamily="50" charset="-128"/>
              </a:rPr>
              <a:t>ｰ</a:t>
            </a:r>
            <a:r>
              <a:rPr lang="en-US" altLang="ja-JP" sz="1400" dirty="0">
                <a:latin typeface="Meiryo UI" panose="020B0604030504040204" pitchFamily="50" charset="-128"/>
                <a:ea typeface="Meiryo UI" panose="020B0604030504040204" pitchFamily="50" charset="-128"/>
              </a:rPr>
              <a:t>2400</a:t>
            </a: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16F64A1D-1DDD-4C5D-B612-AAC7736AC0C2}"/>
              </a:ext>
            </a:extLst>
          </p:cNvPr>
          <p:cNvSpPr/>
          <p:nvPr/>
        </p:nvSpPr>
        <p:spPr>
          <a:xfrm>
            <a:off x="50656" y="6167295"/>
            <a:ext cx="4572000" cy="532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8C5EE960-A203-4E70-B9A6-DA6E201AD955}"/>
              </a:ext>
            </a:extLst>
          </p:cNvPr>
          <p:cNvPicPr>
            <a:picLocks noChangeAspect="1"/>
          </p:cNvPicPr>
          <p:nvPr/>
        </p:nvPicPr>
        <p:blipFill>
          <a:blip r:embed="rId5"/>
          <a:stretch>
            <a:fillRect/>
          </a:stretch>
        </p:blipFill>
        <p:spPr>
          <a:xfrm>
            <a:off x="59331" y="958042"/>
            <a:ext cx="804035" cy="791729"/>
          </a:xfrm>
          <a:prstGeom prst="rect">
            <a:avLst/>
          </a:prstGeom>
        </p:spPr>
      </p:pic>
      <p:pic>
        <p:nvPicPr>
          <p:cNvPr id="23" name="図 22">
            <a:extLst>
              <a:ext uri="{FF2B5EF4-FFF2-40B4-BE49-F238E27FC236}">
                <a16:creationId xmlns:a16="http://schemas.microsoft.com/office/drawing/2014/main" id="{41E4F833-5318-4882-8128-9687539523A8}"/>
              </a:ext>
            </a:extLst>
          </p:cNvPr>
          <p:cNvPicPr>
            <a:picLocks noChangeAspect="1"/>
          </p:cNvPicPr>
          <p:nvPr/>
        </p:nvPicPr>
        <p:blipFill>
          <a:blip r:embed="rId6"/>
          <a:stretch>
            <a:fillRect/>
          </a:stretch>
        </p:blipFill>
        <p:spPr>
          <a:xfrm>
            <a:off x="905285" y="960820"/>
            <a:ext cx="804036" cy="791729"/>
          </a:xfrm>
          <a:prstGeom prst="rect">
            <a:avLst/>
          </a:prstGeom>
        </p:spPr>
      </p:pic>
      <p:pic>
        <p:nvPicPr>
          <p:cNvPr id="35" name="図 34">
            <a:extLst>
              <a:ext uri="{FF2B5EF4-FFF2-40B4-BE49-F238E27FC236}">
                <a16:creationId xmlns:a16="http://schemas.microsoft.com/office/drawing/2014/main" id="{3DDD28C7-E171-400D-81BA-1FA0EA856664}"/>
              </a:ext>
            </a:extLst>
          </p:cNvPr>
          <p:cNvPicPr>
            <a:picLocks noChangeAspect="1"/>
          </p:cNvPicPr>
          <p:nvPr/>
        </p:nvPicPr>
        <p:blipFill>
          <a:blip r:embed="rId7"/>
          <a:stretch>
            <a:fillRect/>
          </a:stretch>
        </p:blipFill>
        <p:spPr>
          <a:xfrm>
            <a:off x="1745297" y="957544"/>
            <a:ext cx="804035" cy="791729"/>
          </a:xfrm>
          <a:prstGeom prst="rect">
            <a:avLst/>
          </a:prstGeom>
        </p:spPr>
      </p:pic>
      <p:pic>
        <p:nvPicPr>
          <p:cNvPr id="42" name="図 41">
            <a:extLst>
              <a:ext uri="{FF2B5EF4-FFF2-40B4-BE49-F238E27FC236}">
                <a16:creationId xmlns:a16="http://schemas.microsoft.com/office/drawing/2014/main" id="{9662EE9C-9956-4279-B4A8-4089B3E62D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8579" y="991885"/>
            <a:ext cx="4308819" cy="2476332"/>
          </a:xfrm>
          <a:prstGeom prst="rect">
            <a:avLst/>
          </a:prstGeom>
        </p:spPr>
      </p:pic>
      <p:pic>
        <p:nvPicPr>
          <p:cNvPr id="1028" name="Picture 4" descr="2012お盆】みーたん太地町へ行く！ の巻き』那智勝浦・太地(和歌山県 ...">
            <a:extLst>
              <a:ext uri="{FF2B5EF4-FFF2-40B4-BE49-F238E27FC236}">
                <a16:creationId xmlns:a16="http://schemas.microsoft.com/office/drawing/2014/main" id="{E4CDAD52-46D5-4FAF-BC13-43DC792489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242" y="5063293"/>
            <a:ext cx="2088846" cy="1384995"/>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46">
            <a:extLst>
              <a:ext uri="{FF2B5EF4-FFF2-40B4-BE49-F238E27FC236}">
                <a16:creationId xmlns:a16="http://schemas.microsoft.com/office/drawing/2014/main" id="{20F2EF24-B531-4035-94A2-9BFE262FEB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7826" y="3548968"/>
            <a:ext cx="2244005" cy="1432344"/>
          </a:xfrm>
          <a:prstGeom prst="rect">
            <a:avLst/>
          </a:prstGeom>
        </p:spPr>
      </p:pic>
      <p:pic>
        <p:nvPicPr>
          <p:cNvPr id="52" name="図 51">
            <a:extLst>
              <a:ext uri="{FF2B5EF4-FFF2-40B4-BE49-F238E27FC236}">
                <a16:creationId xmlns:a16="http://schemas.microsoft.com/office/drawing/2014/main" id="{C71CFDDF-8B41-48F3-99DB-8230AA5400D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5563" y="68534"/>
            <a:ext cx="871718" cy="752200"/>
          </a:xfrm>
          <a:prstGeom prst="rect">
            <a:avLst/>
          </a:prstGeom>
          <a:noFill/>
          <a:ln>
            <a:noFill/>
          </a:ln>
        </p:spPr>
      </p:pic>
      <p:pic>
        <p:nvPicPr>
          <p:cNvPr id="3" name="図 2">
            <a:extLst>
              <a:ext uri="{FF2B5EF4-FFF2-40B4-BE49-F238E27FC236}">
                <a16:creationId xmlns:a16="http://schemas.microsoft.com/office/drawing/2014/main" id="{37732657-5A37-4FF6-966D-B68062963C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34370" y="3519120"/>
            <a:ext cx="2088846" cy="1462192"/>
          </a:xfrm>
          <a:prstGeom prst="rect">
            <a:avLst/>
          </a:prstGeom>
        </p:spPr>
      </p:pic>
      <p:pic>
        <p:nvPicPr>
          <p:cNvPr id="4" name="図 3">
            <a:extLst>
              <a:ext uri="{FF2B5EF4-FFF2-40B4-BE49-F238E27FC236}">
                <a16:creationId xmlns:a16="http://schemas.microsoft.com/office/drawing/2014/main" id="{AC6E57C4-BCEE-4614-B06E-707B4CC5E49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12988" y="5062063"/>
            <a:ext cx="2088846" cy="1566635"/>
          </a:xfrm>
          <a:prstGeom prst="rect">
            <a:avLst/>
          </a:prstGeom>
        </p:spPr>
      </p:pic>
      <p:sp>
        <p:nvSpPr>
          <p:cNvPr id="2" name="テキスト ボックス 1">
            <a:extLst>
              <a:ext uri="{FF2B5EF4-FFF2-40B4-BE49-F238E27FC236}">
                <a16:creationId xmlns:a16="http://schemas.microsoft.com/office/drawing/2014/main" id="{DAD995EB-5E27-4020-8FA5-A3A44447515E}"/>
              </a:ext>
            </a:extLst>
          </p:cNvPr>
          <p:cNvSpPr txBox="1"/>
          <p:nvPr/>
        </p:nvSpPr>
        <p:spPr>
          <a:xfrm>
            <a:off x="3893632" y="-149294"/>
            <a:ext cx="5073444" cy="584775"/>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1400" b="0" i="0" u="none" strike="noStrike" baseline="0" dirty="0">
                <a:solidFill>
                  <a:srgbClr val="000000"/>
                </a:solidFill>
                <a:latin typeface="Arial" panose="020B0604020202020204" pitchFamily="34" charset="0"/>
              </a:rPr>
              <a:t> </a:t>
            </a:r>
            <a:r>
              <a:rPr lang="en-US" altLang="ja-JP" sz="1800" b="1" i="0" u="none" strike="noStrike" baseline="0" dirty="0">
                <a:solidFill>
                  <a:srgbClr val="FF0000"/>
                </a:solidFill>
                <a:latin typeface="Arial" panose="020B0604020202020204" pitchFamily="34" charset="0"/>
              </a:rPr>
              <a:t>Program.3</a:t>
            </a:r>
            <a:endParaRPr lang="ja-JP" altLang="en-US" dirty="0">
              <a:solidFill>
                <a:srgbClr val="FF0000"/>
              </a:solidFill>
            </a:endParaRPr>
          </a:p>
        </p:txBody>
      </p:sp>
      <p:sp>
        <p:nvSpPr>
          <p:cNvPr id="7" name="テキスト ボックス 6">
            <a:extLst>
              <a:ext uri="{FF2B5EF4-FFF2-40B4-BE49-F238E27FC236}">
                <a16:creationId xmlns:a16="http://schemas.microsoft.com/office/drawing/2014/main" id="{ABF95008-668D-4888-B915-949C63F4BD99}"/>
              </a:ext>
            </a:extLst>
          </p:cNvPr>
          <p:cNvSpPr txBox="1"/>
          <p:nvPr/>
        </p:nvSpPr>
        <p:spPr>
          <a:xfrm>
            <a:off x="8210242" y="18771"/>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8</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181930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4"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表 21"/>
          <p:cNvGraphicFramePr>
            <a:graphicFrameLocks noGrp="1"/>
          </p:cNvGraphicFramePr>
          <p:nvPr>
            <p:extLst>
              <p:ext uri="{D42A27DB-BD31-4B8C-83A1-F6EECF244321}">
                <p14:modId xmlns:p14="http://schemas.microsoft.com/office/powerpoint/2010/main" val="3367243685"/>
              </p:ext>
            </p:extLst>
          </p:nvPr>
        </p:nvGraphicFramePr>
        <p:xfrm>
          <a:off x="251377" y="86247"/>
          <a:ext cx="8641246" cy="6618969"/>
        </p:xfrm>
        <a:graphic>
          <a:graphicData uri="http://schemas.openxmlformats.org/drawingml/2006/table">
            <a:tbl>
              <a:tblPr>
                <a:tableStyleId>{BC89EF96-8CEA-46FF-86C4-4CE0E7609802}</a:tableStyleId>
              </a:tblPr>
              <a:tblGrid>
                <a:gridCol w="396862">
                  <a:extLst>
                    <a:ext uri="{9D8B030D-6E8A-4147-A177-3AD203B41FA5}">
                      <a16:colId xmlns:a16="http://schemas.microsoft.com/office/drawing/2014/main" val="20000"/>
                    </a:ext>
                  </a:extLst>
                </a:gridCol>
                <a:gridCol w="8244384">
                  <a:extLst>
                    <a:ext uri="{9D8B030D-6E8A-4147-A177-3AD203B41FA5}">
                      <a16:colId xmlns:a16="http://schemas.microsoft.com/office/drawing/2014/main" val="20001"/>
                    </a:ext>
                  </a:extLst>
                </a:gridCol>
              </a:tblGrid>
              <a:tr h="544876">
                <a:tc>
                  <a:txBody>
                    <a:bodyPr/>
                    <a:lstStyle/>
                    <a:p>
                      <a:pPr algn="l" eaLnBrk="0" latinLnBrk="1" hangingPunct="0">
                        <a:lnSpc>
                          <a:spcPts val="1500"/>
                        </a:lnSpc>
                        <a:spcAft>
                          <a:spcPts val="0"/>
                        </a:spcAft>
                      </a:pPr>
                      <a:r>
                        <a:rPr lang="en-US" sz="1100" dirty="0">
                          <a:effectLst/>
                        </a:rPr>
                        <a:t> </a:t>
                      </a:r>
                      <a:r>
                        <a:rPr lang="ja-JP" altLang="en-US" sz="1100" dirty="0">
                          <a:effectLst/>
                        </a:rPr>
                        <a:t>　</a:t>
                      </a:r>
                      <a:endParaRPr lang="ja-JP" sz="1000" dirty="0">
                        <a:solidFill>
                          <a:srgbClr val="000000"/>
                        </a:solidFill>
                        <a:effectLst/>
                        <a:latin typeface="Microsoft Sans Serif"/>
                        <a:ea typeface="HG丸ｺﾞｼｯｸM-PRO"/>
                      </a:endParaRPr>
                    </a:p>
                  </a:txBody>
                  <a:tcPr marL="29321" marR="29321" marT="0" marB="0"/>
                </a:tc>
                <a:tc>
                  <a:txBody>
                    <a:bodyPr/>
                    <a:lstStyle/>
                    <a:p>
                      <a:pPr algn="ctr" eaLnBrk="0" latinLnBrk="1" hangingPunct="0">
                        <a:lnSpc>
                          <a:spcPts val="1500"/>
                        </a:lnSpc>
                        <a:spcAft>
                          <a:spcPts val="0"/>
                        </a:spcAft>
                      </a:pPr>
                      <a:r>
                        <a:rPr lang="ja-JP" altLang="en-US" sz="1000" dirty="0">
                          <a:effectLst/>
                        </a:rPr>
                        <a:t>　　　　　　　　　　　　　　　　　　　　　　　　　　　　　　　　　　　　　　　　　　　　　　　　　　</a:t>
                      </a:r>
                      <a:r>
                        <a:rPr lang="en-US" sz="1000" b="1" dirty="0">
                          <a:solidFill>
                            <a:srgbClr val="FF0000"/>
                          </a:solidFill>
                          <a:effectLst/>
                        </a:rPr>
                        <a:t>                     </a:t>
                      </a:r>
                      <a:endParaRPr lang="ja-JP" sz="1000" b="1" dirty="0">
                        <a:solidFill>
                          <a:srgbClr val="FF0000"/>
                        </a:solidFill>
                        <a:effectLst/>
                        <a:latin typeface="Microsoft Sans Serif"/>
                        <a:ea typeface="HG丸ｺﾞｼｯｸM-PRO"/>
                      </a:endParaRPr>
                    </a:p>
                  </a:txBody>
                  <a:tcPr marL="29321" marR="29321" marT="0" marB="0"/>
                </a:tc>
                <a:extLst>
                  <a:ext uri="{0D108BD9-81ED-4DB2-BD59-A6C34878D82A}">
                    <a16:rowId xmlns:a16="http://schemas.microsoft.com/office/drawing/2014/main" val="10000"/>
                  </a:ext>
                </a:extLst>
              </a:tr>
              <a:tr h="5966229">
                <a:tc>
                  <a:txBody>
                    <a:bodyPr/>
                    <a:lstStyle/>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　　　　　　　　　　　　　　　　　　　　　　　　　　　　　</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行</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r>
                        <a:rPr lang="ja-JP" altLang="en-US" sz="1000" dirty="0">
                          <a:solidFill>
                            <a:srgbClr val="000000"/>
                          </a:solidFill>
                          <a:effectLst/>
                          <a:latin typeface="Microsoft Sans Serif"/>
                          <a:ea typeface="HG丸ｺﾞｼｯｸM-PRO"/>
                        </a:rPr>
                        <a:t>程</a:t>
                      </a: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en-US" altLang="ja-JP" sz="1000" dirty="0">
                        <a:solidFill>
                          <a:srgbClr val="000000"/>
                        </a:solidFill>
                        <a:effectLst/>
                        <a:latin typeface="Microsoft Sans Serif"/>
                        <a:ea typeface="HG丸ｺﾞｼｯｸM-PRO"/>
                      </a:endParaRPr>
                    </a:p>
                    <a:p>
                      <a:pPr algn="ctr" eaLnBrk="0" latinLnBrk="1" hangingPunct="0">
                        <a:lnSpc>
                          <a:spcPts val="1500"/>
                        </a:lnSpc>
                        <a:spcAft>
                          <a:spcPts val="0"/>
                        </a:spcAft>
                      </a:pPr>
                      <a:endParaRPr lang="ja-JP" sz="1000" dirty="0">
                        <a:solidFill>
                          <a:srgbClr val="000000"/>
                        </a:solidFill>
                        <a:effectLst/>
                        <a:latin typeface="Microsoft Sans Serif"/>
                        <a:ea typeface="HG丸ｺﾞｼｯｸM-PRO"/>
                      </a:endParaRPr>
                    </a:p>
                  </a:txBody>
                  <a:tcPr marL="29321" marR="29321" marT="0" marB="0"/>
                </a:tc>
                <a:tc>
                  <a:txBody>
                    <a:bodyPr/>
                    <a:lstStyle/>
                    <a:p>
                      <a:pPr algn="l" eaLnBrk="0" latinLnBrk="1" hangingPunct="0">
                        <a:lnSpc>
                          <a:spcPts val="1500"/>
                        </a:lnSpc>
                        <a:spcAft>
                          <a:spcPts val="0"/>
                        </a:spcAft>
                      </a:pPr>
                      <a:endPar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endParaRPr>
                    </a:p>
                    <a:p>
                      <a:pPr algn="l" eaLnBrk="0" latinLnBrk="1" hangingPunct="0">
                        <a:lnSpc>
                          <a:spcPts val="1500"/>
                        </a:lnSpc>
                        <a:spcAft>
                          <a:spcPts val="0"/>
                        </a:spcAft>
                      </a:pPr>
                      <a:r>
                        <a:rPr lang="en-US" altLang="ja-JP" sz="1000"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午前　講　義・午後　フィールドワーク（Ａ班）</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400" b="1" dirty="0">
                          <a:effectLst/>
                          <a:latin typeface="Calibri Light" panose="020F0302020204030204" pitchFamily="34" charset="0"/>
                          <a:cs typeface="Calibri Light" panose="020F0302020204030204" pitchFamily="34" charset="0"/>
                        </a:rPr>
                        <a:t>　　</a:t>
                      </a:r>
                      <a:r>
                        <a:rPr lang="ja-JP" altLang="en-US" sz="1200" b="1" dirty="0">
                          <a:effectLst/>
                          <a:latin typeface="Calibri Light" panose="020F0302020204030204" pitchFamily="34" charset="0"/>
                          <a:cs typeface="Calibri Light" panose="020F0302020204030204" pitchFamily="34" charset="0"/>
                        </a:rPr>
                        <a:t>　</a:t>
                      </a:r>
                      <a:r>
                        <a:rPr lang="en-US" altLang="ja-JP" sz="1200" b="1" dirty="0">
                          <a:effectLst/>
                          <a:latin typeface="Calibri Light" panose="020F0302020204030204" pitchFamily="34" charset="0"/>
                          <a:cs typeface="Calibri Light" panose="020F0302020204030204" pitchFamily="34" charset="0"/>
                        </a:rPr>
                        <a:t>     </a:t>
                      </a:r>
                      <a:r>
                        <a:rPr lang="ja-JP" altLang="en-US" sz="1200" b="1" dirty="0">
                          <a:effectLst/>
                          <a:latin typeface="Calibri Light" panose="020F0302020204030204" pitchFamily="34" charset="0"/>
                          <a:cs typeface="Calibri Light" panose="020F0302020204030204" pitchFamily="34" charset="0"/>
                        </a:rPr>
                        <a:t>　　</a:t>
                      </a:r>
                      <a:r>
                        <a:rPr lang="en-US" altLang="ja-JP" sz="1200" b="1" dirty="0">
                          <a:effectLst/>
                          <a:latin typeface="Calibri Light" panose="020F0302020204030204" pitchFamily="34" charset="0"/>
                          <a:cs typeface="Calibri Light" panose="020F0302020204030204" pitchFamily="34" charset="0"/>
                        </a:rPr>
                        <a:t>     </a:t>
                      </a: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100" dirty="0">
                          <a:effectLst/>
                          <a:latin typeface="+mn-lt"/>
                        </a:rPr>
                        <a:t>　</a:t>
                      </a:r>
                      <a:r>
                        <a:rPr lang="ja-JP" altLang="en-US" sz="11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kumimoji="1" lang="ja-JP" altLang="en-US" sz="1000" kern="1200" dirty="0">
                          <a:solidFill>
                            <a:schemeClr val="tx1"/>
                          </a:solidFill>
                          <a:effectLst/>
                          <a:latin typeface="+mj-ea"/>
                          <a:ea typeface="+mn-ea"/>
                          <a:cs typeface="Calibri" panose="020F0502020204030204" pitchFamily="34" charset="0"/>
                        </a:rPr>
                        <a:t>９：３０～～１１：００</a:t>
                      </a:r>
                      <a:r>
                        <a:rPr kumimoji="1" lang="ja-JP" altLang="en-US" sz="1000" kern="1200" dirty="0">
                          <a:solidFill>
                            <a:schemeClr val="tx1"/>
                          </a:solidFill>
                          <a:effectLst/>
                          <a:latin typeface="+mj-ea"/>
                          <a:ea typeface="+mn-ea"/>
                          <a:cs typeface="+mn-cs"/>
                        </a:rPr>
                        <a:t>　　　　　　　　　　　　　　　　　　　　　　１１：００～～１２：００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（Ａ班：２０名）　</a:t>
                      </a:r>
                      <a:r>
                        <a:rPr lang="ja-JP" altLang="en-US" sz="1000" b="1" dirty="0">
                          <a:effectLst/>
                        </a:rPr>
                        <a:t>　　太地町立くじらの博物館</a:t>
                      </a:r>
                      <a:r>
                        <a:rPr lang="ja-JP" altLang="en-US" sz="1000" dirty="0">
                          <a:effectLst/>
                        </a:rPr>
                        <a:t>　　　　　　　（同施設）　　　　　　　クジラの土鈴 絵付け体験　　　　</a:t>
                      </a:r>
                      <a:endParaRPr lang="en-US" altLang="ja-JP" sz="100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博物館学芸員による講義　　　　　　　　　　　インストラクターによる指導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kumimoji="1" lang="ja-JP" altLang="en-US" sz="1200" kern="1200" dirty="0">
                          <a:solidFill>
                            <a:schemeClr val="tx1"/>
                          </a:solidFill>
                          <a:effectLst/>
                          <a:latin typeface="+mj-ea"/>
                          <a:ea typeface="+mn-ea"/>
                          <a:cs typeface="+mn-cs"/>
                        </a:rPr>
                        <a:t>　　　　　　　　　　　　　　　　　　　　　　　　　及び館内自由散策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dirty="0">
                          <a:effectLst/>
                        </a:rPr>
                        <a:t>　　　　　　　　　　</a:t>
                      </a:r>
                      <a:endParaRPr lang="en-US" altLang="ja-JP" sz="1000" dirty="0">
                        <a:effectLst/>
                      </a:endParaRPr>
                    </a:p>
                    <a:p>
                      <a:pPr algn="l" eaLnBrk="0" latinLnBrk="1" hangingPunct="0">
                        <a:lnSpc>
                          <a:spcPts val="1500"/>
                        </a:lnSpc>
                        <a:spcAft>
                          <a:spcPts val="0"/>
                        </a:spcAft>
                      </a:pPr>
                      <a:r>
                        <a:rPr lang="en-US" altLang="ja-JP" sz="1000" dirty="0">
                          <a:effectLst/>
                        </a:rPr>
                        <a:t>                        </a:t>
                      </a: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lang="ja-JP" altLang="en-US" sz="800" u="none" dirty="0">
                          <a:effectLst/>
                        </a:rPr>
                        <a:t>　　　　　　　</a:t>
                      </a:r>
                      <a:r>
                        <a:rPr lang="ja-JP" altLang="en-US" sz="800" i="1" u="none" dirty="0">
                          <a:effectLst/>
                        </a:rPr>
                        <a:t>　　　　</a:t>
                      </a:r>
                      <a:r>
                        <a:rPr lang="ja-JP" altLang="en-US" sz="1200" b="1" i="1" u="none" dirty="0">
                          <a:effectLst/>
                        </a:rPr>
                        <a:t>１２：００～１３：００　　　　</a:t>
                      </a:r>
                      <a:endParaRPr lang="en-US" altLang="ja-JP" sz="1200" b="1" i="1" u="none"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i="1" kern="1200" dirty="0">
                          <a:solidFill>
                            <a:schemeClr val="tx1"/>
                          </a:solidFill>
                          <a:effectLst/>
                          <a:latin typeface="+mj-ea"/>
                          <a:ea typeface="+mn-ea"/>
                          <a:cs typeface="+mn-cs"/>
                        </a:rPr>
                        <a:t>【</a:t>
                      </a:r>
                      <a:r>
                        <a:rPr kumimoji="1" lang="ja-JP" altLang="en-US" sz="1400" b="1" i="1" kern="1200" dirty="0">
                          <a:solidFill>
                            <a:schemeClr val="tx1"/>
                          </a:solidFill>
                          <a:effectLst/>
                          <a:latin typeface="+mj-ea"/>
                          <a:ea typeface="+mn-ea"/>
                          <a:cs typeface="+mn-cs"/>
                        </a:rPr>
                        <a:t>白鯨で昼食　（予定）</a:t>
                      </a:r>
                      <a:r>
                        <a:rPr kumimoji="1" lang="en-US" altLang="ja-JP" sz="1400" b="1" i="1" kern="1200" dirty="0">
                          <a:solidFill>
                            <a:schemeClr val="tx1"/>
                          </a:solidFill>
                          <a:effectLst/>
                          <a:latin typeface="+mj-ea"/>
                          <a:ea typeface="+mn-ea"/>
                          <a:cs typeface="+mn-cs"/>
                        </a:rPr>
                        <a:t>】</a:t>
                      </a:r>
                      <a:r>
                        <a:rPr kumimoji="1" lang="ja-JP" altLang="en-US" sz="1400" b="1" i="1" kern="1200" dirty="0">
                          <a:solidFill>
                            <a:schemeClr val="tx1"/>
                          </a:solidFill>
                          <a:effectLst/>
                          <a:latin typeface="+mj-ea"/>
                          <a:ea typeface="+mn-ea"/>
                          <a:cs typeface="+mn-cs"/>
                        </a:rPr>
                        <a:t>　</a:t>
                      </a:r>
                      <a:r>
                        <a:rPr lang="ja-JP" altLang="en-US" sz="1400" i="1" dirty="0">
                          <a:effectLst/>
                          <a:latin typeface="Calibri" panose="020F0502020204030204" pitchFamily="34" charset="0"/>
                          <a:cs typeface="Calibri" panose="020F0502020204030204" pitchFamily="34" charset="0"/>
                        </a:rPr>
                        <a:t>　　</a:t>
                      </a:r>
                      <a:r>
                        <a:rPr lang="ja-JP" altLang="en-US" sz="1400" dirty="0">
                          <a:effectLst/>
                          <a:latin typeface="Calibri" panose="020F0502020204030204" pitchFamily="34" charset="0"/>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endParaRPr>
                    </a:p>
                    <a:p>
                      <a:pPr algn="l" eaLnBrk="0" latinLnBrk="1" hangingPunct="0">
                        <a:lnSpc>
                          <a:spcPts val="1500"/>
                        </a:lnSpc>
                        <a:spcAft>
                          <a:spcPts val="0"/>
                        </a:spcAft>
                      </a:pP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endParaRPr lang="en-US" altLang="ja-JP" sz="14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Calibri" panose="020F0502020204030204" pitchFamily="34" charset="0"/>
                          <a:cs typeface="Calibri" panose="020F0502020204030204" pitchFamily="34" charset="0"/>
                        </a:rPr>
                        <a:t>　　　　　　　　　　　</a:t>
                      </a:r>
                      <a:r>
                        <a:rPr lang="ja-JP" altLang="en-US" sz="1000" dirty="0">
                          <a:effectLst/>
                          <a:latin typeface="+mj-ea"/>
                          <a:ea typeface="+mj-ea"/>
                          <a:cs typeface="Calibri" panose="020F0502020204030204" pitchFamily="34" charset="0"/>
                        </a:rPr>
                        <a:t>　１３：００～～１４：３０</a:t>
                      </a:r>
                      <a:r>
                        <a:rPr lang="ja-JP" altLang="en-US" sz="1000" dirty="0">
                          <a:effectLst/>
                          <a:latin typeface="+mj-ea"/>
                          <a:ea typeface="+mj-ea"/>
                        </a:rPr>
                        <a:t>　　　　　　　　　　 バス　　　　　　　　１４：３０～～１５：３０　　</a:t>
                      </a:r>
                      <a:r>
                        <a:rPr lang="ja-JP" altLang="en-US" sz="1000" dirty="0">
                          <a:effectLst/>
                        </a:rPr>
                        <a:t>　　　　　　　　</a:t>
                      </a:r>
                      <a:r>
                        <a:rPr lang="en-US" altLang="ja-JP" sz="1000" dirty="0">
                          <a:effectLst/>
                        </a:rPr>
                        <a:t>       </a:t>
                      </a: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rPr>
                        <a:t>　　　　　　　　　　　　　　　　　　　</a:t>
                      </a:r>
                      <a:r>
                        <a:rPr lang="ja-JP" altLang="en-US" sz="1000" b="1" dirty="0">
                          <a:effectLst/>
                        </a:rPr>
                        <a:t>（Ａ班：２０名）　　　　　　太地まちなか編ウォーク　</a:t>
                      </a:r>
                      <a:r>
                        <a:rPr lang="ja-JP" altLang="en-US" sz="1000" dirty="0">
                          <a:effectLst/>
                        </a:rPr>
                        <a:t>　　</a:t>
                      </a:r>
                      <a:r>
                        <a:rPr lang="ja-JP" altLang="ja-JP" sz="1000" dirty="0">
                          <a:effectLst/>
                        </a:rPr>
                        <a:t>＝＝</a:t>
                      </a:r>
                      <a:r>
                        <a:rPr lang="ja-JP" altLang="en-US" sz="1000" dirty="0">
                          <a:effectLst/>
                        </a:rPr>
                        <a:t>　　　　　　　博物館でのくじらとのふれあい体験</a:t>
                      </a:r>
                      <a:endParaRPr lang="en-US" altLang="ja-JP" sz="1000" dirty="0">
                        <a:effectLst/>
                      </a:endParaRPr>
                    </a:p>
                    <a:p>
                      <a:pPr algn="l" eaLnBrk="0" latinLnBrk="1" hangingPunct="0">
                        <a:lnSpc>
                          <a:spcPts val="1500"/>
                        </a:lnSpc>
                        <a:spcAft>
                          <a:spcPts val="0"/>
                        </a:spcAft>
                      </a:pPr>
                      <a:r>
                        <a:rPr lang="ja-JP" altLang="en-US" sz="1000" dirty="0">
                          <a:effectLst/>
                        </a:rPr>
                        <a:t>　９：００　　　　　　バス　</a:t>
                      </a: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語り部による案内</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インストラクターによる指導　　　　　　　</a:t>
                      </a:r>
                      <a:endParaRPr lang="en-US" altLang="ja-JP" sz="1200" dirty="0">
                        <a:effectLst/>
                      </a:endParaRPr>
                    </a:p>
                    <a:p>
                      <a:pPr algn="l" eaLnBrk="0" latinLnBrk="1" hangingPunct="0">
                        <a:lnSpc>
                          <a:spcPts val="1500"/>
                        </a:lnSpc>
                        <a:spcAft>
                          <a:spcPts val="0"/>
                        </a:spcAft>
                      </a:pPr>
                      <a:r>
                        <a:rPr lang="ja-JP" altLang="en-US" sz="1000" dirty="0" smtClean="0">
                          <a:effectLst/>
                        </a:rPr>
                        <a:t>　ホテル発</a:t>
                      </a:r>
                      <a:r>
                        <a:rPr lang="ja-JP" altLang="en-US" sz="1000" dirty="0">
                          <a:effectLst/>
                        </a:rPr>
                        <a:t>　　</a:t>
                      </a:r>
                      <a:r>
                        <a:rPr lang="ja-JP" altLang="en-US" sz="1000" dirty="0" smtClean="0">
                          <a:effectLst/>
                        </a:rPr>
                        <a:t>　　</a:t>
                      </a:r>
                      <a:r>
                        <a:rPr lang="ja-JP" altLang="ja-JP" sz="1000" dirty="0" smtClean="0">
                          <a:effectLst/>
                        </a:rPr>
                        <a:t>＝</a:t>
                      </a:r>
                      <a:r>
                        <a:rPr lang="ja-JP" altLang="ja-JP" sz="1000" dirty="0">
                          <a:effectLst/>
                        </a:rPr>
                        <a:t>＝</a:t>
                      </a:r>
                      <a:r>
                        <a:rPr lang="ja-JP" altLang="en-US" sz="1000" dirty="0">
                          <a:effectLst/>
                        </a:rPr>
                        <a:t>　　　　　　　　　　　　　　　　　　　　　　　　　　　　　　　　　　　　　　　　　　　　　　　　　　　</a:t>
                      </a:r>
                      <a:r>
                        <a:rPr lang="en-US" altLang="ja-JP" sz="1000" dirty="0">
                          <a:effectLst/>
                        </a:rPr>
                        <a:t>※</a:t>
                      </a:r>
                      <a:r>
                        <a:rPr lang="ja-JP" altLang="en-US" sz="1000" dirty="0">
                          <a:effectLst/>
                        </a:rPr>
                        <a:t>餌やり体験＆カヤック体験</a:t>
                      </a:r>
                      <a:endParaRPr lang="en-US" altLang="ja-JP" sz="1000" dirty="0">
                        <a:effectLst/>
                      </a:endParaRPr>
                    </a:p>
                    <a:p>
                      <a:pPr algn="l" eaLnBrk="0" latinLnBrk="1" hangingPunct="0">
                        <a:lnSpc>
                          <a:spcPts val="1500"/>
                        </a:lnSpc>
                        <a:spcAft>
                          <a:spcPts val="0"/>
                        </a:spcAft>
                      </a:pPr>
                      <a:r>
                        <a:rPr lang="ja-JP" altLang="en-US" sz="1000" dirty="0">
                          <a:effectLst/>
                          <a:latin typeface="Calibri" panose="020F0502020204030204" pitchFamily="34" charset="0"/>
                          <a:cs typeface="Calibri" panose="020F0502020204030204" pitchFamily="34" charset="0"/>
                        </a:rPr>
                        <a:t>　</a:t>
                      </a:r>
                      <a:r>
                        <a:rPr lang="ja-JP" altLang="en-US" sz="1000" dirty="0">
                          <a:effectLst/>
                        </a:rPr>
                        <a:t>　　　　　　　　　　　　　　　　　　　　　　　　　　　　　　　　　　　　</a:t>
                      </a:r>
                      <a:endParaRPr lang="en-US" altLang="ja-JP" sz="1000"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en-US" altLang="ja-JP" sz="1400" dirty="0">
                          <a:effectLst/>
                          <a:latin typeface="HG丸ｺﾞｼｯｸM-PRO" panose="020F0600000000000000" pitchFamily="50" charset="-128"/>
                          <a:ea typeface="HG丸ｺﾞｼｯｸM-PRO" panose="020F0600000000000000" pitchFamily="50" charset="-128"/>
                        </a:rPr>
                        <a:t> </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午後　フィールドワーク・午後　講義（Ｂ班）</a:t>
                      </a:r>
                      <a:r>
                        <a:rPr lang="en-US" altLang="ja-JP"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b="1" i="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000" b="1" i="1" u="sng" dirty="0">
                          <a:effectLst>
                            <a:outerShdw blurRad="38100" dist="38100" dir="2700000" algn="tl">
                              <a:srgbClr val="000000">
                                <a:alpha val="43137"/>
                              </a:srgbClr>
                            </a:outerShdw>
                          </a:effectLst>
                        </a:rPr>
                        <a:t>　</a:t>
                      </a:r>
                      <a:r>
                        <a:rPr lang="ja-JP" altLang="en-US" sz="1000" dirty="0">
                          <a:effectLst/>
                        </a:rPr>
                        <a:t>　　　　　</a:t>
                      </a:r>
                      <a:endParaRPr lang="en-US" altLang="ja-JP" sz="1000" dirty="0">
                        <a:effectLst/>
                      </a:endParaRPr>
                    </a:p>
                    <a:p>
                      <a:pPr algn="l" eaLnBrk="0" latinLnBrk="1" hangingPunct="0">
                        <a:lnSpc>
                          <a:spcPts val="1500"/>
                        </a:lnSpc>
                        <a:spcAft>
                          <a:spcPts val="0"/>
                        </a:spcAft>
                      </a:pPr>
                      <a:endParaRPr lang="en-US" altLang="ja-JP" sz="1000" dirty="0">
                        <a:effectLst/>
                      </a:endParaRPr>
                    </a:p>
                    <a:p>
                      <a:pPr algn="l" eaLnBrk="0" latinLnBrk="1" hangingPunct="0">
                        <a:lnSpc>
                          <a:spcPts val="1500"/>
                        </a:lnSpc>
                        <a:spcAft>
                          <a:spcPts val="0"/>
                        </a:spcAft>
                      </a:pPr>
                      <a:r>
                        <a:rPr lang="ja-JP" altLang="en-US" sz="1000" dirty="0">
                          <a:effectLst/>
                        </a:rPr>
                        <a:t>　　　　　　　　　</a:t>
                      </a:r>
                      <a:r>
                        <a:rPr lang="ja-JP" altLang="en-US" sz="1000" dirty="0">
                          <a:effectLst/>
                          <a:latin typeface="+mj-ea"/>
                          <a:ea typeface="+mj-ea"/>
                        </a:rPr>
                        <a:t>　　　　　　　　　　　</a:t>
                      </a:r>
                      <a:r>
                        <a:rPr lang="ja-JP" altLang="en-US" sz="1000" dirty="0">
                          <a:effectLst/>
                          <a:latin typeface="+mj-ea"/>
                          <a:ea typeface="+mj-ea"/>
                          <a:cs typeface="Calibri" panose="020F0502020204030204" pitchFamily="34" charset="0"/>
                        </a:rPr>
                        <a:t>　　　　　　　　　　　</a:t>
                      </a:r>
                      <a:r>
                        <a:rPr kumimoji="1" lang="ja-JP" altLang="en-US" sz="1000" kern="1200" dirty="0">
                          <a:solidFill>
                            <a:schemeClr val="tx1"/>
                          </a:solidFill>
                          <a:effectLst/>
                          <a:latin typeface="+mj-ea"/>
                          <a:ea typeface="+mj-ea"/>
                          <a:cs typeface="Calibri" panose="020F0502020204030204" pitchFamily="34" charset="0"/>
                        </a:rPr>
                        <a:t>９：３０～～１１：００</a:t>
                      </a:r>
                      <a:r>
                        <a:rPr kumimoji="1" lang="ja-JP" altLang="en-US" sz="1000" kern="1200" dirty="0">
                          <a:solidFill>
                            <a:schemeClr val="tx1"/>
                          </a:solidFill>
                          <a:effectLst/>
                          <a:latin typeface="+mj-ea"/>
                          <a:ea typeface="+mj-ea"/>
                          <a:cs typeface="+mn-cs"/>
                        </a:rPr>
                        <a:t>　　　　　　　　　　　　バス　　　　　　　　１１：００～～１２：００　　　</a:t>
                      </a:r>
                      <a:r>
                        <a:rPr lang="ja-JP" altLang="en-US" sz="1000" dirty="0">
                          <a:effectLst/>
                          <a:latin typeface="+mj-ea"/>
                          <a:ea typeface="+mj-ea"/>
                        </a:rPr>
                        <a:t>　　　　　　　　</a:t>
                      </a:r>
                      <a:r>
                        <a:rPr lang="en-US" altLang="ja-JP" sz="1000" dirty="0">
                          <a:effectLst/>
                          <a:latin typeface="+mj-ea"/>
                          <a:ea typeface="+mj-ea"/>
                        </a:rPr>
                        <a:t>       </a:t>
                      </a: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mj-ea"/>
                          <a:ea typeface="+mj-ea"/>
                        </a:rPr>
                        <a:t>　　　　　　　　　　　　　　　　　　　</a:t>
                      </a:r>
                      <a:r>
                        <a:rPr lang="ja-JP" altLang="en-US" sz="1000" b="1" dirty="0">
                          <a:effectLst/>
                          <a:latin typeface="+mj-ea"/>
                          <a:ea typeface="+mj-ea"/>
                        </a:rPr>
                        <a:t>（Ｂ班：２０名）　　　　　　太地まちなか編ウォーク</a:t>
                      </a:r>
                      <a:r>
                        <a:rPr lang="ja-JP" altLang="en-US" sz="1000" dirty="0">
                          <a:effectLst/>
                          <a:latin typeface="+mj-ea"/>
                          <a:ea typeface="+mj-ea"/>
                        </a:rPr>
                        <a:t>　　　 </a:t>
                      </a:r>
                      <a:r>
                        <a:rPr lang="ja-JP" altLang="ja-JP" sz="1000" dirty="0">
                          <a:effectLst/>
                        </a:rPr>
                        <a:t>＝＝</a:t>
                      </a:r>
                      <a:r>
                        <a:rPr lang="ja-JP" altLang="en-US" sz="1000" dirty="0">
                          <a:effectLst/>
                          <a:latin typeface="+mj-ea"/>
                          <a:ea typeface="+mj-ea"/>
                        </a:rPr>
                        <a:t>　　</a:t>
                      </a:r>
                      <a:r>
                        <a:rPr lang="ja-JP" altLang="en-US" sz="1000" dirty="0">
                          <a:effectLst/>
                        </a:rPr>
                        <a:t>　　　　　博物館でのふれあい体験</a:t>
                      </a:r>
                      <a:endParaRPr lang="en-US" altLang="ja-JP" sz="1000" dirty="0">
                        <a:effectLst/>
                        <a:latin typeface="+mj-ea"/>
                        <a:ea typeface="+mj-ea"/>
                      </a:endParaRPr>
                    </a:p>
                    <a:p>
                      <a:pPr algn="l" eaLnBrk="0" latinLnBrk="1" hangingPunct="0">
                        <a:lnSpc>
                          <a:spcPts val="1500"/>
                        </a:lnSpc>
                        <a:spcAft>
                          <a:spcPts val="0"/>
                        </a:spcAft>
                      </a:pPr>
                      <a:r>
                        <a:rPr kumimoji="1" lang="ja-JP" altLang="en-US" sz="1000" kern="1200" dirty="0">
                          <a:solidFill>
                            <a:schemeClr val="tx1"/>
                          </a:solidFill>
                          <a:effectLst/>
                          <a:latin typeface="+mj-ea"/>
                          <a:ea typeface="+mj-ea"/>
                          <a:cs typeface="+mn-cs"/>
                        </a:rPr>
                        <a:t>　　　　　　　　　　　　　　　　　　　　　　　　　　　　　　　　</a:t>
                      </a:r>
                      <a:r>
                        <a:rPr kumimoji="1" lang="ja-JP" altLang="en-US" sz="1200" kern="1200" dirty="0">
                          <a:solidFill>
                            <a:schemeClr val="tx1"/>
                          </a:solidFill>
                          <a:effectLst/>
                          <a:latin typeface="+mj-ea"/>
                          <a:ea typeface="+mj-ea"/>
                          <a:cs typeface="+mn-cs"/>
                        </a:rPr>
                        <a:t>　語り部による案内　　</a:t>
                      </a:r>
                      <a:r>
                        <a:rPr kumimoji="1" lang="ja-JP" altLang="en-US" sz="1000" kern="1200" dirty="0">
                          <a:solidFill>
                            <a:schemeClr val="tx1"/>
                          </a:solidFill>
                          <a:effectLst/>
                          <a:latin typeface="+mj-ea"/>
                          <a:ea typeface="+mj-ea"/>
                          <a:cs typeface="+mn-cs"/>
                        </a:rPr>
                        <a:t>　　　　　　　　　　　　　</a:t>
                      </a:r>
                      <a:r>
                        <a:rPr kumimoji="1" lang="ja-JP" altLang="en-US" sz="1200" kern="1200" dirty="0">
                          <a:solidFill>
                            <a:schemeClr val="tx1"/>
                          </a:solidFill>
                          <a:effectLst/>
                          <a:latin typeface="+mj-ea"/>
                          <a:ea typeface="+mj-ea"/>
                          <a:cs typeface="+mn-cs"/>
                        </a:rPr>
                        <a:t>　インストラクターによる指導　　</a:t>
                      </a:r>
                      <a:r>
                        <a:rPr kumimoji="1" lang="ja-JP" altLang="en-US" sz="1000" kern="1200" dirty="0">
                          <a:solidFill>
                            <a:schemeClr val="tx1"/>
                          </a:solidFill>
                          <a:effectLst/>
                          <a:latin typeface="+mj-ea"/>
                          <a:ea typeface="+mn-ea"/>
                          <a:cs typeface="+mn-cs"/>
                        </a:rPr>
                        <a:t>　　　　　</a:t>
                      </a:r>
                      <a:endParaRPr lang="en-US" altLang="ja-JP" sz="1000" dirty="0">
                        <a:effectLst/>
                        <a:latin typeface="+mj-ea"/>
                        <a:ea typeface="+mj-ea"/>
                      </a:endParaRPr>
                    </a:p>
                    <a:p>
                      <a:pPr algn="l" eaLnBrk="0" latinLnBrk="1" hangingPunct="0">
                        <a:lnSpc>
                          <a:spcPts val="1500"/>
                        </a:lnSpc>
                        <a:spcAft>
                          <a:spcPts val="0"/>
                        </a:spcAft>
                      </a:pPr>
                      <a:r>
                        <a:rPr lang="ja-JP" altLang="en-US" sz="1000" dirty="0">
                          <a:effectLst/>
                          <a:latin typeface="+mj-ea"/>
                          <a:ea typeface="+mj-ea"/>
                        </a:rPr>
                        <a:t>　　　　　　　　　　　　　　　　　　　　　　　　　　　　　　　　　　　　　　　　　　　　　　　　　　　　　　　　　　　　　　　　　　</a:t>
                      </a:r>
                      <a:r>
                        <a:rPr lang="en-US" altLang="ja-JP" sz="1000" dirty="0">
                          <a:effectLst/>
                          <a:latin typeface="+mj-ea"/>
                          <a:ea typeface="+mj-ea"/>
                        </a:rPr>
                        <a:t>※</a:t>
                      </a:r>
                      <a:r>
                        <a:rPr lang="ja-JP" altLang="en-US" sz="1000" dirty="0">
                          <a:effectLst/>
                          <a:latin typeface="+mj-ea"/>
                          <a:ea typeface="+mj-ea"/>
                        </a:rPr>
                        <a:t>餌やり体験＆カヤック体験</a:t>
                      </a:r>
                      <a:endParaRPr lang="en-US" altLang="ja-JP" sz="1000" dirty="0">
                        <a:effectLst/>
                        <a:latin typeface="+mj-ea"/>
                        <a:ea typeface="+mj-ea"/>
                      </a:endParaRPr>
                    </a:p>
                    <a:p>
                      <a:pPr algn="l" eaLnBrk="0" latinLnBrk="1" hangingPunct="0">
                        <a:lnSpc>
                          <a:spcPts val="1500"/>
                        </a:lnSpc>
                        <a:spcAft>
                          <a:spcPts val="0"/>
                        </a:spcAft>
                      </a:pPr>
                      <a:r>
                        <a:rPr lang="ja-JP" altLang="en-US" sz="1000" dirty="0">
                          <a:effectLst/>
                          <a:latin typeface="+mj-ea"/>
                          <a:ea typeface="+mj-ea"/>
                        </a:rPr>
                        <a:t>   　　　　　　　　　　　　　　　　　　　　　　　　　　　　　　　　　　</a:t>
                      </a:r>
                      <a:r>
                        <a:rPr lang="ja-JP" altLang="en-US" sz="800" u="none" dirty="0">
                          <a:effectLst/>
                        </a:rPr>
                        <a:t>　　</a:t>
                      </a:r>
                      <a:r>
                        <a:rPr lang="ja-JP" altLang="en-US" sz="800" i="1" u="none" dirty="0">
                          <a:effectLst/>
                        </a:rPr>
                        <a:t>　　　　　</a:t>
                      </a:r>
                      <a:r>
                        <a:rPr lang="ja-JP" altLang="en-US" sz="1200" b="1" i="1" u="none" dirty="0">
                          <a:effectLst/>
                        </a:rPr>
                        <a:t>１２：００～１３：００　　　　</a:t>
                      </a:r>
                      <a:endParaRPr lang="en-US" altLang="ja-JP" sz="1200" b="1" i="1" u="none" dirty="0">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400" b="1" i="1" u="none"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i="1" kern="1200" dirty="0">
                          <a:solidFill>
                            <a:schemeClr val="tx1"/>
                          </a:solidFill>
                          <a:effectLst/>
                          <a:latin typeface="+mj-ea"/>
                          <a:ea typeface="+mn-ea"/>
                          <a:cs typeface="+mn-cs"/>
                        </a:rPr>
                        <a:t>【</a:t>
                      </a:r>
                      <a:r>
                        <a:rPr kumimoji="1" lang="ja-JP" altLang="en-US" sz="1400" b="1" i="1" kern="1200" dirty="0">
                          <a:solidFill>
                            <a:schemeClr val="tx1"/>
                          </a:solidFill>
                          <a:effectLst/>
                          <a:latin typeface="+mj-ea"/>
                          <a:ea typeface="+mn-ea"/>
                          <a:cs typeface="+mn-cs"/>
                        </a:rPr>
                        <a:t>白鯨で昼食　（予定）</a:t>
                      </a:r>
                      <a:r>
                        <a:rPr kumimoji="1" lang="en-US" altLang="ja-JP" sz="1400" b="1" i="1" kern="1200" dirty="0">
                          <a:solidFill>
                            <a:schemeClr val="tx1"/>
                          </a:solidFill>
                          <a:effectLst/>
                          <a:latin typeface="+mj-ea"/>
                          <a:ea typeface="+mn-ea"/>
                          <a:cs typeface="+mn-cs"/>
                        </a:rPr>
                        <a:t>】</a:t>
                      </a:r>
                      <a:r>
                        <a:rPr kumimoji="1" lang="ja-JP" altLang="en-US" sz="1400" b="1" i="1" kern="1200" dirty="0">
                          <a:solidFill>
                            <a:schemeClr val="tx1"/>
                          </a:solidFill>
                          <a:effectLst/>
                          <a:latin typeface="+mj-ea"/>
                          <a:ea typeface="+mn-ea"/>
                          <a:cs typeface="+mn-cs"/>
                        </a:rPr>
                        <a:t>　</a:t>
                      </a:r>
                      <a:r>
                        <a:rPr lang="ja-JP" altLang="en-US" sz="1400" i="1" dirty="0">
                          <a:effectLst/>
                          <a:latin typeface="Calibri" panose="020F0502020204030204" pitchFamily="34" charset="0"/>
                          <a:cs typeface="Calibri" panose="020F0502020204030204" pitchFamily="34" charset="0"/>
                        </a:rPr>
                        <a:t>　　　　　　　</a:t>
                      </a:r>
                      <a:r>
                        <a:rPr lang="ja-JP" altLang="en-US" sz="1000" i="1" dirty="0">
                          <a:effectLst/>
                          <a:latin typeface="Calibri" panose="020F0502020204030204" pitchFamily="34" charset="0"/>
                          <a:cs typeface="Calibri" panose="020F0502020204030204" pitchFamily="34" charset="0"/>
                        </a:rPr>
                        <a:t>　　　　　　　　　　　　　　</a:t>
                      </a:r>
                      <a:r>
                        <a:rPr lang="ja-JP" altLang="en-US" sz="1000" i="1" dirty="0">
                          <a:effectLst/>
                        </a:rPr>
                        <a:t>　　　　　　　　　　　　　</a:t>
                      </a:r>
                      <a:endParaRPr lang="en-US" altLang="ja-JP" sz="1000" i="1" dirty="0">
                        <a:effectLst/>
                      </a:endParaRPr>
                    </a:p>
                    <a:p>
                      <a:pPr algn="l" eaLnBrk="0" latinLnBrk="1" hangingPunct="0">
                        <a:lnSpc>
                          <a:spcPts val="1500"/>
                        </a:lnSpc>
                        <a:spcAft>
                          <a:spcPts val="0"/>
                        </a:spcAft>
                      </a:pPr>
                      <a:r>
                        <a:rPr lang="ja-JP" altLang="en-US" sz="1400" b="0" i="0" u="none" dirty="0">
                          <a:effectLst/>
                          <a:latin typeface="HG丸ｺﾞｼｯｸM-PRO" panose="020F0600000000000000" pitchFamily="50" charset="-128"/>
                          <a:ea typeface="HG丸ｺﾞｼｯｸM-PRO" panose="020F0600000000000000" pitchFamily="50" charset="-128"/>
                          <a:cs typeface="Calibri Light" panose="020F0302020204030204" pitchFamily="34" charset="0"/>
                        </a:rPr>
                        <a:t>　</a:t>
                      </a:r>
                      <a:r>
                        <a:rPr lang="ja-JP" altLang="en-US" sz="1200" b="1" dirty="0">
                          <a:effectLst/>
                        </a:rPr>
                        <a:t>　　　　　　　　　　　　　</a:t>
                      </a:r>
                      <a:r>
                        <a:rPr lang="en-US" altLang="ja-JP" sz="1200" b="1" dirty="0">
                          <a:effectLst/>
                        </a:rPr>
                        <a:t/>
                      </a:r>
                      <a:br>
                        <a:rPr lang="en-US" altLang="ja-JP" sz="1200" b="1" dirty="0">
                          <a:effectLst/>
                        </a:rPr>
                      </a:br>
                      <a:r>
                        <a:rPr lang="ja-JP" altLang="en-US" sz="1200" b="1" dirty="0">
                          <a:effectLst/>
                        </a:rPr>
                        <a:t>　　　　　　　　　　　　　　　　　　　　</a:t>
                      </a:r>
                      <a:r>
                        <a:rPr lang="ja-JP" altLang="en-US" sz="1000" b="1" dirty="0">
                          <a:effectLst/>
                          <a:latin typeface="+mj-ea"/>
                          <a:ea typeface="+mj-ea"/>
                        </a:rPr>
                        <a:t>　　　　　</a:t>
                      </a:r>
                      <a:r>
                        <a:rPr lang="ja-JP" altLang="en-US" sz="1000" dirty="0">
                          <a:effectLst/>
                          <a:latin typeface="+mj-ea"/>
                          <a:ea typeface="+mj-ea"/>
                          <a:cs typeface="Calibri" panose="020F0502020204030204" pitchFamily="34" charset="0"/>
                        </a:rPr>
                        <a:t>　</a:t>
                      </a:r>
                      <a:r>
                        <a:rPr lang="ja-JP" altLang="en-US" sz="1000" dirty="0">
                          <a:effectLst/>
                          <a:latin typeface="Calibri" panose="020F0502020204030204" pitchFamily="34" charset="0"/>
                          <a:cs typeface="Calibri" panose="020F0502020204030204" pitchFamily="34" charset="0"/>
                        </a:rPr>
                        <a:t>　１３</a:t>
                      </a:r>
                      <a:r>
                        <a:rPr kumimoji="1" lang="ja-JP" altLang="en-US" sz="1000" kern="1200" dirty="0">
                          <a:solidFill>
                            <a:schemeClr val="tx1"/>
                          </a:solidFill>
                          <a:effectLst/>
                          <a:latin typeface="+mj-ea"/>
                          <a:ea typeface="+mn-ea"/>
                          <a:cs typeface="Calibri" panose="020F0502020204030204" pitchFamily="34" charset="0"/>
                        </a:rPr>
                        <a:t>：００～～１４：３０</a:t>
                      </a:r>
                      <a:r>
                        <a:rPr kumimoji="1" lang="ja-JP" altLang="en-US" sz="1000" kern="1200" dirty="0">
                          <a:solidFill>
                            <a:schemeClr val="tx1"/>
                          </a:solidFill>
                          <a:effectLst/>
                          <a:latin typeface="+mj-ea"/>
                          <a:ea typeface="+mn-ea"/>
                          <a:cs typeface="+mn-cs"/>
                        </a:rPr>
                        <a:t>　　　　　　　　　　　　　　　　　　　　　　　　　１４：３０～～１５：３０　　　　　　　　</a:t>
                      </a:r>
                      <a:endParaRPr lang="en-US" altLang="ja-JP" sz="1000" dirty="0">
                        <a:effectLst/>
                        <a:latin typeface="Calibri" panose="020F0502020204030204" pitchFamily="34" charset="0"/>
                        <a:cs typeface="Calibri" panose="020F0502020204030204" pitchFamily="34" charset="0"/>
                      </a:endParaRPr>
                    </a:p>
                    <a:p>
                      <a:pPr marL="0" marR="0" lvl="0" indent="0" algn="l" defTabSz="914400" rtl="0" eaLnBrk="0" fontAlgn="auto" latinLnBrk="1" hangingPunct="0">
                        <a:lnSpc>
                          <a:spcPts val="1500"/>
                        </a:lnSpc>
                        <a:spcBef>
                          <a:spcPts val="0"/>
                        </a:spcBef>
                        <a:spcAft>
                          <a:spcPts val="0"/>
                        </a:spcAft>
                        <a:buClrTx/>
                        <a:buSzTx/>
                        <a:buFontTx/>
                        <a:buNone/>
                        <a:tabLst/>
                        <a:defRPr/>
                      </a:pPr>
                      <a:r>
                        <a:rPr lang="ja-JP" altLang="en-US" sz="1000" dirty="0">
                          <a:effectLst/>
                          <a:latin typeface="Calibri" panose="020F0502020204030204" pitchFamily="34" charset="0"/>
                          <a:cs typeface="Calibri" panose="020F0502020204030204" pitchFamily="34" charset="0"/>
                        </a:rPr>
                        <a:t>　　　　　　　　　　　　　　　　　　　</a:t>
                      </a:r>
                      <a:r>
                        <a:rPr lang="ja-JP" altLang="en-US" sz="1000" b="1" dirty="0">
                          <a:effectLst/>
                          <a:latin typeface="Calibri" panose="020F0502020204030204" pitchFamily="34" charset="0"/>
                          <a:cs typeface="Calibri" panose="020F0502020204030204" pitchFamily="34" charset="0"/>
                        </a:rPr>
                        <a:t>（Ｂ班：２０名）　</a:t>
                      </a:r>
                      <a:r>
                        <a:rPr lang="ja-JP" altLang="en-US" sz="1000" b="1" dirty="0">
                          <a:effectLst/>
                        </a:rPr>
                        <a:t>　　太地町立くじらの博物館</a:t>
                      </a:r>
                      <a:r>
                        <a:rPr lang="ja-JP" altLang="en-US" sz="1000" dirty="0">
                          <a:effectLst/>
                        </a:rPr>
                        <a:t>　　　　　　　（同施設）　　　　　　　クジラの土鈴 絵付け体験　　　</a:t>
                      </a:r>
                      <a:endParaRPr lang="en-US" altLang="ja-JP" sz="1000" dirty="0">
                        <a:effectLst/>
                      </a:endParaRPr>
                    </a:p>
                    <a:p>
                      <a:pPr algn="l" eaLnBrk="0" latinLnBrk="1" hangingPunct="0">
                        <a:lnSpc>
                          <a:spcPts val="1500"/>
                        </a:lnSpc>
                        <a:spcAft>
                          <a:spcPts val="0"/>
                        </a:spcAft>
                      </a:pPr>
                      <a:r>
                        <a:rPr kumimoji="1" lang="ja-JP" altLang="en-US" sz="10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博物館学芸員による講義　　　　　　　　　　　　インストラクターによる指導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kumimoji="1" lang="ja-JP" altLang="en-US" sz="1200" kern="1200" dirty="0">
                          <a:solidFill>
                            <a:schemeClr val="tx1"/>
                          </a:solidFill>
                          <a:effectLst/>
                          <a:latin typeface="+mj-ea"/>
                          <a:ea typeface="+mn-ea"/>
                          <a:cs typeface="+mn-cs"/>
                        </a:rPr>
                        <a:t>　　　　　　　　　　　　　　　　　　　　　　　　　及び館内自由散策　　 </a:t>
                      </a:r>
                      <a:r>
                        <a:rPr kumimoji="1" lang="ja-JP" altLang="en-US" sz="1200" kern="1200" dirty="0">
                          <a:solidFill>
                            <a:schemeClr val="tx1"/>
                          </a:solidFill>
                          <a:effectLst/>
                          <a:latin typeface="+mn-lt"/>
                          <a:ea typeface="+mn-ea"/>
                          <a:cs typeface="+mn-cs"/>
                        </a:rPr>
                        <a:t>　　　　　　　　　</a:t>
                      </a:r>
                      <a:r>
                        <a:rPr kumimoji="1" lang="ja-JP" altLang="en-US" sz="1200" kern="1200" dirty="0">
                          <a:solidFill>
                            <a:schemeClr val="tx1"/>
                          </a:solidFill>
                          <a:effectLst/>
                          <a:latin typeface="+mj-ea"/>
                          <a:ea typeface="+mn-ea"/>
                          <a:cs typeface="+mn-cs"/>
                        </a:rPr>
                        <a:t>　</a:t>
                      </a:r>
                      <a:endParaRPr kumimoji="1" lang="en-US" altLang="ja-JP" sz="1200" kern="1200" dirty="0">
                        <a:solidFill>
                          <a:schemeClr val="tx1"/>
                        </a:solidFill>
                        <a:effectLst/>
                        <a:latin typeface="+mj-ea"/>
                        <a:ea typeface="+mn-ea"/>
                        <a:cs typeface="+mn-cs"/>
                      </a:endParaRPr>
                    </a:p>
                    <a:p>
                      <a:pPr algn="l" eaLnBrk="0" latinLnBrk="1" hangingPunct="0">
                        <a:lnSpc>
                          <a:spcPts val="1500"/>
                        </a:lnSpc>
                        <a:spcAft>
                          <a:spcPts val="0"/>
                        </a:spcAft>
                      </a:pPr>
                      <a:r>
                        <a:rPr lang="ja-JP" altLang="en-US" sz="1000" b="1" dirty="0">
                          <a:effectLst/>
                          <a:latin typeface="+mj-ea"/>
                          <a:ea typeface="+mj-ea"/>
                          <a:cs typeface="Calibri" panose="020F0502020204030204" pitchFamily="34" charset="0"/>
                        </a:rPr>
                        <a:t>　　</a:t>
                      </a:r>
                      <a:r>
                        <a:rPr lang="ja-JP" altLang="en-US" sz="1000" b="1" dirty="0">
                          <a:effectLst/>
                          <a:latin typeface="+mj-ea"/>
                          <a:ea typeface="+mj-ea"/>
                        </a:rPr>
                        <a:t>　　　　　　　　</a:t>
                      </a:r>
                      <a:r>
                        <a:rPr lang="ja-JP" altLang="en-US" sz="1000" dirty="0">
                          <a:effectLst/>
                          <a:latin typeface="+mj-ea"/>
                          <a:ea typeface="+mj-ea"/>
                        </a:rPr>
                        <a:t>　　</a:t>
                      </a:r>
                      <a:r>
                        <a:rPr kumimoji="1" lang="ja-JP" altLang="en-US" sz="800" kern="1200" dirty="0">
                          <a:solidFill>
                            <a:schemeClr val="tx1"/>
                          </a:solidFill>
                          <a:effectLst/>
                          <a:latin typeface="+mn-lt"/>
                          <a:ea typeface="+mn-ea"/>
                          <a:cs typeface="+mn-cs"/>
                        </a:rPr>
                        <a:t>　　</a:t>
                      </a:r>
                      <a:r>
                        <a:rPr kumimoji="1" lang="ja-JP" altLang="en-US" sz="1000" kern="1200" dirty="0">
                          <a:solidFill>
                            <a:schemeClr val="tx1"/>
                          </a:solidFill>
                          <a:effectLst/>
                          <a:latin typeface="+mj-ea"/>
                          <a:ea typeface="+mn-ea"/>
                          <a:cs typeface="+mn-cs"/>
                        </a:rPr>
                        <a:t>　                                        </a:t>
                      </a:r>
                      <a:r>
                        <a:rPr kumimoji="1" lang="ja-JP" altLang="en-US" sz="1400" b="1" kern="1200" dirty="0">
                          <a:solidFill>
                            <a:schemeClr val="tx1"/>
                          </a:solidFill>
                          <a:effectLst/>
                          <a:latin typeface="+mj-ea"/>
                          <a:ea typeface="+mn-ea"/>
                          <a:cs typeface="+mn-cs"/>
                        </a:rPr>
                        <a:t>                 </a:t>
                      </a:r>
                      <a:r>
                        <a:rPr kumimoji="1" lang="ja-JP" altLang="en-US" sz="1200" b="1" kern="1200" dirty="0">
                          <a:solidFill>
                            <a:schemeClr val="tx1"/>
                          </a:solidFill>
                          <a:effectLst/>
                          <a:latin typeface="+mj-ea"/>
                          <a:ea typeface="+mn-ea"/>
                          <a:cs typeface="+mn-cs"/>
                        </a:rPr>
                        <a:t>１６</a:t>
                      </a:r>
                      <a:r>
                        <a:rPr lang="ja-JP" altLang="en-US" sz="1200" b="1" dirty="0">
                          <a:effectLst/>
                          <a:latin typeface="+mj-ea"/>
                          <a:ea typeface="+mj-ea"/>
                        </a:rPr>
                        <a:t>：００　着</a:t>
                      </a:r>
                      <a:r>
                        <a:rPr kumimoji="1" lang="ja-JP" altLang="en-US" sz="1400" b="1" kern="1200" dirty="0">
                          <a:solidFill>
                            <a:schemeClr val="tx1"/>
                          </a:solidFill>
                          <a:effectLst/>
                          <a:latin typeface="+mj-ea"/>
                          <a:ea typeface="+mj-ea"/>
                          <a:cs typeface="+mn-cs"/>
                        </a:rPr>
                        <a:t>　　　　　　　　　　　　　　　　　　　　　　　　　　　　　　　　　　　　　　</a:t>
                      </a:r>
                      <a:endParaRPr kumimoji="1" lang="en-US" altLang="ja-JP" sz="1400" b="1" kern="1200" dirty="0">
                        <a:solidFill>
                          <a:schemeClr val="tx1"/>
                        </a:solidFill>
                        <a:effectLst/>
                        <a:latin typeface="+mj-ea"/>
                        <a:ea typeface="+mj-ea"/>
                        <a:cs typeface="+mn-cs"/>
                      </a:endParaRPr>
                    </a:p>
                    <a:p>
                      <a:pPr algn="l" eaLnBrk="0" latinLnBrk="1" hangingPunct="0">
                        <a:lnSpc>
                          <a:spcPts val="1500"/>
                        </a:lnSpc>
                        <a:spcAft>
                          <a:spcPts val="0"/>
                        </a:spcAft>
                      </a:pPr>
                      <a:r>
                        <a:rPr lang="ja-JP" altLang="en-US" sz="1400" b="1" dirty="0">
                          <a:effectLst/>
                        </a:rPr>
                        <a:t>　　　　　　　　　　　　　　　　　　　　　　　　　　　　　</a:t>
                      </a:r>
                      <a:r>
                        <a:rPr lang="en-US" altLang="ja-JP" sz="1400" b="1" dirty="0">
                          <a:effectLst/>
                        </a:rPr>
                        <a:t>【</a:t>
                      </a:r>
                      <a:r>
                        <a:rPr lang="ja-JP" altLang="en-US" sz="1400" b="1" dirty="0">
                          <a:effectLst/>
                        </a:rPr>
                        <a:t>　</a:t>
                      </a:r>
                      <a:r>
                        <a:rPr lang="ja-JP" altLang="en-US" sz="1400" b="1" dirty="0" smtClean="0">
                          <a:effectLst/>
                        </a:rPr>
                        <a:t>宿泊ホテル</a:t>
                      </a:r>
                      <a:r>
                        <a:rPr lang="ja-JP" altLang="en-US" sz="1400" b="1" dirty="0">
                          <a:effectLst/>
                        </a:rPr>
                        <a:t>　</a:t>
                      </a:r>
                      <a:r>
                        <a:rPr lang="en-US" altLang="ja-JP" sz="1400" b="1" dirty="0">
                          <a:effectLst/>
                        </a:rPr>
                        <a:t>】</a:t>
                      </a:r>
                      <a:r>
                        <a:rPr lang="ja-JP" altLang="en-US" sz="1400" b="1" dirty="0">
                          <a:effectLst/>
                        </a:rPr>
                        <a:t>　　</a:t>
                      </a:r>
                      <a:endParaRPr lang="en-US" altLang="ja-JP" sz="1400" b="1" dirty="0">
                        <a:effectLst/>
                        <a:latin typeface="+mj-ea"/>
                        <a:ea typeface="+mj-ea"/>
                      </a:endParaRPr>
                    </a:p>
                    <a:p>
                      <a:pPr algn="l" eaLnBrk="0" latinLnBrk="1" hangingPunct="0">
                        <a:lnSpc>
                          <a:spcPts val="1500"/>
                        </a:lnSpc>
                        <a:spcAft>
                          <a:spcPts val="0"/>
                        </a:spcAft>
                      </a:pPr>
                      <a:r>
                        <a:rPr kumimoji="1" lang="ja-JP" altLang="en-US" sz="1000" kern="1200" dirty="0">
                          <a:solidFill>
                            <a:schemeClr val="tx1"/>
                          </a:solidFill>
                          <a:effectLst/>
                          <a:latin typeface="+mj-ea"/>
                          <a:ea typeface="+mj-ea"/>
                          <a:cs typeface="+mn-cs"/>
                        </a:rPr>
                        <a:t>　　　　　　　　　　　　　　　　　　　　　　　　　　　　　　　</a:t>
                      </a:r>
                      <a:r>
                        <a:rPr kumimoji="1" lang="ja-JP" altLang="en-US" sz="1200" kern="1200" dirty="0">
                          <a:solidFill>
                            <a:schemeClr val="tx1"/>
                          </a:solidFill>
                          <a:effectLst/>
                          <a:latin typeface="+mj-ea"/>
                          <a:ea typeface="+mj-ea"/>
                          <a:cs typeface="+mn-cs"/>
                        </a:rPr>
                        <a:t>　　　　　　</a:t>
                      </a:r>
                      <a:r>
                        <a:rPr lang="ja-JP" altLang="en-US" sz="1200" b="1" dirty="0">
                          <a:effectLst/>
                          <a:latin typeface="+mj-ea"/>
                          <a:ea typeface="+mj-ea"/>
                        </a:rPr>
                        <a:t>　　　　　　　　　　　</a:t>
                      </a:r>
                      <a:endParaRPr lang="ja-JP" sz="1200" dirty="0">
                        <a:solidFill>
                          <a:srgbClr val="000000"/>
                        </a:solidFill>
                        <a:effectLst/>
                        <a:latin typeface="+mj-ea"/>
                        <a:ea typeface="+mj-ea"/>
                      </a:endParaRPr>
                    </a:p>
                  </a:txBody>
                  <a:tcPr marL="29321" marR="29321" marT="0" marB="0"/>
                </a:tc>
                <a:extLst>
                  <a:ext uri="{0D108BD9-81ED-4DB2-BD59-A6C34878D82A}">
                    <a16:rowId xmlns:a16="http://schemas.microsoft.com/office/drawing/2014/main" val="2225313519"/>
                  </a:ext>
                </a:extLst>
              </a:tr>
            </a:tbl>
          </a:graphicData>
        </a:graphic>
      </p:graphicFrame>
      <p:sp>
        <p:nvSpPr>
          <p:cNvPr id="23" name="Rectangle 50"/>
          <p:cNvSpPr>
            <a:spLocks noChangeArrowheads="1"/>
          </p:cNvSpPr>
          <p:nvPr/>
        </p:nvSpPr>
        <p:spPr bwMode="auto">
          <a:xfrm>
            <a:off x="539552" y="2918768"/>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en-US" dirty="0"/>
              <a:t>　</a:t>
            </a:r>
          </a:p>
        </p:txBody>
      </p:sp>
      <p:sp>
        <p:nvSpPr>
          <p:cNvPr id="2" name="正方形/長方形 1">
            <a:extLst>
              <a:ext uri="{FF2B5EF4-FFF2-40B4-BE49-F238E27FC236}">
                <a16:creationId xmlns:a16="http://schemas.microsoft.com/office/drawing/2014/main" id="{C3110A99-DE58-4E2B-8BD0-B78FC3BB0055}"/>
              </a:ext>
            </a:extLst>
          </p:cNvPr>
          <p:cNvSpPr/>
          <p:nvPr/>
        </p:nvSpPr>
        <p:spPr>
          <a:xfrm>
            <a:off x="2205480" y="1165123"/>
            <a:ext cx="6156190" cy="870930"/>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C66BD46-3B49-4DCE-841A-4B553E9D0284}"/>
              </a:ext>
            </a:extLst>
          </p:cNvPr>
          <p:cNvSpPr/>
          <p:nvPr/>
        </p:nvSpPr>
        <p:spPr>
          <a:xfrm>
            <a:off x="2191718" y="2722745"/>
            <a:ext cx="6156190" cy="76476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EB840FEB-05F8-45CF-9B38-416FB0B16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65" y="1066476"/>
            <a:ext cx="972471" cy="653048"/>
          </a:xfrm>
          <a:prstGeom prst="rect">
            <a:avLst/>
          </a:prstGeom>
        </p:spPr>
      </p:pic>
      <p:sp>
        <p:nvSpPr>
          <p:cNvPr id="27" name="Rectangle 51">
            <a:extLst>
              <a:ext uri="{FF2B5EF4-FFF2-40B4-BE49-F238E27FC236}">
                <a16:creationId xmlns:a16="http://schemas.microsoft.com/office/drawing/2014/main" id="{3D52556F-9733-41E1-8555-43F8D54634C5}"/>
              </a:ext>
            </a:extLst>
          </p:cNvPr>
          <p:cNvSpPr>
            <a:spLocks noChangeArrowheads="1"/>
          </p:cNvSpPr>
          <p:nvPr/>
        </p:nvSpPr>
        <p:spPr bwMode="auto">
          <a:xfrm>
            <a:off x="2641126" y="416890"/>
            <a:ext cx="84371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ja-JP" altLang="en-US" sz="1400" b="1" dirty="0">
                <a:solidFill>
                  <a:srgbClr val="FF0000"/>
                </a:solidFill>
                <a:latin typeface="Microsoft Sans Serif" pitchFamily="34" charset="0"/>
                <a:ea typeface="HG丸ｺﾞｼｯｸM-PRO" pitchFamily="50" charset="-128"/>
                <a:cs typeface="HG丸ｺﾞｼｯｸM-PRO" pitchFamily="50" charset="-128"/>
              </a:rPr>
              <a:t>　</a:t>
            </a:r>
            <a:r>
              <a:rPr lang="ja-JP" altLang="en-US" sz="1400" b="1" i="1" u="sng" dirty="0">
                <a:solidFill>
                  <a:srgbClr val="FF0000"/>
                </a:solidFill>
                <a:effectLst>
                  <a:outerShdw blurRad="38100" dist="38100" dir="2700000" algn="tl">
                    <a:srgbClr val="000000">
                      <a:alpha val="43137"/>
                    </a:srgbClr>
                  </a:outerShdw>
                </a:effectLst>
                <a:latin typeface="Microsoft Sans Serif" pitchFamily="34" charset="0"/>
                <a:ea typeface="HG丸ｺﾞｼｯｸM-PRO" pitchFamily="50" charset="-128"/>
                <a:cs typeface="HG丸ｺﾞｼｯｸM-PRO" pitchFamily="50" charset="-128"/>
              </a:rPr>
              <a:t>（プログラム行程）</a:t>
            </a:r>
            <a:endParaRPr kumimoji="1" lang="ja-JP" altLang="ja-JP" sz="1400" b="0" i="1" u="sng" strike="noStrike" cap="none" normalizeH="0" baseline="0" dirty="0">
              <a:ln>
                <a:noFill/>
              </a:ln>
              <a:solidFill>
                <a:srgbClr val="FF0000"/>
              </a:solidFill>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B015CA6F-DBE9-46E6-A6FD-366C610DABAA}"/>
              </a:ext>
            </a:extLst>
          </p:cNvPr>
          <p:cNvSpPr/>
          <p:nvPr/>
        </p:nvSpPr>
        <p:spPr>
          <a:xfrm flipV="1">
            <a:off x="3646484" y="432712"/>
            <a:ext cx="1774350" cy="230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A65FDF1-ABEF-419F-95BC-45A235578A8C}"/>
              </a:ext>
            </a:extLst>
          </p:cNvPr>
          <p:cNvSpPr/>
          <p:nvPr/>
        </p:nvSpPr>
        <p:spPr>
          <a:xfrm>
            <a:off x="2141617" y="4076793"/>
            <a:ext cx="6123102" cy="74592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21169B9-DCED-4757-9E5F-730058BD9CCC}"/>
              </a:ext>
            </a:extLst>
          </p:cNvPr>
          <p:cNvSpPr/>
          <p:nvPr/>
        </p:nvSpPr>
        <p:spPr>
          <a:xfrm>
            <a:off x="2158393" y="5344659"/>
            <a:ext cx="6123102" cy="811113"/>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50CC0347-9DEA-4004-8146-09B98BBCA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06" y="4062278"/>
            <a:ext cx="972471" cy="653048"/>
          </a:xfrm>
          <a:prstGeom prst="rect">
            <a:avLst/>
          </a:prstGeom>
        </p:spPr>
      </p:pic>
      <p:pic>
        <p:nvPicPr>
          <p:cNvPr id="43" name="図 42">
            <a:extLst>
              <a:ext uri="{FF2B5EF4-FFF2-40B4-BE49-F238E27FC236}">
                <a16:creationId xmlns:a16="http://schemas.microsoft.com/office/drawing/2014/main" id="{E61B6379-7D5E-4C2A-AD3F-96A8D762C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291" y="959774"/>
            <a:ext cx="694523" cy="447063"/>
          </a:xfrm>
          <a:prstGeom prst="rect">
            <a:avLst/>
          </a:prstGeom>
        </p:spPr>
      </p:pic>
      <p:pic>
        <p:nvPicPr>
          <p:cNvPr id="45" name="図 44">
            <a:extLst>
              <a:ext uri="{FF2B5EF4-FFF2-40B4-BE49-F238E27FC236}">
                <a16:creationId xmlns:a16="http://schemas.microsoft.com/office/drawing/2014/main" id="{55860830-2AAB-4C8C-A0B1-BC2F3AE07C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23" t="579" r="11872" b="7755"/>
          <a:stretch/>
        </p:blipFill>
        <p:spPr>
          <a:xfrm>
            <a:off x="7816112" y="3827517"/>
            <a:ext cx="654051" cy="469523"/>
          </a:xfrm>
          <a:prstGeom prst="rect">
            <a:avLst/>
          </a:prstGeom>
        </p:spPr>
      </p:pic>
      <p:pic>
        <p:nvPicPr>
          <p:cNvPr id="13" name="図 12">
            <a:extLst>
              <a:ext uri="{FF2B5EF4-FFF2-40B4-BE49-F238E27FC236}">
                <a16:creationId xmlns:a16="http://schemas.microsoft.com/office/drawing/2014/main" id="{A48BB84F-1416-49AE-952D-4ED5435C9745}"/>
              </a:ext>
            </a:extLst>
          </p:cNvPr>
          <p:cNvPicPr>
            <a:picLocks noChangeAspect="1"/>
          </p:cNvPicPr>
          <p:nvPr/>
        </p:nvPicPr>
        <p:blipFill>
          <a:blip r:embed="rId6"/>
          <a:stretch>
            <a:fillRect/>
          </a:stretch>
        </p:blipFill>
        <p:spPr>
          <a:xfrm>
            <a:off x="797466" y="89653"/>
            <a:ext cx="573735" cy="564954"/>
          </a:xfrm>
          <a:prstGeom prst="rect">
            <a:avLst/>
          </a:prstGeom>
        </p:spPr>
      </p:pic>
      <p:pic>
        <p:nvPicPr>
          <p:cNvPr id="15" name="図 14">
            <a:extLst>
              <a:ext uri="{FF2B5EF4-FFF2-40B4-BE49-F238E27FC236}">
                <a16:creationId xmlns:a16="http://schemas.microsoft.com/office/drawing/2014/main" id="{E6A2965A-8CF6-4E43-8FA4-FB5F6AE0AFC4}"/>
              </a:ext>
            </a:extLst>
          </p:cNvPr>
          <p:cNvPicPr>
            <a:picLocks noChangeAspect="1"/>
          </p:cNvPicPr>
          <p:nvPr/>
        </p:nvPicPr>
        <p:blipFill>
          <a:blip r:embed="rId7"/>
          <a:stretch>
            <a:fillRect/>
          </a:stretch>
        </p:blipFill>
        <p:spPr>
          <a:xfrm>
            <a:off x="1427317" y="64209"/>
            <a:ext cx="573735" cy="564953"/>
          </a:xfrm>
          <a:prstGeom prst="rect">
            <a:avLst/>
          </a:prstGeom>
        </p:spPr>
      </p:pic>
      <p:pic>
        <p:nvPicPr>
          <p:cNvPr id="17" name="図 16">
            <a:extLst>
              <a:ext uri="{FF2B5EF4-FFF2-40B4-BE49-F238E27FC236}">
                <a16:creationId xmlns:a16="http://schemas.microsoft.com/office/drawing/2014/main" id="{6FD9574F-7DF9-4A32-972C-1FEF16D7F25B}"/>
              </a:ext>
            </a:extLst>
          </p:cNvPr>
          <p:cNvPicPr>
            <a:picLocks noChangeAspect="1"/>
          </p:cNvPicPr>
          <p:nvPr/>
        </p:nvPicPr>
        <p:blipFill>
          <a:blip r:embed="rId8"/>
          <a:stretch>
            <a:fillRect/>
          </a:stretch>
        </p:blipFill>
        <p:spPr>
          <a:xfrm>
            <a:off x="2067391" y="89653"/>
            <a:ext cx="573735" cy="564954"/>
          </a:xfrm>
          <a:prstGeom prst="rect">
            <a:avLst/>
          </a:prstGeom>
        </p:spPr>
      </p:pic>
      <p:sp>
        <p:nvSpPr>
          <p:cNvPr id="18" name="Rectangle 51">
            <a:extLst>
              <a:ext uri="{FF2B5EF4-FFF2-40B4-BE49-F238E27FC236}">
                <a16:creationId xmlns:a16="http://schemas.microsoft.com/office/drawing/2014/main" id="{A6A49B82-D454-4DD4-81C6-71C55D79CFFE}"/>
              </a:ext>
            </a:extLst>
          </p:cNvPr>
          <p:cNvSpPr>
            <a:spLocks noChangeArrowheads="1"/>
          </p:cNvSpPr>
          <p:nvPr/>
        </p:nvSpPr>
        <p:spPr bwMode="auto">
          <a:xfrm>
            <a:off x="1944936" y="86247"/>
            <a:ext cx="8437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407988"/>
            <a:r>
              <a:rPr lang="ja-JP" altLang="en-US" sz="1400" b="1" dirty="0">
                <a:latin typeface="Microsoft Sans Serif" pitchFamily="34" charset="0"/>
                <a:ea typeface="HG丸ｺﾞｼｯｸM-PRO" pitchFamily="50" charset="-128"/>
                <a:cs typeface="HG丸ｺﾞｼｯｸM-PRO" pitchFamily="50" charset="-128"/>
              </a:rPr>
              <a:t>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r>
              <a:rPr lang="ja-JP" altLang="en-US" sz="1600" b="1" dirty="0">
                <a:solidFill>
                  <a:srgbClr val="002060"/>
                </a:solidFill>
                <a:latin typeface="Microsoft Sans Serif" pitchFamily="34" charset="0"/>
                <a:ea typeface="HG丸ｺﾞｼｯｸM-PRO" pitchFamily="50" charset="-128"/>
                <a:cs typeface="HG丸ｺﾞｼｯｸM-PRO" pitchFamily="50" charset="-128"/>
              </a:rPr>
              <a:t>古式捕鯨発祥の地  日本遺産  鯨とともに生きる </a:t>
            </a:r>
            <a:r>
              <a:rPr lang="en-US" altLang="ja-JP" sz="1600" b="1" dirty="0">
                <a:solidFill>
                  <a:srgbClr val="002060"/>
                </a:solidFill>
                <a:latin typeface="Microsoft Sans Serif" pitchFamily="34" charset="0"/>
                <a:ea typeface="HG丸ｺﾞｼｯｸM-PRO" pitchFamily="50" charset="-128"/>
                <a:cs typeface="HG丸ｺﾞｼｯｸM-PRO" pitchFamily="50" charset="-128"/>
              </a:rPr>
              <a:t>』</a:t>
            </a:r>
            <a:endParaRPr kumimoji="1" lang="ja-JP" altLang="ja-JP" sz="1600" b="0" i="0" u="none" strike="noStrike" cap="none" normalizeH="0" baseline="0" dirty="0">
              <a:ln>
                <a:noFill/>
              </a:ln>
              <a:solidFill>
                <a:srgbClr val="002060"/>
              </a:solidFill>
              <a:effectLst/>
            </a:endParaRPr>
          </a:p>
        </p:txBody>
      </p:sp>
      <p:pic>
        <p:nvPicPr>
          <p:cNvPr id="35" name="図 34">
            <a:extLst>
              <a:ext uri="{FF2B5EF4-FFF2-40B4-BE49-F238E27FC236}">
                <a16:creationId xmlns:a16="http://schemas.microsoft.com/office/drawing/2014/main" id="{4283F628-79B2-4A36-878A-D335EDD2E38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2379" y="469593"/>
            <a:ext cx="694523" cy="552134"/>
          </a:xfrm>
          <a:prstGeom prst="rect">
            <a:avLst/>
          </a:prstGeom>
          <a:noFill/>
          <a:ln>
            <a:noFill/>
          </a:ln>
        </p:spPr>
      </p:pic>
      <p:pic>
        <p:nvPicPr>
          <p:cNvPr id="30" name="図 29">
            <a:extLst>
              <a:ext uri="{FF2B5EF4-FFF2-40B4-BE49-F238E27FC236}">
                <a16:creationId xmlns:a16="http://schemas.microsoft.com/office/drawing/2014/main" id="{CC4AB534-4DC3-4C7E-A8B5-5DC4608A0B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253" y="1728623"/>
            <a:ext cx="1454364" cy="967813"/>
          </a:xfrm>
          <a:prstGeom prst="rect">
            <a:avLst/>
          </a:prstGeom>
        </p:spPr>
      </p:pic>
      <p:pic>
        <p:nvPicPr>
          <p:cNvPr id="32" name="図 31">
            <a:extLst>
              <a:ext uri="{FF2B5EF4-FFF2-40B4-BE49-F238E27FC236}">
                <a16:creationId xmlns:a16="http://schemas.microsoft.com/office/drawing/2014/main" id="{4A5466B0-76DA-4C14-AB05-1CE498159759}"/>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272" y="4912956"/>
            <a:ext cx="1380138" cy="863406"/>
          </a:xfrm>
          <a:prstGeom prst="rect">
            <a:avLst/>
          </a:prstGeom>
          <a:noFill/>
          <a:ln>
            <a:noFill/>
          </a:ln>
        </p:spPr>
      </p:pic>
      <p:sp>
        <p:nvSpPr>
          <p:cNvPr id="4" name="テキスト ボックス 3">
            <a:extLst>
              <a:ext uri="{FF2B5EF4-FFF2-40B4-BE49-F238E27FC236}">
                <a16:creationId xmlns:a16="http://schemas.microsoft.com/office/drawing/2014/main" id="{46464D49-4C39-4B51-AC22-A1270C255235}"/>
              </a:ext>
            </a:extLst>
          </p:cNvPr>
          <p:cNvSpPr txBox="1"/>
          <p:nvPr/>
        </p:nvSpPr>
        <p:spPr>
          <a:xfrm>
            <a:off x="8032906" y="-113808"/>
            <a:ext cx="1988640" cy="738664"/>
          </a:xfrm>
          <a:prstGeom prst="rect">
            <a:avLst/>
          </a:prstGeom>
          <a:noFill/>
        </p:spPr>
        <p:txBody>
          <a:bodyPr wrap="square">
            <a:spAutoFit/>
          </a:bodyPr>
          <a:lstStyle/>
          <a:p>
            <a:pPr algn="l"/>
            <a:endParaRPr lang="ja-JP" altLang="en-US" sz="1400" b="0" i="0" u="none" strike="noStrike" baseline="0" dirty="0">
              <a:solidFill>
                <a:srgbClr val="000000"/>
              </a:solidFill>
              <a:latin typeface="Arial" panose="020B0604020202020204" pitchFamily="34" charset="0"/>
            </a:endParaRPr>
          </a:p>
          <a:p>
            <a:r>
              <a:rPr lang="en-US" altLang="ja-JP" sz="2800" b="0" i="0" u="none" strike="noStrike" baseline="0" dirty="0">
                <a:solidFill>
                  <a:srgbClr val="FF0000"/>
                </a:solidFill>
                <a:latin typeface="Arial" panose="020B0604020202020204" pitchFamily="34" charset="0"/>
              </a:rPr>
              <a:t> 9</a:t>
            </a:r>
            <a:r>
              <a:rPr lang="en-US" altLang="ja-JP" sz="2800" b="1" i="0" u="none" strike="noStrike" baseline="0" dirty="0">
                <a:solidFill>
                  <a:srgbClr val="FF0000"/>
                </a:solidFill>
                <a:latin typeface="Arial" panose="020B0604020202020204" pitchFamily="34" charset="0"/>
              </a:rPr>
              <a:t>P</a:t>
            </a:r>
            <a:endParaRPr lang="ja-JP" altLang="en-US" sz="2800" dirty="0">
              <a:solidFill>
                <a:srgbClr val="FF0000"/>
              </a:solidFill>
            </a:endParaRPr>
          </a:p>
        </p:txBody>
      </p:sp>
    </p:spTree>
    <p:extLst>
      <p:ext uri="{BB962C8B-B14F-4D97-AF65-F5344CB8AC3E}">
        <p14:creationId xmlns:p14="http://schemas.microsoft.com/office/powerpoint/2010/main" val="1282479045"/>
      </p:ext>
    </p:extLst>
  </p:cSld>
  <p:clrMapOvr>
    <a:masterClrMapping/>
  </p:clrMapOvr>
</p:sld>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3965</TotalTime>
  <Words>17795</Words>
  <Application>Microsoft Office PowerPoint</Application>
  <PresentationFormat>画面に合わせる (4:3)</PresentationFormat>
  <Paragraphs>941</Paragraphs>
  <Slides>21</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HG丸ｺﾞｼｯｸM-PRO</vt:lpstr>
      <vt:lpstr>Meiryo UI</vt:lpstr>
      <vt:lpstr>ＭＳ Ｐゴシック</vt:lpstr>
      <vt:lpstr>宋体</vt:lpstr>
      <vt:lpstr>Arial</vt:lpstr>
      <vt:lpstr>Calibri</vt:lpstr>
      <vt:lpstr>Calibri Light</vt:lpstr>
      <vt:lpstr>Microsoft Sans Serif</vt:lpstr>
      <vt:lpstr>メトロポリタン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Wakayama Prefecture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Wakayama Prefecture</dc:creator>
  <cp:lastModifiedBy>105708</cp:lastModifiedBy>
  <cp:revision>578</cp:revision>
  <cp:lastPrinted>2020-11-24T01:24:17Z</cp:lastPrinted>
  <dcterms:created xsi:type="dcterms:W3CDTF">2017-03-09T11:47:18Z</dcterms:created>
  <dcterms:modified xsi:type="dcterms:W3CDTF">2021-11-10T11:04:58Z</dcterms:modified>
</cp:coreProperties>
</file>