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65" r:id="rId3"/>
    <p:sldId id="354" r:id="rId4"/>
    <p:sldId id="305" r:id="rId5"/>
    <p:sldId id="371" r:id="rId6"/>
    <p:sldId id="307" r:id="rId7"/>
    <p:sldId id="308" r:id="rId8"/>
    <p:sldId id="309" r:id="rId9"/>
    <p:sldId id="310" r:id="rId10"/>
    <p:sldId id="311" r:id="rId11"/>
    <p:sldId id="312" r:id="rId12"/>
    <p:sldId id="327" r:id="rId13"/>
    <p:sldId id="331" r:id="rId14"/>
    <p:sldId id="356" r:id="rId15"/>
    <p:sldId id="332" r:id="rId16"/>
    <p:sldId id="329" r:id="rId17"/>
    <p:sldId id="334" r:id="rId18"/>
    <p:sldId id="336" r:id="rId19"/>
    <p:sldId id="328" r:id="rId20"/>
    <p:sldId id="333" r:id="rId21"/>
    <p:sldId id="330" r:id="rId22"/>
    <p:sldId id="340" r:id="rId23"/>
    <p:sldId id="373" r:id="rId24"/>
    <p:sldId id="376" r:id="rId25"/>
    <p:sldId id="317" r:id="rId26"/>
    <p:sldId id="319" r:id="rId27"/>
    <p:sldId id="338" r:id="rId28"/>
    <p:sldId id="374" r:id="rId29"/>
    <p:sldId id="375" r:id="rId30"/>
    <p:sldId id="323" r:id="rId31"/>
    <p:sldId id="362" r:id="rId32"/>
    <p:sldId id="337" r:id="rId33"/>
    <p:sldId id="326" r:id="rId34"/>
  </p:sldIdLst>
  <p:sldSz cx="9144000" cy="6858000" type="screen4x3"/>
  <p:notesSz cx="6889750" cy="9812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CCFFFF"/>
    <a:srgbClr val="E5F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44" autoAdjust="0"/>
  </p:normalViewPr>
  <p:slideViewPr>
    <p:cSldViewPr>
      <p:cViewPr varScale="1">
        <p:scale>
          <a:sx n="66" d="100"/>
          <a:sy n="66" d="100"/>
        </p:scale>
        <p:origin x="150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Sheet1!$A$5</c:f>
              <c:strCache>
                <c:ptCount val="1"/>
                <c:pt idx="0">
                  <c:v>国内</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Sheet1!$B$3:$L$3</c:f>
              <c:strCache>
                <c:ptCount val="11"/>
                <c:pt idx="0">
                  <c:v>H22</c:v>
                </c:pt>
                <c:pt idx="1">
                  <c:v>H23</c:v>
                </c:pt>
                <c:pt idx="2">
                  <c:v>H24</c:v>
                </c:pt>
                <c:pt idx="3">
                  <c:v>H25</c:v>
                </c:pt>
                <c:pt idx="4">
                  <c:v>H26</c:v>
                </c:pt>
                <c:pt idx="5">
                  <c:v>H27</c:v>
                </c:pt>
                <c:pt idx="6">
                  <c:v>H28</c:v>
                </c:pt>
                <c:pt idx="7">
                  <c:v>H29</c:v>
                </c:pt>
                <c:pt idx="8">
                  <c:v>H30</c:v>
                </c:pt>
                <c:pt idx="9">
                  <c:v>R1</c:v>
                </c:pt>
                <c:pt idx="10">
                  <c:v>R2</c:v>
                </c:pt>
              </c:strCache>
            </c:strRef>
          </c:cat>
          <c:val>
            <c:numRef>
              <c:f>Sheet1!$B$5:$L$5</c:f>
              <c:numCache>
                <c:formatCode>General</c:formatCode>
                <c:ptCount val="11"/>
                <c:pt idx="0">
                  <c:v>37</c:v>
                </c:pt>
                <c:pt idx="1">
                  <c:v>43</c:v>
                </c:pt>
                <c:pt idx="2">
                  <c:v>45</c:v>
                </c:pt>
                <c:pt idx="3">
                  <c:v>49</c:v>
                </c:pt>
                <c:pt idx="4">
                  <c:v>55</c:v>
                </c:pt>
                <c:pt idx="5">
                  <c:v>55</c:v>
                </c:pt>
                <c:pt idx="6">
                  <c:v>64</c:v>
                </c:pt>
                <c:pt idx="7">
                  <c:v>66</c:v>
                </c:pt>
                <c:pt idx="8">
                  <c:v>63</c:v>
                </c:pt>
                <c:pt idx="9">
                  <c:v>85</c:v>
                </c:pt>
                <c:pt idx="10">
                  <c:v>158</c:v>
                </c:pt>
              </c:numCache>
            </c:numRef>
          </c:val>
          <c:extLst>
            <c:ext xmlns:c16="http://schemas.microsoft.com/office/drawing/2014/chart" uri="{C3380CC4-5D6E-409C-BE32-E72D297353CC}">
              <c16:uniqueId val="{00000000-19FF-4E3A-893C-8A0C51733F46}"/>
            </c:ext>
          </c:extLst>
        </c:ser>
        <c:ser>
          <c:idx val="2"/>
          <c:order val="2"/>
          <c:tx>
            <c:strRef>
              <c:f>Sheet1!$A$6</c:f>
              <c:strCache>
                <c:ptCount val="1"/>
                <c:pt idx="0">
                  <c:v>海外</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Sheet1!$B$3:$L$3</c:f>
              <c:strCache>
                <c:ptCount val="11"/>
                <c:pt idx="0">
                  <c:v>H22</c:v>
                </c:pt>
                <c:pt idx="1">
                  <c:v>H23</c:v>
                </c:pt>
                <c:pt idx="2">
                  <c:v>H24</c:v>
                </c:pt>
                <c:pt idx="3">
                  <c:v>H25</c:v>
                </c:pt>
                <c:pt idx="4">
                  <c:v>H26</c:v>
                </c:pt>
                <c:pt idx="5">
                  <c:v>H27</c:v>
                </c:pt>
                <c:pt idx="6">
                  <c:v>H28</c:v>
                </c:pt>
                <c:pt idx="7">
                  <c:v>H29</c:v>
                </c:pt>
                <c:pt idx="8">
                  <c:v>H30</c:v>
                </c:pt>
                <c:pt idx="9">
                  <c:v>R1</c:v>
                </c:pt>
                <c:pt idx="10">
                  <c:v>R2</c:v>
                </c:pt>
              </c:strCache>
            </c:strRef>
          </c:cat>
          <c:val>
            <c:numRef>
              <c:f>Sheet1!$B$6:$L$6</c:f>
              <c:numCache>
                <c:formatCode>General</c:formatCode>
                <c:ptCount val="11"/>
                <c:pt idx="0">
                  <c:v>14</c:v>
                </c:pt>
                <c:pt idx="1">
                  <c:v>10</c:v>
                </c:pt>
                <c:pt idx="2">
                  <c:v>17</c:v>
                </c:pt>
                <c:pt idx="3">
                  <c:v>11</c:v>
                </c:pt>
                <c:pt idx="4">
                  <c:v>14</c:v>
                </c:pt>
                <c:pt idx="5">
                  <c:v>10</c:v>
                </c:pt>
                <c:pt idx="6">
                  <c:v>14</c:v>
                </c:pt>
                <c:pt idx="7">
                  <c:v>22</c:v>
                </c:pt>
                <c:pt idx="8">
                  <c:v>36</c:v>
                </c:pt>
                <c:pt idx="9">
                  <c:v>50</c:v>
                </c:pt>
                <c:pt idx="10">
                  <c:v>0</c:v>
                </c:pt>
              </c:numCache>
            </c:numRef>
          </c:val>
          <c:extLst>
            <c:ext xmlns:c16="http://schemas.microsoft.com/office/drawing/2014/chart" uri="{C3380CC4-5D6E-409C-BE32-E72D297353CC}">
              <c16:uniqueId val="{00000001-19FF-4E3A-893C-8A0C51733F46}"/>
            </c:ext>
          </c:extLst>
        </c:ser>
        <c:dLbls>
          <c:dLblPos val="ctr"/>
          <c:showLegendKey val="0"/>
          <c:showVal val="1"/>
          <c:showCatName val="0"/>
          <c:showSerName val="0"/>
          <c:showPercent val="0"/>
          <c:showBubbleSize val="0"/>
        </c:dLbls>
        <c:gapWidth val="219"/>
        <c:overlap val="100"/>
        <c:axId val="484520416"/>
        <c:axId val="484515168"/>
      </c:barChart>
      <c:lineChart>
        <c:grouping val="standard"/>
        <c:varyColors val="0"/>
        <c:ser>
          <c:idx val="0"/>
          <c:order val="0"/>
          <c:tx>
            <c:strRef>
              <c:f>Sheet1!$A$4</c:f>
              <c:strCache>
                <c:ptCount val="1"/>
                <c:pt idx="0">
                  <c:v>全体</c:v>
                </c:pt>
              </c:strCache>
            </c:strRef>
          </c:tx>
          <c:spPr>
            <a:ln w="28575" cap="rnd">
              <a:solidFill>
                <a:schemeClr val="bg1">
                  <a:lumMod val="65000"/>
                </a:schemeClr>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Sheet1!$B$3:$L$3</c:f>
              <c:strCache>
                <c:ptCount val="11"/>
                <c:pt idx="0">
                  <c:v>H22</c:v>
                </c:pt>
                <c:pt idx="1">
                  <c:v>H23</c:v>
                </c:pt>
                <c:pt idx="2">
                  <c:v>H24</c:v>
                </c:pt>
                <c:pt idx="3">
                  <c:v>H25</c:v>
                </c:pt>
                <c:pt idx="4">
                  <c:v>H26</c:v>
                </c:pt>
                <c:pt idx="5">
                  <c:v>H27</c:v>
                </c:pt>
                <c:pt idx="6">
                  <c:v>H28</c:v>
                </c:pt>
                <c:pt idx="7">
                  <c:v>H29</c:v>
                </c:pt>
                <c:pt idx="8">
                  <c:v>H30</c:v>
                </c:pt>
                <c:pt idx="9">
                  <c:v>R1</c:v>
                </c:pt>
                <c:pt idx="10">
                  <c:v>R2</c:v>
                </c:pt>
              </c:strCache>
            </c:strRef>
          </c:cat>
          <c:val>
            <c:numRef>
              <c:f>Sheet1!$B$4:$L$4</c:f>
              <c:numCache>
                <c:formatCode>General</c:formatCode>
                <c:ptCount val="11"/>
                <c:pt idx="0">
                  <c:v>51</c:v>
                </c:pt>
                <c:pt idx="1">
                  <c:v>53</c:v>
                </c:pt>
                <c:pt idx="2">
                  <c:v>62</c:v>
                </c:pt>
                <c:pt idx="3">
                  <c:v>60</c:v>
                </c:pt>
                <c:pt idx="4">
                  <c:v>69</c:v>
                </c:pt>
                <c:pt idx="5">
                  <c:v>65</c:v>
                </c:pt>
                <c:pt idx="6">
                  <c:v>78</c:v>
                </c:pt>
                <c:pt idx="7">
                  <c:v>88</c:v>
                </c:pt>
                <c:pt idx="8">
                  <c:v>99</c:v>
                </c:pt>
                <c:pt idx="9">
                  <c:v>135</c:v>
                </c:pt>
                <c:pt idx="10">
                  <c:v>158</c:v>
                </c:pt>
              </c:numCache>
            </c:numRef>
          </c:val>
          <c:smooth val="0"/>
          <c:extLst>
            <c:ext xmlns:c16="http://schemas.microsoft.com/office/drawing/2014/chart" uri="{C3380CC4-5D6E-409C-BE32-E72D297353CC}">
              <c16:uniqueId val="{00000002-19FF-4E3A-893C-8A0C51733F46}"/>
            </c:ext>
          </c:extLst>
        </c:ser>
        <c:dLbls>
          <c:dLblPos val="ctr"/>
          <c:showLegendKey val="0"/>
          <c:showVal val="1"/>
          <c:showCatName val="0"/>
          <c:showSerName val="0"/>
          <c:showPercent val="0"/>
          <c:showBubbleSize val="0"/>
        </c:dLbls>
        <c:marker val="1"/>
        <c:smooth val="0"/>
        <c:axId val="484520416"/>
        <c:axId val="484515168"/>
      </c:lineChart>
      <c:catAx>
        <c:axId val="48452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84515168"/>
        <c:crosses val="autoZero"/>
        <c:auto val="1"/>
        <c:lblAlgn val="ctr"/>
        <c:lblOffset val="100"/>
        <c:noMultiLvlLbl val="0"/>
      </c:catAx>
      <c:valAx>
        <c:axId val="484515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84520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F9D90E-4B70-451B-AB48-A24B08D9A288}"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kumimoji="1" lang="ja-JP" altLang="en-US"/>
        </a:p>
      </dgm:t>
    </dgm:pt>
    <dgm:pt modelId="{CC811D8B-A259-43A8-814B-0A8C840B6E30}">
      <dgm:prSet phldrT="[テキスト]"/>
      <dgm:spPr>
        <a:gradFill rotWithShape="0">
          <a:gsLst>
            <a:gs pos="50000">
              <a:srgbClr val="C9E8EB"/>
            </a:gs>
            <a:gs pos="0">
              <a:schemeClr val="bg1"/>
            </a:gs>
            <a:gs pos="100000">
              <a:schemeClr val="accent1">
                <a:hueOff val="0"/>
                <a:satOff val="0"/>
                <a:lumOff val="0"/>
                <a:alphaOff val="0"/>
                <a:shade val="94000"/>
                <a:satMod val="135000"/>
              </a:schemeClr>
            </a:gs>
          </a:gsLst>
          <a:lin ang="10800000" scaled="0"/>
        </a:gradFill>
      </dgm:spPr>
      <dgm:t>
        <a:bodyPr/>
        <a:lstStyle/>
        <a:p>
          <a:r>
            <a:rPr kumimoji="1" lang="ja-JP" altLang="en-US" b="1" dirty="0" smtClean="0">
              <a:solidFill>
                <a:schemeClr val="tx1"/>
              </a:solidFill>
            </a:rPr>
            <a:t>２０１８年</a:t>
          </a:r>
          <a:endParaRPr kumimoji="1" lang="ja-JP" altLang="en-US" b="1" dirty="0">
            <a:solidFill>
              <a:schemeClr val="tx1"/>
            </a:solidFill>
          </a:endParaRPr>
        </a:p>
      </dgm:t>
    </dgm:pt>
    <dgm:pt modelId="{325575DD-D1AC-44D3-9B34-556BCDE8A05D}" type="parTrans" cxnId="{D0D555C2-BBC6-42A8-A6E3-6E75FCEE50A2}">
      <dgm:prSet/>
      <dgm:spPr/>
      <dgm:t>
        <a:bodyPr/>
        <a:lstStyle/>
        <a:p>
          <a:endParaRPr kumimoji="1" lang="ja-JP" altLang="en-US"/>
        </a:p>
      </dgm:t>
    </dgm:pt>
    <dgm:pt modelId="{9A22DE09-D7F8-459B-AB86-A968490369DF}" type="sibTrans" cxnId="{D0D555C2-BBC6-42A8-A6E3-6E75FCEE50A2}">
      <dgm:prSet/>
      <dgm:spPr/>
      <dgm:t>
        <a:bodyPr/>
        <a:lstStyle/>
        <a:p>
          <a:endParaRPr kumimoji="1" lang="ja-JP" altLang="en-US"/>
        </a:p>
      </dgm:t>
    </dgm:pt>
    <dgm:pt modelId="{891E8385-277D-4FBA-BE18-314727EE9F47}">
      <dgm:prSet/>
      <dgm:spPr>
        <a:ln w="19050">
          <a:solidFill>
            <a:schemeClr val="accent1"/>
          </a:solidFill>
        </a:ln>
      </dgm:spPr>
      <dgm:t>
        <a:bodyPr lIns="180000" rIns="720000"/>
        <a:lstStyle/>
        <a:p>
          <a:r>
            <a:rPr lang="ja-JP" dirty="0" smtClean="0"/>
            <a:t>ＮＩＫＫＥＩプラス１「外国人が次に目指す『ディープジャパン』１５選」</a:t>
          </a:r>
          <a:endParaRPr kumimoji="1" lang="ja-JP" altLang="en-US" dirty="0"/>
        </a:p>
      </dgm:t>
    </dgm:pt>
    <dgm:pt modelId="{FF53F321-C9DA-4643-A299-5DE2032C1168}" type="parTrans" cxnId="{A7BF8967-75BE-4F2F-A1FA-33FAD165C58B}">
      <dgm:prSet/>
      <dgm:spPr/>
      <dgm:t>
        <a:bodyPr/>
        <a:lstStyle/>
        <a:p>
          <a:endParaRPr kumimoji="1" lang="ja-JP" altLang="en-US"/>
        </a:p>
      </dgm:t>
    </dgm:pt>
    <dgm:pt modelId="{C8B8F4DF-D190-4CF3-9055-998EAC8C4798}" type="sibTrans" cxnId="{A7BF8967-75BE-4F2F-A1FA-33FAD165C58B}">
      <dgm:prSet/>
      <dgm:spPr/>
      <dgm:t>
        <a:bodyPr/>
        <a:lstStyle/>
        <a:p>
          <a:endParaRPr kumimoji="1" lang="ja-JP" altLang="en-US"/>
        </a:p>
      </dgm:t>
    </dgm:pt>
    <dgm:pt modelId="{25CF9143-EA10-440F-8EEF-0DB5D01D1F74}">
      <dgm:prSet/>
      <dgm:spPr>
        <a:ln w="19050">
          <a:solidFill>
            <a:schemeClr val="accent1"/>
          </a:solidFill>
        </a:ln>
      </dgm:spPr>
      <dgm:t>
        <a:bodyPr lIns="180000" rIns="720000"/>
        <a:lstStyle/>
        <a:p>
          <a:r>
            <a:rPr lang="en-US" dirty="0" smtClean="0"/>
            <a:t>Airbnb</a:t>
          </a:r>
          <a:r>
            <a:rPr lang="ja-JP" dirty="0" smtClean="0"/>
            <a:t>の「</a:t>
          </a:r>
          <a:r>
            <a:rPr lang="en-US" dirty="0" smtClean="0"/>
            <a:t>Hospitality Index</a:t>
          </a:r>
          <a:r>
            <a:rPr lang="ja-JP" dirty="0" smtClean="0"/>
            <a:t>（ホスピタリティ度）」トップ１０</a:t>
          </a:r>
          <a:endParaRPr lang="ja-JP" dirty="0"/>
        </a:p>
      </dgm:t>
    </dgm:pt>
    <dgm:pt modelId="{EE255A39-BFA8-4F7C-9E28-3D3B71AF5DE3}" type="parTrans" cxnId="{ABF826F0-7147-4CB5-8D87-6B448AA0AE95}">
      <dgm:prSet/>
      <dgm:spPr/>
      <dgm:t>
        <a:bodyPr/>
        <a:lstStyle/>
        <a:p>
          <a:endParaRPr kumimoji="1" lang="ja-JP" altLang="en-US"/>
        </a:p>
      </dgm:t>
    </dgm:pt>
    <dgm:pt modelId="{638E63CA-FE8A-4BD3-9099-8D9CD5E767DC}" type="sibTrans" cxnId="{ABF826F0-7147-4CB5-8D87-6B448AA0AE95}">
      <dgm:prSet/>
      <dgm:spPr/>
      <dgm:t>
        <a:bodyPr/>
        <a:lstStyle/>
        <a:p>
          <a:endParaRPr kumimoji="1" lang="ja-JP" altLang="en-US"/>
        </a:p>
      </dgm:t>
    </dgm:pt>
    <dgm:pt modelId="{7309603A-BAC0-4746-A699-7D5F0CAF5EE1}">
      <dgm:prSet/>
      <dgm:spPr>
        <a:ln w="19050">
          <a:solidFill>
            <a:schemeClr val="accent1"/>
          </a:solidFill>
        </a:ln>
      </dgm:spPr>
      <dgm:t>
        <a:bodyPr lIns="180000" rIns="720000"/>
        <a:lstStyle/>
        <a:p>
          <a:r>
            <a:rPr kumimoji="1" lang="en-US" altLang="ja-JP" dirty="0" smtClean="0"/>
            <a:t>TripAdvisor®</a:t>
          </a:r>
          <a:r>
            <a:rPr lang="ja-JP" dirty="0" smtClean="0"/>
            <a:t>「日本のテーマパークランキング」</a:t>
          </a:r>
          <a:endParaRPr lang="ja-JP" dirty="0"/>
        </a:p>
      </dgm:t>
    </dgm:pt>
    <dgm:pt modelId="{39B3C3F4-29CC-4CC9-84D4-8F01DD75794A}" type="parTrans" cxnId="{33A1F1E3-6642-4E74-AFF4-F383832EAA28}">
      <dgm:prSet/>
      <dgm:spPr/>
      <dgm:t>
        <a:bodyPr/>
        <a:lstStyle/>
        <a:p>
          <a:endParaRPr kumimoji="1" lang="ja-JP" altLang="en-US"/>
        </a:p>
      </dgm:t>
    </dgm:pt>
    <dgm:pt modelId="{309C3211-900D-4E25-9D07-3FD5E2F27212}" type="sibTrans" cxnId="{33A1F1E3-6642-4E74-AFF4-F383832EAA28}">
      <dgm:prSet/>
      <dgm:spPr/>
      <dgm:t>
        <a:bodyPr/>
        <a:lstStyle/>
        <a:p>
          <a:endParaRPr kumimoji="1" lang="ja-JP" altLang="en-US"/>
        </a:p>
      </dgm:t>
    </dgm:pt>
    <dgm:pt modelId="{4C9B0313-F956-44F9-B6B7-8BD7F356F0D7}">
      <dgm:prSet/>
      <dgm:spPr>
        <a:ln w="19050">
          <a:solidFill>
            <a:schemeClr val="accent1"/>
          </a:solidFill>
        </a:ln>
      </dgm:spPr>
      <dgm:t>
        <a:bodyPr lIns="180000" rIns="720000"/>
        <a:lstStyle/>
        <a:p>
          <a:r>
            <a:rPr kumimoji="1" lang="en-US" altLang="ja-JP" dirty="0" smtClean="0"/>
            <a:t>TripAdvisor®</a:t>
          </a:r>
          <a:r>
            <a:rPr lang="ja-JP" dirty="0" smtClean="0"/>
            <a:t>「旅好きが選ぶ！日本の動物園・水族館ランキング</a:t>
          </a:r>
          <a:r>
            <a:rPr lang="en-US" dirty="0" smtClean="0"/>
            <a:t>2018</a:t>
          </a:r>
          <a:r>
            <a:rPr lang="ja-JP" dirty="0" smtClean="0"/>
            <a:t>」動物園部門</a:t>
          </a:r>
          <a:endParaRPr lang="ja-JP" dirty="0"/>
        </a:p>
      </dgm:t>
    </dgm:pt>
    <dgm:pt modelId="{A0BCCE0B-FE22-4A7C-BF42-558B21F2C604}" type="parTrans" cxnId="{BAE84972-7652-4F65-8719-0C86846A1329}">
      <dgm:prSet/>
      <dgm:spPr/>
      <dgm:t>
        <a:bodyPr/>
        <a:lstStyle/>
        <a:p>
          <a:endParaRPr kumimoji="1" lang="ja-JP" altLang="en-US"/>
        </a:p>
      </dgm:t>
    </dgm:pt>
    <dgm:pt modelId="{A413E7EB-A5F2-46B0-9D41-A2036980123E}" type="sibTrans" cxnId="{BAE84972-7652-4F65-8719-0C86846A1329}">
      <dgm:prSet/>
      <dgm:spPr/>
      <dgm:t>
        <a:bodyPr/>
        <a:lstStyle/>
        <a:p>
          <a:endParaRPr kumimoji="1" lang="ja-JP" altLang="en-US"/>
        </a:p>
      </dgm:t>
    </dgm:pt>
    <dgm:pt modelId="{FDCD8F12-2613-4A6A-872E-52BD5424BFE8}">
      <dgm:prSet/>
      <dgm:spPr>
        <a:ln w="19050">
          <a:solidFill>
            <a:schemeClr val="accent1"/>
          </a:solidFill>
        </a:ln>
      </dgm:spPr>
      <dgm:t>
        <a:bodyPr lIns="180000" rIns="720000"/>
        <a:lstStyle/>
        <a:p>
          <a:r>
            <a:rPr lang="ja-JP" dirty="0" smtClean="0"/>
            <a:t>国内最大級の写真総合エージェンシー「アフロ」画像ランキング“絶景・海部門”</a:t>
          </a:r>
          <a:endParaRPr lang="ja-JP" dirty="0"/>
        </a:p>
      </dgm:t>
    </dgm:pt>
    <dgm:pt modelId="{5CB85481-6304-4946-8A1A-9406CC57003C}" type="parTrans" cxnId="{A2BC9053-1540-48B3-815C-1D897130D018}">
      <dgm:prSet/>
      <dgm:spPr/>
      <dgm:t>
        <a:bodyPr/>
        <a:lstStyle/>
        <a:p>
          <a:endParaRPr kumimoji="1" lang="ja-JP" altLang="en-US"/>
        </a:p>
      </dgm:t>
    </dgm:pt>
    <dgm:pt modelId="{C11F489A-2C3C-4BBC-902A-4B431A8ED46E}" type="sibTrans" cxnId="{A2BC9053-1540-48B3-815C-1D897130D018}">
      <dgm:prSet/>
      <dgm:spPr/>
      <dgm:t>
        <a:bodyPr/>
        <a:lstStyle/>
        <a:p>
          <a:endParaRPr kumimoji="1" lang="ja-JP" altLang="en-US"/>
        </a:p>
      </dgm:t>
    </dgm:pt>
    <dgm:pt modelId="{8EBA6E13-A253-45F1-AE0D-ADCF972C03D4}">
      <dgm:prSet/>
      <dgm:spPr>
        <a:ln w="19050">
          <a:solidFill>
            <a:schemeClr val="accent1"/>
          </a:solidFill>
        </a:ln>
      </dgm:spPr>
      <dgm:t>
        <a:bodyPr lIns="180000" rIns="720000"/>
        <a:lstStyle/>
        <a:p>
          <a:r>
            <a:rPr kumimoji="1" lang="en-US" altLang="ja-JP" b="0" dirty="0" smtClean="0">
              <a:solidFill>
                <a:schemeClr val="tx1"/>
              </a:solidFill>
            </a:rPr>
            <a:t>Airbnb™</a:t>
          </a:r>
          <a:r>
            <a:rPr lang="ja-JP" dirty="0" smtClean="0"/>
            <a:t>「</a:t>
          </a:r>
          <a:r>
            <a:rPr lang="en-US" dirty="0" smtClean="0"/>
            <a:t>2019</a:t>
          </a:r>
          <a:r>
            <a:rPr lang="ja-JP" dirty="0" smtClean="0"/>
            <a:t>年に訪れるべき</a:t>
          </a:r>
          <a:r>
            <a:rPr lang="ja-JP" altLang="en-US" dirty="0" smtClean="0"/>
            <a:t>１９</a:t>
          </a:r>
          <a:r>
            <a:rPr lang="ja-JP" dirty="0" smtClean="0"/>
            <a:t>の観光地」</a:t>
          </a:r>
          <a:endParaRPr lang="ja-JP" dirty="0"/>
        </a:p>
      </dgm:t>
    </dgm:pt>
    <dgm:pt modelId="{DBB66B1E-F9FE-4E01-B04E-A43F4F8356FE}" type="parTrans" cxnId="{E5DBA68B-AD9B-4673-BB19-22D441118A9F}">
      <dgm:prSet/>
      <dgm:spPr/>
      <dgm:t>
        <a:bodyPr/>
        <a:lstStyle/>
        <a:p>
          <a:endParaRPr kumimoji="1" lang="ja-JP" altLang="en-US"/>
        </a:p>
      </dgm:t>
    </dgm:pt>
    <dgm:pt modelId="{521E2FFE-03A1-4B45-800F-B5BF021B16BE}" type="sibTrans" cxnId="{E5DBA68B-AD9B-4673-BB19-22D441118A9F}">
      <dgm:prSet/>
      <dgm:spPr/>
      <dgm:t>
        <a:bodyPr/>
        <a:lstStyle/>
        <a:p>
          <a:endParaRPr kumimoji="1" lang="ja-JP" altLang="en-US"/>
        </a:p>
      </dgm:t>
    </dgm:pt>
    <dgm:pt modelId="{93A800AE-A073-4F42-90FB-F6594103A863}">
      <dgm:prSet/>
      <dgm:spPr>
        <a:ln w="19050">
          <a:solidFill>
            <a:schemeClr val="accent1"/>
          </a:solidFill>
        </a:ln>
      </dgm:spPr>
      <dgm:t>
        <a:bodyPr lIns="180000" rIns="720000"/>
        <a:lstStyle/>
        <a:p>
          <a:r>
            <a:rPr lang="ja-JP" altLang="en-US" dirty="0" smtClean="0">
              <a:solidFill>
                <a:schemeClr val="bg1"/>
              </a:solidFill>
            </a:rPr>
            <a:t>　</a:t>
          </a:r>
          <a:r>
            <a:rPr lang="ja-JP" dirty="0" smtClean="0"/>
            <a:t>高野山奥</a:t>
          </a:r>
          <a:r>
            <a:rPr lang="ja-JP" altLang="en-US" dirty="0" smtClean="0"/>
            <a:t>之</a:t>
          </a:r>
          <a:r>
            <a:rPr lang="ja-JP" dirty="0" smtClean="0"/>
            <a:t>院が</a:t>
          </a:r>
          <a:r>
            <a:rPr lang="ja-JP" b="0" dirty="0" smtClean="0">
              <a:solidFill>
                <a:srgbClr val="FF0000"/>
              </a:solidFill>
              <a:latin typeface="HGP創英角ﾎﾟｯﾌﾟ体" panose="040B0A00000000000000" pitchFamily="50" charset="-128"/>
              <a:ea typeface="HGP創英角ﾎﾟｯﾌﾟ体" panose="040B0A00000000000000" pitchFamily="50" charset="-128"/>
            </a:rPr>
            <a:t>全国１位</a:t>
          </a:r>
          <a:endParaRPr kumimoji="1" lang="ja-JP" altLang="en-US" b="0" dirty="0">
            <a:solidFill>
              <a:srgbClr val="FF0000"/>
            </a:solidFill>
            <a:latin typeface="HGP創英角ﾎﾟｯﾌﾟ体" panose="040B0A00000000000000" pitchFamily="50" charset="-128"/>
            <a:ea typeface="HGP創英角ﾎﾟｯﾌﾟ体" panose="040B0A00000000000000" pitchFamily="50" charset="-128"/>
          </a:endParaRPr>
        </a:p>
      </dgm:t>
    </dgm:pt>
    <dgm:pt modelId="{9DF90250-91B9-414E-A444-ADD754CE861B}" type="parTrans" cxnId="{D72FC1FE-FCD6-4608-ADB0-712F6F0B6897}">
      <dgm:prSet/>
      <dgm:spPr/>
      <dgm:t>
        <a:bodyPr/>
        <a:lstStyle/>
        <a:p>
          <a:endParaRPr kumimoji="1" lang="ja-JP" altLang="en-US"/>
        </a:p>
      </dgm:t>
    </dgm:pt>
    <dgm:pt modelId="{ACC5FB36-3810-418E-8585-2FDED3C716B4}" type="sibTrans" cxnId="{D72FC1FE-FCD6-4608-ADB0-712F6F0B6897}">
      <dgm:prSet/>
      <dgm:spPr/>
      <dgm:t>
        <a:bodyPr/>
        <a:lstStyle/>
        <a:p>
          <a:endParaRPr kumimoji="1" lang="ja-JP" altLang="en-US"/>
        </a:p>
      </dgm:t>
    </dgm:pt>
    <dgm:pt modelId="{041AC395-53A3-4AF3-9E18-65CCD3FAF5EB}">
      <dgm:prSet/>
      <dgm:spPr>
        <a:ln w="19050">
          <a:solidFill>
            <a:schemeClr val="accent1"/>
          </a:solidFill>
        </a:ln>
      </dgm:spPr>
      <dgm:t>
        <a:bodyPr lIns="180000" rIns="720000"/>
        <a:lstStyle/>
        <a:p>
          <a:r>
            <a:rPr lang="ja-JP" altLang="en-US" dirty="0" smtClean="0">
              <a:solidFill>
                <a:schemeClr val="bg1"/>
              </a:solidFill>
            </a:rPr>
            <a:t>　</a:t>
          </a:r>
          <a:r>
            <a:rPr lang="ja-JP" dirty="0" smtClean="0"/>
            <a:t>新宮市が</a:t>
          </a:r>
          <a:r>
            <a:rPr lang="ja-JP" b="0" dirty="0" smtClean="0">
              <a:solidFill>
                <a:srgbClr val="FF0000"/>
              </a:solidFill>
              <a:latin typeface="HGP創英角ﾎﾟｯﾌﾟ体" panose="040B0A00000000000000" pitchFamily="50" charset="-128"/>
              <a:ea typeface="HGP創英角ﾎﾟｯﾌﾟ体" panose="040B0A00000000000000" pitchFamily="50" charset="-128"/>
            </a:rPr>
            <a:t>全国１位</a:t>
          </a:r>
          <a:endParaRPr lang="ja-JP" b="0" dirty="0">
            <a:solidFill>
              <a:srgbClr val="FF0000"/>
            </a:solidFill>
            <a:latin typeface="HGP創英角ﾎﾟｯﾌﾟ体" panose="040B0A00000000000000" pitchFamily="50" charset="-128"/>
            <a:ea typeface="HGP創英角ﾎﾟｯﾌﾟ体" panose="040B0A00000000000000" pitchFamily="50" charset="-128"/>
          </a:endParaRPr>
        </a:p>
      </dgm:t>
    </dgm:pt>
    <dgm:pt modelId="{552D1B45-2939-4D0F-9DBA-1DA2B80CC302}" type="parTrans" cxnId="{7925DCC5-9C99-4EC1-AC99-DFE9A4C73B1A}">
      <dgm:prSet/>
      <dgm:spPr/>
      <dgm:t>
        <a:bodyPr/>
        <a:lstStyle/>
        <a:p>
          <a:endParaRPr kumimoji="1" lang="ja-JP" altLang="en-US"/>
        </a:p>
      </dgm:t>
    </dgm:pt>
    <dgm:pt modelId="{9DF7B1D5-1D16-4489-836A-DCD9A5880305}" type="sibTrans" cxnId="{7925DCC5-9C99-4EC1-AC99-DFE9A4C73B1A}">
      <dgm:prSet/>
      <dgm:spPr/>
      <dgm:t>
        <a:bodyPr/>
        <a:lstStyle/>
        <a:p>
          <a:endParaRPr kumimoji="1" lang="ja-JP" altLang="en-US"/>
        </a:p>
      </dgm:t>
    </dgm:pt>
    <dgm:pt modelId="{9BE8BE0F-9FBF-49A7-829C-5CE6D6EFB36C}">
      <dgm:prSet/>
      <dgm:spPr>
        <a:ln w="19050">
          <a:solidFill>
            <a:schemeClr val="accent1"/>
          </a:solidFill>
        </a:ln>
      </dgm:spPr>
      <dgm:t>
        <a:bodyPr lIns="180000" rIns="720000"/>
        <a:lstStyle/>
        <a:p>
          <a:r>
            <a:rPr lang="ja-JP" altLang="en-US" dirty="0" smtClean="0">
              <a:solidFill>
                <a:schemeClr val="bg1"/>
              </a:solidFill>
            </a:rPr>
            <a:t>　</a:t>
          </a:r>
          <a:r>
            <a:rPr lang="ja-JP" dirty="0" smtClean="0"/>
            <a:t>アドベンチャーワールドが</a:t>
          </a:r>
          <a:r>
            <a:rPr lang="ja-JP" b="0" dirty="0" smtClean="0">
              <a:solidFill>
                <a:srgbClr val="FF0000"/>
              </a:solidFill>
              <a:latin typeface="HGP創英角ﾎﾟｯﾌﾟ体" panose="040B0A00000000000000" pitchFamily="50" charset="-128"/>
              <a:ea typeface="HGP創英角ﾎﾟｯﾌﾟ体" panose="040B0A00000000000000" pitchFamily="50" charset="-128"/>
            </a:rPr>
            <a:t>全国第</a:t>
          </a:r>
          <a:r>
            <a:rPr lang="en-US" b="0" dirty="0" smtClean="0">
              <a:solidFill>
                <a:srgbClr val="FF0000"/>
              </a:solidFill>
              <a:latin typeface="HGP創英角ﾎﾟｯﾌﾟ体" panose="040B0A00000000000000" pitchFamily="50" charset="-128"/>
              <a:ea typeface="HGP創英角ﾎﾟｯﾌﾟ体" panose="040B0A00000000000000" pitchFamily="50" charset="-128"/>
            </a:rPr>
            <a:t>4</a:t>
          </a:r>
          <a:r>
            <a:rPr lang="ja-JP" b="0" dirty="0" smtClean="0">
              <a:solidFill>
                <a:srgbClr val="FF0000"/>
              </a:solidFill>
              <a:latin typeface="HGP創英角ﾎﾟｯﾌﾟ体" panose="040B0A00000000000000" pitchFamily="50" charset="-128"/>
              <a:ea typeface="HGP創英角ﾎﾟｯﾌﾟ体" panose="040B0A00000000000000" pitchFamily="50" charset="-128"/>
            </a:rPr>
            <a:t>位</a:t>
          </a:r>
          <a:r>
            <a:rPr lang="ja-JP" dirty="0" smtClean="0"/>
            <a:t>（上位は</a:t>
          </a:r>
          <a:r>
            <a:rPr lang="en-US" dirty="0" smtClean="0"/>
            <a:t>USJ</a:t>
          </a:r>
          <a:r>
            <a:rPr lang="ja-JP" dirty="0" err="1" smtClean="0"/>
            <a:t>、</a:t>
          </a:r>
          <a:r>
            <a:rPr lang="en-US" dirty="0" smtClean="0"/>
            <a:t>TDS</a:t>
          </a:r>
          <a:r>
            <a:rPr lang="ja-JP" dirty="0" err="1" smtClean="0"/>
            <a:t>、</a:t>
          </a:r>
          <a:r>
            <a:rPr lang="en-US" dirty="0" smtClean="0"/>
            <a:t>TDL</a:t>
          </a:r>
          <a:r>
            <a:rPr lang="ja-JP" dirty="0" smtClean="0"/>
            <a:t>）</a:t>
          </a:r>
          <a:endParaRPr lang="ja-JP" dirty="0"/>
        </a:p>
      </dgm:t>
    </dgm:pt>
    <dgm:pt modelId="{7BABEB29-67F8-4EB1-8616-CA6CFA640166}" type="parTrans" cxnId="{B4DB5790-F7B7-4144-AC47-EFFCE6FED23E}">
      <dgm:prSet/>
      <dgm:spPr/>
      <dgm:t>
        <a:bodyPr/>
        <a:lstStyle/>
        <a:p>
          <a:endParaRPr kumimoji="1" lang="ja-JP" altLang="en-US"/>
        </a:p>
      </dgm:t>
    </dgm:pt>
    <dgm:pt modelId="{3BE19454-E12D-4676-B08B-29DA9F15E244}" type="sibTrans" cxnId="{B4DB5790-F7B7-4144-AC47-EFFCE6FED23E}">
      <dgm:prSet/>
      <dgm:spPr/>
      <dgm:t>
        <a:bodyPr/>
        <a:lstStyle/>
        <a:p>
          <a:endParaRPr kumimoji="1" lang="ja-JP" altLang="en-US"/>
        </a:p>
      </dgm:t>
    </dgm:pt>
    <dgm:pt modelId="{D9090B65-BCCD-46BE-8A3B-53355C13BACA}">
      <dgm:prSet/>
      <dgm:spPr>
        <a:ln w="19050">
          <a:solidFill>
            <a:schemeClr val="accent1"/>
          </a:solidFill>
        </a:ln>
      </dgm:spPr>
      <dgm:t>
        <a:bodyPr lIns="180000" rIns="720000"/>
        <a:lstStyle/>
        <a:p>
          <a:r>
            <a:rPr lang="ja-JP" altLang="en-US" dirty="0" smtClean="0">
              <a:solidFill>
                <a:schemeClr val="bg1"/>
              </a:solidFill>
            </a:rPr>
            <a:t>　</a:t>
          </a:r>
          <a:r>
            <a:rPr lang="ja-JP" dirty="0" smtClean="0"/>
            <a:t>アドベンチャーワールドが</a:t>
          </a:r>
          <a:r>
            <a:rPr lang="ja-JP" b="1" dirty="0" smtClean="0">
              <a:solidFill>
                <a:srgbClr val="FF0000"/>
              </a:solidFill>
              <a:latin typeface="HGP創英角ﾎﾟｯﾌﾟ体" panose="040B0A00000000000000" pitchFamily="50" charset="-128"/>
              <a:ea typeface="HGP創英角ﾎﾟｯﾌﾟ体" panose="040B0A00000000000000" pitchFamily="50" charset="-128"/>
            </a:rPr>
            <a:t>第</a:t>
          </a:r>
          <a:r>
            <a:rPr lang="en-US" b="1" dirty="0" smtClean="0">
              <a:solidFill>
                <a:srgbClr val="FF0000"/>
              </a:solidFill>
              <a:latin typeface="HGP創英角ﾎﾟｯﾌﾟ体" panose="040B0A00000000000000" pitchFamily="50" charset="-128"/>
              <a:ea typeface="HGP創英角ﾎﾟｯﾌﾟ体" panose="040B0A00000000000000" pitchFamily="50" charset="-128"/>
            </a:rPr>
            <a:t>1</a:t>
          </a:r>
          <a:r>
            <a:rPr lang="ja-JP" b="1" dirty="0" smtClean="0">
              <a:solidFill>
                <a:srgbClr val="FF0000"/>
              </a:solidFill>
              <a:latin typeface="HGP創英角ﾎﾟｯﾌﾟ体" panose="040B0A00000000000000" pitchFamily="50" charset="-128"/>
              <a:ea typeface="HGP創英角ﾎﾟｯﾌﾟ体" panose="040B0A00000000000000" pitchFamily="50" charset="-128"/>
            </a:rPr>
            <a:t>位</a:t>
          </a:r>
          <a:endParaRPr lang="ja-JP" b="1" dirty="0">
            <a:solidFill>
              <a:srgbClr val="FF0000"/>
            </a:solidFill>
            <a:latin typeface="HGP創英角ﾎﾟｯﾌﾟ体" panose="040B0A00000000000000" pitchFamily="50" charset="-128"/>
            <a:ea typeface="HGP創英角ﾎﾟｯﾌﾟ体" panose="040B0A00000000000000" pitchFamily="50" charset="-128"/>
          </a:endParaRPr>
        </a:p>
      </dgm:t>
    </dgm:pt>
    <dgm:pt modelId="{D8863E47-5A2D-4C8A-A41C-785CF9AFA659}" type="parTrans" cxnId="{25EDC056-7C40-4214-89AC-468D0C9A6179}">
      <dgm:prSet/>
      <dgm:spPr/>
      <dgm:t>
        <a:bodyPr/>
        <a:lstStyle/>
        <a:p>
          <a:endParaRPr kumimoji="1" lang="ja-JP" altLang="en-US"/>
        </a:p>
      </dgm:t>
    </dgm:pt>
    <dgm:pt modelId="{94A97C8A-BBE8-49EC-AF4B-64B132D258EE}" type="sibTrans" cxnId="{25EDC056-7C40-4214-89AC-468D0C9A6179}">
      <dgm:prSet/>
      <dgm:spPr/>
      <dgm:t>
        <a:bodyPr/>
        <a:lstStyle/>
        <a:p>
          <a:endParaRPr kumimoji="1" lang="ja-JP" altLang="en-US"/>
        </a:p>
      </dgm:t>
    </dgm:pt>
    <dgm:pt modelId="{1B239A18-1F93-40D2-BCE4-9ECE3B803761}">
      <dgm:prSet/>
      <dgm:spPr>
        <a:ln w="19050">
          <a:solidFill>
            <a:schemeClr val="accent1"/>
          </a:solidFill>
        </a:ln>
      </dgm:spPr>
      <dgm:t>
        <a:bodyPr lIns="180000" rIns="720000"/>
        <a:lstStyle/>
        <a:p>
          <a:r>
            <a:rPr lang="ja-JP" altLang="en-US" dirty="0" smtClean="0">
              <a:solidFill>
                <a:schemeClr val="bg1"/>
              </a:solidFill>
            </a:rPr>
            <a:t>　</a:t>
          </a:r>
          <a:r>
            <a:rPr lang="ja-JP" dirty="0" smtClean="0"/>
            <a:t>和歌山県が</a:t>
          </a:r>
          <a:r>
            <a:rPr lang="ja-JP" b="1" dirty="0" smtClean="0">
              <a:solidFill>
                <a:srgbClr val="FF0000"/>
              </a:solidFill>
              <a:latin typeface="HGP創英角ﾎﾟｯﾌﾟ体" panose="040B0A00000000000000" pitchFamily="50" charset="-128"/>
              <a:ea typeface="HGP創英角ﾎﾟｯﾌﾟ体" panose="040B0A00000000000000" pitchFamily="50" charset="-128"/>
            </a:rPr>
            <a:t>全国</a:t>
          </a:r>
          <a:r>
            <a:rPr lang="ja-JP" altLang="en-US" b="1" dirty="0" smtClean="0">
              <a:solidFill>
                <a:srgbClr val="FF0000"/>
              </a:solidFill>
              <a:latin typeface="HGP創英角ﾎﾟｯﾌﾟ体" panose="040B0A00000000000000" pitchFamily="50" charset="-128"/>
              <a:ea typeface="HGP創英角ﾎﾟｯﾌﾟ体" panose="040B0A00000000000000" pitchFamily="50" charset="-128"/>
            </a:rPr>
            <a:t>１</a:t>
          </a:r>
          <a:r>
            <a:rPr lang="ja-JP" b="1" dirty="0" smtClean="0">
              <a:solidFill>
                <a:srgbClr val="FF0000"/>
              </a:solidFill>
              <a:latin typeface="HGP創英角ﾎﾟｯﾌﾟ体" panose="040B0A00000000000000" pitchFamily="50" charset="-128"/>
              <a:ea typeface="HGP創英角ﾎﾟｯﾌﾟ体" panose="040B0A00000000000000" pitchFamily="50" charset="-128"/>
            </a:rPr>
            <a:t>位</a:t>
          </a:r>
          <a:r>
            <a:rPr lang="ja-JP" altLang="en-US" dirty="0" smtClean="0"/>
            <a:t>（</a:t>
          </a:r>
          <a:r>
            <a:rPr lang="ja-JP" dirty="0" smtClean="0"/>
            <a:t>特に串本橋杭岩が大人気</a:t>
          </a:r>
          <a:r>
            <a:rPr lang="ja-JP" altLang="en-US" dirty="0" smtClean="0"/>
            <a:t>）</a:t>
          </a:r>
          <a:endParaRPr lang="ja-JP" dirty="0"/>
        </a:p>
      </dgm:t>
    </dgm:pt>
    <dgm:pt modelId="{7D860140-B241-49F9-B56A-4646101907C6}" type="parTrans" cxnId="{48AAD086-3577-4555-9ED7-33F4A68E6335}">
      <dgm:prSet/>
      <dgm:spPr/>
      <dgm:t>
        <a:bodyPr/>
        <a:lstStyle/>
        <a:p>
          <a:endParaRPr kumimoji="1" lang="ja-JP" altLang="en-US"/>
        </a:p>
      </dgm:t>
    </dgm:pt>
    <dgm:pt modelId="{02358433-F03A-43FE-BF17-C025249C80E1}" type="sibTrans" cxnId="{48AAD086-3577-4555-9ED7-33F4A68E6335}">
      <dgm:prSet/>
      <dgm:spPr/>
      <dgm:t>
        <a:bodyPr/>
        <a:lstStyle/>
        <a:p>
          <a:endParaRPr kumimoji="1" lang="ja-JP" altLang="en-US"/>
        </a:p>
      </dgm:t>
    </dgm:pt>
    <dgm:pt modelId="{10A63AEF-3BBB-4471-BC34-108CB8B72E27}">
      <dgm:prSet/>
      <dgm:spPr>
        <a:ln w="19050">
          <a:solidFill>
            <a:schemeClr val="accent1"/>
          </a:solidFill>
        </a:ln>
      </dgm:spPr>
      <dgm:t>
        <a:bodyPr lIns="180000" rIns="720000"/>
        <a:lstStyle/>
        <a:p>
          <a:r>
            <a:rPr lang="ja-JP" altLang="en-US" dirty="0" smtClean="0">
              <a:solidFill>
                <a:schemeClr val="bg1"/>
              </a:solidFill>
            </a:rPr>
            <a:t>　</a:t>
          </a:r>
          <a:r>
            <a:rPr lang="ja-JP" dirty="0" smtClean="0"/>
            <a:t>和歌山県が</a:t>
          </a:r>
          <a:r>
            <a:rPr lang="ja-JP" b="0" dirty="0" smtClean="0">
              <a:solidFill>
                <a:srgbClr val="FF0000"/>
              </a:solidFill>
              <a:latin typeface="HGP創英角ﾎﾟｯﾌﾟ体" panose="040B0A00000000000000" pitchFamily="50" charset="-128"/>
              <a:ea typeface="HGP創英角ﾎﾟｯﾌﾟ体" panose="040B0A00000000000000" pitchFamily="50" charset="-128"/>
            </a:rPr>
            <a:t>日本で唯一</a:t>
          </a:r>
          <a:r>
            <a:rPr lang="ja-JP" altLang="en-US" b="0" dirty="0" smtClean="0">
              <a:solidFill>
                <a:srgbClr val="FF0000"/>
              </a:solidFill>
              <a:latin typeface="HGP創英角ﾎﾟｯﾌﾟ体" panose="040B0A00000000000000" pitchFamily="50" charset="-128"/>
              <a:ea typeface="HGP創英角ﾎﾟｯﾌﾟ体" panose="040B0A00000000000000" pitchFamily="50" charset="-128"/>
            </a:rPr>
            <a:t>選出</a:t>
          </a:r>
          <a:endParaRPr lang="ja-JP" b="0" dirty="0">
            <a:solidFill>
              <a:srgbClr val="FF0000"/>
            </a:solidFill>
            <a:latin typeface="HGP創英角ﾎﾟｯﾌﾟ体" panose="040B0A00000000000000" pitchFamily="50" charset="-128"/>
            <a:ea typeface="HGP創英角ﾎﾟｯﾌﾟ体" panose="040B0A00000000000000" pitchFamily="50" charset="-128"/>
          </a:endParaRPr>
        </a:p>
      </dgm:t>
    </dgm:pt>
    <dgm:pt modelId="{789D7522-22FC-4D56-82A6-8B9D5ABEF98F}" type="parTrans" cxnId="{E8C0655C-9B60-4EB5-A15E-DE8FBDAFE314}">
      <dgm:prSet/>
      <dgm:spPr/>
      <dgm:t>
        <a:bodyPr/>
        <a:lstStyle/>
        <a:p>
          <a:endParaRPr kumimoji="1" lang="ja-JP" altLang="en-US"/>
        </a:p>
      </dgm:t>
    </dgm:pt>
    <dgm:pt modelId="{ED4F4802-D589-4FC2-A899-412569835877}" type="sibTrans" cxnId="{E8C0655C-9B60-4EB5-A15E-DE8FBDAFE314}">
      <dgm:prSet/>
      <dgm:spPr/>
      <dgm:t>
        <a:bodyPr/>
        <a:lstStyle/>
        <a:p>
          <a:endParaRPr kumimoji="1" lang="ja-JP" altLang="en-US"/>
        </a:p>
      </dgm:t>
    </dgm:pt>
    <dgm:pt modelId="{29BFDE93-AAAC-49A4-BD97-841F9F46A066}">
      <dgm:prSet/>
      <dgm:spPr>
        <a:ln w="19050">
          <a:solidFill>
            <a:schemeClr val="accent1"/>
          </a:solidFill>
        </a:ln>
      </dgm:spPr>
      <dgm:t>
        <a:bodyPr lIns="180000" rIns="720000"/>
        <a:lstStyle/>
        <a:p>
          <a:r>
            <a:rPr lang="ja-JP" altLang="en-US" b="1" dirty="0" smtClean="0">
              <a:solidFill>
                <a:schemeClr val="tx1"/>
              </a:solidFill>
              <a:latin typeface="+mn-ea"/>
              <a:ea typeface="+mn-ea"/>
            </a:rPr>
            <a:t>２０１９年</a:t>
          </a:r>
          <a:endParaRPr lang="ja-JP" b="1" dirty="0">
            <a:solidFill>
              <a:schemeClr val="tx1"/>
            </a:solidFill>
            <a:latin typeface="+mn-ea"/>
            <a:ea typeface="+mn-ea"/>
          </a:endParaRPr>
        </a:p>
      </dgm:t>
    </dgm:pt>
    <dgm:pt modelId="{3F9D6125-EC76-40F2-8652-A34069359511}" type="parTrans" cxnId="{4641D591-6D61-4BFE-A870-5CCE5DDCEC8E}">
      <dgm:prSet/>
      <dgm:spPr/>
      <dgm:t>
        <a:bodyPr/>
        <a:lstStyle/>
        <a:p>
          <a:endParaRPr kumimoji="1" lang="ja-JP" altLang="en-US"/>
        </a:p>
      </dgm:t>
    </dgm:pt>
    <dgm:pt modelId="{2ED670E1-1149-4FE6-8AF1-F6FD2DD13B4A}" type="sibTrans" cxnId="{4641D591-6D61-4BFE-A870-5CCE5DDCEC8E}">
      <dgm:prSet/>
      <dgm:spPr/>
      <dgm:t>
        <a:bodyPr/>
        <a:lstStyle/>
        <a:p>
          <a:endParaRPr kumimoji="1" lang="ja-JP" altLang="en-US"/>
        </a:p>
      </dgm:t>
    </dgm:pt>
    <dgm:pt modelId="{1DE4A2FF-B7D3-485B-B39F-D7CF7F4FFB3E}">
      <dgm:prSet/>
      <dgm:spPr>
        <a:noFill/>
        <a:ln w="19050">
          <a:solidFill>
            <a:schemeClr val="accent1"/>
          </a:solidFill>
        </a:ln>
      </dgm:spPr>
      <dgm:t>
        <a:bodyPr lIns="180000" tIns="360000" rIns="720000" bIns="0"/>
        <a:lstStyle/>
        <a:p>
          <a:r>
            <a:rPr kumimoji="1" lang="ja-JP" altLang="en-US" b="0" dirty="0" smtClean="0">
              <a:solidFill>
                <a:schemeClr val="tx1"/>
              </a:solidFill>
              <a:latin typeface="+mn-ea"/>
              <a:ea typeface="+mn-ea"/>
            </a:rPr>
            <a:t>国内最大級の外国人向け情報サイト「ガイジンポット（</a:t>
          </a:r>
          <a:r>
            <a:rPr kumimoji="1" lang="en-US" altLang="en-US" b="0" dirty="0" smtClean="0">
              <a:solidFill>
                <a:schemeClr val="tx1"/>
              </a:solidFill>
              <a:latin typeface="+mn-ea"/>
              <a:ea typeface="+mn-ea"/>
            </a:rPr>
            <a:t>Gaijin Pot</a:t>
          </a:r>
          <a:r>
            <a:rPr kumimoji="1" lang="ja-JP" altLang="en-US" b="0" dirty="0" smtClean="0">
              <a:solidFill>
                <a:schemeClr val="tx1"/>
              </a:solidFill>
              <a:latin typeface="+mn-ea"/>
              <a:ea typeface="+mn-ea"/>
            </a:rPr>
            <a:t>）」</a:t>
          </a:r>
          <a:endParaRPr kumimoji="1" lang="ja-JP" altLang="en-US" dirty="0"/>
        </a:p>
      </dgm:t>
    </dgm:pt>
    <dgm:pt modelId="{D543E2A1-D50C-44AA-8592-4BB59E2F2286}" type="parTrans" cxnId="{7C5E044D-5A94-46C3-9BA4-0FE50F952746}">
      <dgm:prSet/>
      <dgm:spPr/>
      <dgm:t>
        <a:bodyPr/>
        <a:lstStyle/>
        <a:p>
          <a:endParaRPr kumimoji="1" lang="ja-JP" altLang="en-US"/>
        </a:p>
      </dgm:t>
    </dgm:pt>
    <dgm:pt modelId="{7D743252-BAB2-44F1-B439-3E07C1345BBF}" type="sibTrans" cxnId="{7C5E044D-5A94-46C3-9BA4-0FE50F952746}">
      <dgm:prSet/>
      <dgm:spPr/>
      <dgm:t>
        <a:bodyPr/>
        <a:lstStyle/>
        <a:p>
          <a:endParaRPr kumimoji="1" lang="ja-JP" altLang="en-US"/>
        </a:p>
      </dgm:t>
    </dgm:pt>
    <dgm:pt modelId="{8B523828-17B3-4878-AD4B-D744E6ED5A6C}">
      <dgm:prSet/>
      <dgm:spPr>
        <a:noFill/>
        <a:ln w="19050">
          <a:solidFill>
            <a:schemeClr val="accent1"/>
          </a:solidFill>
        </a:ln>
      </dgm:spPr>
      <dgm:t>
        <a:bodyPr lIns="180000" tIns="360000" rIns="720000" bIns="0"/>
        <a:lstStyle/>
        <a:p>
          <a:pPr>
            <a:tabLst>
              <a:tab pos="266700" algn="l"/>
            </a:tabLst>
          </a:pPr>
          <a:r>
            <a:rPr kumimoji="1" lang="ja-JP" altLang="en-US" b="0" dirty="0" smtClean="0">
              <a:solidFill>
                <a:schemeClr val="bg1"/>
              </a:solidFill>
              <a:latin typeface="+mn-ea"/>
              <a:ea typeface="+mn-ea"/>
            </a:rPr>
            <a:t>　</a:t>
          </a:r>
          <a:r>
            <a:rPr kumimoji="1" lang="en-US" altLang="ja-JP" b="0" dirty="0" smtClean="0">
              <a:solidFill>
                <a:schemeClr val="tx1"/>
              </a:solidFill>
              <a:latin typeface="+mn-ea"/>
              <a:ea typeface="+mn-ea"/>
            </a:rPr>
            <a:t>2020</a:t>
          </a:r>
          <a:r>
            <a:rPr kumimoji="1" lang="ja-JP" altLang="en-US" b="0" dirty="0" smtClean="0">
              <a:solidFill>
                <a:schemeClr val="tx1"/>
              </a:solidFill>
              <a:latin typeface="+mn-ea"/>
              <a:ea typeface="+mn-ea"/>
            </a:rPr>
            <a:t>年外国人が訪れるべき日本の観光地ランキング</a:t>
          </a:r>
          <a:r>
            <a:rPr kumimoji="1" lang="ja-JP" altLang="en-US" b="0" dirty="0" smtClean="0">
              <a:solidFill>
                <a:schemeClr val="bg1"/>
              </a:solidFill>
              <a:latin typeface="+mn-ea"/>
              <a:ea typeface="+mn-ea"/>
            </a:rPr>
            <a:t>　</a:t>
          </a:r>
          <a:r>
            <a:rPr kumimoji="1" lang="ja-JP" altLang="en-US" b="0" dirty="0" smtClean="0">
              <a:solidFill>
                <a:schemeClr val="tx1"/>
              </a:solidFill>
              <a:latin typeface="+mn-ea"/>
              <a:ea typeface="+mn-ea"/>
            </a:rPr>
            <a:t>熊野地方が</a:t>
          </a:r>
          <a:r>
            <a:rPr lang="ja-JP" altLang="ja-JP" b="1" dirty="0" smtClean="0">
              <a:solidFill>
                <a:srgbClr val="FF0000"/>
              </a:solidFill>
              <a:latin typeface="HGP創英角ﾎﾟｯﾌﾟ体" panose="040B0A00000000000000" pitchFamily="50" charset="-128"/>
              <a:ea typeface="HGP創英角ﾎﾟｯﾌﾟ体" panose="040B0A00000000000000" pitchFamily="50" charset="-128"/>
            </a:rPr>
            <a:t>第</a:t>
          </a:r>
          <a:r>
            <a:rPr lang="en-US" altLang="ja-JP" b="1" dirty="0" smtClean="0">
              <a:solidFill>
                <a:srgbClr val="FF0000"/>
              </a:solidFill>
              <a:latin typeface="HGP創英角ﾎﾟｯﾌﾟ体" panose="040B0A00000000000000" pitchFamily="50" charset="-128"/>
              <a:ea typeface="HGP創英角ﾎﾟｯﾌﾟ体" panose="040B0A00000000000000" pitchFamily="50" charset="-128"/>
            </a:rPr>
            <a:t>1</a:t>
          </a:r>
          <a:r>
            <a:rPr lang="ja-JP" altLang="ja-JP" b="1" dirty="0" smtClean="0">
              <a:solidFill>
                <a:srgbClr val="FF0000"/>
              </a:solidFill>
              <a:latin typeface="HGP創英角ﾎﾟｯﾌﾟ体" panose="040B0A00000000000000" pitchFamily="50" charset="-128"/>
              <a:ea typeface="HGP創英角ﾎﾟｯﾌﾟ体" panose="040B0A00000000000000" pitchFamily="50" charset="-128"/>
            </a:rPr>
            <a:t>位</a:t>
          </a:r>
          <a:endParaRPr kumimoji="1" lang="ja-JP" altLang="en-US" b="0" dirty="0">
            <a:solidFill>
              <a:schemeClr val="tx1"/>
            </a:solidFill>
            <a:latin typeface="+mn-ea"/>
            <a:ea typeface="+mn-ea"/>
          </a:endParaRPr>
        </a:p>
      </dgm:t>
    </dgm:pt>
    <dgm:pt modelId="{93C8BD52-421A-4932-8A97-8A5773A43ADE}" type="parTrans" cxnId="{3D3F682D-BDF7-4880-8351-B0B1CCFEB688}">
      <dgm:prSet/>
      <dgm:spPr/>
      <dgm:t>
        <a:bodyPr/>
        <a:lstStyle/>
        <a:p>
          <a:endParaRPr kumimoji="1" lang="ja-JP" altLang="en-US"/>
        </a:p>
      </dgm:t>
    </dgm:pt>
    <dgm:pt modelId="{2C09AF7E-E91F-4CE4-B105-575549F80A8A}" type="sibTrans" cxnId="{3D3F682D-BDF7-4880-8351-B0B1CCFEB688}">
      <dgm:prSet/>
      <dgm:spPr/>
      <dgm:t>
        <a:bodyPr/>
        <a:lstStyle/>
        <a:p>
          <a:endParaRPr kumimoji="1" lang="ja-JP" altLang="en-US"/>
        </a:p>
      </dgm:t>
    </dgm:pt>
    <dgm:pt modelId="{C250CA11-7883-49FA-8E7D-07F35C469100}">
      <dgm:prSet/>
      <dgm:spPr>
        <a:noFill/>
        <a:ln w="19050">
          <a:solidFill>
            <a:schemeClr val="accent1"/>
          </a:solidFill>
        </a:ln>
      </dgm:spPr>
      <dgm:t>
        <a:bodyPr lIns="180000" tIns="360000" rIns="720000" bIns="0"/>
        <a:lstStyle/>
        <a:p>
          <a:pPr>
            <a:tabLst>
              <a:tab pos="266700" algn="l"/>
            </a:tabLst>
          </a:pPr>
          <a:r>
            <a:rPr kumimoji="1" lang="ja-JP" altLang="en-US" b="0" dirty="0" smtClean="0">
              <a:solidFill>
                <a:schemeClr val="bg1"/>
              </a:solidFill>
              <a:latin typeface="+mn-ea"/>
              <a:ea typeface="+mn-ea"/>
            </a:rPr>
            <a:t>　</a:t>
          </a:r>
          <a:r>
            <a:rPr kumimoji="1" lang="ja-JP" altLang="en-US" b="0" dirty="0" smtClean="0">
              <a:solidFill>
                <a:schemeClr val="tx1"/>
              </a:solidFill>
              <a:latin typeface="+mn-ea"/>
              <a:ea typeface="+mn-ea"/>
            </a:rPr>
            <a:t>“歴史・文化部門”</a:t>
          </a:r>
          <a:r>
            <a:rPr kumimoji="1" lang="ja-JP" altLang="en-US" b="0" dirty="0" smtClean="0">
              <a:solidFill>
                <a:schemeClr val="bg1"/>
              </a:solidFill>
              <a:latin typeface="+mn-ea"/>
              <a:ea typeface="+mn-ea"/>
            </a:rPr>
            <a:t>　</a:t>
          </a:r>
          <a:r>
            <a:rPr kumimoji="1" lang="ja-JP" altLang="en-US" b="0" dirty="0" smtClean="0">
              <a:solidFill>
                <a:schemeClr val="tx1"/>
              </a:solidFill>
              <a:latin typeface="+mn-ea"/>
              <a:ea typeface="+mn-ea"/>
            </a:rPr>
            <a:t>南紀勝浦温泉が</a:t>
          </a:r>
          <a:r>
            <a:rPr lang="ja-JP" altLang="ja-JP" b="1" i="0" dirty="0" smtClean="0">
              <a:solidFill>
                <a:srgbClr val="FF0000"/>
              </a:solidFill>
              <a:latin typeface="HGP創英角ﾎﾟｯﾌﾟ体" panose="040B0A00000000000000" pitchFamily="50" charset="-128"/>
              <a:ea typeface="HGP創英角ﾎﾟｯﾌﾟ体" panose="040B0A00000000000000" pitchFamily="50" charset="-128"/>
            </a:rPr>
            <a:t>第</a:t>
          </a:r>
          <a:r>
            <a:rPr lang="en-US" altLang="ja-JP" b="1" i="0" dirty="0" smtClean="0">
              <a:solidFill>
                <a:srgbClr val="FF0000"/>
              </a:solidFill>
              <a:latin typeface="HGP創英角ﾎﾟｯﾌﾟ体" panose="040B0A00000000000000" pitchFamily="50" charset="-128"/>
              <a:ea typeface="HGP創英角ﾎﾟｯﾌﾟ体" panose="040B0A00000000000000" pitchFamily="50" charset="-128"/>
            </a:rPr>
            <a:t>1</a:t>
          </a:r>
          <a:r>
            <a:rPr lang="ja-JP" altLang="ja-JP" b="1" i="0" dirty="0" smtClean="0">
              <a:solidFill>
                <a:srgbClr val="FF0000"/>
              </a:solidFill>
              <a:latin typeface="HGP創英角ﾎﾟｯﾌﾟ体" panose="040B0A00000000000000" pitchFamily="50" charset="-128"/>
              <a:ea typeface="HGP創英角ﾎﾟｯﾌﾟ体" panose="040B0A00000000000000" pitchFamily="50" charset="-128"/>
            </a:rPr>
            <a:t>位</a:t>
          </a:r>
          <a:endParaRPr kumimoji="1" lang="ja-JP" altLang="en-US" b="0" dirty="0">
            <a:solidFill>
              <a:schemeClr val="tx1"/>
            </a:solidFill>
            <a:latin typeface="+mn-ea"/>
            <a:ea typeface="+mn-ea"/>
          </a:endParaRPr>
        </a:p>
      </dgm:t>
    </dgm:pt>
    <dgm:pt modelId="{E4F1A14B-C9D4-4D4A-B696-16ED90129282}" type="parTrans" cxnId="{207127D4-7AAE-4E39-AFB6-6E479FEA9697}">
      <dgm:prSet/>
      <dgm:spPr/>
      <dgm:t>
        <a:bodyPr/>
        <a:lstStyle/>
        <a:p>
          <a:endParaRPr kumimoji="1" lang="ja-JP" altLang="en-US"/>
        </a:p>
      </dgm:t>
    </dgm:pt>
    <dgm:pt modelId="{364CB16E-AECE-47EF-8364-59F95ED040E4}" type="sibTrans" cxnId="{207127D4-7AAE-4E39-AFB6-6E479FEA9697}">
      <dgm:prSet/>
      <dgm:spPr/>
      <dgm:t>
        <a:bodyPr/>
        <a:lstStyle/>
        <a:p>
          <a:endParaRPr kumimoji="1" lang="ja-JP" altLang="en-US"/>
        </a:p>
      </dgm:t>
    </dgm:pt>
    <dgm:pt modelId="{1DCAC795-DE10-4750-B2E9-B33775A3DAB3}">
      <dgm:prSet/>
      <dgm:spPr>
        <a:noFill/>
        <a:ln w="19050">
          <a:solidFill>
            <a:schemeClr val="accent1"/>
          </a:solidFill>
        </a:ln>
      </dgm:spPr>
      <dgm:t>
        <a:bodyPr lIns="180000" tIns="360000" rIns="720000" bIns="0"/>
        <a:lstStyle/>
        <a:p>
          <a:pPr>
            <a:tabLst>
              <a:tab pos="266700" algn="l"/>
            </a:tabLst>
          </a:pPr>
          <a:r>
            <a:rPr kumimoji="1" lang="ja-JP" altLang="en-US" b="0" dirty="0" smtClean="0">
              <a:solidFill>
                <a:schemeClr val="tx1"/>
              </a:solidFill>
              <a:latin typeface="+mn-ea"/>
              <a:ea typeface="+mn-ea"/>
            </a:rPr>
            <a:t>旅して日本プロジェクト実行委員会「温泉総選挙</a:t>
          </a:r>
          <a:r>
            <a:rPr kumimoji="1" lang="en-US" altLang="en-US" b="0" dirty="0" smtClean="0">
              <a:solidFill>
                <a:schemeClr val="tx1"/>
              </a:solidFill>
              <a:latin typeface="+mn-ea"/>
              <a:ea typeface="+mn-ea"/>
            </a:rPr>
            <a:t>2019</a:t>
          </a:r>
          <a:r>
            <a:rPr kumimoji="1" lang="ja-JP" altLang="en-US" b="0" dirty="0" smtClean="0">
              <a:solidFill>
                <a:schemeClr val="tx1"/>
              </a:solidFill>
              <a:latin typeface="+mn-ea"/>
              <a:ea typeface="+mn-ea"/>
            </a:rPr>
            <a:t>（部門別年間ランキング）」</a:t>
          </a:r>
          <a:endParaRPr kumimoji="1" lang="ja-JP" altLang="en-US" b="0" dirty="0">
            <a:solidFill>
              <a:schemeClr val="tx1"/>
            </a:solidFill>
            <a:latin typeface="+mn-ea"/>
            <a:ea typeface="+mn-ea"/>
          </a:endParaRPr>
        </a:p>
      </dgm:t>
    </dgm:pt>
    <dgm:pt modelId="{D572907D-87D1-4799-96FD-54581D7AEC83}" type="parTrans" cxnId="{23A96AFF-143C-4955-9250-040FBC9D42DF}">
      <dgm:prSet/>
      <dgm:spPr/>
      <dgm:t>
        <a:bodyPr/>
        <a:lstStyle/>
        <a:p>
          <a:endParaRPr kumimoji="1" lang="ja-JP" altLang="en-US"/>
        </a:p>
      </dgm:t>
    </dgm:pt>
    <dgm:pt modelId="{D32D12A5-02A4-4BFF-A5FD-2766D37CAB7B}" type="sibTrans" cxnId="{23A96AFF-143C-4955-9250-040FBC9D42DF}">
      <dgm:prSet/>
      <dgm:spPr/>
      <dgm:t>
        <a:bodyPr/>
        <a:lstStyle/>
        <a:p>
          <a:endParaRPr kumimoji="1" lang="ja-JP" altLang="en-US"/>
        </a:p>
      </dgm:t>
    </dgm:pt>
    <dgm:pt modelId="{499E1BA7-4C18-4710-B800-77178D93D414}" type="pres">
      <dgm:prSet presAssocID="{4FF9D90E-4B70-451B-AB48-A24B08D9A288}" presName="linear" presStyleCnt="0">
        <dgm:presLayoutVars>
          <dgm:dir/>
          <dgm:animLvl val="lvl"/>
          <dgm:resizeHandles val="exact"/>
        </dgm:presLayoutVars>
      </dgm:prSet>
      <dgm:spPr/>
      <dgm:t>
        <a:bodyPr/>
        <a:lstStyle/>
        <a:p>
          <a:endParaRPr kumimoji="1" lang="ja-JP" altLang="en-US"/>
        </a:p>
      </dgm:t>
    </dgm:pt>
    <dgm:pt modelId="{A2BFCAC3-241F-42FF-AFAC-22FF8E83B5BE}" type="pres">
      <dgm:prSet presAssocID="{CC811D8B-A259-43A8-814B-0A8C840B6E30}" presName="parentLin" presStyleCnt="0"/>
      <dgm:spPr/>
    </dgm:pt>
    <dgm:pt modelId="{709E2F67-93F7-46F1-96B0-AE955BA5BFCA}" type="pres">
      <dgm:prSet presAssocID="{CC811D8B-A259-43A8-814B-0A8C840B6E30}" presName="parentLeftMargin" presStyleLbl="node1" presStyleIdx="0" presStyleCnt="2"/>
      <dgm:spPr/>
      <dgm:t>
        <a:bodyPr/>
        <a:lstStyle/>
        <a:p>
          <a:endParaRPr kumimoji="1" lang="ja-JP" altLang="en-US"/>
        </a:p>
      </dgm:t>
    </dgm:pt>
    <dgm:pt modelId="{F6F8DA4C-1569-43E9-B44B-B0D6089750F1}" type="pres">
      <dgm:prSet presAssocID="{CC811D8B-A259-43A8-814B-0A8C840B6E30}" presName="parentText" presStyleLbl="node1" presStyleIdx="0" presStyleCnt="2" custLinFactNeighborX="-76052" custLinFactNeighborY="-15467">
        <dgm:presLayoutVars>
          <dgm:chMax val="0"/>
          <dgm:bulletEnabled val="1"/>
        </dgm:presLayoutVars>
      </dgm:prSet>
      <dgm:spPr/>
      <dgm:t>
        <a:bodyPr/>
        <a:lstStyle/>
        <a:p>
          <a:endParaRPr kumimoji="1" lang="ja-JP" altLang="en-US"/>
        </a:p>
      </dgm:t>
    </dgm:pt>
    <dgm:pt modelId="{37C5B99C-368A-4F6C-AC17-3F8146086B38}" type="pres">
      <dgm:prSet presAssocID="{CC811D8B-A259-43A8-814B-0A8C840B6E30}" presName="negativeSpace" presStyleCnt="0"/>
      <dgm:spPr/>
    </dgm:pt>
    <dgm:pt modelId="{E067878E-FB3D-44C6-A50E-6E5CD365BA7F}" type="pres">
      <dgm:prSet presAssocID="{CC811D8B-A259-43A8-814B-0A8C840B6E30}" presName="childText" presStyleLbl="conFgAcc1" presStyleIdx="0" presStyleCnt="2" custScaleY="86303" custLinFactNeighborX="1197" custLinFactNeighborY="49567">
        <dgm:presLayoutVars>
          <dgm:bulletEnabled val="1"/>
        </dgm:presLayoutVars>
      </dgm:prSet>
      <dgm:spPr/>
      <dgm:t>
        <a:bodyPr/>
        <a:lstStyle/>
        <a:p>
          <a:endParaRPr kumimoji="1" lang="ja-JP" altLang="en-US"/>
        </a:p>
      </dgm:t>
    </dgm:pt>
    <dgm:pt modelId="{B39E7419-4E4D-48A0-A340-F35D08DC5361}" type="pres">
      <dgm:prSet presAssocID="{9A22DE09-D7F8-459B-AB86-A968490369DF}" presName="spaceBetweenRectangles" presStyleCnt="0"/>
      <dgm:spPr/>
    </dgm:pt>
    <dgm:pt modelId="{D83BBAFD-78F4-438E-8AC5-3D7F6B5A5EEA}" type="pres">
      <dgm:prSet presAssocID="{29BFDE93-AAAC-49A4-BD97-841F9F46A066}" presName="parentLin" presStyleCnt="0"/>
      <dgm:spPr/>
    </dgm:pt>
    <dgm:pt modelId="{2D49AD1A-41FE-4B51-8E1D-CA29EB5A4416}" type="pres">
      <dgm:prSet presAssocID="{29BFDE93-AAAC-49A4-BD97-841F9F46A066}" presName="parentLeftMargin" presStyleLbl="node1" presStyleIdx="0" presStyleCnt="2"/>
      <dgm:spPr/>
      <dgm:t>
        <a:bodyPr/>
        <a:lstStyle/>
        <a:p>
          <a:endParaRPr kumimoji="1" lang="ja-JP" altLang="en-US"/>
        </a:p>
      </dgm:t>
    </dgm:pt>
    <dgm:pt modelId="{3F35B9E5-1595-43CE-B564-50077F6806BC}" type="pres">
      <dgm:prSet presAssocID="{29BFDE93-AAAC-49A4-BD97-841F9F46A066}" presName="parentText" presStyleLbl="node1" presStyleIdx="1" presStyleCnt="2" custScaleX="121728" custLinFactNeighborX="-76052" custLinFactNeighborY="13836">
        <dgm:presLayoutVars>
          <dgm:chMax val="0"/>
          <dgm:bulletEnabled val="1"/>
        </dgm:presLayoutVars>
      </dgm:prSet>
      <dgm:spPr/>
      <dgm:t>
        <a:bodyPr/>
        <a:lstStyle/>
        <a:p>
          <a:endParaRPr kumimoji="1" lang="ja-JP" altLang="en-US"/>
        </a:p>
      </dgm:t>
    </dgm:pt>
    <dgm:pt modelId="{201888E6-6BF9-41F2-B460-6604FB5E3FD4}" type="pres">
      <dgm:prSet presAssocID="{29BFDE93-AAAC-49A4-BD97-841F9F46A066}" presName="negativeSpace" presStyleCnt="0"/>
      <dgm:spPr/>
    </dgm:pt>
    <dgm:pt modelId="{AF6859CF-A550-4E5A-A68D-F2E8998C22B9}" type="pres">
      <dgm:prSet presAssocID="{29BFDE93-AAAC-49A4-BD97-841F9F46A066}" presName="childText" presStyleLbl="conFgAcc1" presStyleIdx="1" presStyleCnt="2" custScaleY="135940">
        <dgm:presLayoutVars>
          <dgm:bulletEnabled val="1"/>
        </dgm:presLayoutVars>
      </dgm:prSet>
      <dgm:spPr/>
      <dgm:t>
        <a:bodyPr/>
        <a:lstStyle/>
        <a:p>
          <a:endParaRPr kumimoji="1" lang="ja-JP" altLang="en-US"/>
        </a:p>
      </dgm:t>
    </dgm:pt>
  </dgm:ptLst>
  <dgm:cxnLst>
    <dgm:cxn modelId="{B0D951D5-1F33-4160-A291-A602C8A68D89}" type="presOf" srcId="{FDCD8F12-2613-4A6A-872E-52BD5424BFE8}" destId="{E067878E-FB3D-44C6-A50E-6E5CD365BA7F}" srcOrd="0" destOrd="8" presId="urn:microsoft.com/office/officeart/2005/8/layout/list1"/>
    <dgm:cxn modelId="{B4DB5790-F7B7-4144-AC47-EFFCE6FED23E}" srcId="{CC811D8B-A259-43A8-814B-0A8C840B6E30}" destId="{9BE8BE0F-9FBF-49A7-829C-5CE6D6EFB36C}" srcOrd="5" destOrd="0" parTransId="{7BABEB29-67F8-4EB1-8616-CA6CFA640166}" sibTransId="{3BE19454-E12D-4676-B08B-29DA9F15E244}"/>
    <dgm:cxn modelId="{2D56B89B-21FD-4082-91AD-C03610499E78}" type="presOf" srcId="{4C9B0313-F956-44F9-B6B7-8BD7F356F0D7}" destId="{E067878E-FB3D-44C6-A50E-6E5CD365BA7F}" srcOrd="0" destOrd="6" presId="urn:microsoft.com/office/officeart/2005/8/layout/list1"/>
    <dgm:cxn modelId="{EC1B2693-CBB3-4CC2-93B7-8B9D14900C6C}" type="presOf" srcId="{891E8385-277D-4FBA-BE18-314727EE9F47}" destId="{E067878E-FB3D-44C6-A50E-6E5CD365BA7F}" srcOrd="0" destOrd="0" presId="urn:microsoft.com/office/officeart/2005/8/layout/list1"/>
    <dgm:cxn modelId="{D72FC1FE-FCD6-4608-ADB0-712F6F0B6897}" srcId="{CC811D8B-A259-43A8-814B-0A8C840B6E30}" destId="{93A800AE-A073-4F42-90FB-F6594103A863}" srcOrd="1" destOrd="0" parTransId="{9DF90250-91B9-414E-A444-ADD754CE861B}" sibTransId="{ACC5FB36-3810-418E-8585-2FDED3C716B4}"/>
    <dgm:cxn modelId="{E8C0655C-9B60-4EB5-A15E-DE8FBDAFE314}" srcId="{CC811D8B-A259-43A8-814B-0A8C840B6E30}" destId="{10A63AEF-3BBB-4471-BC34-108CB8B72E27}" srcOrd="11" destOrd="0" parTransId="{789D7522-22FC-4D56-82A6-8B9D5ABEF98F}" sibTransId="{ED4F4802-D589-4FC2-A899-412569835877}"/>
    <dgm:cxn modelId="{9B73052A-240D-4A64-AB32-D332434E3A77}" type="presOf" srcId="{1DCAC795-DE10-4750-B2E9-B33775A3DAB3}" destId="{AF6859CF-A550-4E5A-A68D-F2E8998C22B9}" srcOrd="0" destOrd="2" presId="urn:microsoft.com/office/officeart/2005/8/layout/list1"/>
    <dgm:cxn modelId="{3D3F682D-BDF7-4880-8351-B0B1CCFEB688}" srcId="{29BFDE93-AAAC-49A4-BD97-841F9F46A066}" destId="{8B523828-17B3-4878-AD4B-D744E6ED5A6C}" srcOrd="1" destOrd="0" parTransId="{93C8BD52-421A-4932-8A97-8A5773A43ADE}" sibTransId="{2C09AF7E-E91F-4CE4-B105-575549F80A8A}"/>
    <dgm:cxn modelId="{D0D555C2-BBC6-42A8-A6E3-6E75FCEE50A2}" srcId="{4FF9D90E-4B70-451B-AB48-A24B08D9A288}" destId="{CC811D8B-A259-43A8-814B-0A8C840B6E30}" srcOrd="0" destOrd="0" parTransId="{325575DD-D1AC-44D3-9B34-556BCDE8A05D}" sibTransId="{9A22DE09-D7F8-459B-AB86-A968490369DF}"/>
    <dgm:cxn modelId="{352BA979-A312-4C54-B850-8B4D804E7C74}" type="presOf" srcId="{C250CA11-7883-49FA-8E7D-07F35C469100}" destId="{AF6859CF-A550-4E5A-A68D-F2E8998C22B9}" srcOrd="0" destOrd="3" presId="urn:microsoft.com/office/officeart/2005/8/layout/list1"/>
    <dgm:cxn modelId="{F3EA2C54-63A8-429E-8C0C-56CD1E6593D8}" type="presOf" srcId="{10A63AEF-3BBB-4471-BC34-108CB8B72E27}" destId="{E067878E-FB3D-44C6-A50E-6E5CD365BA7F}" srcOrd="0" destOrd="11" presId="urn:microsoft.com/office/officeart/2005/8/layout/list1"/>
    <dgm:cxn modelId="{FEE5A742-9123-469F-B781-E474282F8E5F}" type="presOf" srcId="{CC811D8B-A259-43A8-814B-0A8C840B6E30}" destId="{F6F8DA4C-1569-43E9-B44B-B0D6089750F1}" srcOrd="1" destOrd="0" presId="urn:microsoft.com/office/officeart/2005/8/layout/list1"/>
    <dgm:cxn modelId="{D2B913AC-3E42-468A-88B1-B83A9A7CFD77}" type="presOf" srcId="{29BFDE93-AAAC-49A4-BD97-841F9F46A066}" destId="{3F35B9E5-1595-43CE-B564-50077F6806BC}" srcOrd="1" destOrd="0" presId="urn:microsoft.com/office/officeart/2005/8/layout/list1"/>
    <dgm:cxn modelId="{5CD21F71-F393-42DF-A0C3-B8AAE11FA581}" type="presOf" srcId="{9BE8BE0F-9FBF-49A7-829C-5CE6D6EFB36C}" destId="{E067878E-FB3D-44C6-A50E-6E5CD365BA7F}" srcOrd="0" destOrd="5" presId="urn:microsoft.com/office/officeart/2005/8/layout/list1"/>
    <dgm:cxn modelId="{7925DCC5-9C99-4EC1-AC99-DFE9A4C73B1A}" srcId="{CC811D8B-A259-43A8-814B-0A8C840B6E30}" destId="{041AC395-53A3-4AF3-9E18-65CCD3FAF5EB}" srcOrd="3" destOrd="0" parTransId="{552D1B45-2939-4D0F-9DBA-1DA2B80CC302}" sibTransId="{9DF7B1D5-1D16-4489-836A-DCD9A5880305}"/>
    <dgm:cxn modelId="{7BBE1290-2572-49C5-A016-F0DDC91E1977}" type="presOf" srcId="{1DE4A2FF-B7D3-485B-B39F-D7CF7F4FFB3E}" destId="{AF6859CF-A550-4E5A-A68D-F2E8998C22B9}" srcOrd="0" destOrd="0" presId="urn:microsoft.com/office/officeart/2005/8/layout/list1"/>
    <dgm:cxn modelId="{640BE68E-E77B-4BA6-8ED1-E3994EC6AE57}" type="presOf" srcId="{D9090B65-BCCD-46BE-8A3B-53355C13BACA}" destId="{E067878E-FB3D-44C6-A50E-6E5CD365BA7F}" srcOrd="0" destOrd="7" presId="urn:microsoft.com/office/officeart/2005/8/layout/list1"/>
    <dgm:cxn modelId="{23A96AFF-143C-4955-9250-040FBC9D42DF}" srcId="{29BFDE93-AAAC-49A4-BD97-841F9F46A066}" destId="{1DCAC795-DE10-4750-B2E9-B33775A3DAB3}" srcOrd="2" destOrd="0" parTransId="{D572907D-87D1-4799-96FD-54581D7AEC83}" sibTransId="{D32D12A5-02A4-4BFF-A5FD-2766D37CAB7B}"/>
    <dgm:cxn modelId="{207127D4-7AAE-4E39-AFB6-6E479FEA9697}" srcId="{29BFDE93-AAAC-49A4-BD97-841F9F46A066}" destId="{C250CA11-7883-49FA-8E7D-07F35C469100}" srcOrd="3" destOrd="0" parTransId="{E4F1A14B-C9D4-4D4A-B696-16ED90129282}" sibTransId="{364CB16E-AECE-47EF-8364-59F95ED040E4}"/>
    <dgm:cxn modelId="{6B6DA21C-D424-4A16-BA58-531245FD448B}" type="presOf" srcId="{7309603A-BAC0-4746-A699-7D5F0CAF5EE1}" destId="{E067878E-FB3D-44C6-A50E-6E5CD365BA7F}" srcOrd="0" destOrd="4" presId="urn:microsoft.com/office/officeart/2005/8/layout/list1"/>
    <dgm:cxn modelId="{4F40AECF-7873-438F-A092-5C2E397D7AAB}" type="presOf" srcId="{1B239A18-1F93-40D2-BCE4-9ECE3B803761}" destId="{E067878E-FB3D-44C6-A50E-6E5CD365BA7F}" srcOrd="0" destOrd="9" presId="urn:microsoft.com/office/officeart/2005/8/layout/list1"/>
    <dgm:cxn modelId="{ABF826F0-7147-4CB5-8D87-6B448AA0AE95}" srcId="{CC811D8B-A259-43A8-814B-0A8C840B6E30}" destId="{25CF9143-EA10-440F-8EEF-0DB5D01D1F74}" srcOrd="2" destOrd="0" parTransId="{EE255A39-BFA8-4F7C-9E28-3D3B71AF5DE3}" sibTransId="{638E63CA-FE8A-4BD3-9099-8D9CD5E767DC}"/>
    <dgm:cxn modelId="{BAE84972-7652-4F65-8719-0C86846A1329}" srcId="{CC811D8B-A259-43A8-814B-0A8C840B6E30}" destId="{4C9B0313-F956-44F9-B6B7-8BD7F356F0D7}" srcOrd="6" destOrd="0" parTransId="{A0BCCE0B-FE22-4A7C-BF42-558B21F2C604}" sibTransId="{A413E7EB-A5F2-46B0-9D41-A2036980123E}"/>
    <dgm:cxn modelId="{33A1F1E3-6642-4E74-AFF4-F383832EAA28}" srcId="{CC811D8B-A259-43A8-814B-0A8C840B6E30}" destId="{7309603A-BAC0-4746-A699-7D5F0CAF5EE1}" srcOrd="4" destOrd="0" parTransId="{39B3C3F4-29CC-4CC9-84D4-8F01DD75794A}" sibTransId="{309C3211-900D-4E25-9D07-3FD5E2F27212}"/>
    <dgm:cxn modelId="{A2BC9053-1540-48B3-815C-1D897130D018}" srcId="{CC811D8B-A259-43A8-814B-0A8C840B6E30}" destId="{FDCD8F12-2613-4A6A-872E-52BD5424BFE8}" srcOrd="8" destOrd="0" parTransId="{5CB85481-6304-4946-8A1A-9406CC57003C}" sibTransId="{C11F489A-2C3C-4BBC-902A-4B431A8ED46E}"/>
    <dgm:cxn modelId="{25EDC056-7C40-4214-89AC-468D0C9A6179}" srcId="{CC811D8B-A259-43A8-814B-0A8C840B6E30}" destId="{D9090B65-BCCD-46BE-8A3B-53355C13BACA}" srcOrd="7" destOrd="0" parTransId="{D8863E47-5A2D-4C8A-A41C-785CF9AFA659}" sibTransId="{94A97C8A-BBE8-49EC-AF4B-64B132D258EE}"/>
    <dgm:cxn modelId="{7C5E044D-5A94-46C3-9BA4-0FE50F952746}" srcId="{29BFDE93-AAAC-49A4-BD97-841F9F46A066}" destId="{1DE4A2FF-B7D3-485B-B39F-D7CF7F4FFB3E}" srcOrd="0" destOrd="0" parTransId="{D543E2A1-D50C-44AA-8592-4BB59E2F2286}" sibTransId="{7D743252-BAB2-44F1-B439-3E07C1345BBF}"/>
    <dgm:cxn modelId="{0F06234C-B188-4A99-8682-7A5C61AB00F8}" type="presOf" srcId="{29BFDE93-AAAC-49A4-BD97-841F9F46A066}" destId="{2D49AD1A-41FE-4B51-8E1D-CA29EB5A4416}" srcOrd="0" destOrd="0" presId="urn:microsoft.com/office/officeart/2005/8/layout/list1"/>
    <dgm:cxn modelId="{E90FC027-F26A-4719-8C72-95971F5CA923}" type="presOf" srcId="{8B523828-17B3-4878-AD4B-D744E6ED5A6C}" destId="{AF6859CF-A550-4E5A-A68D-F2E8998C22B9}" srcOrd="0" destOrd="1" presId="urn:microsoft.com/office/officeart/2005/8/layout/list1"/>
    <dgm:cxn modelId="{4C72EA9C-48F0-413F-8E3C-086B66C6CDE5}" type="presOf" srcId="{8EBA6E13-A253-45F1-AE0D-ADCF972C03D4}" destId="{E067878E-FB3D-44C6-A50E-6E5CD365BA7F}" srcOrd="0" destOrd="10" presId="urn:microsoft.com/office/officeart/2005/8/layout/list1"/>
    <dgm:cxn modelId="{E5DBA68B-AD9B-4673-BB19-22D441118A9F}" srcId="{CC811D8B-A259-43A8-814B-0A8C840B6E30}" destId="{8EBA6E13-A253-45F1-AE0D-ADCF972C03D4}" srcOrd="10" destOrd="0" parTransId="{DBB66B1E-F9FE-4E01-B04E-A43F4F8356FE}" sibTransId="{521E2FFE-03A1-4B45-800F-B5BF021B16BE}"/>
    <dgm:cxn modelId="{05A34D12-BB8B-4D2A-978D-71FA49E37CDB}" type="presOf" srcId="{4FF9D90E-4B70-451B-AB48-A24B08D9A288}" destId="{499E1BA7-4C18-4710-B800-77178D93D414}" srcOrd="0" destOrd="0" presId="urn:microsoft.com/office/officeart/2005/8/layout/list1"/>
    <dgm:cxn modelId="{48AAD086-3577-4555-9ED7-33F4A68E6335}" srcId="{CC811D8B-A259-43A8-814B-0A8C840B6E30}" destId="{1B239A18-1F93-40D2-BCE4-9ECE3B803761}" srcOrd="9" destOrd="0" parTransId="{7D860140-B241-49F9-B56A-4646101907C6}" sibTransId="{02358433-F03A-43FE-BF17-C025249C80E1}"/>
    <dgm:cxn modelId="{7A36372D-7051-436D-8B1B-C91378114366}" type="presOf" srcId="{CC811D8B-A259-43A8-814B-0A8C840B6E30}" destId="{709E2F67-93F7-46F1-96B0-AE955BA5BFCA}" srcOrd="0" destOrd="0" presId="urn:microsoft.com/office/officeart/2005/8/layout/list1"/>
    <dgm:cxn modelId="{E22944EF-7976-4B74-A7B7-C0B368BAF680}" type="presOf" srcId="{93A800AE-A073-4F42-90FB-F6594103A863}" destId="{E067878E-FB3D-44C6-A50E-6E5CD365BA7F}" srcOrd="0" destOrd="1" presId="urn:microsoft.com/office/officeart/2005/8/layout/list1"/>
    <dgm:cxn modelId="{F4361455-2603-4EDF-8D55-2CE15B37C105}" type="presOf" srcId="{041AC395-53A3-4AF3-9E18-65CCD3FAF5EB}" destId="{E067878E-FB3D-44C6-A50E-6E5CD365BA7F}" srcOrd="0" destOrd="3" presId="urn:microsoft.com/office/officeart/2005/8/layout/list1"/>
    <dgm:cxn modelId="{A7BF8967-75BE-4F2F-A1FA-33FAD165C58B}" srcId="{CC811D8B-A259-43A8-814B-0A8C840B6E30}" destId="{891E8385-277D-4FBA-BE18-314727EE9F47}" srcOrd="0" destOrd="0" parTransId="{FF53F321-C9DA-4643-A299-5DE2032C1168}" sibTransId="{C8B8F4DF-D190-4CF3-9055-998EAC8C4798}"/>
    <dgm:cxn modelId="{90F39B9A-7826-4DBF-B698-E90B50D1DA43}" type="presOf" srcId="{25CF9143-EA10-440F-8EEF-0DB5D01D1F74}" destId="{E067878E-FB3D-44C6-A50E-6E5CD365BA7F}" srcOrd="0" destOrd="2" presId="urn:microsoft.com/office/officeart/2005/8/layout/list1"/>
    <dgm:cxn modelId="{4641D591-6D61-4BFE-A870-5CCE5DDCEC8E}" srcId="{4FF9D90E-4B70-451B-AB48-A24B08D9A288}" destId="{29BFDE93-AAAC-49A4-BD97-841F9F46A066}" srcOrd="1" destOrd="0" parTransId="{3F9D6125-EC76-40F2-8652-A34069359511}" sibTransId="{2ED670E1-1149-4FE6-8AF1-F6FD2DD13B4A}"/>
    <dgm:cxn modelId="{ACA5FE0F-64FE-4BEA-A1F0-C139517FC28A}" type="presParOf" srcId="{499E1BA7-4C18-4710-B800-77178D93D414}" destId="{A2BFCAC3-241F-42FF-AFAC-22FF8E83B5BE}" srcOrd="0" destOrd="0" presId="urn:microsoft.com/office/officeart/2005/8/layout/list1"/>
    <dgm:cxn modelId="{763B3772-47B8-4CB0-A83C-92AE614ACF65}" type="presParOf" srcId="{A2BFCAC3-241F-42FF-AFAC-22FF8E83B5BE}" destId="{709E2F67-93F7-46F1-96B0-AE955BA5BFCA}" srcOrd="0" destOrd="0" presId="urn:microsoft.com/office/officeart/2005/8/layout/list1"/>
    <dgm:cxn modelId="{110EA65A-A165-4036-A0E1-59F6A5FD23DA}" type="presParOf" srcId="{A2BFCAC3-241F-42FF-AFAC-22FF8E83B5BE}" destId="{F6F8DA4C-1569-43E9-B44B-B0D6089750F1}" srcOrd="1" destOrd="0" presId="urn:microsoft.com/office/officeart/2005/8/layout/list1"/>
    <dgm:cxn modelId="{999CA248-03FD-4B8A-ABD0-A5F76DC0B749}" type="presParOf" srcId="{499E1BA7-4C18-4710-B800-77178D93D414}" destId="{37C5B99C-368A-4F6C-AC17-3F8146086B38}" srcOrd="1" destOrd="0" presId="urn:microsoft.com/office/officeart/2005/8/layout/list1"/>
    <dgm:cxn modelId="{AAD8A3CE-7E9A-4BD1-84C7-C4B8D2CE75BC}" type="presParOf" srcId="{499E1BA7-4C18-4710-B800-77178D93D414}" destId="{E067878E-FB3D-44C6-A50E-6E5CD365BA7F}" srcOrd="2" destOrd="0" presId="urn:microsoft.com/office/officeart/2005/8/layout/list1"/>
    <dgm:cxn modelId="{9E3AA5DB-0D49-486F-ADDD-159E7E715DF2}" type="presParOf" srcId="{499E1BA7-4C18-4710-B800-77178D93D414}" destId="{B39E7419-4E4D-48A0-A340-F35D08DC5361}" srcOrd="3" destOrd="0" presId="urn:microsoft.com/office/officeart/2005/8/layout/list1"/>
    <dgm:cxn modelId="{1FF93624-F0B8-4C4A-BDF6-729B904413B8}" type="presParOf" srcId="{499E1BA7-4C18-4710-B800-77178D93D414}" destId="{D83BBAFD-78F4-438E-8AC5-3D7F6B5A5EEA}" srcOrd="4" destOrd="0" presId="urn:microsoft.com/office/officeart/2005/8/layout/list1"/>
    <dgm:cxn modelId="{3563ECA0-4D7E-4D6E-A6D3-B02B4087AFEB}" type="presParOf" srcId="{D83BBAFD-78F4-438E-8AC5-3D7F6B5A5EEA}" destId="{2D49AD1A-41FE-4B51-8E1D-CA29EB5A4416}" srcOrd="0" destOrd="0" presId="urn:microsoft.com/office/officeart/2005/8/layout/list1"/>
    <dgm:cxn modelId="{C7C9CE08-CD49-4CB8-86A2-4BAAE86E8D11}" type="presParOf" srcId="{D83BBAFD-78F4-438E-8AC5-3D7F6B5A5EEA}" destId="{3F35B9E5-1595-43CE-B564-50077F6806BC}" srcOrd="1" destOrd="0" presId="urn:microsoft.com/office/officeart/2005/8/layout/list1"/>
    <dgm:cxn modelId="{59A1AEB3-4C2F-4CBE-9751-0DE18D3C665A}" type="presParOf" srcId="{499E1BA7-4C18-4710-B800-77178D93D414}" destId="{201888E6-6BF9-41F2-B460-6604FB5E3FD4}" srcOrd="5" destOrd="0" presId="urn:microsoft.com/office/officeart/2005/8/layout/list1"/>
    <dgm:cxn modelId="{DFCE7D94-7E87-449D-9062-311C9BE3B42C}" type="presParOf" srcId="{499E1BA7-4C18-4710-B800-77178D93D414}" destId="{AF6859CF-A550-4E5A-A68D-F2E8998C22B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7878E-FB3D-44C6-A50E-6E5CD365BA7F}">
      <dsp:nvSpPr>
        <dsp:cNvPr id="0" name=""/>
        <dsp:cNvSpPr/>
      </dsp:nvSpPr>
      <dsp:spPr>
        <a:xfrm>
          <a:off x="0" y="358761"/>
          <a:ext cx="8557874" cy="3305750"/>
        </a:xfrm>
        <a:prstGeom prst="rect">
          <a:avLst/>
        </a:prstGeom>
        <a:solidFill>
          <a:schemeClr val="lt1">
            <a:alpha val="90000"/>
            <a:hueOff val="0"/>
            <a:satOff val="0"/>
            <a:lumOff val="0"/>
            <a:alphaOff val="0"/>
          </a:schemeClr>
        </a:solidFill>
        <a:ln w="19050"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180000" tIns="291592" rIns="720000" bIns="99568" numCol="1" spcCol="1270" anchor="t" anchorCtr="0">
          <a:noAutofit/>
        </a:bodyPr>
        <a:lstStyle/>
        <a:p>
          <a:pPr marL="114300" lvl="1" indent="-114300" algn="l" defTabSz="622300">
            <a:lnSpc>
              <a:spcPct val="90000"/>
            </a:lnSpc>
            <a:spcBef>
              <a:spcPct val="0"/>
            </a:spcBef>
            <a:spcAft>
              <a:spcPct val="15000"/>
            </a:spcAft>
            <a:buChar char="••"/>
          </a:pPr>
          <a:r>
            <a:rPr lang="ja-JP" sz="1400" kern="1200" dirty="0" smtClean="0"/>
            <a:t>ＮＩＫＫＥＩプラス１「外国人が次に目指す『ディープジャパン』１５選」</a:t>
          </a:r>
          <a:endParaRPr kumimoji="1" lang="ja-JP" altLang="en-US" sz="1400" kern="1200" dirty="0"/>
        </a:p>
        <a:p>
          <a:pPr marL="114300" lvl="1" indent="-114300" algn="l" defTabSz="622300">
            <a:lnSpc>
              <a:spcPct val="90000"/>
            </a:lnSpc>
            <a:spcBef>
              <a:spcPct val="0"/>
            </a:spcBef>
            <a:spcAft>
              <a:spcPct val="15000"/>
            </a:spcAft>
            <a:buChar char="••"/>
          </a:pPr>
          <a:r>
            <a:rPr lang="ja-JP" altLang="en-US" sz="1400" kern="1200" dirty="0" smtClean="0">
              <a:solidFill>
                <a:schemeClr val="bg1"/>
              </a:solidFill>
            </a:rPr>
            <a:t>　</a:t>
          </a:r>
          <a:r>
            <a:rPr lang="ja-JP" sz="1400" kern="1200" dirty="0" smtClean="0"/>
            <a:t>高野山奥</a:t>
          </a:r>
          <a:r>
            <a:rPr lang="ja-JP" altLang="en-US" sz="1400" kern="1200" dirty="0" smtClean="0"/>
            <a:t>之</a:t>
          </a:r>
          <a:r>
            <a:rPr lang="ja-JP" sz="1400" kern="1200" dirty="0" smtClean="0"/>
            <a:t>院が</a:t>
          </a:r>
          <a:r>
            <a:rPr lang="ja-JP" sz="1400" b="0" kern="1200" dirty="0" smtClean="0">
              <a:solidFill>
                <a:srgbClr val="FF0000"/>
              </a:solidFill>
              <a:latin typeface="HGP創英角ﾎﾟｯﾌﾟ体" panose="040B0A00000000000000" pitchFamily="50" charset="-128"/>
              <a:ea typeface="HGP創英角ﾎﾟｯﾌﾟ体" panose="040B0A00000000000000" pitchFamily="50" charset="-128"/>
            </a:rPr>
            <a:t>全国１位</a:t>
          </a:r>
          <a:endParaRPr kumimoji="1" lang="ja-JP" altLang="en-US" sz="1400" b="0" kern="1200" dirty="0">
            <a:solidFill>
              <a:srgbClr val="FF0000"/>
            </a:solidFill>
            <a:latin typeface="HGP創英角ﾎﾟｯﾌﾟ体" panose="040B0A00000000000000" pitchFamily="50" charset="-128"/>
            <a:ea typeface="HGP創英角ﾎﾟｯﾌﾟ体" panose="040B0A00000000000000" pitchFamily="50" charset="-128"/>
          </a:endParaRPr>
        </a:p>
        <a:p>
          <a:pPr marL="114300" lvl="1" indent="-114300" algn="l" defTabSz="622300">
            <a:lnSpc>
              <a:spcPct val="90000"/>
            </a:lnSpc>
            <a:spcBef>
              <a:spcPct val="0"/>
            </a:spcBef>
            <a:spcAft>
              <a:spcPct val="15000"/>
            </a:spcAft>
            <a:buChar char="••"/>
          </a:pPr>
          <a:r>
            <a:rPr lang="en-US" sz="1400" kern="1200" dirty="0" smtClean="0"/>
            <a:t>Airbnb</a:t>
          </a:r>
          <a:r>
            <a:rPr lang="ja-JP" sz="1400" kern="1200" dirty="0" smtClean="0"/>
            <a:t>の「</a:t>
          </a:r>
          <a:r>
            <a:rPr lang="en-US" sz="1400" kern="1200" dirty="0" smtClean="0"/>
            <a:t>Hospitality Index</a:t>
          </a:r>
          <a:r>
            <a:rPr lang="ja-JP" sz="1400" kern="1200" dirty="0" smtClean="0"/>
            <a:t>（ホスピタリティ度）」トップ１０</a:t>
          </a:r>
          <a:endParaRPr lang="ja-JP" sz="1400" kern="1200" dirty="0"/>
        </a:p>
        <a:p>
          <a:pPr marL="114300" lvl="1" indent="-114300" algn="l" defTabSz="622300">
            <a:lnSpc>
              <a:spcPct val="90000"/>
            </a:lnSpc>
            <a:spcBef>
              <a:spcPct val="0"/>
            </a:spcBef>
            <a:spcAft>
              <a:spcPct val="15000"/>
            </a:spcAft>
            <a:buChar char="••"/>
          </a:pPr>
          <a:r>
            <a:rPr lang="ja-JP" altLang="en-US" sz="1400" kern="1200" dirty="0" smtClean="0">
              <a:solidFill>
                <a:schemeClr val="bg1"/>
              </a:solidFill>
            </a:rPr>
            <a:t>　</a:t>
          </a:r>
          <a:r>
            <a:rPr lang="ja-JP" sz="1400" kern="1200" dirty="0" smtClean="0"/>
            <a:t>新宮市が</a:t>
          </a:r>
          <a:r>
            <a:rPr lang="ja-JP" sz="1400" b="0" kern="1200" dirty="0" smtClean="0">
              <a:solidFill>
                <a:srgbClr val="FF0000"/>
              </a:solidFill>
              <a:latin typeface="HGP創英角ﾎﾟｯﾌﾟ体" panose="040B0A00000000000000" pitchFamily="50" charset="-128"/>
              <a:ea typeface="HGP創英角ﾎﾟｯﾌﾟ体" panose="040B0A00000000000000" pitchFamily="50" charset="-128"/>
            </a:rPr>
            <a:t>全国１位</a:t>
          </a:r>
          <a:endParaRPr lang="ja-JP" sz="1400" b="0" kern="1200" dirty="0">
            <a:solidFill>
              <a:srgbClr val="FF0000"/>
            </a:solidFill>
            <a:latin typeface="HGP創英角ﾎﾟｯﾌﾟ体" panose="040B0A00000000000000" pitchFamily="50" charset="-128"/>
            <a:ea typeface="HGP創英角ﾎﾟｯﾌﾟ体" panose="040B0A00000000000000" pitchFamily="50" charset="-128"/>
          </a:endParaRPr>
        </a:p>
        <a:p>
          <a:pPr marL="114300" lvl="1" indent="-114300" algn="l" defTabSz="622300">
            <a:lnSpc>
              <a:spcPct val="90000"/>
            </a:lnSpc>
            <a:spcBef>
              <a:spcPct val="0"/>
            </a:spcBef>
            <a:spcAft>
              <a:spcPct val="15000"/>
            </a:spcAft>
            <a:buChar char="••"/>
          </a:pPr>
          <a:r>
            <a:rPr kumimoji="1" lang="en-US" altLang="ja-JP" sz="1400" kern="1200" dirty="0" smtClean="0"/>
            <a:t>TripAdvisor®</a:t>
          </a:r>
          <a:r>
            <a:rPr lang="ja-JP" sz="1400" kern="1200" dirty="0" smtClean="0"/>
            <a:t>「日本のテーマパークランキング」</a:t>
          </a:r>
          <a:endParaRPr lang="ja-JP" sz="1400" kern="1200" dirty="0"/>
        </a:p>
        <a:p>
          <a:pPr marL="114300" lvl="1" indent="-114300" algn="l" defTabSz="622300">
            <a:lnSpc>
              <a:spcPct val="90000"/>
            </a:lnSpc>
            <a:spcBef>
              <a:spcPct val="0"/>
            </a:spcBef>
            <a:spcAft>
              <a:spcPct val="15000"/>
            </a:spcAft>
            <a:buChar char="••"/>
          </a:pPr>
          <a:r>
            <a:rPr lang="ja-JP" altLang="en-US" sz="1400" kern="1200" dirty="0" smtClean="0">
              <a:solidFill>
                <a:schemeClr val="bg1"/>
              </a:solidFill>
            </a:rPr>
            <a:t>　</a:t>
          </a:r>
          <a:r>
            <a:rPr lang="ja-JP" sz="1400" kern="1200" dirty="0" smtClean="0"/>
            <a:t>アドベンチャーワールドが</a:t>
          </a:r>
          <a:r>
            <a:rPr lang="ja-JP" sz="1400" b="0" kern="1200" dirty="0" smtClean="0">
              <a:solidFill>
                <a:srgbClr val="FF0000"/>
              </a:solidFill>
              <a:latin typeface="HGP創英角ﾎﾟｯﾌﾟ体" panose="040B0A00000000000000" pitchFamily="50" charset="-128"/>
              <a:ea typeface="HGP創英角ﾎﾟｯﾌﾟ体" panose="040B0A00000000000000" pitchFamily="50" charset="-128"/>
            </a:rPr>
            <a:t>全国第</a:t>
          </a:r>
          <a:r>
            <a:rPr lang="en-US" sz="1400" b="0" kern="1200" dirty="0" smtClean="0">
              <a:solidFill>
                <a:srgbClr val="FF0000"/>
              </a:solidFill>
              <a:latin typeface="HGP創英角ﾎﾟｯﾌﾟ体" panose="040B0A00000000000000" pitchFamily="50" charset="-128"/>
              <a:ea typeface="HGP創英角ﾎﾟｯﾌﾟ体" panose="040B0A00000000000000" pitchFamily="50" charset="-128"/>
            </a:rPr>
            <a:t>4</a:t>
          </a:r>
          <a:r>
            <a:rPr lang="ja-JP" sz="1400" b="0" kern="1200" dirty="0" smtClean="0">
              <a:solidFill>
                <a:srgbClr val="FF0000"/>
              </a:solidFill>
              <a:latin typeface="HGP創英角ﾎﾟｯﾌﾟ体" panose="040B0A00000000000000" pitchFamily="50" charset="-128"/>
              <a:ea typeface="HGP創英角ﾎﾟｯﾌﾟ体" panose="040B0A00000000000000" pitchFamily="50" charset="-128"/>
            </a:rPr>
            <a:t>位</a:t>
          </a:r>
          <a:r>
            <a:rPr lang="ja-JP" sz="1400" kern="1200" dirty="0" smtClean="0"/>
            <a:t>（上位は</a:t>
          </a:r>
          <a:r>
            <a:rPr lang="en-US" sz="1400" kern="1200" dirty="0" smtClean="0"/>
            <a:t>USJ</a:t>
          </a:r>
          <a:r>
            <a:rPr lang="ja-JP" sz="1400" kern="1200" dirty="0" err="1" smtClean="0"/>
            <a:t>、</a:t>
          </a:r>
          <a:r>
            <a:rPr lang="en-US" sz="1400" kern="1200" dirty="0" smtClean="0"/>
            <a:t>TDS</a:t>
          </a:r>
          <a:r>
            <a:rPr lang="ja-JP" sz="1400" kern="1200" dirty="0" err="1" smtClean="0"/>
            <a:t>、</a:t>
          </a:r>
          <a:r>
            <a:rPr lang="en-US" sz="1400" kern="1200" dirty="0" smtClean="0"/>
            <a:t>TDL</a:t>
          </a:r>
          <a:r>
            <a:rPr lang="ja-JP" sz="1400" kern="1200" dirty="0" smtClean="0"/>
            <a:t>）</a:t>
          </a:r>
          <a:endParaRPr lang="ja-JP" sz="1400" kern="1200" dirty="0"/>
        </a:p>
        <a:p>
          <a:pPr marL="114300" lvl="1" indent="-114300" algn="l" defTabSz="622300">
            <a:lnSpc>
              <a:spcPct val="90000"/>
            </a:lnSpc>
            <a:spcBef>
              <a:spcPct val="0"/>
            </a:spcBef>
            <a:spcAft>
              <a:spcPct val="15000"/>
            </a:spcAft>
            <a:buChar char="••"/>
          </a:pPr>
          <a:r>
            <a:rPr kumimoji="1" lang="en-US" altLang="ja-JP" sz="1400" kern="1200" dirty="0" smtClean="0"/>
            <a:t>TripAdvisor®</a:t>
          </a:r>
          <a:r>
            <a:rPr lang="ja-JP" sz="1400" kern="1200" dirty="0" smtClean="0"/>
            <a:t>「旅好きが選ぶ！日本の動物園・水族館ランキング</a:t>
          </a:r>
          <a:r>
            <a:rPr lang="en-US" sz="1400" kern="1200" dirty="0" smtClean="0"/>
            <a:t>2018</a:t>
          </a:r>
          <a:r>
            <a:rPr lang="ja-JP" sz="1400" kern="1200" dirty="0" smtClean="0"/>
            <a:t>」動物園部門</a:t>
          </a:r>
          <a:endParaRPr lang="ja-JP" sz="1400" kern="1200" dirty="0"/>
        </a:p>
        <a:p>
          <a:pPr marL="114300" lvl="1" indent="-114300" algn="l" defTabSz="622300">
            <a:lnSpc>
              <a:spcPct val="90000"/>
            </a:lnSpc>
            <a:spcBef>
              <a:spcPct val="0"/>
            </a:spcBef>
            <a:spcAft>
              <a:spcPct val="15000"/>
            </a:spcAft>
            <a:buChar char="••"/>
          </a:pPr>
          <a:r>
            <a:rPr lang="ja-JP" altLang="en-US" sz="1400" kern="1200" dirty="0" smtClean="0">
              <a:solidFill>
                <a:schemeClr val="bg1"/>
              </a:solidFill>
            </a:rPr>
            <a:t>　</a:t>
          </a:r>
          <a:r>
            <a:rPr lang="ja-JP" sz="1400" kern="1200" dirty="0" smtClean="0"/>
            <a:t>アドベンチャーワールドが</a:t>
          </a:r>
          <a:r>
            <a:rPr lang="ja-JP" sz="1400" b="1" kern="1200" dirty="0" smtClean="0">
              <a:solidFill>
                <a:srgbClr val="FF0000"/>
              </a:solidFill>
              <a:latin typeface="HGP創英角ﾎﾟｯﾌﾟ体" panose="040B0A00000000000000" pitchFamily="50" charset="-128"/>
              <a:ea typeface="HGP創英角ﾎﾟｯﾌﾟ体" panose="040B0A00000000000000" pitchFamily="50" charset="-128"/>
            </a:rPr>
            <a:t>第</a:t>
          </a:r>
          <a:r>
            <a:rPr lang="en-US" sz="1400" b="1" kern="1200" dirty="0" smtClean="0">
              <a:solidFill>
                <a:srgbClr val="FF0000"/>
              </a:solidFill>
              <a:latin typeface="HGP創英角ﾎﾟｯﾌﾟ体" panose="040B0A00000000000000" pitchFamily="50" charset="-128"/>
              <a:ea typeface="HGP創英角ﾎﾟｯﾌﾟ体" panose="040B0A00000000000000" pitchFamily="50" charset="-128"/>
            </a:rPr>
            <a:t>1</a:t>
          </a:r>
          <a:r>
            <a:rPr lang="ja-JP" sz="1400" b="1" kern="1200" dirty="0" smtClean="0">
              <a:solidFill>
                <a:srgbClr val="FF0000"/>
              </a:solidFill>
              <a:latin typeface="HGP創英角ﾎﾟｯﾌﾟ体" panose="040B0A00000000000000" pitchFamily="50" charset="-128"/>
              <a:ea typeface="HGP創英角ﾎﾟｯﾌﾟ体" panose="040B0A00000000000000" pitchFamily="50" charset="-128"/>
            </a:rPr>
            <a:t>位</a:t>
          </a:r>
          <a:endParaRPr lang="ja-JP" sz="1400" b="1" kern="1200" dirty="0">
            <a:solidFill>
              <a:srgbClr val="FF0000"/>
            </a:solidFill>
            <a:latin typeface="HGP創英角ﾎﾟｯﾌﾟ体" panose="040B0A00000000000000" pitchFamily="50" charset="-128"/>
            <a:ea typeface="HGP創英角ﾎﾟｯﾌﾟ体" panose="040B0A00000000000000" pitchFamily="50" charset="-128"/>
          </a:endParaRPr>
        </a:p>
        <a:p>
          <a:pPr marL="114300" lvl="1" indent="-114300" algn="l" defTabSz="622300">
            <a:lnSpc>
              <a:spcPct val="90000"/>
            </a:lnSpc>
            <a:spcBef>
              <a:spcPct val="0"/>
            </a:spcBef>
            <a:spcAft>
              <a:spcPct val="15000"/>
            </a:spcAft>
            <a:buChar char="••"/>
          </a:pPr>
          <a:r>
            <a:rPr lang="ja-JP" sz="1400" kern="1200" dirty="0" smtClean="0"/>
            <a:t>国内最大級の写真総合エージェンシー「アフロ」画像ランキング“絶景・海部門”</a:t>
          </a:r>
          <a:endParaRPr lang="ja-JP" sz="1400" kern="1200" dirty="0"/>
        </a:p>
        <a:p>
          <a:pPr marL="114300" lvl="1" indent="-114300" algn="l" defTabSz="622300">
            <a:lnSpc>
              <a:spcPct val="90000"/>
            </a:lnSpc>
            <a:spcBef>
              <a:spcPct val="0"/>
            </a:spcBef>
            <a:spcAft>
              <a:spcPct val="15000"/>
            </a:spcAft>
            <a:buChar char="••"/>
          </a:pPr>
          <a:r>
            <a:rPr lang="ja-JP" altLang="en-US" sz="1400" kern="1200" dirty="0" smtClean="0">
              <a:solidFill>
                <a:schemeClr val="bg1"/>
              </a:solidFill>
            </a:rPr>
            <a:t>　</a:t>
          </a:r>
          <a:r>
            <a:rPr lang="ja-JP" sz="1400" kern="1200" dirty="0" smtClean="0"/>
            <a:t>和歌山県が</a:t>
          </a:r>
          <a:r>
            <a:rPr lang="ja-JP" sz="1400" b="1" kern="1200" dirty="0" smtClean="0">
              <a:solidFill>
                <a:srgbClr val="FF0000"/>
              </a:solidFill>
              <a:latin typeface="HGP創英角ﾎﾟｯﾌﾟ体" panose="040B0A00000000000000" pitchFamily="50" charset="-128"/>
              <a:ea typeface="HGP創英角ﾎﾟｯﾌﾟ体" panose="040B0A00000000000000" pitchFamily="50" charset="-128"/>
            </a:rPr>
            <a:t>全国</a:t>
          </a:r>
          <a:r>
            <a:rPr lang="ja-JP" altLang="en-US" sz="1400" b="1" kern="1200" dirty="0" smtClean="0">
              <a:solidFill>
                <a:srgbClr val="FF0000"/>
              </a:solidFill>
              <a:latin typeface="HGP創英角ﾎﾟｯﾌﾟ体" panose="040B0A00000000000000" pitchFamily="50" charset="-128"/>
              <a:ea typeface="HGP創英角ﾎﾟｯﾌﾟ体" panose="040B0A00000000000000" pitchFamily="50" charset="-128"/>
            </a:rPr>
            <a:t>１</a:t>
          </a:r>
          <a:r>
            <a:rPr lang="ja-JP" sz="1400" b="1" kern="1200" dirty="0" smtClean="0">
              <a:solidFill>
                <a:srgbClr val="FF0000"/>
              </a:solidFill>
              <a:latin typeface="HGP創英角ﾎﾟｯﾌﾟ体" panose="040B0A00000000000000" pitchFamily="50" charset="-128"/>
              <a:ea typeface="HGP創英角ﾎﾟｯﾌﾟ体" panose="040B0A00000000000000" pitchFamily="50" charset="-128"/>
            </a:rPr>
            <a:t>位</a:t>
          </a:r>
          <a:r>
            <a:rPr lang="ja-JP" altLang="en-US" sz="1400" kern="1200" dirty="0" smtClean="0"/>
            <a:t>（</a:t>
          </a:r>
          <a:r>
            <a:rPr lang="ja-JP" sz="1400" kern="1200" dirty="0" smtClean="0"/>
            <a:t>特に串本橋杭岩が大人気</a:t>
          </a:r>
          <a:r>
            <a:rPr lang="ja-JP" altLang="en-US" sz="1400" kern="1200" dirty="0" smtClean="0"/>
            <a:t>）</a:t>
          </a:r>
          <a:endParaRPr lang="ja-JP" sz="1400" kern="1200" dirty="0"/>
        </a:p>
        <a:p>
          <a:pPr marL="114300" lvl="1" indent="-114300" algn="l" defTabSz="622300">
            <a:lnSpc>
              <a:spcPct val="90000"/>
            </a:lnSpc>
            <a:spcBef>
              <a:spcPct val="0"/>
            </a:spcBef>
            <a:spcAft>
              <a:spcPct val="15000"/>
            </a:spcAft>
            <a:buChar char="••"/>
          </a:pPr>
          <a:r>
            <a:rPr kumimoji="1" lang="en-US" altLang="ja-JP" sz="1400" b="0" kern="1200" dirty="0" smtClean="0">
              <a:solidFill>
                <a:schemeClr val="tx1"/>
              </a:solidFill>
            </a:rPr>
            <a:t>Airbnb™</a:t>
          </a:r>
          <a:r>
            <a:rPr lang="ja-JP" sz="1400" kern="1200" dirty="0" smtClean="0"/>
            <a:t>「</a:t>
          </a:r>
          <a:r>
            <a:rPr lang="en-US" sz="1400" kern="1200" dirty="0" smtClean="0"/>
            <a:t>2019</a:t>
          </a:r>
          <a:r>
            <a:rPr lang="ja-JP" sz="1400" kern="1200" dirty="0" smtClean="0"/>
            <a:t>年に訪れるべき</a:t>
          </a:r>
          <a:r>
            <a:rPr lang="ja-JP" altLang="en-US" sz="1400" kern="1200" dirty="0" smtClean="0"/>
            <a:t>１９</a:t>
          </a:r>
          <a:r>
            <a:rPr lang="ja-JP" sz="1400" kern="1200" dirty="0" smtClean="0"/>
            <a:t>の観光地」</a:t>
          </a:r>
          <a:endParaRPr lang="ja-JP" sz="1400" kern="1200" dirty="0"/>
        </a:p>
        <a:p>
          <a:pPr marL="114300" lvl="1" indent="-114300" algn="l" defTabSz="622300">
            <a:lnSpc>
              <a:spcPct val="90000"/>
            </a:lnSpc>
            <a:spcBef>
              <a:spcPct val="0"/>
            </a:spcBef>
            <a:spcAft>
              <a:spcPct val="15000"/>
            </a:spcAft>
            <a:buChar char="••"/>
          </a:pPr>
          <a:r>
            <a:rPr lang="ja-JP" altLang="en-US" sz="1400" kern="1200" dirty="0" smtClean="0">
              <a:solidFill>
                <a:schemeClr val="bg1"/>
              </a:solidFill>
            </a:rPr>
            <a:t>　</a:t>
          </a:r>
          <a:r>
            <a:rPr lang="ja-JP" sz="1400" kern="1200" dirty="0" smtClean="0"/>
            <a:t>和歌山県が</a:t>
          </a:r>
          <a:r>
            <a:rPr lang="ja-JP" sz="1400" b="0" kern="1200" dirty="0" smtClean="0">
              <a:solidFill>
                <a:srgbClr val="FF0000"/>
              </a:solidFill>
              <a:latin typeface="HGP創英角ﾎﾟｯﾌﾟ体" panose="040B0A00000000000000" pitchFamily="50" charset="-128"/>
              <a:ea typeface="HGP創英角ﾎﾟｯﾌﾟ体" panose="040B0A00000000000000" pitchFamily="50" charset="-128"/>
            </a:rPr>
            <a:t>日本で唯一</a:t>
          </a:r>
          <a:r>
            <a:rPr lang="ja-JP" altLang="en-US" sz="1400" b="0" kern="1200" dirty="0" smtClean="0">
              <a:solidFill>
                <a:srgbClr val="FF0000"/>
              </a:solidFill>
              <a:latin typeface="HGP創英角ﾎﾟｯﾌﾟ体" panose="040B0A00000000000000" pitchFamily="50" charset="-128"/>
              <a:ea typeface="HGP創英角ﾎﾟｯﾌﾟ体" panose="040B0A00000000000000" pitchFamily="50" charset="-128"/>
            </a:rPr>
            <a:t>選出</a:t>
          </a:r>
          <a:endParaRPr lang="ja-JP" sz="1400" b="0" kern="1200" dirty="0">
            <a:solidFill>
              <a:srgbClr val="FF0000"/>
            </a:solidFill>
            <a:latin typeface="HGP創英角ﾎﾟｯﾌﾟ体" panose="040B0A00000000000000" pitchFamily="50" charset="-128"/>
            <a:ea typeface="HGP創英角ﾎﾟｯﾌﾟ体" panose="040B0A00000000000000" pitchFamily="50" charset="-128"/>
          </a:endParaRPr>
        </a:p>
      </dsp:txBody>
      <dsp:txXfrm>
        <a:off x="0" y="358761"/>
        <a:ext cx="8557874" cy="3305750"/>
      </dsp:txXfrm>
    </dsp:sp>
    <dsp:sp modelId="{F6F8DA4C-1569-43E9-B44B-B0D6089750F1}">
      <dsp:nvSpPr>
        <dsp:cNvPr id="0" name=""/>
        <dsp:cNvSpPr/>
      </dsp:nvSpPr>
      <dsp:spPr>
        <a:xfrm>
          <a:off x="102471" y="6722"/>
          <a:ext cx="5990511" cy="472320"/>
        </a:xfrm>
        <a:prstGeom prst="roundRect">
          <a:avLst/>
        </a:prstGeom>
        <a:gradFill rotWithShape="0">
          <a:gsLst>
            <a:gs pos="50000">
              <a:srgbClr val="C9E8EB"/>
            </a:gs>
            <a:gs pos="0">
              <a:schemeClr val="bg1"/>
            </a:gs>
            <a:gs pos="100000">
              <a:schemeClr val="accent1">
                <a:hueOff val="0"/>
                <a:satOff val="0"/>
                <a:lumOff val="0"/>
                <a:alphaOff val="0"/>
                <a:shade val="94000"/>
                <a:satMod val="135000"/>
              </a:schemeClr>
            </a:gs>
          </a:gsLst>
          <a:lin ang="108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427" tIns="0" rIns="226427" bIns="0" numCol="1" spcCol="1270" anchor="ctr" anchorCtr="0">
          <a:noAutofit/>
        </a:bodyPr>
        <a:lstStyle/>
        <a:p>
          <a:pPr lvl="0" algn="l" defTabSz="622300">
            <a:lnSpc>
              <a:spcPct val="90000"/>
            </a:lnSpc>
            <a:spcBef>
              <a:spcPct val="0"/>
            </a:spcBef>
            <a:spcAft>
              <a:spcPct val="35000"/>
            </a:spcAft>
          </a:pPr>
          <a:r>
            <a:rPr kumimoji="1" lang="ja-JP" altLang="en-US" sz="1400" b="1" kern="1200" dirty="0" smtClean="0">
              <a:solidFill>
                <a:schemeClr val="tx1"/>
              </a:solidFill>
            </a:rPr>
            <a:t>２０１８年</a:t>
          </a:r>
          <a:endParaRPr kumimoji="1" lang="ja-JP" altLang="en-US" sz="1400" b="1" kern="1200" dirty="0">
            <a:solidFill>
              <a:schemeClr val="tx1"/>
            </a:solidFill>
          </a:endParaRPr>
        </a:p>
      </dsp:txBody>
      <dsp:txXfrm>
        <a:off x="125528" y="29779"/>
        <a:ext cx="5944397" cy="426206"/>
      </dsp:txXfrm>
    </dsp:sp>
    <dsp:sp modelId="{AF6859CF-A550-4E5A-A68D-F2E8998C22B9}">
      <dsp:nvSpPr>
        <dsp:cNvPr id="0" name=""/>
        <dsp:cNvSpPr/>
      </dsp:nvSpPr>
      <dsp:spPr>
        <a:xfrm>
          <a:off x="0" y="3944245"/>
          <a:ext cx="8557874" cy="1952642"/>
        </a:xfrm>
        <a:prstGeom prst="rect">
          <a:avLst/>
        </a:prstGeom>
        <a:noFill/>
        <a:ln w="19050"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180000" tIns="360000" rIns="720000" bIns="0" numCol="1" spcCol="1270" anchor="t" anchorCtr="0">
          <a:noAutofit/>
        </a:bodyPr>
        <a:lstStyle/>
        <a:p>
          <a:pPr marL="114300" lvl="1" indent="-114300" algn="l" defTabSz="622300">
            <a:lnSpc>
              <a:spcPct val="90000"/>
            </a:lnSpc>
            <a:spcBef>
              <a:spcPct val="0"/>
            </a:spcBef>
            <a:spcAft>
              <a:spcPct val="15000"/>
            </a:spcAft>
            <a:buChar char="••"/>
          </a:pPr>
          <a:r>
            <a:rPr kumimoji="1" lang="ja-JP" altLang="en-US" sz="1400" b="0" kern="1200" dirty="0" smtClean="0">
              <a:solidFill>
                <a:schemeClr val="tx1"/>
              </a:solidFill>
              <a:latin typeface="+mn-ea"/>
              <a:ea typeface="+mn-ea"/>
            </a:rPr>
            <a:t>国内最大級の外国人向け情報サイト「ガイジンポット（</a:t>
          </a:r>
          <a:r>
            <a:rPr kumimoji="1" lang="en-US" altLang="en-US" sz="1400" b="0" kern="1200" dirty="0" smtClean="0">
              <a:solidFill>
                <a:schemeClr val="tx1"/>
              </a:solidFill>
              <a:latin typeface="+mn-ea"/>
              <a:ea typeface="+mn-ea"/>
            </a:rPr>
            <a:t>Gaijin Pot</a:t>
          </a:r>
          <a:r>
            <a:rPr kumimoji="1" lang="ja-JP" altLang="en-US" sz="1400" b="0" kern="1200" dirty="0" smtClean="0">
              <a:solidFill>
                <a:schemeClr val="tx1"/>
              </a:solidFill>
              <a:latin typeface="+mn-ea"/>
              <a:ea typeface="+mn-ea"/>
            </a:rPr>
            <a:t>）」</a:t>
          </a:r>
          <a:endParaRPr kumimoji="1" lang="ja-JP" altLang="en-US" sz="1400" kern="1200" dirty="0"/>
        </a:p>
        <a:p>
          <a:pPr marL="114300" lvl="1" indent="-114300" algn="l" defTabSz="622300">
            <a:lnSpc>
              <a:spcPct val="90000"/>
            </a:lnSpc>
            <a:spcBef>
              <a:spcPct val="0"/>
            </a:spcBef>
            <a:spcAft>
              <a:spcPct val="15000"/>
            </a:spcAft>
            <a:buChar char="••"/>
            <a:tabLst>
              <a:tab pos="266700" algn="l"/>
            </a:tabLst>
          </a:pPr>
          <a:r>
            <a:rPr kumimoji="1" lang="ja-JP" altLang="en-US" sz="1400" b="0" kern="1200" dirty="0" smtClean="0">
              <a:solidFill>
                <a:schemeClr val="bg1"/>
              </a:solidFill>
              <a:latin typeface="+mn-ea"/>
              <a:ea typeface="+mn-ea"/>
            </a:rPr>
            <a:t>　</a:t>
          </a:r>
          <a:r>
            <a:rPr kumimoji="1" lang="en-US" altLang="ja-JP" sz="1400" b="0" kern="1200" dirty="0" smtClean="0">
              <a:solidFill>
                <a:schemeClr val="tx1"/>
              </a:solidFill>
              <a:latin typeface="+mn-ea"/>
              <a:ea typeface="+mn-ea"/>
            </a:rPr>
            <a:t>2020</a:t>
          </a:r>
          <a:r>
            <a:rPr kumimoji="1" lang="ja-JP" altLang="en-US" sz="1400" b="0" kern="1200" dirty="0" smtClean="0">
              <a:solidFill>
                <a:schemeClr val="tx1"/>
              </a:solidFill>
              <a:latin typeface="+mn-ea"/>
              <a:ea typeface="+mn-ea"/>
            </a:rPr>
            <a:t>年外国人が訪れるべき日本の観光地ランキング</a:t>
          </a:r>
          <a:r>
            <a:rPr kumimoji="1" lang="ja-JP" altLang="en-US" sz="1400" b="0" kern="1200" dirty="0" smtClean="0">
              <a:solidFill>
                <a:schemeClr val="bg1"/>
              </a:solidFill>
              <a:latin typeface="+mn-ea"/>
              <a:ea typeface="+mn-ea"/>
            </a:rPr>
            <a:t>　</a:t>
          </a:r>
          <a:r>
            <a:rPr kumimoji="1" lang="ja-JP" altLang="en-US" sz="1400" b="0" kern="1200" dirty="0" smtClean="0">
              <a:solidFill>
                <a:schemeClr val="tx1"/>
              </a:solidFill>
              <a:latin typeface="+mn-ea"/>
              <a:ea typeface="+mn-ea"/>
            </a:rPr>
            <a:t>熊野地方が</a:t>
          </a:r>
          <a:r>
            <a:rPr lang="ja-JP" altLang="ja-JP" sz="1400" b="1" kern="1200" dirty="0" smtClean="0">
              <a:solidFill>
                <a:srgbClr val="FF0000"/>
              </a:solidFill>
              <a:latin typeface="HGP創英角ﾎﾟｯﾌﾟ体" panose="040B0A00000000000000" pitchFamily="50" charset="-128"/>
              <a:ea typeface="HGP創英角ﾎﾟｯﾌﾟ体" panose="040B0A00000000000000" pitchFamily="50" charset="-128"/>
            </a:rPr>
            <a:t>第</a:t>
          </a:r>
          <a:r>
            <a:rPr lang="en-US" altLang="ja-JP" sz="1400" b="1" kern="1200" dirty="0" smtClean="0">
              <a:solidFill>
                <a:srgbClr val="FF0000"/>
              </a:solidFill>
              <a:latin typeface="HGP創英角ﾎﾟｯﾌﾟ体" panose="040B0A00000000000000" pitchFamily="50" charset="-128"/>
              <a:ea typeface="HGP創英角ﾎﾟｯﾌﾟ体" panose="040B0A00000000000000" pitchFamily="50" charset="-128"/>
            </a:rPr>
            <a:t>1</a:t>
          </a:r>
          <a:r>
            <a:rPr lang="ja-JP" altLang="ja-JP" sz="1400" b="1" kern="1200" dirty="0" smtClean="0">
              <a:solidFill>
                <a:srgbClr val="FF0000"/>
              </a:solidFill>
              <a:latin typeface="HGP創英角ﾎﾟｯﾌﾟ体" panose="040B0A00000000000000" pitchFamily="50" charset="-128"/>
              <a:ea typeface="HGP創英角ﾎﾟｯﾌﾟ体" panose="040B0A00000000000000" pitchFamily="50" charset="-128"/>
            </a:rPr>
            <a:t>位</a:t>
          </a:r>
          <a:endParaRPr kumimoji="1" lang="ja-JP" altLang="en-US" sz="1400" b="0" kern="1200" dirty="0">
            <a:solidFill>
              <a:schemeClr val="tx1"/>
            </a:solidFill>
            <a:latin typeface="+mn-ea"/>
            <a:ea typeface="+mn-ea"/>
          </a:endParaRPr>
        </a:p>
        <a:p>
          <a:pPr marL="114300" lvl="1" indent="-114300" algn="l" defTabSz="622300">
            <a:lnSpc>
              <a:spcPct val="90000"/>
            </a:lnSpc>
            <a:spcBef>
              <a:spcPct val="0"/>
            </a:spcBef>
            <a:spcAft>
              <a:spcPct val="15000"/>
            </a:spcAft>
            <a:buChar char="••"/>
            <a:tabLst>
              <a:tab pos="266700" algn="l"/>
            </a:tabLst>
          </a:pPr>
          <a:r>
            <a:rPr kumimoji="1" lang="ja-JP" altLang="en-US" sz="1400" b="0" kern="1200" dirty="0" smtClean="0">
              <a:solidFill>
                <a:schemeClr val="tx1"/>
              </a:solidFill>
              <a:latin typeface="+mn-ea"/>
              <a:ea typeface="+mn-ea"/>
            </a:rPr>
            <a:t>旅して日本プロジェクト実行委員会「温泉総選挙</a:t>
          </a:r>
          <a:r>
            <a:rPr kumimoji="1" lang="en-US" altLang="en-US" sz="1400" b="0" kern="1200" dirty="0" smtClean="0">
              <a:solidFill>
                <a:schemeClr val="tx1"/>
              </a:solidFill>
              <a:latin typeface="+mn-ea"/>
              <a:ea typeface="+mn-ea"/>
            </a:rPr>
            <a:t>2019</a:t>
          </a:r>
          <a:r>
            <a:rPr kumimoji="1" lang="ja-JP" altLang="en-US" sz="1400" b="0" kern="1200" dirty="0" smtClean="0">
              <a:solidFill>
                <a:schemeClr val="tx1"/>
              </a:solidFill>
              <a:latin typeface="+mn-ea"/>
              <a:ea typeface="+mn-ea"/>
            </a:rPr>
            <a:t>（部門別年間ランキング）」</a:t>
          </a:r>
          <a:endParaRPr kumimoji="1" lang="ja-JP" altLang="en-US" sz="1400" b="0" kern="1200" dirty="0">
            <a:solidFill>
              <a:schemeClr val="tx1"/>
            </a:solidFill>
            <a:latin typeface="+mn-ea"/>
            <a:ea typeface="+mn-ea"/>
          </a:endParaRPr>
        </a:p>
        <a:p>
          <a:pPr marL="114300" lvl="1" indent="-114300" algn="l" defTabSz="622300">
            <a:lnSpc>
              <a:spcPct val="90000"/>
            </a:lnSpc>
            <a:spcBef>
              <a:spcPct val="0"/>
            </a:spcBef>
            <a:spcAft>
              <a:spcPct val="15000"/>
            </a:spcAft>
            <a:buChar char="••"/>
            <a:tabLst>
              <a:tab pos="266700" algn="l"/>
            </a:tabLst>
          </a:pPr>
          <a:r>
            <a:rPr kumimoji="1" lang="ja-JP" altLang="en-US" sz="1400" b="0" kern="1200" dirty="0" smtClean="0">
              <a:solidFill>
                <a:schemeClr val="bg1"/>
              </a:solidFill>
              <a:latin typeface="+mn-ea"/>
              <a:ea typeface="+mn-ea"/>
            </a:rPr>
            <a:t>　</a:t>
          </a:r>
          <a:r>
            <a:rPr kumimoji="1" lang="ja-JP" altLang="en-US" sz="1400" b="0" kern="1200" dirty="0" smtClean="0">
              <a:solidFill>
                <a:schemeClr val="tx1"/>
              </a:solidFill>
              <a:latin typeface="+mn-ea"/>
              <a:ea typeface="+mn-ea"/>
            </a:rPr>
            <a:t>“歴史・文化部門”</a:t>
          </a:r>
          <a:r>
            <a:rPr kumimoji="1" lang="ja-JP" altLang="en-US" sz="1400" b="0" kern="1200" dirty="0" smtClean="0">
              <a:solidFill>
                <a:schemeClr val="bg1"/>
              </a:solidFill>
              <a:latin typeface="+mn-ea"/>
              <a:ea typeface="+mn-ea"/>
            </a:rPr>
            <a:t>　</a:t>
          </a:r>
          <a:r>
            <a:rPr kumimoji="1" lang="ja-JP" altLang="en-US" sz="1400" b="0" kern="1200" dirty="0" smtClean="0">
              <a:solidFill>
                <a:schemeClr val="tx1"/>
              </a:solidFill>
              <a:latin typeface="+mn-ea"/>
              <a:ea typeface="+mn-ea"/>
            </a:rPr>
            <a:t>南紀勝浦温泉が</a:t>
          </a:r>
          <a:r>
            <a:rPr lang="ja-JP" altLang="ja-JP" sz="1400" b="1" i="0" kern="1200" dirty="0" smtClean="0">
              <a:solidFill>
                <a:srgbClr val="FF0000"/>
              </a:solidFill>
              <a:latin typeface="HGP創英角ﾎﾟｯﾌﾟ体" panose="040B0A00000000000000" pitchFamily="50" charset="-128"/>
              <a:ea typeface="HGP創英角ﾎﾟｯﾌﾟ体" panose="040B0A00000000000000" pitchFamily="50" charset="-128"/>
            </a:rPr>
            <a:t>第</a:t>
          </a:r>
          <a:r>
            <a:rPr lang="en-US" altLang="ja-JP" sz="1400" b="1" i="0" kern="1200" dirty="0" smtClean="0">
              <a:solidFill>
                <a:srgbClr val="FF0000"/>
              </a:solidFill>
              <a:latin typeface="HGP創英角ﾎﾟｯﾌﾟ体" panose="040B0A00000000000000" pitchFamily="50" charset="-128"/>
              <a:ea typeface="HGP創英角ﾎﾟｯﾌﾟ体" panose="040B0A00000000000000" pitchFamily="50" charset="-128"/>
            </a:rPr>
            <a:t>1</a:t>
          </a:r>
          <a:r>
            <a:rPr lang="ja-JP" altLang="ja-JP" sz="1400" b="1" i="0" kern="1200" dirty="0" smtClean="0">
              <a:solidFill>
                <a:srgbClr val="FF0000"/>
              </a:solidFill>
              <a:latin typeface="HGP創英角ﾎﾟｯﾌﾟ体" panose="040B0A00000000000000" pitchFamily="50" charset="-128"/>
              <a:ea typeface="HGP創英角ﾎﾟｯﾌﾟ体" panose="040B0A00000000000000" pitchFamily="50" charset="-128"/>
            </a:rPr>
            <a:t>位</a:t>
          </a:r>
          <a:endParaRPr kumimoji="1" lang="ja-JP" altLang="en-US" sz="1400" b="0" kern="1200" dirty="0">
            <a:solidFill>
              <a:schemeClr val="tx1"/>
            </a:solidFill>
            <a:latin typeface="+mn-ea"/>
            <a:ea typeface="+mn-ea"/>
          </a:endParaRPr>
        </a:p>
      </dsp:txBody>
      <dsp:txXfrm>
        <a:off x="0" y="3944245"/>
        <a:ext cx="8557874" cy="1952642"/>
      </dsp:txXfrm>
    </dsp:sp>
    <dsp:sp modelId="{3F35B9E5-1595-43CE-B564-50077F6806BC}">
      <dsp:nvSpPr>
        <dsp:cNvPr id="0" name=""/>
        <dsp:cNvSpPr/>
      </dsp:nvSpPr>
      <dsp:spPr>
        <a:xfrm>
          <a:off x="102471" y="3773436"/>
          <a:ext cx="7292130"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19050">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000" tIns="0" rIns="720000" bIns="0" numCol="1" spcCol="1270" anchor="ctr" anchorCtr="0">
          <a:noAutofit/>
        </a:bodyPr>
        <a:lstStyle/>
        <a:p>
          <a:pPr lvl="0" algn="l" defTabSz="622300">
            <a:lnSpc>
              <a:spcPct val="90000"/>
            </a:lnSpc>
            <a:spcBef>
              <a:spcPct val="0"/>
            </a:spcBef>
            <a:spcAft>
              <a:spcPct val="35000"/>
            </a:spcAft>
          </a:pPr>
          <a:r>
            <a:rPr lang="ja-JP" altLang="en-US" sz="1400" b="1" kern="1200" dirty="0" smtClean="0">
              <a:solidFill>
                <a:schemeClr val="tx1"/>
              </a:solidFill>
              <a:latin typeface="+mn-ea"/>
              <a:ea typeface="+mn-ea"/>
            </a:rPr>
            <a:t>２０１９年</a:t>
          </a:r>
          <a:endParaRPr lang="ja-JP" sz="1400" b="1" kern="1200" dirty="0">
            <a:solidFill>
              <a:schemeClr val="tx1"/>
            </a:solidFill>
            <a:latin typeface="+mn-ea"/>
            <a:ea typeface="+mn-ea"/>
          </a:endParaRPr>
        </a:p>
      </dsp:txBody>
      <dsp:txXfrm>
        <a:off x="125528" y="3796493"/>
        <a:ext cx="7246016"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7"/>
            <a:ext cx="2985344" cy="490539"/>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902804" y="7"/>
            <a:ext cx="2985344" cy="490539"/>
          </a:xfrm>
          <a:prstGeom prst="rect">
            <a:avLst/>
          </a:prstGeom>
        </p:spPr>
        <p:txBody>
          <a:bodyPr vert="horz" lIns="91425" tIns="45713" rIns="91425" bIns="45713" rtlCol="0"/>
          <a:lstStyle>
            <a:lvl1pPr algn="r">
              <a:defRPr sz="1200"/>
            </a:lvl1pPr>
          </a:lstStyle>
          <a:p>
            <a:fld id="{56F350EB-BE12-45F8-9B00-7BA8BC38D5E6}" type="datetimeFigureOut">
              <a:rPr kumimoji="1" lang="ja-JP" altLang="en-US" smtClean="0"/>
              <a:t>2021/11/10</a:t>
            </a:fld>
            <a:endParaRPr kumimoji="1" lang="ja-JP" altLang="en-US"/>
          </a:p>
        </p:txBody>
      </p:sp>
      <p:sp>
        <p:nvSpPr>
          <p:cNvPr id="4" name="フッター プレースホルダー 3"/>
          <p:cNvSpPr>
            <a:spLocks noGrp="1"/>
          </p:cNvSpPr>
          <p:nvPr>
            <p:ph type="ftr" sz="quarter" idx="2"/>
          </p:nvPr>
        </p:nvSpPr>
        <p:spPr>
          <a:xfrm>
            <a:off x="4" y="9320246"/>
            <a:ext cx="2985344" cy="490538"/>
          </a:xfrm>
          <a:prstGeom prst="rect">
            <a:avLst/>
          </a:prstGeom>
        </p:spPr>
        <p:txBody>
          <a:bodyPr vert="horz" lIns="91425" tIns="45713" rIns="91425" bIns="4571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902804" y="9320246"/>
            <a:ext cx="2985344" cy="490538"/>
          </a:xfrm>
          <a:prstGeom prst="rect">
            <a:avLst/>
          </a:prstGeom>
        </p:spPr>
        <p:txBody>
          <a:bodyPr vert="horz" lIns="91425" tIns="45713" rIns="91425" bIns="45713" rtlCol="0" anchor="b"/>
          <a:lstStyle>
            <a:lvl1pPr algn="r">
              <a:defRPr sz="1200"/>
            </a:lvl1pPr>
          </a:lstStyle>
          <a:p>
            <a:fld id="{3CE4D0DC-A31F-47DC-AC54-FA371B8E72C6}" type="slidenum">
              <a:rPr kumimoji="1" lang="ja-JP" altLang="en-US" smtClean="0"/>
              <a:t>‹#›</a:t>
            </a:fld>
            <a:endParaRPr kumimoji="1" lang="ja-JP" altLang="en-US"/>
          </a:p>
        </p:txBody>
      </p:sp>
    </p:spTree>
    <p:extLst>
      <p:ext uri="{BB962C8B-B14F-4D97-AF65-F5344CB8AC3E}">
        <p14:creationId xmlns:p14="http://schemas.microsoft.com/office/powerpoint/2010/main" val="2974966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7"/>
            <a:ext cx="2986040" cy="490539"/>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114" y="7"/>
            <a:ext cx="2986040" cy="490539"/>
          </a:xfrm>
          <a:prstGeom prst="rect">
            <a:avLst/>
          </a:prstGeom>
        </p:spPr>
        <p:txBody>
          <a:bodyPr vert="horz" lIns="91425" tIns="45713" rIns="91425" bIns="45713" rtlCol="0"/>
          <a:lstStyle>
            <a:lvl1pPr algn="r">
              <a:defRPr sz="1200"/>
            </a:lvl1pPr>
          </a:lstStyle>
          <a:p>
            <a:fld id="{A7099C44-FA36-4FBA-B906-BA6B93096A1D}" type="datetimeFigureOut">
              <a:rPr kumimoji="1" lang="ja-JP" altLang="en-US" smtClean="0"/>
              <a:t>2021/11/10</a:t>
            </a:fld>
            <a:endParaRPr kumimoji="1" lang="ja-JP" altLang="en-US"/>
          </a:p>
        </p:txBody>
      </p:sp>
      <p:sp>
        <p:nvSpPr>
          <p:cNvPr id="4" name="スライド イメージ プレースホルダー 3"/>
          <p:cNvSpPr>
            <a:spLocks noGrp="1" noRot="1" noChangeAspect="1"/>
          </p:cNvSpPr>
          <p:nvPr>
            <p:ph type="sldImg" idx="2"/>
          </p:nvPr>
        </p:nvSpPr>
        <p:spPr>
          <a:xfrm>
            <a:off x="992188" y="735013"/>
            <a:ext cx="4906962" cy="3679825"/>
          </a:xfrm>
          <a:prstGeom prst="rect">
            <a:avLst/>
          </a:prstGeom>
          <a:noFill/>
          <a:ln w="12700">
            <a:solidFill>
              <a:prstClr val="black"/>
            </a:solidFill>
          </a:ln>
        </p:spPr>
        <p:txBody>
          <a:bodyPr vert="horz" lIns="91425" tIns="45713" rIns="91425" bIns="45713" rtlCol="0" anchor="ctr"/>
          <a:lstStyle/>
          <a:p>
            <a:endParaRPr lang="ja-JP" altLang="en-US"/>
          </a:p>
        </p:txBody>
      </p:sp>
      <p:sp>
        <p:nvSpPr>
          <p:cNvPr id="5" name="ノート プレースホルダー 4"/>
          <p:cNvSpPr>
            <a:spLocks noGrp="1"/>
          </p:cNvSpPr>
          <p:nvPr>
            <p:ph type="body" sz="quarter" idx="3"/>
          </p:nvPr>
        </p:nvSpPr>
        <p:spPr>
          <a:xfrm>
            <a:off x="689467" y="4660904"/>
            <a:ext cx="5510835" cy="4414847"/>
          </a:xfrm>
          <a:prstGeom prst="rect">
            <a:avLst/>
          </a:prstGeom>
        </p:spPr>
        <p:txBody>
          <a:bodyPr vert="horz" lIns="91425" tIns="45713" rIns="91425" bIns="4571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0" y="9320245"/>
            <a:ext cx="2986040" cy="490538"/>
          </a:xfrm>
          <a:prstGeom prst="rect">
            <a:avLst/>
          </a:prstGeom>
        </p:spPr>
        <p:txBody>
          <a:bodyPr vert="horz" lIns="91425" tIns="45713" rIns="91425"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114" y="9320245"/>
            <a:ext cx="2986040" cy="490538"/>
          </a:xfrm>
          <a:prstGeom prst="rect">
            <a:avLst/>
          </a:prstGeom>
        </p:spPr>
        <p:txBody>
          <a:bodyPr vert="horz" lIns="91425" tIns="45713" rIns="91425" bIns="45713" rtlCol="0" anchor="b"/>
          <a:lstStyle>
            <a:lvl1pPr algn="r">
              <a:defRPr sz="1200"/>
            </a:lvl1pPr>
          </a:lstStyle>
          <a:p>
            <a:fld id="{82BA2C0A-0B9C-4364-936A-FFC2DEB993C3}" type="slidenum">
              <a:rPr kumimoji="1" lang="ja-JP" altLang="en-US" smtClean="0"/>
              <a:t>‹#›</a:t>
            </a:fld>
            <a:endParaRPr kumimoji="1" lang="ja-JP" altLang="en-US"/>
          </a:p>
        </p:txBody>
      </p:sp>
    </p:spTree>
    <p:extLst>
      <p:ext uri="{BB962C8B-B14F-4D97-AF65-F5344CB8AC3E}">
        <p14:creationId xmlns:p14="http://schemas.microsoft.com/office/powerpoint/2010/main" val="32650555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5</a:t>
            </a:fld>
            <a:endParaRPr kumimoji="1" lang="ja-JP" altLang="en-US"/>
          </a:p>
        </p:txBody>
      </p:sp>
    </p:spTree>
    <p:extLst>
      <p:ext uri="{BB962C8B-B14F-4D97-AF65-F5344CB8AC3E}">
        <p14:creationId xmlns:p14="http://schemas.microsoft.com/office/powerpoint/2010/main" val="1722952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17</a:t>
            </a:fld>
            <a:endParaRPr kumimoji="1" lang="ja-JP" altLang="en-US"/>
          </a:p>
        </p:txBody>
      </p:sp>
    </p:spTree>
    <p:extLst>
      <p:ext uri="{BB962C8B-B14F-4D97-AF65-F5344CB8AC3E}">
        <p14:creationId xmlns:p14="http://schemas.microsoft.com/office/powerpoint/2010/main" val="2223221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19</a:t>
            </a:fld>
            <a:endParaRPr kumimoji="1" lang="ja-JP" altLang="en-US"/>
          </a:p>
        </p:txBody>
      </p:sp>
    </p:spTree>
    <p:extLst>
      <p:ext uri="{BB962C8B-B14F-4D97-AF65-F5344CB8AC3E}">
        <p14:creationId xmlns:p14="http://schemas.microsoft.com/office/powerpoint/2010/main" val="2223221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20</a:t>
            </a:fld>
            <a:endParaRPr kumimoji="1" lang="ja-JP" altLang="en-US"/>
          </a:p>
        </p:txBody>
      </p:sp>
    </p:spTree>
    <p:extLst>
      <p:ext uri="{BB962C8B-B14F-4D97-AF65-F5344CB8AC3E}">
        <p14:creationId xmlns:p14="http://schemas.microsoft.com/office/powerpoint/2010/main" val="2223221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22</a:t>
            </a:fld>
            <a:endParaRPr kumimoji="1" lang="ja-JP" altLang="en-US"/>
          </a:p>
        </p:txBody>
      </p:sp>
    </p:spTree>
    <p:extLst>
      <p:ext uri="{BB962C8B-B14F-4D97-AF65-F5344CB8AC3E}">
        <p14:creationId xmlns:p14="http://schemas.microsoft.com/office/powerpoint/2010/main" val="2223221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1961B5F-EBA0-4417-B190-D67ED9903347}" type="slidenum">
              <a:rPr lang="en-US" altLang="ja-JP" smtClean="0"/>
              <a:pPr>
                <a:defRPr/>
              </a:pPr>
              <a:t>25</a:t>
            </a:fld>
            <a:endParaRPr lang="en-US" altLang="ja-JP"/>
          </a:p>
        </p:txBody>
      </p:sp>
    </p:spTree>
    <p:extLst>
      <p:ext uri="{BB962C8B-B14F-4D97-AF65-F5344CB8AC3E}">
        <p14:creationId xmlns:p14="http://schemas.microsoft.com/office/powerpoint/2010/main" val="503947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81961B5F-EBA0-4417-B190-D67ED9903347}" type="slidenum">
              <a:rPr lang="en-US" altLang="ja-JP" smtClean="0"/>
              <a:pPr>
                <a:defRPr/>
              </a:pPr>
              <a:t>26</a:t>
            </a:fld>
            <a:endParaRPr lang="en-US" altLang="ja-JP"/>
          </a:p>
        </p:txBody>
      </p:sp>
    </p:spTree>
    <p:extLst>
      <p:ext uri="{BB962C8B-B14F-4D97-AF65-F5344CB8AC3E}">
        <p14:creationId xmlns:p14="http://schemas.microsoft.com/office/powerpoint/2010/main" val="313038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81961B5F-EBA0-4417-B190-D67ED9903347}" type="slidenum">
              <a:rPr lang="en-US" altLang="ja-JP" smtClean="0"/>
              <a:pPr>
                <a:defRPr/>
              </a:pPr>
              <a:t>30</a:t>
            </a:fld>
            <a:endParaRPr lang="en-US" altLang="ja-JP"/>
          </a:p>
        </p:txBody>
      </p:sp>
    </p:spTree>
    <p:extLst>
      <p:ext uri="{BB962C8B-B14F-4D97-AF65-F5344CB8AC3E}">
        <p14:creationId xmlns:p14="http://schemas.microsoft.com/office/powerpoint/2010/main" val="252482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961B5F-EBA0-4417-B190-D67ED9903347}" type="slidenum">
              <a:rPr lang="en-US" altLang="ja-JP" smtClean="0"/>
              <a:pPr>
                <a:defRPr/>
              </a:pPr>
              <a:t>6</a:t>
            </a:fld>
            <a:endParaRPr lang="en-US" altLang="ja-JP"/>
          </a:p>
        </p:txBody>
      </p:sp>
    </p:spTree>
    <p:extLst>
      <p:ext uri="{BB962C8B-B14F-4D97-AF65-F5344CB8AC3E}">
        <p14:creationId xmlns:p14="http://schemas.microsoft.com/office/powerpoint/2010/main" val="2240975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961B5F-EBA0-4417-B190-D67ED9903347}" type="slidenum">
              <a:rPr lang="en-US" altLang="ja-JP" smtClean="0"/>
              <a:pPr>
                <a:defRPr/>
              </a:pPr>
              <a:t>7</a:t>
            </a:fld>
            <a:endParaRPr lang="en-US" altLang="ja-JP"/>
          </a:p>
        </p:txBody>
      </p:sp>
    </p:spTree>
    <p:extLst>
      <p:ext uri="{BB962C8B-B14F-4D97-AF65-F5344CB8AC3E}">
        <p14:creationId xmlns:p14="http://schemas.microsoft.com/office/powerpoint/2010/main" val="1375010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961B5F-EBA0-4417-B190-D67ED9903347}" type="slidenum">
              <a:rPr lang="en-US" altLang="ja-JP" smtClean="0"/>
              <a:pPr>
                <a:defRPr/>
              </a:pPr>
              <a:t>8</a:t>
            </a:fld>
            <a:endParaRPr lang="en-US" altLang="ja-JP"/>
          </a:p>
        </p:txBody>
      </p:sp>
    </p:spTree>
    <p:extLst>
      <p:ext uri="{BB962C8B-B14F-4D97-AF65-F5344CB8AC3E}">
        <p14:creationId xmlns:p14="http://schemas.microsoft.com/office/powerpoint/2010/main" val="223464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961B5F-EBA0-4417-B190-D67ED9903347}" type="slidenum">
              <a:rPr lang="en-US" altLang="ja-JP" smtClean="0"/>
              <a:pPr>
                <a:defRPr/>
              </a:pPr>
              <a:t>9</a:t>
            </a:fld>
            <a:endParaRPr lang="en-US" altLang="ja-JP"/>
          </a:p>
        </p:txBody>
      </p:sp>
    </p:spTree>
    <p:extLst>
      <p:ext uri="{BB962C8B-B14F-4D97-AF65-F5344CB8AC3E}">
        <p14:creationId xmlns:p14="http://schemas.microsoft.com/office/powerpoint/2010/main" val="246472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961B5F-EBA0-4417-B190-D67ED9903347}" type="slidenum">
              <a:rPr lang="en-US" altLang="ja-JP" smtClean="0"/>
              <a:pPr>
                <a:defRPr/>
              </a:pPr>
              <a:t>10</a:t>
            </a:fld>
            <a:endParaRPr lang="en-US" altLang="ja-JP"/>
          </a:p>
        </p:txBody>
      </p:sp>
    </p:spTree>
    <p:extLst>
      <p:ext uri="{BB962C8B-B14F-4D97-AF65-F5344CB8AC3E}">
        <p14:creationId xmlns:p14="http://schemas.microsoft.com/office/powerpoint/2010/main" val="3599089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スライド イメージ プレースホルダー 1"/>
          <p:cNvSpPr>
            <a:spLocks noGrp="1" noRot="1" noChangeAspect="1"/>
          </p:cNvSpPr>
          <p:nvPr>
            <p:ph type="sldImg"/>
          </p:nvPr>
        </p:nvSpPr>
        <p:spPr>
          <a:xfrm>
            <a:off x="992188" y="736600"/>
            <a:ext cx="4906962" cy="3679825"/>
          </a:xfrm>
          <a:ln/>
        </p:spPr>
      </p:sp>
      <p:sp>
        <p:nvSpPr>
          <p:cNvPr id="36866" name="ノート プレースホルダー 2"/>
          <p:cNvSpPr>
            <a:spLocks noGrp="1"/>
          </p:cNvSpPr>
          <p:nvPr>
            <p:ph type="body" idx="1"/>
          </p:nvPr>
        </p:nvSpPr>
        <p:spPr>
          <a:noFill/>
          <a:ln/>
        </p:spPr>
        <p:txBody>
          <a:bodyPr/>
          <a:lstStyle/>
          <a:p>
            <a:endParaRPr lang="ja-JP" altLang="en-US" dirty="0"/>
          </a:p>
        </p:txBody>
      </p:sp>
      <p:sp>
        <p:nvSpPr>
          <p:cNvPr id="36867" name="スライド番号プレースホルダー 3"/>
          <p:cNvSpPr>
            <a:spLocks noGrp="1"/>
          </p:cNvSpPr>
          <p:nvPr>
            <p:ph type="sldNum" sz="quarter" idx="5"/>
          </p:nvPr>
        </p:nvSpPr>
        <p:spPr>
          <a:noFill/>
        </p:spPr>
        <p:txBody>
          <a:bodyPr/>
          <a:lstStyle/>
          <a:p>
            <a:fld id="{72A9493E-9842-4E07-BAA2-BEEC013ED103}" type="slidenum">
              <a:rPr lang="en-US" altLang="ja-JP" smtClean="0">
                <a:ea typeface="ＭＳ Ｐゴシック" charset="-128"/>
              </a:rPr>
              <a:pPr/>
              <a:t>11</a:t>
            </a:fld>
            <a:endParaRPr lang="en-US" altLang="ja-JP">
              <a:ea typeface="ＭＳ Ｐゴシック" charset="-128"/>
            </a:endParaRPr>
          </a:p>
        </p:txBody>
      </p:sp>
    </p:spTree>
    <p:extLst>
      <p:ext uri="{BB962C8B-B14F-4D97-AF65-F5344CB8AC3E}">
        <p14:creationId xmlns:p14="http://schemas.microsoft.com/office/powerpoint/2010/main" val="3303827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15</a:t>
            </a:fld>
            <a:endParaRPr kumimoji="1" lang="ja-JP" altLang="en-US"/>
          </a:p>
        </p:txBody>
      </p:sp>
    </p:spTree>
    <p:extLst>
      <p:ext uri="{BB962C8B-B14F-4D97-AF65-F5344CB8AC3E}">
        <p14:creationId xmlns:p14="http://schemas.microsoft.com/office/powerpoint/2010/main" val="222322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BA2C0A-0B9C-4364-936A-FFC2DEB993C3}" type="slidenum">
              <a:rPr kumimoji="1" lang="ja-JP" altLang="en-US" smtClean="0"/>
              <a:t>16</a:t>
            </a:fld>
            <a:endParaRPr kumimoji="1" lang="ja-JP" altLang="en-US"/>
          </a:p>
        </p:txBody>
      </p:sp>
    </p:spTree>
    <p:extLst>
      <p:ext uri="{BB962C8B-B14F-4D97-AF65-F5344CB8AC3E}">
        <p14:creationId xmlns:p14="http://schemas.microsoft.com/office/powerpoint/2010/main" val="222322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9D1FE9A-6AEB-4BE4-BEF6-EF79E98C587A}" type="datetime1">
              <a:rPr kumimoji="1" lang="ja-JP" altLang="en-US" smtClean="0"/>
              <a:t>2021/11/10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35678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AE9E841-869A-46D4-89C7-2CF7AA0F53A1}" type="datetime1">
              <a:rPr kumimoji="1" lang="ja-JP" altLang="en-US" smtClean="0"/>
              <a:t>2021/11/10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3617318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5A0FE2B-5D65-43FE-88EF-32204ECFD053}" type="datetime1">
              <a:rPr kumimoji="1" lang="ja-JP" altLang="en-US" smtClean="0"/>
              <a:t>2021/11/10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144617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7F62C4C-DCA2-49DA-B421-A9A81FD9E174}" type="datetime1">
              <a:rPr kumimoji="1" lang="ja-JP" altLang="en-US" smtClean="0"/>
              <a:t>2021/11/10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2889935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94AF487-C27F-418E-9467-D71FAE86FE12}" type="datetime1">
              <a:rPr kumimoji="1" lang="ja-JP" altLang="en-US" smtClean="0"/>
              <a:t>2021/11/10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779632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F9961AE-8F2C-4001-B537-ED1DC4B8952E}" type="datetime1">
              <a:rPr kumimoji="1" lang="ja-JP" altLang="en-US" smtClean="0"/>
              <a:t>2021/11/10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104162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8F41549-8D3A-44CB-8CE5-1B451FB164C5}" type="datetime1">
              <a:rPr kumimoji="1" lang="ja-JP" altLang="en-US" smtClean="0"/>
              <a:t>2021/11/10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33319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F677EE8-D704-49E9-9127-74F3E6713D72}" type="datetime1">
              <a:rPr kumimoji="1" lang="ja-JP" altLang="en-US" smtClean="0"/>
              <a:t>2021/11/10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527998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8401EED-AC1B-4C90-905C-53C496642B8E}" type="datetime1">
              <a:rPr kumimoji="1" lang="ja-JP" altLang="en-US" smtClean="0"/>
              <a:t>2021/11/10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424224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3BAE9E0-F889-471D-B8AF-6B45528AA3A2}" type="datetime1">
              <a:rPr kumimoji="1" lang="ja-JP" altLang="en-US" smtClean="0"/>
              <a:t>2021/11/10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157280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3D85A11-D73E-448F-B5DB-7C9FBF28D055}" type="datetime1">
              <a:rPr kumimoji="1" lang="ja-JP" altLang="en-US" smtClean="0"/>
              <a:t>2021/11/10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177077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20974-8053-46D6-A2E0-9A5D3B37C97D}" type="datetime1">
              <a:rPr kumimoji="1" lang="ja-JP" altLang="en-US" smtClean="0"/>
              <a:t>2021/11/10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754C9-D8DF-439D-B96B-3FD00F9E1147}" type="slidenum">
              <a:rPr kumimoji="1" lang="ja-JP" altLang="en-US" smtClean="0"/>
              <a:t>‹#›</a:t>
            </a:fld>
            <a:endParaRPr kumimoji="1" lang="ja-JP" altLang="en-US"/>
          </a:p>
        </p:txBody>
      </p:sp>
    </p:spTree>
    <p:extLst>
      <p:ext uri="{BB962C8B-B14F-4D97-AF65-F5344CB8AC3E}">
        <p14:creationId xmlns:p14="http://schemas.microsoft.com/office/powerpoint/2010/main" val="1189901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hyperlink" Target="http://www.google.co.jp/url?sa=i&amp;rct=j&amp;q=&amp;esrc=s&amp;source=images&amp;cd=&amp;cad=rja&amp;uact=8&amp;ved=0ahUKEwiHjev71srNAhVGKpQKHZ-WBxcQjRwIBw&amp;url=http://www.ticwakayama.jp/detail/index_250.html&amp;psig=AFQjCNGZ61VzelwBtYmTl2vdYg-Y1bxlog&amp;ust=1467201784458328"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jpeg"/><Relationship Id="rId7"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g"/><Relationship Id="rId7" Type="http://schemas.openxmlformats.org/officeDocument/2006/relationships/hyperlink" Target="http://www.pref.wakayama.lg.jp/prefg/070109/gaiyou/011/011.htm"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8.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7.emf"/><Relationship Id="rId5" Type="http://schemas.openxmlformats.org/officeDocument/2006/relationships/image" Target="../media/image96.jpeg"/><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3.emf"/><Relationship Id="rId1" Type="http://schemas.openxmlformats.org/officeDocument/2006/relationships/slideLayout" Target="../slideLayouts/slideLayout1.xml"/><Relationship Id="rId5" Type="http://schemas.openxmlformats.org/officeDocument/2006/relationships/image" Target="../media/image105.emf"/><Relationship Id="rId4" Type="http://schemas.openxmlformats.org/officeDocument/2006/relationships/image" Target="../media/image104.emf"/></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2.jpeg"/><Relationship Id="rId12"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6.jpeg"/><Relationship Id="rId5" Type="http://schemas.openxmlformats.org/officeDocument/2006/relationships/diagramColors" Target="../diagrams/colors1.xml"/><Relationship Id="rId10" Type="http://schemas.openxmlformats.org/officeDocument/2006/relationships/image" Target="../media/image5.png"/><Relationship Id="rId4" Type="http://schemas.openxmlformats.org/officeDocument/2006/relationships/diagramQuickStyle" Target="../diagrams/quickStyle1.xml"/><Relationship Id="rId9" Type="http://schemas.openxmlformats.org/officeDocument/2006/relationships/image" Target="../media/image4.jpeg"/><Relationship Id="rId1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g"/><Relationship Id="rId4" Type="http://schemas.openxmlformats.org/officeDocument/2006/relationships/image" Target="../media/image106.jpg"/></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1.jpe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b="1" dirty="0" smtClean="0"/>
              <a:t>和歌山県教育旅行のご提案</a:t>
            </a:r>
            <a:endParaRPr kumimoji="1" lang="ja-JP" altLang="en-US" b="1" dirty="0"/>
          </a:p>
        </p:txBody>
      </p:sp>
      <p:sp>
        <p:nvSpPr>
          <p:cNvPr id="3" name="サブタイトル 2"/>
          <p:cNvSpPr>
            <a:spLocks noGrp="1"/>
          </p:cNvSpPr>
          <p:nvPr>
            <p:ph type="subTitle" idx="1"/>
          </p:nvPr>
        </p:nvSpPr>
        <p:spPr>
          <a:xfrm>
            <a:off x="1371600" y="4149080"/>
            <a:ext cx="6400800" cy="1080120"/>
          </a:xfrm>
        </p:spPr>
        <p:txBody>
          <a:bodyPr>
            <a:normAutofit/>
          </a:bodyPr>
          <a:lstStyle/>
          <a:p>
            <a:r>
              <a:rPr kumimoji="1" lang="ja-JP" altLang="en-US" sz="2800" dirty="0" smtClean="0">
                <a:solidFill>
                  <a:schemeClr val="tx1"/>
                </a:solidFill>
              </a:rPr>
              <a:t>和歌山県</a:t>
            </a:r>
            <a:endParaRPr kumimoji="1" lang="ja-JP" altLang="en-US" sz="2800" dirty="0">
              <a:solidFill>
                <a:schemeClr val="tx1"/>
              </a:solidFill>
            </a:endParaRPr>
          </a:p>
        </p:txBody>
      </p:sp>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9" name="スライド番号プレースホルダー 8"/>
          <p:cNvSpPr>
            <a:spLocks noGrp="1"/>
          </p:cNvSpPr>
          <p:nvPr>
            <p:ph type="sldNum" sz="quarter" idx="12"/>
          </p:nvPr>
        </p:nvSpPr>
        <p:spPr/>
        <p:txBody>
          <a:bodyPr/>
          <a:lstStyle/>
          <a:p>
            <a:fld id="{85E754C9-D8DF-439D-B96B-3FD00F9E1147}" type="slidenum">
              <a:rPr kumimoji="1" lang="ja-JP" altLang="en-US" smtClean="0"/>
              <a:t>1</a:t>
            </a:fld>
            <a:endParaRPr kumimoji="1" lang="ja-JP" altLang="en-US"/>
          </a:p>
        </p:txBody>
      </p:sp>
    </p:spTree>
    <p:extLst>
      <p:ext uri="{BB962C8B-B14F-4D97-AF65-F5344CB8AC3E}">
        <p14:creationId xmlns:p14="http://schemas.microsoft.com/office/powerpoint/2010/main" val="727475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D257F589-FE63-4DC8-8759-53AD0093A912}" type="slidenum">
              <a:rPr lang="en-US" altLang="ja-JP" b="1" smtClean="0">
                <a:latin typeface="+mj-ea"/>
                <a:ea typeface="+mj-ea"/>
              </a:rPr>
              <a:pPr>
                <a:defRPr/>
              </a:pPr>
              <a:t>10</a:t>
            </a:fld>
            <a:endParaRPr lang="en-US" altLang="ja-JP" b="1">
              <a:latin typeface="+mj-ea"/>
              <a:ea typeface="+mj-ea"/>
            </a:endParaRPr>
          </a:p>
        </p:txBody>
      </p:sp>
      <p:cxnSp>
        <p:nvCxnSpPr>
          <p:cNvPr id="3" name="直線コネクタ 2"/>
          <p:cNvCxnSpPr/>
          <p:nvPr/>
        </p:nvCxnSpPr>
        <p:spPr>
          <a:xfrm>
            <a:off x="0" y="908720"/>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3311" y="136371"/>
            <a:ext cx="858309" cy="772349"/>
          </a:xfrm>
          <a:prstGeom prst="rect">
            <a:avLst/>
          </a:prstGeom>
        </p:spPr>
      </p:pic>
      <p:sp>
        <p:nvSpPr>
          <p:cNvPr id="6" name="正方形/長方形 5"/>
          <p:cNvSpPr/>
          <p:nvPr/>
        </p:nvSpPr>
        <p:spPr>
          <a:xfrm>
            <a:off x="205389" y="989123"/>
            <a:ext cx="4896544" cy="383009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tLang="ja-JP" sz="3200" b="1" i="1" u="sng" dirty="0">
              <a:solidFill>
                <a:srgbClr val="7030A0"/>
              </a:solidFill>
            </a:endParaRPr>
          </a:p>
          <a:p>
            <a:pPr algn="ctr"/>
            <a:r>
              <a:rPr lang="ja-JP" altLang="en-US" sz="3200" b="1" i="1" u="sng" dirty="0">
                <a:solidFill>
                  <a:srgbClr val="7030A0"/>
                </a:solidFill>
              </a:rPr>
              <a:t>ラムサール条約登録エリア</a:t>
            </a:r>
            <a:endParaRPr lang="en-US" altLang="ja-JP" sz="3200" b="1" i="1" u="sng" dirty="0">
              <a:solidFill>
                <a:srgbClr val="7030A0"/>
              </a:solidFill>
            </a:endParaRPr>
          </a:p>
          <a:p>
            <a:pPr algn="ctr"/>
            <a:r>
              <a:rPr lang="ja-JP" altLang="en-US" sz="3200" b="1" i="1" u="sng" dirty="0">
                <a:solidFill>
                  <a:srgbClr val="7030A0"/>
                </a:solidFill>
              </a:rPr>
              <a:t>「串本町の珊瑚群」</a:t>
            </a:r>
            <a:endParaRPr lang="en-US" altLang="ja-JP" sz="3200" b="1" i="1" u="sng" dirty="0">
              <a:solidFill>
                <a:srgbClr val="7030A0"/>
              </a:solidFill>
            </a:endParaRPr>
          </a:p>
          <a:p>
            <a:pPr algn="ctr"/>
            <a:endParaRPr lang="en-US" altLang="ja-JP" sz="2400" b="1" dirty="0"/>
          </a:p>
          <a:p>
            <a:r>
              <a:rPr lang="ja-JP" altLang="en-US" sz="2400" dirty="0"/>
              <a:t>年間を通じて暖かな水温と高い透明度を誇り、数多くの熱帯魚や約１２０種類の珊瑚が分布している「本州の沖縄＝串本」。 １２月上旬頃までスノーケリング等の体験が可能。</a:t>
            </a:r>
            <a:endParaRPr lang="en-US" altLang="ja-JP" sz="2400" dirty="0"/>
          </a:p>
          <a:p>
            <a:r>
              <a:rPr kumimoji="1" lang="ja-JP" altLang="en-US" sz="2400" dirty="0"/>
              <a:t>　　　　　</a:t>
            </a:r>
            <a:r>
              <a:rPr kumimoji="1" lang="ja-JP" altLang="en-US" sz="2400" b="1" u="sng" dirty="0">
                <a:solidFill>
                  <a:srgbClr val="FF0000"/>
                </a:solidFill>
              </a:rPr>
              <a:t>テーブル珊瑚の最北限</a:t>
            </a:r>
            <a:endParaRPr kumimoji="1" lang="en-US" altLang="ja-JP" sz="2400" b="1" u="sng" dirty="0">
              <a:solidFill>
                <a:srgbClr val="FF0000"/>
              </a:solidFill>
            </a:endParaRPr>
          </a:p>
          <a:p>
            <a:endParaRPr kumimoji="1" lang="en-US" altLang="ja-JP" sz="2400" dirty="0"/>
          </a:p>
        </p:txBody>
      </p:sp>
      <p:sp>
        <p:nvSpPr>
          <p:cNvPr id="11" name="ホームベース 16">
            <a:extLst>
              <a:ext uri="{FF2B5EF4-FFF2-40B4-BE49-F238E27FC236}">
                <a16:creationId xmlns:a16="http://schemas.microsoft.com/office/drawing/2014/main" id="{C562602E-43E3-4B0A-9F9D-6D9DBDFBC8EB}"/>
              </a:ext>
            </a:extLst>
          </p:cNvPr>
          <p:cNvSpPr/>
          <p:nvPr/>
        </p:nvSpPr>
        <p:spPr>
          <a:xfrm>
            <a:off x="516864" y="296901"/>
            <a:ext cx="6161062" cy="431800"/>
          </a:xfrm>
          <a:prstGeom prst="homePlat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１  世界基準の環境で体験ができます！</a:t>
            </a:r>
            <a:endParaRPr lang="en-US" altLang="ja-JP"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9A1BF43E-7143-41E3-A207-EEE8BDCDE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690" y="989123"/>
            <a:ext cx="3419921" cy="2564941"/>
          </a:xfrm>
          <a:prstGeom prst="rect">
            <a:avLst/>
          </a:prstGeom>
        </p:spPr>
      </p:pic>
      <p:pic>
        <p:nvPicPr>
          <p:cNvPr id="13" name="図 12">
            <a:extLst>
              <a:ext uri="{FF2B5EF4-FFF2-40B4-BE49-F238E27FC236}">
                <a16:creationId xmlns:a16="http://schemas.microsoft.com/office/drawing/2014/main" id="{B6F13572-0716-4003-A1A9-16C5BBAD4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4566" y="3588416"/>
            <a:ext cx="3419922" cy="2371446"/>
          </a:xfrm>
          <a:prstGeom prst="rect">
            <a:avLst/>
          </a:prstGeom>
        </p:spPr>
      </p:pic>
      <p:pic>
        <p:nvPicPr>
          <p:cNvPr id="17" name="図 16">
            <a:extLst>
              <a:ext uri="{FF2B5EF4-FFF2-40B4-BE49-F238E27FC236}">
                <a16:creationId xmlns:a16="http://schemas.microsoft.com/office/drawing/2014/main" id="{CFD4EE44-B062-4809-94F0-B8D51E8D3E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56" y="5071777"/>
            <a:ext cx="2672596" cy="1755005"/>
          </a:xfrm>
          <a:prstGeom prst="rect">
            <a:avLst/>
          </a:prstGeom>
        </p:spPr>
      </p:pic>
      <p:pic>
        <p:nvPicPr>
          <p:cNvPr id="19" name="図 18">
            <a:extLst>
              <a:ext uri="{FF2B5EF4-FFF2-40B4-BE49-F238E27FC236}">
                <a16:creationId xmlns:a16="http://schemas.microsoft.com/office/drawing/2014/main" id="{6E623958-727F-442D-902F-8522640FC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2109" y="5098853"/>
            <a:ext cx="2635142" cy="1755005"/>
          </a:xfrm>
          <a:prstGeom prst="rect">
            <a:avLst/>
          </a:prstGeom>
        </p:spPr>
      </p:pic>
    </p:spTree>
    <p:extLst>
      <p:ext uri="{BB962C8B-B14F-4D97-AF65-F5344CB8AC3E}">
        <p14:creationId xmlns:p14="http://schemas.microsoft.com/office/powerpoint/2010/main" val="3476927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6"/>
          <p:cNvPicPr>
            <a:picLocks noChangeAspect="1" noChangeArrowheads="1"/>
          </p:cNvPicPr>
          <p:nvPr/>
        </p:nvPicPr>
        <p:blipFill>
          <a:blip r:embed="rId3"/>
          <a:srcRect/>
          <a:stretch>
            <a:fillRect/>
          </a:stretch>
        </p:blipFill>
        <p:spPr bwMode="auto">
          <a:xfrm>
            <a:off x="55751" y="1044703"/>
            <a:ext cx="9010650" cy="5834063"/>
          </a:xfrm>
          <a:prstGeom prst="rect">
            <a:avLst/>
          </a:prstGeom>
          <a:noFill/>
          <a:ln w="9525">
            <a:noFill/>
            <a:miter lim="800000"/>
            <a:headEnd/>
            <a:tailEnd/>
          </a:ln>
        </p:spPr>
      </p:pic>
      <p:pic>
        <p:nvPicPr>
          <p:cNvPr id="35842" name="Picture 5"/>
          <p:cNvPicPr>
            <a:picLocks noChangeAspect="1" noChangeArrowheads="1"/>
          </p:cNvPicPr>
          <p:nvPr/>
        </p:nvPicPr>
        <p:blipFill>
          <a:blip r:embed="rId4"/>
          <a:srcRect/>
          <a:stretch>
            <a:fillRect/>
          </a:stretch>
        </p:blipFill>
        <p:spPr bwMode="auto">
          <a:xfrm>
            <a:off x="6882341" y="1724468"/>
            <a:ext cx="1998188" cy="1861421"/>
          </a:xfrm>
          <a:prstGeom prst="rect">
            <a:avLst/>
          </a:prstGeom>
          <a:noFill/>
          <a:ln w="9525">
            <a:solidFill>
              <a:schemeClr val="tx1"/>
            </a:solidFill>
            <a:miter lim="800000"/>
            <a:headEnd/>
            <a:tailEnd/>
          </a:ln>
        </p:spPr>
      </p:pic>
      <p:sp>
        <p:nvSpPr>
          <p:cNvPr id="35843" name="Rectangle 7"/>
          <p:cNvSpPr>
            <a:spLocks noChangeArrowheads="1"/>
          </p:cNvSpPr>
          <p:nvPr/>
        </p:nvSpPr>
        <p:spPr bwMode="auto">
          <a:xfrm>
            <a:off x="8046956" y="3165401"/>
            <a:ext cx="647700" cy="360362"/>
          </a:xfrm>
          <a:prstGeom prst="rect">
            <a:avLst/>
          </a:prstGeom>
          <a:noFill/>
          <a:ln w="38100">
            <a:solidFill>
              <a:srgbClr val="FF0000"/>
            </a:solidFill>
            <a:miter lim="800000"/>
            <a:headEnd/>
            <a:tailEnd/>
          </a:ln>
        </p:spPr>
        <p:txBody>
          <a:bodyPr wrap="none" anchor="ctr"/>
          <a:lstStyle/>
          <a:p>
            <a:endParaRPr lang="ja-JP" altLang="en-US"/>
          </a:p>
        </p:txBody>
      </p:sp>
      <p:sp>
        <p:nvSpPr>
          <p:cNvPr id="35844" name="テキスト ボックス 5"/>
          <p:cNvSpPr txBox="1">
            <a:spLocks noChangeArrowheads="1"/>
          </p:cNvSpPr>
          <p:nvPr/>
        </p:nvSpPr>
        <p:spPr bwMode="auto">
          <a:xfrm>
            <a:off x="3514356" y="1272043"/>
            <a:ext cx="5148064" cy="830997"/>
          </a:xfrm>
          <a:prstGeom prst="rect">
            <a:avLst/>
          </a:prstGeom>
          <a:noFill/>
          <a:ln w="9525">
            <a:noFill/>
            <a:miter lim="800000"/>
            <a:headEnd/>
            <a:tailEnd/>
          </a:ln>
        </p:spPr>
        <p:txBody>
          <a:bodyPr wrap="square">
            <a:spAutoFit/>
          </a:bodyPr>
          <a:lstStyle/>
          <a:p>
            <a:r>
              <a:rPr lang="ja-JP" altLang="en-US" sz="2400" b="1" i="1" u="sng" dirty="0">
                <a:solidFill>
                  <a:srgbClr val="FF0000"/>
                </a:solidFill>
                <a:effectLst>
                  <a:outerShdw blurRad="38100" dist="38100" dir="2700000" algn="tl">
                    <a:srgbClr val="000000">
                      <a:alpha val="43137"/>
                    </a:srgbClr>
                  </a:outerShdw>
                </a:effectLst>
              </a:rPr>
              <a:t>テーブルサンゴの群生地</a:t>
            </a:r>
            <a:endParaRPr lang="en-US" altLang="ja-JP" sz="2400" b="1" i="1" u="sng" dirty="0">
              <a:solidFill>
                <a:srgbClr val="FF0000"/>
              </a:solidFill>
              <a:effectLst>
                <a:outerShdw blurRad="38100" dist="38100" dir="2700000" algn="tl">
                  <a:srgbClr val="000000">
                    <a:alpha val="43137"/>
                  </a:srgbClr>
                </a:outerShdw>
              </a:effectLst>
            </a:endParaRPr>
          </a:p>
          <a:p>
            <a:r>
              <a:rPr lang="ja-JP" altLang="en-US" sz="2400" b="1" i="1" u="sng" dirty="0">
                <a:solidFill>
                  <a:srgbClr val="FF0000"/>
                </a:solidFill>
                <a:effectLst>
                  <a:outerShdw blurRad="38100" dist="38100" dir="2700000" algn="tl">
                    <a:srgbClr val="000000">
                      <a:alpha val="43137"/>
                    </a:srgbClr>
                  </a:outerShdw>
                </a:effectLst>
              </a:rPr>
              <a:t>として世界最北限</a:t>
            </a:r>
          </a:p>
        </p:txBody>
      </p:sp>
      <p:sp>
        <p:nvSpPr>
          <p:cNvPr id="7" name="テキスト ボックス 6"/>
          <p:cNvSpPr txBox="1">
            <a:spLocks noChangeArrowheads="1"/>
          </p:cNvSpPr>
          <p:nvPr/>
        </p:nvSpPr>
        <p:spPr bwMode="auto">
          <a:xfrm>
            <a:off x="361810" y="1357015"/>
            <a:ext cx="2940377" cy="2616101"/>
          </a:xfrm>
          <a:prstGeom prst="rect">
            <a:avLst/>
          </a:prstGeom>
          <a:solidFill>
            <a:schemeClr val="tx2">
              <a:alpha val="85881"/>
            </a:schemeClr>
          </a:solidFill>
          <a:ln w="9525">
            <a:noFill/>
            <a:miter lim="800000"/>
            <a:headEnd/>
            <a:tailEnd/>
          </a:ln>
        </p:spPr>
        <p:txBody>
          <a:bodyPr wrap="square">
            <a:spAutoFit/>
          </a:bodyPr>
          <a:lstStyle/>
          <a:p>
            <a:r>
              <a:rPr lang="ja-JP" altLang="en-US" sz="2000" b="1" dirty="0">
                <a:solidFill>
                  <a:schemeClr val="bg1"/>
                </a:solidFill>
              </a:rPr>
              <a:t>ラムサール条約に登録されているサンゴの海</a:t>
            </a:r>
            <a:endParaRPr lang="en-US" altLang="ja-JP" sz="2000" b="1" dirty="0">
              <a:solidFill>
                <a:schemeClr val="bg1"/>
              </a:solidFill>
            </a:endParaRPr>
          </a:p>
          <a:p>
            <a:endParaRPr lang="en-US" altLang="ja-JP" sz="2000" b="1" dirty="0">
              <a:solidFill>
                <a:schemeClr val="bg1"/>
              </a:solidFill>
            </a:endParaRPr>
          </a:p>
          <a:p>
            <a:r>
              <a:rPr lang="ja-JP" altLang="en-US" sz="2000" b="1" dirty="0">
                <a:solidFill>
                  <a:srgbClr val="FFFF00"/>
                </a:solidFill>
              </a:rPr>
              <a:t>・沖縄の慶良間諸島</a:t>
            </a:r>
            <a:endParaRPr lang="en-US" altLang="ja-JP" sz="2000" b="1" dirty="0">
              <a:solidFill>
                <a:srgbClr val="FFFF00"/>
              </a:solidFill>
            </a:endParaRPr>
          </a:p>
          <a:p>
            <a:endParaRPr lang="en-US" altLang="ja-JP" sz="2000" b="1" dirty="0">
              <a:solidFill>
                <a:schemeClr val="bg1"/>
              </a:solidFill>
            </a:endParaRPr>
          </a:p>
          <a:p>
            <a:r>
              <a:rPr lang="ja-JP" altLang="en-US" sz="2000" b="1" dirty="0">
                <a:solidFill>
                  <a:srgbClr val="FFFF00"/>
                </a:solidFill>
              </a:rPr>
              <a:t>・和歌山の串本沿岸地域</a:t>
            </a:r>
            <a:endParaRPr lang="en-US" altLang="ja-JP" sz="2000" b="1" dirty="0">
              <a:solidFill>
                <a:srgbClr val="FFFF00"/>
              </a:solidFill>
            </a:endParaRPr>
          </a:p>
          <a:p>
            <a:endParaRPr lang="en-US" altLang="ja-JP" sz="2000" b="1" dirty="0">
              <a:solidFill>
                <a:schemeClr val="bg1"/>
              </a:solidFill>
            </a:endParaRPr>
          </a:p>
          <a:p>
            <a:r>
              <a:rPr lang="ja-JP" altLang="en-US" sz="2400" b="1" u="sng" dirty="0">
                <a:solidFill>
                  <a:srgbClr val="FF0000"/>
                </a:solidFill>
              </a:rPr>
              <a:t>日本では２箇所のみ</a:t>
            </a:r>
          </a:p>
        </p:txBody>
      </p:sp>
      <p:sp>
        <p:nvSpPr>
          <p:cNvPr id="35846" name="AutoShape 7"/>
          <p:cNvSpPr>
            <a:spLocks noChangeArrowheads="1"/>
          </p:cNvSpPr>
          <p:nvPr/>
        </p:nvSpPr>
        <p:spPr bwMode="auto">
          <a:xfrm>
            <a:off x="7881435" y="2782805"/>
            <a:ext cx="727782" cy="269221"/>
          </a:xfrm>
          <a:prstGeom prst="wedgeRoundRectCallout">
            <a:avLst>
              <a:gd name="adj1" fmla="val 23148"/>
              <a:gd name="adj2" fmla="val 167583"/>
              <a:gd name="adj3" fmla="val 16667"/>
            </a:avLst>
          </a:prstGeom>
          <a:solidFill>
            <a:schemeClr val="hlink"/>
          </a:solidFill>
          <a:ln w="9525">
            <a:solidFill>
              <a:schemeClr val="tx1"/>
            </a:solidFill>
            <a:miter lim="800000"/>
            <a:headEnd/>
            <a:tailEnd/>
          </a:ln>
        </p:spPr>
        <p:txBody>
          <a:bodyPr/>
          <a:lstStyle/>
          <a:p>
            <a:pPr algn="ctr"/>
            <a:r>
              <a:rPr lang="ja-JP" altLang="en-US"/>
              <a:t>ココです</a:t>
            </a:r>
          </a:p>
        </p:txBody>
      </p:sp>
      <p:sp>
        <p:nvSpPr>
          <p:cNvPr id="2" name="スライド番号プレースホルダー 1"/>
          <p:cNvSpPr>
            <a:spLocks noGrp="1"/>
          </p:cNvSpPr>
          <p:nvPr>
            <p:ph type="sldNum" sz="quarter" idx="12"/>
          </p:nvPr>
        </p:nvSpPr>
        <p:spPr/>
        <p:txBody>
          <a:bodyPr/>
          <a:lstStyle/>
          <a:p>
            <a:pPr>
              <a:defRPr/>
            </a:pPr>
            <a:fld id="{D257F589-FE63-4DC8-8759-53AD0093A912}" type="slidenum">
              <a:rPr lang="en-US" altLang="ja-JP" smtClean="0"/>
              <a:pPr>
                <a:defRPr/>
              </a:pPr>
              <a:t>11</a:t>
            </a:fld>
            <a:endParaRPr lang="en-US" altLang="ja-JP" dirty="0"/>
          </a:p>
        </p:txBody>
      </p:sp>
      <p:cxnSp>
        <p:nvCxnSpPr>
          <p:cNvPr id="10" name="直線コネクタ 9">
            <a:extLst>
              <a:ext uri="{FF2B5EF4-FFF2-40B4-BE49-F238E27FC236}">
                <a16:creationId xmlns:a16="http://schemas.microsoft.com/office/drawing/2014/main" id="{6B1049C5-7A74-4F03-82BB-4B44FC852350}"/>
              </a:ext>
            </a:extLst>
          </p:cNvPr>
          <p:cNvCxnSpPr/>
          <p:nvPr/>
        </p:nvCxnSpPr>
        <p:spPr>
          <a:xfrm>
            <a:off x="0" y="1044703"/>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DBF6C432-7F44-4FAA-A586-96D3BB5CF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3311" y="136371"/>
            <a:ext cx="858309" cy="772349"/>
          </a:xfrm>
          <a:prstGeom prst="rect">
            <a:avLst/>
          </a:prstGeom>
        </p:spPr>
      </p:pic>
      <p:sp>
        <p:nvSpPr>
          <p:cNvPr id="12" name="ホームベース 16">
            <a:extLst>
              <a:ext uri="{FF2B5EF4-FFF2-40B4-BE49-F238E27FC236}">
                <a16:creationId xmlns:a16="http://schemas.microsoft.com/office/drawing/2014/main" id="{C54B264B-B94F-44DB-804F-FDA334142113}"/>
              </a:ext>
            </a:extLst>
          </p:cNvPr>
          <p:cNvSpPr/>
          <p:nvPr/>
        </p:nvSpPr>
        <p:spPr>
          <a:xfrm>
            <a:off x="542380" y="320451"/>
            <a:ext cx="6161062" cy="431800"/>
          </a:xfrm>
          <a:prstGeom prst="homePlat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１  世界基準の環境で体験ができます！</a:t>
            </a:r>
            <a:endParaRPr lang="en-US" altLang="ja-JP"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202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コンテンツ プレースホルダー 2"/>
          <p:cNvSpPr txBox="1">
            <a:spLocks/>
          </p:cNvSpPr>
          <p:nvPr/>
        </p:nvSpPr>
        <p:spPr>
          <a:xfrm>
            <a:off x="107504" y="132329"/>
            <a:ext cx="8303621" cy="12241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000" b="1" dirty="0" smtClean="0">
                <a:solidFill>
                  <a:schemeClr val="accent6"/>
                </a:solidFill>
                <a:latin typeface="HG丸ｺﾞｼｯｸM-PRO" panose="020F0600000000000000" pitchFamily="50" charset="-128"/>
                <a:ea typeface="HG丸ｺﾞｼｯｸM-PRO" panose="020F0600000000000000" pitchFamily="50" charset="-128"/>
              </a:rPr>
              <a:t>「考える力を身につける！！」</a:t>
            </a:r>
            <a:r>
              <a:rPr lang="ja-JP" altLang="en-US" sz="2000" b="1" dirty="0" err="1" smtClean="0">
                <a:solidFill>
                  <a:schemeClr val="accent6"/>
                </a:solidFill>
                <a:latin typeface="HG丸ｺﾞｼｯｸM-PRO" panose="020F0600000000000000" pitchFamily="50" charset="-128"/>
                <a:ea typeface="HG丸ｺﾞｼｯｸM-PRO" panose="020F0600000000000000" pitchFamily="50" charset="-128"/>
              </a:rPr>
              <a:t>ｰ</a:t>
            </a:r>
            <a:r>
              <a:rPr lang="ja-JP" altLang="en-US" sz="2000" b="1" dirty="0" smtClean="0">
                <a:solidFill>
                  <a:schemeClr val="accent6"/>
                </a:solidFill>
                <a:latin typeface="HG丸ｺﾞｼｯｸM-PRO" panose="020F0600000000000000" pitchFamily="50" charset="-128"/>
                <a:ea typeface="HG丸ｺﾞｼｯｸM-PRO" panose="020F0600000000000000" pitchFamily="50" charset="-128"/>
              </a:rPr>
              <a:t>和歌山ならではの修学旅行をｰ</a:t>
            </a:r>
            <a:endParaRPr lang="en-US" altLang="ja-JP" sz="2000" b="1" dirty="0" smtClean="0">
              <a:solidFill>
                <a:schemeClr val="accent6"/>
              </a:solidFill>
              <a:latin typeface="HG丸ｺﾞｼｯｸM-PRO" panose="020F0600000000000000" pitchFamily="50" charset="-128"/>
              <a:ea typeface="HG丸ｺﾞｼｯｸM-PRO" panose="020F0600000000000000" pitchFamily="50" charset="-128"/>
            </a:endParaRPr>
          </a:p>
        </p:txBody>
      </p:sp>
      <p:pic>
        <p:nvPicPr>
          <p:cNvPr id="8" name="図 2"/>
          <p:cNvPicPr>
            <a:picLocks noChangeAspect="1"/>
          </p:cNvPicPr>
          <p:nvPr/>
        </p:nvPicPr>
        <p:blipFill>
          <a:blip r:embed="rId3"/>
          <a:srcRect/>
          <a:stretch>
            <a:fillRect/>
          </a:stretch>
        </p:blipFill>
        <p:spPr bwMode="auto">
          <a:xfrm>
            <a:off x="420465" y="5023281"/>
            <a:ext cx="2389953" cy="16411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C:\Users\Isamu Aoki\Desktop\1854年(安政元年)11月5日津波.jpeg"/>
          <p:cNvPicPr>
            <a:picLocks noChangeAspect="1" noChangeArrowheads="1"/>
          </p:cNvPicPr>
          <p:nvPr/>
        </p:nvPicPr>
        <p:blipFill>
          <a:blip r:embed="rId4" cstate="print"/>
          <a:srcRect/>
          <a:stretch>
            <a:fillRect/>
          </a:stretch>
        </p:blipFill>
        <p:spPr bwMode="auto">
          <a:xfrm>
            <a:off x="419918" y="2924944"/>
            <a:ext cx="2389954" cy="1644788"/>
          </a:xfrm>
          <a:prstGeom prst="rect">
            <a:avLst/>
          </a:prstGeom>
          <a:noFill/>
        </p:spPr>
      </p:pic>
      <p:sp>
        <p:nvSpPr>
          <p:cNvPr id="13" name="Rectangle 36"/>
          <p:cNvSpPr>
            <a:spLocks noChangeArrowheads="1"/>
          </p:cNvSpPr>
          <p:nvPr/>
        </p:nvSpPr>
        <p:spPr bwMode="auto">
          <a:xfrm>
            <a:off x="307776" y="6679465"/>
            <a:ext cx="26324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a:t>
            </a:r>
            <a:r>
              <a:rPr lang="ja-JP" altLang="en-US" sz="800" b="1" dirty="0" smtClean="0">
                <a:solidFill>
                  <a:srgbClr val="000000"/>
                </a:solidFill>
              </a:rPr>
              <a:t>⑦将来を見据えた資源管理「天然マグロと養殖マグロ</a:t>
            </a:r>
            <a:r>
              <a:rPr lang="en-US" altLang="ja-JP" sz="800" b="1" dirty="0" smtClean="0">
                <a:solidFill>
                  <a:srgbClr val="000000"/>
                </a:solidFill>
              </a:rPr>
              <a:t> </a:t>
            </a:r>
            <a:r>
              <a:rPr lang="ja-JP" altLang="en-US" sz="800" b="1" dirty="0" smtClean="0">
                <a:solidFill>
                  <a:srgbClr val="000000"/>
                </a:solidFill>
              </a:rPr>
              <a:t>」</a:t>
            </a:r>
            <a:endParaRPr lang="en-US" altLang="ja-JP" sz="800" b="1" dirty="0" smtClean="0">
              <a:solidFill>
                <a:srgbClr val="000000"/>
              </a:solidFill>
            </a:endParaRPr>
          </a:p>
        </p:txBody>
      </p:sp>
      <p:sp>
        <p:nvSpPr>
          <p:cNvPr id="14" name="Rectangle 36"/>
          <p:cNvSpPr>
            <a:spLocks noChangeArrowheads="1"/>
          </p:cNvSpPr>
          <p:nvPr/>
        </p:nvSpPr>
        <p:spPr bwMode="auto">
          <a:xfrm>
            <a:off x="539006" y="2552133"/>
            <a:ext cx="19436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a:t>
            </a:r>
            <a:r>
              <a:rPr lang="ja-JP" altLang="en-US" sz="800" b="1" dirty="0" smtClean="0">
                <a:solidFill>
                  <a:srgbClr val="000000"/>
                </a:solidFill>
              </a:rPr>
              <a:t>　①世界遺産「熊野</a:t>
            </a:r>
            <a:r>
              <a:rPr lang="ja-JP" altLang="en-US" sz="800" b="1" dirty="0">
                <a:solidFill>
                  <a:srgbClr val="000000"/>
                </a:solidFill>
              </a:rPr>
              <a:t>古道</a:t>
            </a:r>
            <a:r>
              <a:rPr lang="en-US" altLang="ja-JP" sz="800" b="1" dirty="0" smtClean="0">
                <a:solidFill>
                  <a:srgbClr val="000000"/>
                </a:solidFill>
              </a:rPr>
              <a:t> </a:t>
            </a:r>
            <a:r>
              <a:rPr lang="ja-JP" altLang="en-US" sz="800" b="1" dirty="0" smtClean="0">
                <a:solidFill>
                  <a:srgbClr val="000000"/>
                </a:solidFill>
              </a:rPr>
              <a:t>」の保全活動</a:t>
            </a:r>
            <a:endParaRPr lang="en-US" altLang="ja-JP" sz="800" b="1" dirty="0" smtClean="0">
              <a:solidFill>
                <a:srgbClr val="000000"/>
              </a:solidFill>
            </a:endParaRPr>
          </a:p>
        </p:txBody>
      </p:sp>
      <p:sp>
        <p:nvSpPr>
          <p:cNvPr id="15" name="Rectangle 36"/>
          <p:cNvSpPr>
            <a:spLocks noChangeArrowheads="1"/>
          </p:cNvSpPr>
          <p:nvPr/>
        </p:nvSpPr>
        <p:spPr bwMode="auto">
          <a:xfrm>
            <a:off x="732619" y="4581128"/>
            <a:ext cx="27545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a:t>
            </a:r>
            <a:r>
              <a:rPr lang="ja-JP" altLang="en-US" sz="800" b="1" dirty="0" smtClean="0">
                <a:solidFill>
                  <a:srgbClr val="000000"/>
                </a:solidFill>
              </a:rPr>
              <a:t>　④防災</a:t>
            </a:r>
            <a:r>
              <a:rPr lang="ja-JP" altLang="en-US" sz="800" b="1" dirty="0">
                <a:solidFill>
                  <a:srgbClr val="000000"/>
                </a:solidFill>
              </a:rPr>
              <a:t>学習</a:t>
            </a:r>
            <a:r>
              <a:rPr lang="ja-JP" altLang="en-US" sz="800" b="1" dirty="0" smtClean="0">
                <a:solidFill>
                  <a:srgbClr val="000000"/>
                </a:solidFill>
              </a:rPr>
              <a:t>（津波・土砂災害）</a:t>
            </a:r>
            <a:r>
              <a:rPr lang="en-US" altLang="ja-JP" sz="800" b="1" dirty="0" smtClean="0">
                <a:solidFill>
                  <a:srgbClr val="000000"/>
                </a:solidFill>
              </a:rPr>
              <a:t> </a:t>
            </a:r>
          </a:p>
        </p:txBody>
      </p:sp>
      <p:sp>
        <p:nvSpPr>
          <p:cNvPr id="18" name="Rectangle 36"/>
          <p:cNvSpPr>
            <a:spLocks noChangeArrowheads="1"/>
          </p:cNvSpPr>
          <p:nvPr/>
        </p:nvSpPr>
        <p:spPr bwMode="auto">
          <a:xfrm>
            <a:off x="5940152" y="6669940"/>
            <a:ext cx="28083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⑨</a:t>
            </a:r>
            <a:r>
              <a:rPr lang="ja-JP" altLang="en-US" sz="800" b="1" dirty="0" smtClean="0">
                <a:solidFill>
                  <a:srgbClr val="000000"/>
                </a:solidFill>
              </a:rPr>
              <a:t>和歌山県串本町とトルコの友好から「豊かな心」を学ぶ</a:t>
            </a:r>
            <a:r>
              <a:rPr lang="en-US" altLang="ja-JP" sz="800" b="1" dirty="0" smtClean="0">
                <a:solidFill>
                  <a:srgbClr val="000000"/>
                </a:solidFill>
              </a:rPr>
              <a:t> </a:t>
            </a: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4586" y="918245"/>
            <a:ext cx="2378865" cy="163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6"/>
          <p:cNvSpPr>
            <a:spLocks noChangeArrowheads="1"/>
          </p:cNvSpPr>
          <p:nvPr/>
        </p:nvSpPr>
        <p:spPr bwMode="auto">
          <a:xfrm>
            <a:off x="6190077" y="2558752"/>
            <a:ext cx="21602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③</a:t>
            </a:r>
            <a:r>
              <a:rPr lang="ja-JP" altLang="en-US" sz="800" b="1" dirty="0" smtClean="0">
                <a:solidFill>
                  <a:srgbClr val="000000"/>
                </a:solidFill>
              </a:rPr>
              <a:t>サンゴの保全</a:t>
            </a:r>
            <a:r>
              <a:rPr lang="ja-JP" altLang="en-US" sz="800" b="1" dirty="0">
                <a:solidFill>
                  <a:srgbClr val="000000"/>
                </a:solidFill>
              </a:rPr>
              <a:t>～</a:t>
            </a:r>
            <a:r>
              <a:rPr lang="ja-JP" altLang="en-US" sz="800" b="1" dirty="0" smtClean="0">
                <a:solidFill>
                  <a:srgbClr val="000000"/>
                </a:solidFill>
              </a:rPr>
              <a:t>美しい海を残すために</a:t>
            </a:r>
            <a:r>
              <a:rPr lang="ja-JP" altLang="en-US" sz="800" b="1" dirty="0">
                <a:solidFill>
                  <a:srgbClr val="000000"/>
                </a:solidFill>
              </a:rPr>
              <a:t>～</a:t>
            </a:r>
            <a:endParaRPr lang="en-US" altLang="ja-JP" sz="800" b="1" dirty="0" smtClean="0">
              <a:solidFill>
                <a:srgbClr val="000000"/>
              </a:solidFill>
            </a:endParaRPr>
          </a:p>
        </p:txBody>
      </p:sp>
      <p:pic>
        <p:nvPicPr>
          <p:cNvPr id="2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2743" y="918245"/>
            <a:ext cx="2370611" cy="162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TS3-FILE01D\user$\134457\デスクトップ\トルコ関係\慰霊碑２.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6097185" y="5017775"/>
            <a:ext cx="2389953" cy="16696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7909" y="5020955"/>
            <a:ext cx="2374211" cy="163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7419" y="2935882"/>
            <a:ext cx="2378865" cy="1645826"/>
          </a:xfrm>
          <a:prstGeom prst="rect">
            <a:avLst/>
          </a:prstGeom>
        </p:spPr>
      </p:pic>
      <p:pic>
        <p:nvPicPr>
          <p:cNvPr id="1028" name="Picture 4" descr="\\172.20.30.63\観光交流課\01 和歌山県内観光地　写真\01 楠本弘児写真集（要使用承認）\4.串本・古座・すさみ\古座川一枚岩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4083" y="918245"/>
            <a:ext cx="2378865" cy="16142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72.20.30.63\観光交流課\01 和歌山県内観光地　写真\04★iPad用写真データ集\Nature Explorer\有田・湯浅\角長４.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08529" y="2934469"/>
            <a:ext cx="2378865" cy="16458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6"/>
          <p:cNvSpPr>
            <a:spLocks noChangeArrowheads="1"/>
          </p:cNvSpPr>
          <p:nvPr/>
        </p:nvSpPr>
        <p:spPr bwMode="auto">
          <a:xfrm>
            <a:off x="3498979" y="6665748"/>
            <a:ext cx="19436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a:t>
            </a:r>
            <a:r>
              <a:rPr lang="ja-JP" altLang="en-US" sz="800" b="1" dirty="0" smtClean="0">
                <a:solidFill>
                  <a:srgbClr val="000000"/>
                </a:solidFill>
              </a:rPr>
              <a:t>　⑧日本</a:t>
            </a:r>
            <a:r>
              <a:rPr lang="ja-JP" altLang="en-US" sz="800" b="1" dirty="0">
                <a:solidFill>
                  <a:srgbClr val="000000"/>
                </a:solidFill>
              </a:rPr>
              <a:t>遺産</a:t>
            </a:r>
            <a:r>
              <a:rPr lang="ja-JP" altLang="en-US" sz="800" b="1" dirty="0" smtClean="0">
                <a:solidFill>
                  <a:srgbClr val="000000"/>
                </a:solidFill>
              </a:rPr>
              <a:t>「</a:t>
            </a:r>
            <a:r>
              <a:rPr lang="ja-JP" altLang="en-US" sz="800" b="1" dirty="0">
                <a:solidFill>
                  <a:srgbClr val="000000"/>
                </a:solidFill>
              </a:rPr>
              <a:t>くじら</a:t>
            </a:r>
            <a:r>
              <a:rPr lang="ja-JP" altLang="en-US" sz="800" b="1" dirty="0" smtClean="0">
                <a:solidFill>
                  <a:srgbClr val="000000"/>
                </a:solidFill>
              </a:rPr>
              <a:t>とともに生きる」</a:t>
            </a:r>
            <a:endParaRPr lang="en-US" altLang="ja-JP" sz="800" b="1" dirty="0" smtClean="0">
              <a:solidFill>
                <a:srgbClr val="000000"/>
              </a:solidFill>
            </a:endParaRPr>
          </a:p>
        </p:txBody>
      </p:sp>
      <p:sp>
        <p:nvSpPr>
          <p:cNvPr id="22" name="Rectangle 36"/>
          <p:cNvSpPr>
            <a:spLocks noChangeArrowheads="1"/>
          </p:cNvSpPr>
          <p:nvPr/>
        </p:nvSpPr>
        <p:spPr bwMode="auto">
          <a:xfrm>
            <a:off x="3266331" y="4581708"/>
            <a:ext cx="23212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a:t>
            </a:r>
            <a:r>
              <a:rPr lang="ja-JP" altLang="en-US" sz="800" b="1" dirty="0" smtClean="0">
                <a:solidFill>
                  <a:srgbClr val="000000"/>
                </a:solidFill>
              </a:rPr>
              <a:t>　⑤世界農業遺産「みなべ・田辺の梅システム」</a:t>
            </a:r>
            <a:endParaRPr lang="en-US" altLang="ja-JP" sz="800" b="1" dirty="0" smtClean="0">
              <a:solidFill>
                <a:srgbClr val="000000"/>
              </a:solidFill>
            </a:endParaRPr>
          </a:p>
        </p:txBody>
      </p:sp>
      <p:sp>
        <p:nvSpPr>
          <p:cNvPr id="25" name="Rectangle 36"/>
          <p:cNvSpPr>
            <a:spLocks noChangeArrowheads="1"/>
          </p:cNvSpPr>
          <p:nvPr/>
        </p:nvSpPr>
        <p:spPr bwMode="auto">
          <a:xfrm>
            <a:off x="3059832" y="2544996"/>
            <a:ext cx="29163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　②</a:t>
            </a:r>
            <a:r>
              <a:rPr lang="ja-JP" altLang="en-US" sz="800" b="1" dirty="0" smtClean="0">
                <a:solidFill>
                  <a:srgbClr val="000000"/>
                </a:solidFill>
              </a:rPr>
              <a:t>南紀熊野ジオパーク～大地に触れ、生活への恵みを知る～</a:t>
            </a:r>
            <a:endParaRPr lang="en-US" altLang="ja-JP" sz="800" b="1" dirty="0" smtClean="0">
              <a:solidFill>
                <a:srgbClr val="000000"/>
              </a:solidFill>
            </a:endParaRPr>
          </a:p>
        </p:txBody>
      </p:sp>
      <p:sp>
        <p:nvSpPr>
          <p:cNvPr id="26" name="Rectangle 36"/>
          <p:cNvSpPr>
            <a:spLocks noChangeArrowheads="1"/>
          </p:cNvSpPr>
          <p:nvPr/>
        </p:nvSpPr>
        <p:spPr bwMode="auto">
          <a:xfrm>
            <a:off x="6855604" y="4571761"/>
            <a:ext cx="14141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800" b="1" dirty="0">
                <a:solidFill>
                  <a:srgbClr val="000000"/>
                </a:solidFill>
              </a:rPr>
              <a:t>⑥</a:t>
            </a:r>
            <a:r>
              <a:rPr lang="ja-JP" altLang="en-US" sz="800" b="1" dirty="0" smtClean="0">
                <a:solidFill>
                  <a:srgbClr val="000000"/>
                </a:solidFill>
              </a:rPr>
              <a:t>食文化学習</a:t>
            </a:r>
            <a:endParaRPr lang="en-US" altLang="ja-JP" sz="800" b="1" dirty="0" smtClean="0">
              <a:solidFill>
                <a:srgbClr val="000000"/>
              </a:solidFill>
            </a:endParaRPr>
          </a:p>
        </p:txBody>
      </p:sp>
      <p:sp>
        <p:nvSpPr>
          <p:cNvPr id="4" name="スライド番号プレースホルダー 3"/>
          <p:cNvSpPr>
            <a:spLocks noGrp="1"/>
          </p:cNvSpPr>
          <p:nvPr>
            <p:ph type="sldNum" sz="quarter" idx="12"/>
          </p:nvPr>
        </p:nvSpPr>
        <p:spPr>
          <a:xfrm>
            <a:off x="6758880" y="6356350"/>
            <a:ext cx="2133600" cy="365125"/>
          </a:xfrm>
        </p:spPr>
        <p:txBody>
          <a:bodyPr/>
          <a:lstStyle/>
          <a:p>
            <a:fld id="{85E754C9-D8DF-439D-B96B-3FD00F9E1147}" type="slidenum">
              <a:rPr kumimoji="1" lang="ja-JP" altLang="en-US" smtClean="0"/>
              <a:t>12</a:t>
            </a:fld>
            <a:endParaRPr kumimoji="1" lang="ja-JP" altLang="en-US" dirty="0"/>
          </a:p>
        </p:txBody>
      </p:sp>
      <p:cxnSp>
        <p:nvCxnSpPr>
          <p:cNvPr id="11" name="直線コネクタ 10"/>
          <p:cNvCxnSpPr/>
          <p:nvPr/>
        </p:nvCxnSpPr>
        <p:spPr>
          <a:xfrm>
            <a:off x="107504" y="908720"/>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1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20" y="841520"/>
            <a:ext cx="7903130"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テーマ①：世界遺産「熊野古道」の保全活動</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pic>
        <p:nvPicPr>
          <p:cNvPr id="8" name="Picture 5" descr="道休禅門前（作業前）"/>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42232"/>
            <a:ext cx="2158071" cy="139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作業風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383" y="1762462"/>
            <a:ext cx="210923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道休禅門前（作業後）"/>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9254" y="1736879"/>
            <a:ext cx="2160239" cy="139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右矢印 2"/>
          <p:cNvSpPr/>
          <p:nvPr/>
        </p:nvSpPr>
        <p:spPr>
          <a:xfrm>
            <a:off x="2843808" y="2204222"/>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5796136" y="2191430"/>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ectangle 36"/>
          <p:cNvSpPr>
            <a:spLocks noChangeArrowheads="1"/>
          </p:cNvSpPr>
          <p:nvPr/>
        </p:nvSpPr>
        <p:spPr bwMode="auto">
          <a:xfrm>
            <a:off x="395536" y="3168478"/>
            <a:ext cx="1919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道普請（作業前</a:t>
            </a:r>
            <a:r>
              <a:rPr lang="en-US" altLang="ja-JP" sz="1600" b="1" dirty="0" smtClean="0">
                <a:solidFill>
                  <a:srgbClr val="000000"/>
                </a:solidFill>
              </a:rPr>
              <a:t> </a:t>
            </a:r>
            <a:r>
              <a:rPr lang="ja-JP" altLang="en-US" sz="1600" b="1" dirty="0" smtClean="0">
                <a:solidFill>
                  <a:srgbClr val="000000"/>
                </a:solidFill>
              </a:rPr>
              <a:t>）</a:t>
            </a:r>
            <a:endParaRPr lang="en-US" altLang="ja-JP" sz="1600" b="1" dirty="0" smtClean="0">
              <a:solidFill>
                <a:srgbClr val="000000"/>
              </a:solidFill>
            </a:endParaRPr>
          </a:p>
        </p:txBody>
      </p:sp>
      <p:sp>
        <p:nvSpPr>
          <p:cNvPr id="14" name="Rectangle 36"/>
          <p:cNvSpPr>
            <a:spLocks noChangeArrowheads="1"/>
          </p:cNvSpPr>
          <p:nvPr/>
        </p:nvSpPr>
        <p:spPr bwMode="auto">
          <a:xfrm>
            <a:off x="3612333" y="3162246"/>
            <a:ext cx="1919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作業中</a:t>
            </a:r>
            <a:endParaRPr lang="en-US" altLang="ja-JP" sz="1600" b="1" dirty="0" smtClean="0">
              <a:solidFill>
                <a:srgbClr val="000000"/>
              </a:solidFill>
            </a:endParaRPr>
          </a:p>
        </p:txBody>
      </p:sp>
      <p:sp>
        <p:nvSpPr>
          <p:cNvPr id="15" name="Rectangle 36"/>
          <p:cNvSpPr>
            <a:spLocks noChangeArrowheads="1"/>
          </p:cNvSpPr>
          <p:nvPr/>
        </p:nvSpPr>
        <p:spPr bwMode="auto">
          <a:xfrm>
            <a:off x="6650159" y="3162246"/>
            <a:ext cx="1919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作業後</a:t>
            </a:r>
            <a:r>
              <a:rPr lang="en-US" altLang="ja-JP" sz="1600" b="1" dirty="0" smtClean="0">
                <a:solidFill>
                  <a:srgbClr val="000000"/>
                </a:solidFill>
              </a:rPr>
              <a:t> </a:t>
            </a:r>
            <a:r>
              <a:rPr lang="ja-JP" altLang="en-US" sz="1600" b="1" dirty="0">
                <a:solidFill>
                  <a:srgbClr val="000000"/>
                </a:solidFill>
              </a:rPr>
              <a:t>風景</a:t>
            </a:r>
            <a:endParaRPr lang="en-US" altLang="ja-JP" sz="1600" b="1" dirty="0" smtClean="0">
              <a:solidFill>
                <a:srgbClr val="000000"/>
              </a:solidFill>
            </a:endParaRPr>
          </a:p>
        </p:txBody>
      </p:sp>
      <p:sp>
        <p:nvSpPr>
          <p:cNvPr id="16" name="正方形/長方形 15"/>
          <p:cNvSpPr/>
          <p:nvPr/>
        </p:nvSpPr>
        <p:spPr>
          <a:xfrm>
            <a:off x="501680" y="3717032"/>
            <a:ext cx="5783659" cy="26642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何が学べる？</a:t>
            </a:r>
            <a:endParaRPr lang="en-US" altLang="ja-JP" sz="2000" b="1" dirty="0" smtClean="0">
              <a:solidFill>
                <a:srgbClr val="FF0000"/>
              </a:solidFill>
            </a:endParaRPr>
          </a:p>
          <a:p>
            <a:r>
              <a:rPr lang="ja-JP" altLang="en-US" sz="2000" b="1" dirty="0" smtClean="0">
                <a:solidFill>
                  <a:schemeClr val="tx1"/>
                </a:solidFill>
              </a:rPr>
              <a:t>・</a:t>
            </a:r>
            <a:r>
              <a:rPr lang="ja-JP" altLang="en-US" sz="2000" b="1" dirty="0" smtClean="0">
                <a:solidFill>
                  <a:srgbClr val="FF0000"/>
                </a:solidFill>
              </a:rPr>
              <a:t>日本で唯一</a:t>
            </a:r>
            <a:r>
              <a:rPr lang="ja-JP" altLang="en-US" sz="2000" b="1" dirty="0" smtClean="0">
                <a:solidFill>
                  <a:schemeClr val="tx1"/>
                </a:solidFill>
              </a:rPr>
              <a:t>世界</a:t>
            </a:r>
            <a:r>
              <a:rPr lang="ja-JP" altLang="en-US" sz="2000" b="1" dirty="0">
                <a:solidFill>
                  <a:schemeClr val="tx1"/>
                </a:solidFill>
              </a:rPr>
              <a:t>遺産を自らの手で</a:t>
            </a:r>
            <a:r>
              <a:rPr lang="ja-JP" altLang="en-US" sz="2000" b="1" dirty="0" smtClean="0">
                <a:solidFill>
                  <a:schemeClr val="tx1"/>
                </a:solidFill>
              </a:rPr>
              <a:t>保全できる</a:t>
            </a:r>
            <a:endParaRPr lang="en-US" altLang="ja-JP" sz="2000" b="1" dirty="0" smtClean="0">
              <a:solidFill>
                <a:schemeClr val="tx1"/>
              </a:solidFill>
            </a:endParaRPr>
          </a:p>
          <a:p>
            <a:endParaRPr lang="en-US" altLang="ja-JP" sz="2000" b="1" dirty="0" smtClean="0">
              <a:solidFill>
                <a:schemeClr val="tx1"/>
              </a:solidFill>
            </a:endParaRPr>
          </a:p>
          <a:p>
            <a:r>
              <a:rPr lang="ja-JP" altLang="en-US" sz="2000" b="1" dirty="0" smtClean="0">
                <a:solidFill>
                  <a:schemeClr val="tx1"/>
                </a:solidFill>
              </a:rPr>
              <a:t>・保全</a:t>
            </a:r>
            <a:r>
              <a:rPr lang="ja-JP" altLang="en-US" sz="2000" b="1" dirty="0">
                <a:solidFill>
                  <a:schemeClr val="tx1"/>
                </a:solidFill>
              </a:rPr>
              <a:t>活動を通して、歴史と環境を</a:t>
            </a:r>
            <a:r>
              <a:rPr lang="ja-JP" altLang="en-US" sz="2000" b="1" dirty="0" smtClean="0">
                <a:solidFill>
                  <a:schemeClr val="tx1"/>
                </a:solidFill>
              </a:rPr>
              <a:t>学べる</a:t>
            </a:r>
            <a:endParaRPr lang="en-US" altLang="ja-JP" sz="2000" b="1" dirty="0" smtClean="0">
              <a:solidFill>
                <a:schemeClr val="tx1"/>
              </a:solidFill>
            </a:endParaRPr>
          </a:p>
          <a:p>
            <a:endParaRPr lang="en-US" altLang="ja-JP" sz="2000" b="1" dirty="0">
              <a:solidFill>
                <a:srgbClr val="002060"/>
              </a:solidFill>
            </a:endParaRPr>
          </a:p>
          <a:p>
            <a:r>
              <a:rPr lang="ja-JP" altLang="en-US" sz="2000" b="1" dirty="0" smtClean="0">
                <a:solidFill>
                  <a:srgbClr val="FF0000"/>
                </a:solidFill>
              </a:rPr>
              <a:t>相乗効果のある関連プラン</a:t>
            </a:r>
            <a:endParaRPr lang="en-US" altLang="ja-JP" sz="2000" b="1" dirty="0" smtClean="0">
              <a:solidFill>
                <a:srgbClr val="FF0000"/>
              </a:solidFill>
            </a:endParaRPr>
          </a:p>
          <a:p>
            <a:r>
              <a:rPr lang="ja-JP" altLang="en-US" sz="1600" b="1" dirty="0" smtClean="0">
                <a:solidFill>
                  <a:schemeClr val="tx1"/>
                </a:solidFill>
              </a:rPr>
              <a:t>・古道歩き（ガイド付）、熊野</a:t>
            </a:r>
            <a:r>
              <a:rPr kumimoji="1" lang="ja-JP" altLang="en-US" sz="1600" b="1" dirty="0" smtClean="0">
                <a:solidFill>
                  <a:schemeClr val="tx1"/>
                </a:solidFill>
              </a:rPr>
              <a:t>大社参拝、世界遺産センター見学</a:t>
            </a:r>
            <a:endParaRPr kumimoji="1" lang="en-US" altLang="ja-JP" sz="1600" b="1" dirty="0" smtClean="0">
              <a:solidFill>
                <a:schemeClr val="tx1"/>
              </a:solidFill>
            </a:endParaRPr>
          </a:p>
        </p:txBody>
      </p:sp>
      <p:sp>
        <p:nvSpPr>
          <p:cNvPr id="17" name="正方形/長方形 16"/>
          <p:cNvSpPr/>
          <p:nvPr/>
        </p:nvSpPr>
        <p:spPr>
          <a:xfrm>
            <a:off x="6285340" y="3838043"/>
            <a:ext cx="2718971" cy="26472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smtClean="0">
                <a:solidFill>
                  <a:srgbClr val="002060"/>
                </a:solidFill>
              </a:rPr>
              <a:t>世界遺産</a:t>
            </a:r>
            <a:r>
              <a:rPr lang="ja-JP" altLang="en-US" sz="1600" b="1" dirty="0">
                <a:solidFill>
                  <a:srgbClr val="002060"/>
                </a:solidFill>
              </a:rPr>
              <a:t>とは</a:t>
            </a:r>
            <a:r>
              <a:rPr lang="ja-JP" altLang="en-US" sz="1600" b="1" dirty="0" smtClean="0">
                <a:solidFill>
                  <a:srgbClr val="002060"/>
                </a:solidFill>
              </a:rPr>
              <a:t>？</a:t>
            </a:r>
            <a:endParaRPr lang="en-US" altLang="ja-JP" sz="1600" b="1" dirty="0" smtClean="0">
              <a:solidFill>
                <a:srgbClr val="002060"/>
              </a:solidFill>
            </a:endParaRPr>
          </a:p>
          <a:p>
            <a:r>
              <a:rPr lang="ja-JP" altLang="en-US" sz="1600" b="1" dirty="0" smtClean="0">
                <a:latin typeface="+mn-ea"/>
              </a:rPr>
              <a:t> </a:t>
            </a:r>
            <a:r>
              <a:rPr lang="ja-JP" altLang="en-US" sz="1200" b="1" dirty="0" smtClean="0">
                <a:latin typeface="+mn-ea"/>
              </a:rPr>
              <a:t>地球</a:t>
            </a:r>
            <a:r>
              <a:rPr lang="ja-JP" altLang="en-US" sz="1200" b="1" dirty="0">
                <a:latin typeface="+mn-ea"/>
              </a:rPr>
              <a:t>の生成と人類の歴史によって生み出され、過去から現在へと引き継がれてきたかけがえのない宝物です。現在を生きる世界中の人びとが、未来へと伝えていかなければならない人類共通の遺産です</a:t>
            </a:r>
            <a:r>
              <a:rPr lang="ja-JP" altLang="en-US" sz="1200" b="1" dirty="0" smtClean="0">
                <a:latin typeface="+mn-ea"/>
              </a:rPr>
              <a:t>。</a:t>
            </a:r>
            <a:endParaRPr lang="en-US" altLang="ja-JP" sz="1200" b="1" dirty="0" smtClean="0">
              <a:latin typeface="+mn-ea"/>
            </a:endParaRPr>
          </a:p>
          <a:p>
            <a:endParaRPr lang="en-US" altLang="ja-JP" sz="1200" b="1" dirty="0">
              <a:latin typeface="+mn-ea"/>
            </a:endParaRPr>
          </a:p>
          <a:p>
            <a:r>
              <a:rPr lang="ja-JP" altLang="en-US" sz="1600" b="1" dirty="0" smtClean="0">
                <a:solidFill>
                  <a:srgbClr val="002060"/>
                </a:solidFill>
              </a:rPr>
              <a:t>熊野古道と</a:t>
            </a:r>
            <a:r>
              <a:rPr lang="ja-JP" altLang="en-US" sz="1600" b="1" dirty="0">
                <a:solidFill>
                  <a:srgbClr val="002060"/>
                </a:solidFill>
              </a:rPr>
              <a:t>は？</a:t>
            </a:r>
            <a:endParaRPr lang="en-US" altLang="ja-JP" sz="1600" b="1" dirty="0">
              <a:solidFill>
                <a:srgbClr val="002060"/>
              </a:solidFill>
            </a:endParaRPr>
          </a:p>
          <a:p>
            <a:r>
              <a:rPr lang="ja-JP" altLang="en-US" sz="1200" b="1" dirty="0">
                <a:solidFill>
                  <a:schemeClr val="tx1"/>
                </a:solidFill>
              </a:rPr>
              <a:t>　</a:t>
            </a:r>
            <a:r>
              <a:rPr lang="ja-JP" altLang="en-US" sz="1200" b="1" dirty="0" smtClean="0">
                <a:solidFill>
                  <a:schemeClr val="tx1"/>
                </a:solidFill>
              </a:rPr>
              <a:t>古</a:t>
            </a:r>
            <a:r>
              <a:rPr lang="ja-JP" altLang="en-US" sz="1200" b="1" dirty="0">
                <a:solidFill>
                  <a:schemeClr val="tx1"/>
                </a:solidFill>
              </a:rPr>
              <a:t>より「蟻の熊野詣」と形容されるほど多くの人が歩き、日本人の旅の始まりといわれています</a:t>
            </a:r>
            <a:r>
              <a:rPr lang="ja-JP" altLang="en-US" sz="1200" b="1" dirty="0" smtClean="0">
                <a:solidFill>
                  <a:schemeClr val="tx1"/>
                </a:solidFill>
              </a:rPr>
              <a:t>。</a:t>
            </a:r>
            <a:endParaRPr lang="en-US" altLang="ja-JP" sz="1200" b="1" dirty="0">
              <a:solidFill>
                <a:schemeClr val="tx1"/>
              </a:solidFill>
            </a:endParaRPr>
          </a:p>
        </p:txBody>
      </p:sp>
      <p:sp>
        <p:nvSpPr>
          <p:cNvPr id="18" name="スライド番号プレースホルダー 17"/>
          <p:cNvSpPr>
            <a:spLocks noGrp="1"/>
          </p:cNvSpPr>
          <p:nvPr>
            <p:ph type="sldNum" sz="quarter" idx="12"/>
          </p:nvPr>
        </p:nvSpPr>
        <p:spPr>
          <a:xfrm>
            <a:off x="6553200" y="6448251"/>
            <a:ext cx="2133600" cy="365125"/>
          </a:xfrm>
        </p:spPr>
        <p:txBody>
          <a:bodyPr/>
          <a:lstStyle/>
          <a:p>
            <a:fld id="{85E754C9-D8DF-439D-B96B-3FD00F9E1147}" type="slidenum">
              <a:rPr kumimoji="1" lang="ja-JP" altLang="en-US" smtClean="0"/>
              <a:t>13</a:t>
            </a:fld>
            <a:endParaRPr kumimoji="1" lang="ja-JP" altLang="en-US" dirty="0"/>
          </a:p>
        </p:txBody>
      </p:sp>
    </p:spTree>
    <p:extLst>
      <p:ext uri="{BB962C8B-B14F-4D97-AF65-F5344CB8AC3E}">
        <p14:creationId xmlns:p14="http://schemas.microsoft.com/office/powerpoint/2010/main" val="4463389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21382" y="824405"/>
            <a:ext cx="8455074"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テーマ②：南紀熊野ジオパーク～大地に触れ、生活への恵みを知る～</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13" name="Rectangle 36"/>
          <p:cNvSpPr>
            <a:spLocks noChangeArrowheads="1"/>
          </p:cNvSpPr>
          <p:nvPr/>
        </p:nvSpPr>
        <p:spPr bwMode="auto">
          <a:xfrm>
            <a:off x="395536" y="3168478"/>
            <a:ext cx="1919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道普請（作業前</a:t>
            </a:r>
            <a:r>
              <a:rPr lang="en-US" altLang="ja-JP" sz="1600" b="1" dirty="0" smtClean="0">
                <a:solidFill>
                  <a:srgbClr val="000000"/>
                </a:solidFill>
              </a:rPr>
              <a:t> </a:t>
            </a:r>
            <a:r>
              <a:rPr lang="ja-JP" altLang="en-US" sz="1600" b="1" dirty="0" smtClean="0">
                <a:solidFill>
                  <a:srgbClr val="000000"/>
                </a:solidFill>
              </a:rPr>
              <a:t>）</a:t>
            </a:r>
            <a:endParaRPr lang="en-US" altLang="ja-JP" sz="1600" b="1" dirty="0" smtClean="0">
              <a:solidFill>
                <a:srgbClr val="000000"/>
              </a:solidFill>
            </a:endParaRPr>
          </a:p>
        </p:txBody>
      </p:sp>
      <p:sp>
        <p:nvSpPr>
          <p:cNvPr id="16" name="正方形/長方形 15"/>
          <p:cNvSpPr/>
          <p:nvPr/>
        </p:nvSpPr>
        <p:spPr>
          <a:xfrm>
            <a:off x="395536" y="3871611"/>
            <a:ext cx="5232393" cy="27977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a:t>
            </a:r>
            <a:r>
              <a:rPr lang="ja-JP" altLang="en-US" sz="2000" b="1" dirty="0">
                <a:solidFill>
                  <a:srgbClr val="FF0000"/>
                </a:solidFill>
              </a:rPr>
              <a:t>が</a:t>
            </a:r>
            <a:r>
              <a:rPr lang="ja-JP" altLang="en-US" sz="2000" b="1" dirty="0" smtClean="0">
                <a:solidFill>
                  <a:srgbClr val="FF0000"/>
                </a:solidFill>
              </a:rPr>
              <a:t>学べる？</a:t>
            </a:r>
            <a:endParaRPr lang="en-US" altLang="ja-JP" sz="2000" b="1" dirty="0" smtClean="0">
              <a:solidFill>
                <a:srgbClr val="FF0000"/>
              </a:solidFill>
            </a:endParaRPr>
          </a:p>
          <a:p>
            <a:r>
              <a:rPr kumimoji="1" lang="ja-JP" altLang="en-US" sz="1600" b="1" dirty="0" smtClean="0">
                <a:solidFill>
                  <a:schemeClr val="tx1"/>
                </a:solidFill>
              </a:rPr>
              <a:t>・大地の成り立ちとそこから生まれた歴史</a:t>
            </a:r>
            <a:r>
              <a:rPr lang="ja-JP" altLang="en-US" sz="1600" b="1" dirty="0" smtClean="0">
                <a:solidFill>
                  <a:schemeClr val="tx1"/>
                </a:solidFill>
              </a:rPr>
              <a:t>文化、人の暮らしをジオガイドが楽しく案内します</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smtClean="0">
                <a:solidFill>
                  <a:schemeClr val="tx1"/>
                </a:solidFill>
              </a:rPr>
              <a:t>・大地と自然信仰の発生や大地の恵みである温泉など生活との関わりを学べる</a:t>
            </a:r>
            <a:endParaRPr lang="en-US" altLang="ja-JP" sz="1600" b="1" dirty="0" smtClean="0">
              <a:solidFill>
                <a:schemeClr val="tx1"/>
              </a:solidFill>
            </a:endParaRPr>
          </a:p>
          <a:p>
            <a:endParaRPr lang="en-US" altLang="ja-JP" sz="2000" b="1" dirty="0" smtClean="0">
              <a:solidFill>
                <a:srgbClr val="FF0000"/>
              </a:solidFill>
            </a:endParaRPr>
          </a:p>
          <a:p>
            <a:r>
              <a:rPr lang="ja-JP" altLang="en-US" sz="2000" b="1" dirty="0" smtClean="0">
                <a:solidFill>
                  <a:srgbClr val="FF0000"/>
                </a:solidFill>
              </a:rPr>
              <a:t>関連体験</a:t>
            </a:r>
            <a:endParaRPr lang="en-US" altLang="ja-JP" sz="2000" b="1" dirty="0">
              <a:solidFill>
                <a:srgbClr val="FF0000"/>
              </a:solidFill>
            </a:endParaRPr>
          </a:p>
          <a:p>
            <a:r>
              <a:rPr lang="ja-JP" altLang="en-US" sz="1600" b="1" dirty="0" smtClean="0">
                <a:solidFill>
                  <a:schemeClr val="tx1"/>
                </a:solidFill>
              </a:rPr>
              <a:t>ジオサイトツアー、カヌー、トレッキングなど</a:t>
            </a:r>
            <a:endParaRPr kumimoji="1" lang="en-US" altLang="ja-JP" sz="1600" b="1" dirty="0" smtClean="0">
              <a:solidFill>
                <a:schemeClr val="tx1"/>
              </a:solidFill>
            </a:endParaRPr>
          </a:p>
        </p:txBody>
      </p:sp>
      <p:sp>
        <p:nvSpPr>
          <p:cNvPr id="15" name="Rectangle 36"/>
          <p:cNvSpPr>
            <a:spLocks noChangeArrowheads="1"/>
          </p:cNvSpPr>
          <p:nvPr/>
        </p:nvSpPr>
        <p:spPr bwMode="auto">
          <a:xfrm>
            <a:off x="221382" y="3645024"/>
            <a:ext cx="29048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buNone/>
            </a:pPr>
            <a:r>
              <a:rPr lang="ja-JP" altLang="en-US" sz="1600" b="1" dirty="0" smtClean="0"/>
              <a:t>南紀熊野ジオパークセンター</a:t>
            </a:r>
            <a:endParaRPr lang="en-US" altLang="ja-JP" sz="1600" b="1" dirty="0" smtClean="0">
              <a:solidFill>
                <a:srgbClr val="000000"/>
              </a:solidFill>
            </a:endParaRPr>
          </a:p>
        </p:txBody>
      </p:sp>
      <p:sp>
        <p:nvSpPr>
          <p:cNvPr id="14" name="Rectangle 36"/>
          <p:cNvSpPr>
            <a:spLocks noChangeArrowheads="1"/>
          </p:cNvSpPr>
          <p:nvPr/>
        </p:nvSpPr>
        <p:spPr bwMode="auto">
          <a:xfrm>
            <a:off x="6486770" y="3645024"/>
            <a:ext cx="1919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円月島</a:t>
            </a:r>
            <a:endParaRPr lang="en-US" altLang="ja-JP" sz="1600" b="1" dirty="0" smtClean="0">
              <a:solidFill>
                <a:srgbClr val="000000"/>
              </a:solidFil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134" y="1601675"/>
            <a:ext cx="29527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36"/>
          <p:cNvSpPr>
            <a:spLocks noChangeArrowheads="1"/>
          </p:cNvSpPr>
          <p:nvPr/>
        </p:nvSpPr>
        <p:spPr bwMode="auto">
          <a:xfrm>
            <a:off x="3563888" y="3645024"/>
            <a:ext cx="1535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那智大滝</a:t>
            </a:r>
            <a:endParaRPr lang="en-US" altLang="ja-JP" sz="1600" b="1" dirty="0" smtClean="0">
              <a:solidFill>
                <a:srgbClr val="000000"/>
              </a:solidFill>
            </a:endParaRPr>
          </a:p>
        </p:txBody>
      </p:sp>
      <p:pic>
        <p:nvPicPr>
          <p:cNvPr id="1033" name="Picture 9" descr="那智勝浦_神々の宿る那智の滝"/>
          <p:cNvPicPr>
            <a:picLocks noChangeAspect="1" noChangeArrowheads="1"/>
          </p:cNvPicPr>
          <p:nvPr/>
        </p:nvPicPr>
        <p:blipFill rotWithShape="1">
          <a:blip r:embed="rId4">
            <a:extLst>
              <a:ext uri="{28A0092B-C50C-407E-A947-70E740481C1C}">
                <a14:useLocalDpi xmlns:a14="http://schemas.microsoft.com/office/drawing/2010/main" val="0"/>
              </a:ext>
            </a:extLst>
          </a:blip>
          <a:srcRect l="6283" t="6638" b="6963"/>
          <a:stretch/>
        </p:blipFill>
        <p:spPr bwMode="auto">
          <a:xfrm>
            <a:off x="3260563" y="1606550"/>
            <a:ext cx="2247541" cy="2057400"/>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5675582" y="3983579"/>
            <a:ext cx="3280183" cy="275779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smtClean="0">
                <a:solidFill>
                  <a:srgbClr val="002060"/>
                </a:solidFill>
              </a:rPr>
              <a:t>ジオパークと</a:t>
            </a:r>
            <a:r>
              <a:rPr lang="ja-JP" altLang="en-US" sz="1600" b="1" dirty="0">
                <a:solidFill>
                  <a:srgbClr val="002060"/>
                </a:solidFill>
              </a:rPr>
              <a:t>は</a:t>
            </a:r>
            <a:r>
              <a:rPr lang="ja-JP" altLang="en-US" sz="1600" b="1" dirty="0" smtClean="0">
                <a:solidFill>
                  <a:srgbClr val="002060"/>
                </a:solidFill>
              </a:rPr>
              <a:t>？</a:t>
            </a:r>
            <a:endParaRPr lang="en-US" altLang="ja-JP" sz="1600" b="1" dirty="0" smtClean="0">
              <a:solidFill>
                <a:srgbClr val="002060"/>
              </a:solidFill>
            </a:endParaRPr>
          </a:p>
          <a:p>
            <a:r>
              <a:rPr lang="ja-JP" altLang="en-US" sz="1200" b="1" dirty="0" smtClean="0"/>
              <a:t>　地質や地形を見所とし、ジオ（大地）とその恵みに親しみ、それらを楽しみ、学ぶところです。</a:t>
            </a:r>
            <a:endParaRPr lang="en-US" altLang="ja-JP" sz="1200" b="1" dirty="0" smtClean="0"/>
          </a:p>
          <a:p>
            <a:endParaRPr lang="en-US" altLang="ja-JP" sz="1200" b="1" dirty="0" smtClean="0"/>
          </a:p>
          <a:p>
            <a:r>
              <a:rPr lang="ja-JP" altLang="en-US" sz="1600" b="1" dirty="0" smtClean="0">
                <a:solidFill>
                  <a:srgbClr val="002060"/>
                </a:solidFill>
              </a:rPr>
              <a:t>南紀熊野ジオパーク</a:t>
            </a:r>
            <a:r>
              <a:rPr lang="ja-JP" altLang="en-US" sz="1600" b="1" dirty="0">
                <a:solidFill>
                  <a:srgbClr val="002060"/>
                </a:solidFill>
              </a:rPr>
              <a:t>とは？</a:t>
            </a:r>
            <a:endParaRPr lang="en-US" altLang="ja-JP" sz="1600" b="1" dirty="0">
              <a:solidFill>
                <a:srgbClr val="002060"/>
              </a:solidFill>
            </a:endParaRPr>
          </a:p>
          <a:p>
            <a:r>
              <a:rPr lang="ja-JP" altLang="en-US" sz="1200" b="1" dirty="0" smtClean="0"/>
              <a:t>３</a:t>
            </a:r>
            <a:r>
              <a:rPr lang="ja-JP" altLang="en-US" sz="1200" b="1" dirty="0"/>
              <a:t>種類の</a:t>
            </a:r>
            <a:r>
              <a:rPr lang="ja-JP" altLang="en-US" sz="1200" b="1" dirty="0" smtClean="0"/>
              <a:t>大地が</a:t>
            </a:r>
            <a:r>
              <a:rPr lang="ja-JP" altLang="en-US" sz="1200" b="1" dirty="0"/>
              <a:t>作る独特の景観、</a:t>
            </a:r>
            <a:r>
              <a:rPr lang="ja-JP" altLang="en-US" sz="1200" b="1" dirty="0" smtClean="0"/>
              <a:t>温暖な</a:t>
            </a:r>
            <a:r>
              <a:rPr lang="ja-JP" altLang="en-US" sz="1200" b="1" dirty="0"/>
              <a:t>気候がもたらす多種多様な動植物</a:t>
            </a:r>
            <a:r>
              <a:rPr lang="ja-JP" altLang="en-US" sz="1200" b="1" dirty="0" smtClean="0"/>
              <a:t>、そこ</a:t>
            </a:r>
            <a:r>
              <a:rPr lang="ja-JP" altLang="en-US" sz="1200" b="1" dirty="0"/>
              <a:t>から生まれた熊野信仰や筏流し</a:t>
            </a:r>
            <a:r>
              <a:rPr lang="ja-JP" altLang="en-US" sz="1200" b="1" dirty="0" smtClean="0"/>
              <a:t>など数多く</a:t>
            </a:r>
            <a:r>
              <a:rPr lang="ja-JP" altLang="en-US" sz="1200" b="1" dirty="0"/>
              <a:t>の優れた自然や文化を体感できるところです。</a:t>
            </a:r>
            <a:r>
              <a:rPr lang="ja-JP" altLang="en-US" sz="1200" b="1" dirty="0" smtClean="0">
                <a:solidFill>
                  <a:schemeClr val="tx1"/>
                </a:solidFill>
              </a:rPr>
              <a:t>平成</a:t>
            </a:r>
            <a:r>
              <a:rPr lang="en-US" altLang="ja-JP" sz="1200" b="1" dirty="0">
                <a:solidFill>
                  <a:schemeClr val="tx1"/>
                </a:solidFill>
              </a:rPr>
              <a:t>26</a:t>
            </a:r>
            <a:r>
              <a:rPr lang="ja-JP" altLang="en-US" sz="1200" b="1" dirty="0" smtClean="0">
                <a:solidFill>
                  <a:schemeClr val="tx1"/>
                </a:solidFill>
              </a:rPr>
              <a:t>年</a:t>
            </a:r>
            <a:r>
              <a:rPr lang="en-US" altLang="ja-JP" sz="1200" b="1" dirty="0" smtClean="0">
                <a:solidFill>
                  <a:schemeClr val="tx1"/>
                </a:solidFill>
              </a:rPr>
              <a:t>8</a:t>
            </a:r>
            <a:r>
              <a:rPr lang="ja-JP" altLang="en-US" sz="1200" b="1" dirty="0" smtClean="0">
                <a:solidFill>
                  <a:schemeClr val="tx1"/>
                </a:solidFill>
              </a:rPr>
              <a:t>月に</a:t>
            </a:r>
            <a:r>
              <a:rPr lang="ja-JP" altLang="en-US" sz="1200" b="1" dirty="0">
                <a:solidFill>
                  <a:schemeClr val="tx1"/>
                </a:solidFill>
              </a:rPr>
              <a:t>日本</a:t>
            </a:r>
            <a:r>
              <a:rPr lang="ja-JP" altLang="en-US" sz="1200" b="1" dirty="0" smtClean="0">
                <a:solidFill>
                  <a:schemeClr val="tx1"/>
                </a:solidFill>
              </a:rPr>
              <a:t>ジオパーク</a:t>
            </a:r>
            <a:r>
              <a:rPr lang="ja-JP" altLang="en-US" sz="1200" b="1" dirty="0">
                <a:solidFill>
                  <a:schemeClr val="tx1"/>
                </a:solidFill>
              </a:rPr>
              <a:t>に</a:t>
            </a:r>
            <a:r>
              <a:rPr lang="ja-JP" altLang="en-US" sz="1200" b="1" dirty="0" smtClean="0">
                <a:solidFill>
                  <a:schemeClr val="tx1"/>
                </a:solidFill>
              </a:rPr>
              <a:t>認定</a:t>
            </a:r>
            <a:r>
              <a:rPr lang="ja-JP" altLang="en-US" sz="1200" b="1" dirty="0">
                <a:solidFill>
                  <a:schemeClr val="tx1"/>
                </a:solidFill>
              </a:rPr>
              <a:t>されました</a:t>
            </a:r>
            <a:r>
              <a:rPr lang="ja-JP" altLang="en-US" sz="1200" b="1" dirty="0" smtClean="0">
                <a:solidFill>
                  <a:schemeClr val="tx1"/>
                </a:solidFill>
              </a:rPr>
              <a:t>。</a:t>
            </a:r>
            <a:endParaRPr lang="en-US" altLang="ja-JP" sz="1200" b="1" dirty="0">
              <a:solidFill>
                <a:schemeClr val="tx1"/>
              </a:solidFill>
            </a:endParaRPr>
          </a:p>
        </p:txBody>
      </p:sp>
      <p:sp>
        <p:nvSpPr>
          <p:cNvPr id="8" name="スライド番号プレースホルダー 7"/>
          <p:cNvSpPr>
            <a:spLocks noGrp="1"/>
          </p:cNvSpPr>
          <p:nvPr>
            <p:ph type="sldNum" sz="quarter" idx="12"/>
          </p:nvPr>
        </p:nvSpPr>
        <p:spPr/>
        <p:txBody>
          <a:bodyPr/>
          <a:lstStyle/>
          <a:p>
            <a:fld id="{85E754C9-D8DF-439D-B96B-3FD00F9E1147}" type="slidenum">
              <a:rPr kumimoji="1" lang="ja-JP" altLang="en-US" smtClean="0"/>
              <a:t>14</a:t>
            </a:fld>
            <a:endParaRPr kumimoji="1" lang="ja-JP" altLang="en-US"/>
          </a:p>
        </p:txBody>
      </p:sp>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l="3899" t="10206"/>
          <a:stretch/>
        </p:blipFill>
        <p:spPr>
          <a:xfrm flipH="1" flipV="1">
            <a:off x="221382" y="1623404"/>
            <a:ext cx="2904870" cy="2035671"/>
          </a:xfrm>
          <a:prstGeom prst="rect">
            <a:avLst/>
          </a:prstGeom>
        </p:spPr>
      </p:pic>
      <p:sp>
        <p:nvSpPr>
          <p:cNvPr id="9" name="星 24 8"/>
          <p:cNvSpPr/>
          <p:nvPr/>
        </p:nvSpPr>
        <p:spPr>
          <a:xfrm>
            <a:off x="968" y="1436492"/>
            <a:ext cx="1872208" cy="665310"/>
          </a:xfrm>
          <a:prstGeom prst="star2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sz="1400" b="1" dirty="0"/>
              <a:t>2019</a:t>
            </a:r>
            <a:r>
              <a:rPr lang="ja-JP" altLang="en-US" sz="1400" b="1" dirty="0"/>
              <a:t>年</a:t>
            </a:r>
            <a:r>
              <a:rPr lang="en-US" altLang="ja-JP" sz="1400" b="1" dirty="0"/>
              <a:t>7</a:t>
            </a:r>
            <a:r>
              <a:rPr lang="ja-JP" altLang="en-US" sz="1400" b="1" dirty="0"/>
              <a:t>月</a:t>
            </a:r>
            <a:r>
              <a:rPr lang="en-US" altLang="ja-JP" sz="1400" b="1" dirty="0" smtClean="0"/>
              <a:t>OPEN‼</a:t>
            </a:r>
            <a:endParaRPr lang="ja-JP" altLang="en-US" sz="1400" b="1" dirty="0"/>
          </a:p>
        </p:txBody>
      </p:sp>
    </p:spTree>
    <p:extLst>
      <p:ext uri="{BB962C8B-B14F-4D97-AF65-F5344CB8AC3E}">
        <p14:creationId xmlns:p14="http://schemas.microsoft.com/office/powerpoint/2010/main" val="2679495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19" y="841520"/>
            <a:ext cx="6768753"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テーマ③：サンゴの保全</a:t>
            </a:r>
            <a:r>
              <a:rPr lang="ja-JP" altLang="en-US" sz="2000" dirty="0">
                <a:solidFill>
                  <a:schemeClr val="tx2"/>
                </a:solidFill>
                <a:latin typeface="HG丸ｺﾞｼｯｸM-PRO" panose="020F0600000000000000" pitchFamily="50" charset="-128"/>
                <a:ea typeface="HG丸ｺﾞｼｯｸM-PRO" panose="020F0600000000000000" pitchFamily="50" charset="-128"/>
              </a:rPr>
              <a:t>～</a:t>
            </a: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美しい海を残すために～</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501680" y="4149080"/>
            <a:ext cx="5942527" cy="24482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a:solidFill>
                  <a:srgbClr val="FF0000"/>
                </a:solidFill>
              </a:rPr>
              <a:t>何</a:t>
            </a:r>
            <a:r>
              <a:rPr lang="ja-JP" altLang="en-US" sz="2000" b="1" dirty="0" smtClean="0">
                <a:solidFill>
                  <a:srgbClr val="FF0000"/>
                </a:solidFill>
              </a:rPr>
              <a:t>が学べる？</a:t>
            </a:r>
            <a:endParaRPr lang="en-US" altLang="ja-JP" sz="2000" b="1" dirty="0" smtClean="0">
              <a:solidFill>
                <a:srgbClr val="FF0000"/>
              </a:solidFill>
            </a:endParaRPr>
          </a:p>
          <a:p>
            <a:r>
              <a:rPr kumimoji="1" lang="ja-JP" altLang="en-US" sz="1600" b="1" dirty="0" smtClean="0">
                <a:solidFill>
                  <a:schemeClr val="tx1"/>
                </a:solidFill>
              </a:rPr>
              <a:t>・串本海中公園</a:t>
            </a:r>
            <a:r>
              <a:rPr lang="ja-JP" altLang="en-US" sz="1600" b="1" dirty="0" smtClean="0">
                <a:solidFill>
                  <a:schemeClr val="tx1"/>
                </a:solidFill>
              </a:rPr>
              <a:t>の</a:t>
            </a:r>
            <a:r>
              <a:rPr lang="ja-JP" altLang="en-US" sz="1600" b="1" dirty="0">
                <a:solidFill>
                  <a:schemeClr val="tx1"/>
                </a:solidFill>
              </a:rPr>
              <a:t>飼育員</a:t>
            </a:r>
            <a:r>
              <a:rPr lang="ja-JP" altLang="en-US" sz="1600" b="1" dirty="0" smtClean="0">
                <a:solidFill>
                  <a:schemeClr val="tx1"/>
                </a:solidFill>
              </a:rPr>
              <a:t>より、串本の海の生き物、潮流黒潮の恩恵について学べる</a:t>
            </a:r>
            <a:endParaRPr lang="en-US" altLang="ja-JP" sz="1600" b="1" dirty="0" smtClean="0">
              <a:solidFill>
                <a:schemeClr val="tx1"/>
              </a:solidFill>
            </a:endParaRPr>
          </a:p>
          <a:p>
            <a:endParaRPr lang="en-US" altLang="ja-JP" sz="1600" b="1" dirty="0">
              <a:solidFill>
                <a:schemeClr val="tx1"/>
              </a:solidFill>
            </a:endParaRPr>
          </a:p>
          <a:p>
            <a:r>
              <a:rPr lang="ja-JP" altLang="en-US" sz="1600" b="1" dirty="0" smtClean="0">
                <a:solidFill>
                  <a:schemeClr val="tx1"/>
                </a:solidFill>
              </a:rPr>
              <a:t>・ウミガメの繁殖に取り組んでいる様子、サンゴを食べるオニヒトデの駆除等、</a:t>
            </a:r>
            <a:r>
              <a:rPr lang="ja-JP" altLang="en-US" sz="1600" b="1" dirty="0" smtClean="0">
                <a:solidFill>
                  <a:srgbClr val="FF0000"/>
                </a:solidFill>
              </a:rPr>
              <a:t>美しい海を残すための活動</a:t>
            </a:r>
            <a:r>
              <a:rPr lang="ja-JP" altLang="en-US" sz="1600" b="1" dirty="0" smtClean="0">
                <a:solidFill>
                  <a:schemeClr val="tx1"/>
                </a:solidFill>
              </a:rPr>
              <a:t>について学べる</a:t>
            </a:r>
            <a:endParaRPr lang="en-US" altLang="ja-JP" sz="1600" b="1" dirty="0" smtClean="0">
              <a:solidFill>
                <a:schemeClr val="tx1"/>
              </a:solidFill>
            </a:endParaRPr>
          </a:p>
          <a:p>
            <a:endParaRPr lang="en-US" altLang="ja-JP" sz="1600" b="1" dirty="0">
              <a:solidFill>
                <a:schemeClr val="tx1"/>
              </a:solidFill>
            </a:endParaRPr>
          </a:p>
          <a:p>
            <a:r>
              <a:rPr lang="ja-JP" altLang="en-US" sz="1600" b="1" dirty="0" smtClean="0">
                <a:solidFill>
                  <a:schemeClr val="tx1"/>
                </a:solidFill>
              </a:rPr>
              <a:t>・水族館飼育体験では、実際に串本の海に生息する生き物に触れながら、</a:t>
            </a:r>
            <a:r>
              <a:rPr lang="ja-JP" altLang="en-US" sz="1600" b="1" dirty="0" smtClean="0">
                <a:solidFill>
                  <a:srgbClr val="FF0000"/>
                </a:solidFill>
              </a:rPr>
              <a:t>生き物の大切さ、資源を守ることの大切さ</a:t>
            </a:r>
            <a:r>
              <a:rPr lang="ja-JP" altLang="en-US" sz="1600" b="1" dirty="0" smtClean="0">
                <a:solidFill>
                  <a:schemeClr val="tx1"/>
                </a:solidFill>
              </a:rPr>
              <a:t>について学べる</a:t>
            </a:r>
            <a:endParaRPr lang="en-US" altLang="ja-JP" sz="1600" b="1" dirty="0" smtClean="0">
              <a:solidFill>
                <a:schemeClr val="tx1"/>
              </a:solidFill>
            </a:endParaRPr>
          </a:p>
          <a:p>
            <a:endParaRPr kumimoji="1" lang="en-US" altLang="ja-JP" sz="1600" b="1" dirty="0">
              <a:solidFill>
                <a:schemeClr val="tx1"/>
              </a:solidFill>
            </a:endParaRPr>
          </a:p>
          <a:p>
            <a:r>
              <a:rPr lang="ja-JP" altLang="en-US" sz="2000" b="1" dirty="0" smtClean="0">
                <a:solidFill>
                  <a:srgbClr val="FF0000"/>
                </a:solidFill>
              </a:rPr>
              <a:t>関連体験</a:t>
            </a:r>
            <a:endParaRPr lang="en-US" altLang="ja-JP" sz="2000" b="1" dirty="0" smtClean="0">
              <a:solidFill>
                <a:srgbClr val="FF0000"/>
              </a:solidFill>
            </a:endParaRPr>
          </a:p>
          <a:p>
            <a:r>
              <a:rPr kumimoji="1" lang="ja-JP" altLang="en-US" sz="1600" b="1" dirty="0" smtClean="0">
                <a:solidFill>
                  <a:schemeClr val="tx1"/>
                </a:solidFill>
              </a:rPr>
              <a:t>・水族館飼育体験、スノーケリング</a:t>
            </a:r>
            <a:endParaRPr kumimoji="1" lang="en-US" altLang="ja-JP" sz="1600" b="1" dirty="0" smtClean="0">
              <a:solidFill>
                <a:schemeClr val="tx1"/>
              </a:solidFill>
            </a:endParaRPr>
          </a:p>
          <a:p>
            <a:endParaRPr kumimoji="1" lang="en-US" altLang="ja-JP" sz="2000" b="1" dirty="0" smtClean="0">
              <a:solidFill>
                <a:srgbClr val="FF0000"/>
              </a:solidFill>
            </a:endParaRPr>
          </a:p>
        </p:txBody>
      </p:sp>
      <p:sp>
        <p:nvSpPr>
          <p:cNvPr id="13" name="Rectangle 36"/>
          <p:cNvSpPr>
            <a:spLocks noChangeArrowheads="1"/>
          </p:cNvSpPr>
          <p:nvPr/>
        </p:nvSpPr>
        <p:spPr bwMode="auto">
          <a:xfrm>
            <a:off x="2051720" y="3311545"/>
            <a:ext cx="2160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テーブルサンゴの海</a:t>
            </a:r>
            <a:r>
              <a:rPr lang="en-US" altLang="ja-JP" sz="1600" b="1" dirty="0" smtClean="0">
                <a:solidFill>
                  <a:srgbClr val="000000"/>
                </a:solidFill>
              </a:rPr>
              <a:t> </a:t>
            </a:r>
          </a:p>
        </p:txBody>
      </p:sp>
      <p:sp>
        <p:nvSpPr>
          <p:cNvPr id="14" name="Rectangle 36"/>
          <p:cNvSpPr>
            <a:spLocks noChangeArrowheads="1"/>
          </p:cNvSpPr>
          <p:nvPr/>
        </p:nvSpPr>
        <p:spPr bwMode="auto">
          <a:xfrm>
            <a:off x="6228184" y="3323873"/>
            <a:ext cx="26615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水族館飼育体験</a:t>
            </a:r>
            <a:r>
              <a:rPr lang="en-US" altLang="ja-JP" sz="1600" b="1" dirty="0" smtClean="0">
                <a:solidFill>
                  <a:srgbClr val="000000"/>
                </a:solidFill>
              </a:rPr>
              <a:t> </a:t>
            </a:r>
          </a:p>
        </p:txBody>
      </p:sp>
      <p:pic>
        <p:nvPicPr>
          <p:cNvPr id="1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4531" y="1556791"/>
            <a:ext cx="2654938" cy="1754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593" y="1556792"/>
            <a:ext cx="2654938" cy="1754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9469" y="1569120"/>
            <a:ext cx="2654938" cy="1754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6516216" y="3885064"/>
            <a:ext cx="2277596" cy="27122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a:solidFill>
                  <a:srgbClr val="002060"/>
                </a:solidFill>
              </a:rPr>
              <a:t>ラムサール条約とは</a:t>
            </a:r>
            <a:r>
              <a:rPr lang="ja-JP" altLang="en-US" sz="1600" b="1" dirty="0" smtClean="0">
                <a:solidFill>
                  <a:srgbClr val="002060"/>
                </a:solidFill>
              </a:rPr>
              <a:t>？</a:t>
            </a:r>
            <a:endParaRPr lang="en-US" altLang="ja-JP" sz="1600" b="1" dirty="0" smtClean="0">
              <a:solidFill>
                <a:srgbClr val="002060"/>
              </a:solidFill>
            </a:endParaRPr>
          </a:p>
          <a:p>
            <a:endParaRPr lang="en-US" altLang="ja-JP" sz="1600" b="1" dirty="0" smtClean="0">
              <a:solidFill>
                <a:srgbClr val="002060"/>
              </a:solidFill>
            </a:endParaRPr>
          </a:p>
          <a:p>
            <a:r>
              <a:rPr lang="ja-JP" altLang="en-US" sz="1200" b="1" dirty="0" smtClean="0">
                <a:solidFill>
                  <a:schemeClr val="tx1"/>
                </a:solidFill>
              </a:rPr>
              <a:t>・</a:t>
            </a:r>
            <a:r>
              <a:rPr lang="ja-JP" altLang="en-US" sz="1200" b="1" dirty="0">
                <a:solidFill>
                  <a:schemeClr val="tx1"/>
                </a:solidFill>
              </a:rPr>
              <a:t>元々世界を渡り歩く水鳥の飛来地の保護の目的でできた条約。現在では保護する価値のあるサンゴ生息域なども対象となり、沖縄の慶良間諸島と並んで、サンゴの生息する海が指定の対象と</a:t>
            </a:r>
            <a:r>
              <a:rPr lang="ja-JP" altLang="en-US" sz="1200" b="1" dirty="0" smtClean="0">
                <a:solidFill>
                  <a:schemeClr val="tx1"/>
                </a:solidFill>
              </a:rPr>
              <a:t>なっている。</a:t>
            </a:r>
            <a:endParaRPr lang="en-US" altLang="ja-JP" sz="1200" b="1" dirty="0" smtClean="0">
              <a:solidFill>
                <a:schemeClr val="tx1"/>
              </a:solidFill>
            </a:endParaRPr>
          </a:p>
          <a:p>
            <a:r>
              <a:rPr lang="ja-JP" altLang="en-US" sz="1200" b="1" dirty="0" smtClean="0">
                <a:solidFill>
                  <a:schemeClr val="tx1"/>
                </a:solidFill>
              </a:rPr>
              <a:t>・串本</a:t>
            </a:r>
            <a:r>
              <a:rPr lang="ja-JP" altLang="en-US" sz="1200" b="1" dirty="0">
                <a:solidFill>
                  <a:schemeClr val="tx1"/>
                </a:solidFill>
              </a:rPr>
              <a:t>の海は世界で最も北にあるサンゴの</a:t>
            </a:r>
            <a:r>
              <a:rPr lang="ja-JP" altLang="en-US" sz="1200" b="1" dirty="0" smtClean="0">
                <a:solidFill>
                  <a:schemeClr val="tx1"/>
                </a:solidFill>
              </a:rPr>
              <a:t>大群落</a:t>
            </a:r>
            <a:r>
              <a:rPr lang="ja-JP" altLang="en-US" sz="1200" b="1" dirty="0">
                <a:solidFill>
                  <a:schemeClr val="tx1"/>
                </a:solidFill>
              </a:rPr>
              <a:t>と</a:t>
            </a:r>
            <a:r>
              <a:rPr lang="ja-JP" altLang="en-US" sz="1200" b="1" dirty="0" smtClean="0">
                <a:solidFill>
                  <a:schemeClr val="tx1"/>
                </a:solidFill>
              </a:rPr>
              <a:t>して登録されている。</a:t>
            </a:r>
            <a:endParaRPr lang="en-US" altLang="ja-JP" sz="1200" b="1" dirty="0" smtClean="0">
              <a:solidFill>
                <a:schemeClr val="tx1"/>
              </a:solidFill>
            </a:endParaRPr>
          </a:p>
          <a:p>
            <a:endParaRPr lang="en-US" altLang="ja-JP" sz="1200" b="1" dirty="0">
              <a:latin typeface="+mn-ea"/>
            </a:endParaRPr>
          </a:p>
        </p:txBody>
      </p:sp>
      <p:sp>
        <p:nvSpPr>
          <p:cNvPr id="9" name="スライド番号プレースホルダー 8"/>
          <p:cNvSpPr>
            <a:spLocks noGrp="1"/>
          </p:cNvSpPr>
          <p:nvPr>
            <p:ph type="sldNum" sz="quarter" idx="12"/>
          </p:nvPr>
        </p:nvSpPr>
        <p:spPr/>
        <p:txBody>
          <a:bodyPr/>
          <a:lstStyle/>
          <a:p>
            <a:fld id="{85E754C9-D8DF-439D-B96B-3FD00F9E1147}" type="slidenum">
              <a:rPr kumimoji="1" lang="ja-JP" altLang="en-US" smtClean="0"/>
              <a:t>15</a:t>
            </a:fld>
            <a:endParaRPr kumimoji="1" lang="ja-JP" altLang="en-US"/>
          </a:p>
        </p:txBody>
      </p:sp>
    </p:spTree>
    <p:extLst>
      <p:ext uri="{BB962C8B-B14F-4D97-AF65-F5344CB8AC3E}">
        <p14:creationId xmlns:p14="http://schemas.microsoft.com/office/powerpoint/2010/main" val="269987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20" y="841520"/>
            <a:ext cx="6336704"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テーマ④：防災</a:t>
            </a:r>
            <a:r>
              <a:rPr lang="ja-JP" altLang="en-US" sz="2000" dirty="0">
                <a:solidFill>
                  <a:schemeClr val="tx2"/>
                </a:solidFill>
                <a:latin typeface="HG丸ｺﾞｼｯｸM-PRO" panose="020F0600000000000000" pitchFamily="50" charset="-128"/>
                <a:ea typeface="HG丸ｺﾞｼｯｸM-PRO" panose="020F0600000000000000" pitchFamily="50" charset="-128"/>
              </a:rPr>
              <a:t>学習</a:t>
            </a: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（津波と土砂災害）</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501680" y="3928864"/>
            <a:ext cx="5791615" cy="266848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何が学べる？</a:t>
            </a:r>
            <a:endParaRPr kumimoji="1" lang="en-US" altLang="ja-JP" sz="2000" b="1" dirty="0" smtClean="0">
              <a:solidFill>
                <a:srgbClr val="FF0000"/>
              </a:solidFill>
            </a:endParaRPr>
          </a:p>
          <a:p>
            <a:r>
              <a:rPr lang="ja-JP" altLang="en-US" sz="1600" b="1" dirty="0" smtClean="0">
                <a:solidFill>
                  <a:schemeClr val="tx1"/>
                </a:solidFill>
              </a:rPr>
              <a:t>・稲むらの火の館では、館長より防災の先駆者</a:t>
            </a:r>
            <a:r>
              <a:rPr lang="ja-JP" altLang="en-US" sz="1600" b="1" dirty="0">
                <a:solidFill>
                  <a:schemeClr val="tx1"/>
                </a:solidFill>
              </a:rPr>
              <a:t>で</a:t>
            </a:r>
            <a:r>
              <a:rPr lang="ja-JP" altLang="en-US" sz="1600" b="1" dirty="0" smtClean="0">
                <a:solidFill>
                  <a:schemeClr val="tx1"/>
                </a:solidFill>
              </a:rPr>
              <a:t>ある濱口梧陵、日本の防災について学べる</a:t>
            </a:r>
            <a:endParaRPr lang="en-US" altLang="ja-JP" sz="1600" b="1" dirty="0" smtClean="0">
              <a:solidFill>
                <a:schemeClr val="tx1"/>
              </a:solidFill>
            </a:endParaRPr>
          </a:p>
          <a:p>
            <a:endParaRPr lang="en-US" altLang="ja-JP" sz="1600" b="1" dirty="0">
              <a:solidFill>
                <a:schemeClr val="tx1"/>
              </a:solidFill>
            </a:endParaRPr>
          </a:p>
          <a:p>
            <a:r>
              <a:rPr lang="ja-JP" altLang="en-US" sz="1600" b="1" dirty="0" smtClean="0">
                <a:solidFill>
                  <a:schemeClr val="tx1"/>
                </a:solidFill>
              </a:rPr>
              <a:t>・</a:t>
            </a:r>
            <a:r>
              <a:rPr lang="ja-JP" altLang="en-US" sz="1600" b="1" dirty="0">
                <a:solidFill>
                  <a:schemeClr val="tx1"/>
                </a:solidFill>
              </a:rPr>
              <a:t>土砂災害啓発センターでは、職員</a:t>
            </a:r>
            <a:r>
              <a:rPr lang="ja-JP" altLang="en-US" sz="1600" b="1" dirty="0" smtClean="0">
                <a:solidFill>
                  <a:schemeClr val="tx1"/>
                </a:solidFill>
              </a:rPr>
              <a:t>より砂防技術がいか</a:t>
            </a:r>
            <a:r>
              <a:rPr lang="ja-JP" altLang="en-US" sz="1600" b="1" dirty="0">
                <a:solidFill>
                  <a:schemeClr val="tx1"/>
                </a:solidFill>
              </a:rPr>
              <a:t>に日本の国土を守っているかに</a:t>
            </a:r>
            <a:r>
              <a:rPr lang="ja-JP" altLang="en-US" sz="1600" b="1" dirty="0" smtClean="0">
                <a:solidFill>
                  <a:schemeClr val="tx1"/>
                </a:solidFill>
              </a:rPr>
              <a:t>ついて、模型</a:t>
            </a:r>
            <a:r>
              <a:rPr lang="ja-JP" altLang="en-US" sz="1600" b="1" dirty="0">
                <a:solidFill>
                  <a:schemeClr val="tx1"/>
                </a:solidFill>
              </a:rPr>
              <a:t>やパネルを</a:t>
            </a:r>
            <a:r>
              <a:rPr lang="ja-JP" altLang="en-US" sz="1600" b="1" dirty="0" smtClean="0">
                <a:solidFill>
                  <a:schemeClr val="tx1"/>
                </a:solidFill>
              </a:rPr>
              <a:t>用いて学べる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smtClean="0">
                <a:solidFill>
                  <a:schemeClr val="tx1"/>
                </a:solidFill>
              </a:rPr>
              <a:t>・</a:t>
            </a:r>
            <a:r>
              <a:rPr lang="ja-JP" altLang="en-US" sz="1600" b="1" dirty="0" smtClean="0">
                <a:solidFill>
                  <a:srgbClr val="FF0000"/>
                </a:solidFill>
              </a:rPr>
              <a:t>日本で唯一の津波・土砂災害啓発施設</a:t>
            </a:r>
            <a:r>
              <a:rPr lang="ja-JP" altLang="en-US" sz="1600" b="1" dirty="0" smtClean="0">
                <a:solidFill>
                  <a:schemeClr val="tx1"/>
                </a:solidFill>
              </a:rPr>
              <a:t>にて、今災害に備えて何ができるかを学ぶ</a:t>
            </a:r>
            <a:endParaRPr lang="en-US" altLang="ja-JP" sz="1600" b="1" dirty="0" smtClean="0">
              <a:solidFill>
                <a:schemeClr val="tx1"/>
              </a:solidFill>
            </a:endParaRPr>
          </a:p>
          <a:p>
            <a:endParaRPr lang="en-US" altLang="ja-JP" sz="1600" b="1" dirty="0">
              <a:solidFill>
                <a:schemeClr val="tx1"/>
              </a:solidFill>
            </a:endParaRPr>
          </a:p>
          <a:p>
            <a:endParaRPr lang="en-US" altLang="ja-JP" sz="1600" b="1" dirty="0" smtClean="0">
              <a:solidFill>
                <a:schemeClr val="tx1"/>
              </a:solidFill>
            </a:endParaRPr>
          </a:p>
        </p:txBody>
      </p:sp>
      <p:sp>
        <p:nvSpPr>
          <p:cNvPr id="13" name="Rectangle 36"/>
          <p:cNvSpPr>
            <a:spLocks noChangeArrowheads="1"/>
          </p:cNvSpPr>
          <p:nvPr/>
        </p:nvSpPr>
        <p:spPr bwMode="auto">
          <a:xfrm>
            <a:off x="2079666" y="3289449"/>
            <a:ext cx="3384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稲むらの火の館</a:t>
            </a:r>
            <a:r>
              <a:rPr lang="en-US" altLang="ja-JP" sz="1600" b="1" dirty="0" smtClean="0">
                <a:solidFill>
                  <a:srgbClr val="000000"/>
                </a:solidFill>
              </a:rPr>
              <a:t> </a:t>
            </a:r>
          </a:p>
        </p:txBody>
      </p:sp>
      <p:sp>
        <p:nvSpPr>
          <p:cNvPr id="14" name="Rectangle 36"/>
          <p:cNvSpPr>
            <a:spLocks noChangeArrowheads="1"/>
          </p:cNvSpPr>
          <p:nvPr/>
        </p:nvSpPr>
        <p:spPr bwMode="auto">
          <a:xfrm>
            <a:off x="5924056" y="3278465"/>
            <a:ext cx="2363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土砂</a:t>
            </a:r>
            <a:r>
              <a:rPr lang="ja-JP" altLang="en-US" sz="1600" b="1" dirty="0" smtClean="0">
                <a:solidFill>
                  <a:srgbClr val="000000"/>
                </a:solidFill>
              </a:rPr>
              <a:t>災害</a:t>
            </a:r>
            <a:r>
              <a:rPr lang="ja-JP" altLang="en-US" sz="1600" b="1" dirty="0">
                <a:solidFill>
                  <a:srgbClr val="000000"/>
                </a:solidFill>
              </a:rPr>
              <a:t>啓発センター</a:t>
            </a:r>
            <a:r>
              <a:rPr lang="en-US" altLang="ja-JP" sz="1600" b="1" dirty="0" smtClean="0">
                <a:solidFill>
                  <a:srgbClr val="000000"/>
                </a:solidFill>
              </a:rPr>
              <a:t> </a:t>
            </a:r>
          </a:p>
        </p:txBody>
      </p:sp>
      <p:pic>
        <p:nvPicPr>
          <p:cNvPr id="15" name="Picture 4" descr="http://www.ticwakayama.jp/db_img/cl_img/250/main.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4516"/>
          <a:stretch/>
        </p:blipFill>
        <p:spPr bwMode="auto">
          <a:xfrm>
            <a:off x="501680" y="1556792"/>
            <a:ext cx="2637674"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172.20.119.17\disk1\share\’★169999 センター開所式\和歌山県啓発センターパンフ【開所式用】\画像(A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219" t="41652" b="13216"/>
          <a:stretch/>
        </p:blipFill>
        <p:spPr bwMode="auto">
          <a:xfrm>
            <a:off x="5783257" y="1560116"/>
            <a:ext cx="2639022"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Isamu Aoki\Desktop\1854年(安政元年)11月5日津波.jpeg"/>
          <p:cNvPicPr>
            <a:picLocks noChangeAspect="1" noChangeArrowheads="1"/>
          </p:cNvPicPr>
          <p:nvPr/>
        </p:nvPicPr>
        <p:blipFill>
          <a:blip r:embed="rId7" cstate="print"/>
          <a:srcRect/>
          <a:stretch>
            <a:fillRect/>
          </a:stretch>
        </p:blipFill>
        <p:spPr bwMode="auto">
          <a:xfrm>
            <a:off x="3139354" y="1556792"/>
            <a:ext cx="2648742" cy="1731516"/>
          </a:xfrm>
          <a:prstGeom prst="rect">
            <a:avLst/>
          </a:prstGeom>
          <a:noFill/>
        </p:spPr>
      </p:pic>
      <p:sp>
        <p:nvSpPr>
          <p:cNvPr id="12" name="正方形/長方形 11"/>
          <p:cNvSpPr/>
          <p:nvPr/>
        </p:nvSpPr>
        <p:spPr>
          <a:xfrm>
            <a:off x="6493930" y="3957240"/>
            <a:ext cx="2463129" cy="223644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smtClean="0">
                <a:solidFill>
                  <a:schemeClr val="tx2"/>
                </a:solidFill>
              </a:rPr>
              <a:t>世界津波の日</a:t>
            </a:r>
            <a:endParaRPr lang="en-US" altLang="ja-JP" sz="1600" b="1" dirty="0" smtClean="0">
              <a:solidFill>
                <a:schemeClr val="tx2"/>
              </a:solidFill>
            </a:endParaRPr>
          </a:p>
          <a:p>
            <a:r>
              <a:rPr lang="ja-JP" altLang="en-US" sz="1600" b="1" dirty="0" smtClean="0">
                <a:solidFill>
                  <a:schemeClr val="tx1"/>
                </a:solidFill>
              </a:rPr>
              <a:t> </a:t>
            </a:r>
            <a:r>
              <a:rPr lang="ja-JP" altLang="en-US" sz="1200" b="1" dirty="0">
                <a:solidFill>
                  <a:schemeClr val="tx1"/>
                </a:solidFill>
              </a:rPr>
              <a:t>・ ２０１５年国連にて、「１１月５日が世界津波の日」として認定されました。これは、安政の南海地震・津波の際に濱口梧陵が、稲むらに火をつけ、村人を高台に導いて津波から多くの村人を救った逸話に由来します。</a:t>
            </a:r>
            <a:endParaRPr lang="en-US" altLang="ja-JP" sz="1200" b="1" dirty="0" smtClean="0">
              <a:solidFill>
                <a:schemeClr val="tx2"/>
              </a:solidFill>
            </a:endParaRPr>
          </a:p>
          <a:p>
            <a:endParaRPr lang="en-US" altLang="ja-JP" sz="1600" b="1" dirty="0">
              <a:solidFill>
                <a:schemeClr val="tx2"/>
              </a:solidFill>
              <a:latin typeface="+mn-ea"/>
            </a:endParaRPr>
          </a:p>
        </p:txBody>
      </p:sp>
      <p:sp>
        <p:nvSpPr>
          <p:cNvPr id="9" name="スライド番号プレースホルダー 8"/>
          <p:cNvSpPr>
            <a:spLocks noGrp="1"/>
          </p:cNvSpPr>
          <p:nvPr>
            <p:ph type="sldNum" sz="quarter" idx="12"/>
          </p:nvPr>
        </p:nvSpPr>
        <p:spPr/>
        <p:txBody>
          <a:bodyPr/>
          <a:lstStyle/>
          <a:p>
            <a:fld id="{85E754C9-D8DF-439D-B96B-3FD00F9E1147}" type="slidenum">
              <a:rPr kumimoji="1" lang="ja-JP" altLang="en-US" smtClean="0"/>
              <a:t>16</a:t>
            </a:fld>
            <a:endParaRPr kumimoji="1" lang="ja-JP" altLang="en-US"/>
          </a:p>
        </p:txBody>
      </p:sp>
    </p:spTree>
    <p:extLst>
      <p:ext uri="{BB962C8B-B14F-4D97-AF65-F5344CB8AC3E}">
        <p14:creationId xmlns:p14="http://schemas.microsoft.com/office/powerpoint/2010/main" val="3064974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円/楕円 22"/>
          <p:cNvSpPr/>
          <p:nvPr/>
        </p:nvSpPr>
        <p:spPr>
          <a:xfrm>
            <a:off x="1180531" y="2383845"/>
            <a:ext cx="3807039" cy="1263628"/>
          </a:xfrm>
          <a:prstGeom prst="ellipse">
            <a:avLst/>
          </a:prstGeom>
          <a:solidFill>
            <a:schemeClr val="bg1">
              <a:lumMod val="95000"/>
              <a:alpha val="50000"/>
            </a:schemeClr>
          </a:solidFill>
          <a:ln w="38100" cmpd="thickThi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67556" y="790945"/>
            <a:ext cx="7848872"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テーマ⑤：</a:t>
            </a:r>
            <a:r>
              <a:rPr lang="ja-JP" altLang="en-US" sz="2000" dirty="0">
                <a:solidFill>
                  <a:schemeClr val="tx2"/>
                </a:solidFill>
                <a:latin typeface="HG丸ｺﾞｼｯｸM-PRO" panose="020F0600000000000000" pitchFamily="50" charset="-128"/>
                <a:ea typeface="HG丸ｺﾞｼｯｸM-PRO" panose="020F0600000000000000" pitchFamily="50" charset="-128"/>
              </a:rPr>
              <a:t>世界農業遺産</a:t>
            </a: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（みなべ・田辺の梅システム）</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501680" y="3647473"/>
            <a:ext cx="6039502" cy="318610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何が学べる？</a:t>
            </a:r>
            <a:endParaRPr lang="en-US" altLang="ja-JP" sz="2000" b="1" dirty="0" smtClean="0">
              <a:solidFill>
                <a:srgbClr val="FF0000"/>
              </a:solidFill>
            </a:endParaRPr>
          </a:p>
          <a:p>
            <a:r>
              <a:rPr lang="ja-JP" altLang="en-US" sz="1600" b="1" dirty="0" smtClean="0">
                <a:solidFill>
                  <a:schemeClr val="tx1"/>
                </a:solidFill>
              </a:rPr>
              <a:t>・</a:t>
            </a:r>
            <a:r>
              <a:rPr lang="en-US" altLang="ja-JP" sz="1600" b="1" dirty="0" smtClean="0">
                <a:solidFill>
                  <a:schemeClr val="tx1"/>
                </a:solidFill>
              </a:rPr>
              <a:t> </a:t>
            </a:r>
            <a:r>
              <a:rPr lang="en-US" altLang="ja-JP" sz="1600" b="1" dirty="0">
                <a:solidFill>
                  <a:schemeClr val="tx1"/>
                </a:solidFill>
              </a:rPr>
              <a:t>JA</a:t>
            </a:r>
            <a:r>
              <a:rPr lang="ja-JP" altLang="en-US" sz="1600" b="1" dirty="0">
                <a:solidFill>
                  <a:schemeClr val="tx1"/>
                </a:solidFill>
              </a:rPr>
              <a:t>紀州の職員及び梅生産者</a:t>
            </a:r>
            <a:r>
              <a:rPr lang="ja-JP" altLang="en-US" sz="1600" b="1" dirty="0" smtClean="0">
                <a:solidFill>
                  <a:schemeClr val="tx1"/>
                </a:solidFill>
              </a:rPr>
              <a:t>から生産</a:t>
            </a:r>
            <a:r>
              <a:rPr lang="ja-JP" altLang="en-US" sz="1600" b="1" dirty="0">
                <a:solidFill>
                  <a:schemeClr val="tx1"/>
                </a:solidFill>
              </a:rPr>
              <a:t>方法について</a:t>
            </a:r>
            <a:r>
              <a:rPr lang="ja-JP" altLang="en-US" sz="1600" b="1" dirty="0" smtClean="0">
                <a:solidFill>
                  <a:schemeClr val="tx1"/>
                </a:solidFill>
              </a:rPr>
              <a:t>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a:solidFill>
                  <a:schemeClr val="tx1"/>
                </a:solidFill>
              </a:rPr>
              <a:t>・梅振興館では、職員より梅林パノラマ模型や様々な展示を用いて</a:t>
            </a:r>
            <a:r>
              <a:rPr lang="ja-JP" altLang="en-US" sz="1600" b="1" dirty="0" smtClean="0">
                <a:solidFill>
                  <a:schemeClr val="tx1"/>
                </a:solidFill>
              </a:rPr>
              <a:t>、梅の歴史を学べる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smtClean="0">
                <a:solidFill>
                  <a:schemeClr val="tx1"/>
                </a:solidFill>
              </a:rPr>
              <a:t>・</a:t>
            </a:r>
            <a:r>
              <a:rPr lang="ja-JP" altLang="en-US" sz="1600" b="1" dirty="0">
                <a:solidFill>
                  <a:schemeClr val="tx1"/>
                </a:solidFill>
              </a:rPr>
              <a:t>体験</a:t>
            </a:r>
            <a:r>
              <a:rPr lang="ja-JP" altLang="en-US" sz="1600" b="1" dirty="0" smtClean="0">
                <a:solidFill>
                  <a:schemeClr val="tx1"/>
                </a:solidFill>
              </a:rPr>
              <a:t>を通して梅の作業行程を学べる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2000" b="1" dirty="0">
                <a:solidFill>
                  <a:srgbClr val="FF0000"/>
                </a:solidFill>
              </a:rPr>
              <a:t>関連体験</a:t>
            </a:r>
            <a:endParaRPr lang="en-US" altLang="ja-JP" sz="2000" b="1" dirty="0" smtClean="0">
              <a:solidFill>
                <a:srgbClr val="FF0000"/>
              </a:solidFill>
            </a:endParaRPr>
          </a:p>
          <a:p>
            <a:r>
              <a:rPr lang="ja-JP" altLang="en-US" sz="1600" b="1" dirty="0" smtClean="0">
                <a:solidFill>
                  <a:schemeClr val="tx1"/>
                </a:solidFill>
              </a:rPr>
              <a:t>・梅干し作り作業体験、梅ジャム作り体験、梅はちみつ漬け体験</a:t>
            </a:r>
            <a:r>
              <a:rPr lang="ja-JP" altLang="en-US" sz="1600" b="1" dirty="0">
                <a:solidFill>
                  <a:schemeClr val="tx1"/>
                </a:solidFill>
              </a:rPr>
              <a:t>など</a:t>
            </a:r>
            <a:endParaRPr lang="en-US" altLang="ja-JP" sz="1600" b="1" dirty="0" smtClean="0">
              <a:solidFill>
                <a:schemeClr val="tx1"/>
              </a:solidFill>
            </a:endParaRPr>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7706" y="2957195"/>
            <a:ext cx="887810" cy="576490"/>
          </a:xfrm>
          <a:prstGeom prst="rect">
            <a:avLst/>
          </a:prstGeom>
        </p:spPr>
      </p:pic>
      <p:sp>
        <p:nvSpPr>
          <p:cNvPr id="19" name="円/楕円 18"/>
          <p:cNvSpPr/>
          <p:nvPr/>
        </p:nvSpPr>
        <p:spPr>
          <a:xfrm>
            <a:off x="267556" y="1549848"/>
            <a:ext cx="3379440" cy="911200"/>
          </a:xfrm>
          <a:prstGeom prst="ellipse">
            <a:avLst/>
          </a:prstGeom>
          <a:solidFill>
            <a:schemeClr val="bg1">
              <a:lumMod val="95000"/>
              <a:alpha val="50000"/>
            </a:schemeClr>
          </a:solidFill>
          <a:ln w="57150" cmpd="thickThi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テキスト ボックス 19"/>
          <p:cNvSpPr txBox="1"/>
          <p:nvPr/>
        </p:nvSpPr>
        <p:spPr>
          <a:xfrm>
            <a:off x="1691681" y="1806463"/>
            <a:ext cx="1944216" cy="461665"/>
          </a:xfrm>
          <a:prstGeom prst="rect">
            <a:avLst/>
          </a:prstGeom>
          <a:noFill/>
        </p:spPr>
        <p:txBody>
          <a:bodyPr wrap="square" rtlCol="0">
            <a:spAutoFit/>
          </a:bodyPr>
          <a:lstStyle/>
          <a:p>
            <a:r>
              <a:rPr kumimoji="1" lang="ja-JP" altLang="en-US" sz="1200" dirty="0" smtClean="0"/>
              <a:t>・持続的な薪炭林の管理</a:t>
            </a:r>
            <a:endParaRPr lang="en-US" altLang="ja-JP" sz="1200" dirty="0"/>
          </a:p>
          <a:p>
            <a:r>
              <a:rPr lang="ja-JP" altLang="en-US" sz="1200" dirty="0"/>
              <a:t>・ </a:t>
            </a:r>
            <a:r>
              <a:rPr lang="ja-JP" altLang="en-US" sz="1200" dirty="0" smtClean="0"/>
              <a:t>「紀州備長炭」を生産</a:t>
            </a:r>
            <a:endParaRPr kumimoji="1" lang="en-US" altLang="ja-JP" sz="1200" dirty="0" smtClean="0"/>
          </a:p>
        </p:txBody>
      </p:sp>
      <p:pic>
        <p:nvPicPr>
          <p:cNvPr id="21" name="Picture 3" descr="11c)備長炭008"/>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20114" y="1766301"/>
            <a:ext cx="783633" cy="54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角丸四角形 21"/>
          <p:cNvSpPr/>
          <p:nvPr/>
        </p:nvSpPr>
        <p:spPr>
          <a:xfrm>
            <a:off x="1630855" y="1506217"/>
            <a:ext cx="867166" cy="2058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t>薪炭林</a:t>
            </a:r>
            <a:endParaRPr kumimoji="1" lang="ja-JP" altLang="en-US" sz="1600" dirty="0"/>
          </a:p>
        </p:txBody>
      </p:sp>
      <p:sp>
        <p:nvSpPr>
          <p:cNvPr id="24" name="テキスト ボックス 23"/>
          <p:cNvSpPr txBox="1"/>
          <p:nvPr/>
        </p:nvSpPr>
        <p:spPr>
          <a:xfrm>
            <a:off x="2748552" y="2821886"/>
            <a:ext cx="2384853" cy="646331"/>
          </a:xfrm>
          <a:prstGeom prst="rect">
            <a:avLst/>
          </a:prstGeom>
          <a:noFill/>
        </p:spPr>
        <p:txBody>
          <a:bodyPr wrap="square" rtlCol="0">
            <a:spAutoFit/>
          </a:bodyPr>
          <a:lstStyle/>
          <a:p>
            <a:r>
              <a:rPr kumimoji="1" lang="ja-JP" altLang="en-US" sz="1200" dirty="0" smtClean="0"/>
              <a:t>・斜面が多い里山利用の工夫</a:t>
            </a:r>
            <a:endParaRPr lang="en-US" altLang="ja-JP" sz="1200" dirty="0"/>
          </a:p>
          <a:p>
            <a:r>
              <a:rPr lang="ja-JP" altLang="en-US" sz="1200" dirty="0" smtClean="0"/>
              <a:t>・多様な遺伝子資源・品種育成</a:t>
            </a:r>
            <a:endParaRPr lang="en-US" altLang="ja-JP" sz="1200" dirty="0" smtClean="0"/>
          </a:p>
          <a:p>
            <a:r>
              <a:rPr kumimoji="1" lang="ja-JP" altLang="en-US" sz="1200" dirty="0" smtClean="0"/>
              <a:t>・優れた伝統技術</a:t>
            </a:r>
            <a:endParaRPr kumimoji="1" lang="ja-JP" altLang="en-US" sz="1200" dirty="0"/>
          </a:p>
        </p:txBody>
      </p:sp>
      <p:sp>
        <p:nvSpPr>
          <p:cNvPr id="25" name="角丸四角形 24"/>
          <p:cNvSpPr/>
          <p:nvPr/>
        </p:nvSpPr>
        <p:spPr>
          <a:xfrm>
            <a:off x="1592523" y="2537539"/>
            <a:ext cx="854483" cy="362811"/>
          </a:xfrm>
          <a:prstGeom prst="roundRect">
            <a:avLst>
              <a:gd name="adj" fmla="val 41932"/>
            </a:avLst>
          </a:prstGeom>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kumimoji="1" lang="ja-JP" altLang="en-US" sz="1600" b="1" dirty="0" smtClean="0">
                <a:effectLst>
                  <a:outerShdw blurRad="38100" dist="38100" dir="2700000" algn="tl">
                    <a:srgbClr val="000000">
                      <a:alpha val="43137"/>
                    </a:srgbClr>
                  </a:outerShdw>
                </a:effectLst>
              </a:rPr>
              <a:t>梅生産</a:t>
            </a:r>
            <a:endParaRPr kumimoji="1" lang="ja-JP" altLang="en-US" sz="1600" b="1" dirty="0">
              <a:effectLst>
                <a:outerShdw blurRad="38100" dist="38100" dir="2700000" algn="tl">
                  <a:srgbClr val="000000">
                    <a:alpha val="43137"/>
                  </a:srgbClr>
                </a:outerShdw>
              </a:effectLst>
            </a:endParaRPr>
          </a:p>
        </p:txBody>
      </p:sp>
      <p:pic>
        <p:nvPicPr>
          <p:cNvPr id="26" name="Picture 2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682878" y="2130841"/>
            <a:ext cx="630138" cy="548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左カーブ矢印 26"/>
          <p:cNvSpPr/>
          <p:nvPr/>
        </p:nvSpPr>
        <p:spPr>
          <a:xfrm rot="11231912">
            <a:off x="3412135" y="1790586"/>
            <a:ext cx="443450" cy="887917"/>
          </a:xfrm>
          <a:prstGeom prst="curved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8" name="左カーブ矢印 27"/>
          <p:cNvSpPr/>
          <p:nvPr/>
        </p:nvSpPr>
        <p:spPr>
          <a:xfrm rot="1059493">
            <a:off x="4195174" y="1958264"/>
            <a:ext cx="401094" cy="822157"/>
          </a:xfrm>
          <a:prstGeom prst="curved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9" name="角丸四角形 28"/>
          <p:cNvSpPr/>
          <p:nvPr/>
        </p:nvSpPr>
        <p:spPr>
          <a:xfrm>
            <a:off x="275545" y="1522261"/>
            <a:ext cx="1089138" cy="284202"/>
          </a:xfrm>
          <a:prstGeom prst="roundRect">
            <a:avLst>
              <a:gd name="adj" fmla="val 41932"/>
            </a:avLst>
          </a:prstGeom>
        </p:spPr>
        <p:style>
          <a:lnRef idx="1">
            <a:schemeClr val="accent6"/>
          </a:lnRef>
          <a:fillRef idx="3">
            <a:schemeClr val="accent6"/>
          </a:fillRef>
          <a:effectRef idx="2">
            <a:schemeClr val="accent6"/>
          </a:effectRef>
          <a:fontRef idx="minor">
            <a:schemeClr val="lt1"/>
          </a:fontRef>
        </p:style>
        <p:txBody>
          <a:bodyPr wrap="square" lIns="0" tIns="0" rIns="0" bIns="0" rtlCol="0" anchor="ctr">
            <a:spAutoFit/>
          </a:bodyPr>
          <a:lstStyle/>
          <a:p>
            <a:pPr algn="ctr"/>
            <a:r>
              <a:rPr kumimoji="1" lang="ja-JP" altLang="en-US" sz="1400" b="1" dirty="0" smtClean="0">
                <a:effectLst>
                  <a:outerShdw blurRad="38100" dist="38100" dir="2700000" algn="tl">
                    <a:srgbClr val="000000">
                      <a:alpha val="43137"/>
                    </a:srgbClr>
                  </a:outerShdw>
                </a:effectLst>
              </a:rPr>
              <a:t>製炭</a:t>
            </a:r>
            <a:endParaRPr kumimoji="1" lang="ja-JP" altLang="en-US" sz="1400" b="1" dirty="0">
              <a:effectLst>
                <a:outerShdw blurRad="38100" dist="38100" dir="2700000" algn="tl">
                  <a:srgbClr val="000000">
                    <a:alpha val="43137"/>
                  </a:srgbClr>
                </a:outerShdw>
              </a:effectLst>
            </a:endParaRPr>
          </a:p>
        </p:txBody>
      </p:sp>
      <p:sp>
        <p:nvSpPr>
          <p:cNvPr id="30" name="角丸四角形 29"/>
          <p:cNvSpPr/>
          <p:nvPr/>
        </p:nvSpPr>
        <p:spPr>
          <a:xfrm>
            <a:off x="2554272" y="2434599"/>
            <a:ext cx="896946" cy="2058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t>梅畑</a:t>
            </a:r>
            <a:endParaRPr kumimoji="1" lang="ja-JP" altLang="en-US" sz="1600" dirty="0"/>
          </a:p>
        </p:txBody>
      </p:sp>
      <p:sp>
        <p:nvSpPr>
          <p:cNvPr id="31" name="角丸四角形 30"/>
          <p:cNvSpPr/>
          <p:nvPr/>
        </p:nvSpPr>
        <p:spPr>
          <a:xfrm>
            <a:off x="5069211" y="2166609"/>
            <a:ext cx="953309" cy="238624"/>
          </a:xfrm>
          <a:prstGeom prst="roundRect">
            <a:avLst>
              <a:gd name="adj" fmla="val 41932"/>
            </a:avLst>
          </a:prstGeom>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kumimoji="1" lang="ja-JP" altLang="en-US" sz="1600" b="1" dirty="0" smtClean="0">
                <a:effectLst>
                  <a:outerShdw blurRad="38100" dist="38100" dir="2700000" algn="tl">
                    <a:srgbClr val="000000">
                      <a:alpha val="43137"/>
                    </a:srgbClr>
                  </a:outerShdw>
                </a:effectLst>
              </a:rPr>
              <a:t>梅加工</a:t>
            </a:r>
            <a:endParaRPr kumimoji="1" lang="ja-JP" altLang="en-US" sz="1600" b="1" dirty="0">
              <a:effectLst>
                <a:outerShdw blurRad="38100" dist="38100" dir="2700000" algn="tl">
                  <a:srgbClr val="000000">
                    <a:alpha val="43137"/>
                  </a:srgbClr>
                </a:outerShdw>
              </a:effectLst>
            </a:endParaRPr>
          </a:p>
        </p:txBody>
      </p:sp>
      <p:pic>
        <p:nvPicPr>
          <p:cNvPr id="32" name="図 31"/>
          <p:cNvPicPr>
            <a:picLocks noChangeAspect="1"/>
          </p:cNvPicPr>
          <p:nvPr/>
        </p:nvPicPr>
        <p:blipFill rotWithShape="1">
          <a:blip r:embed="rId7" cstate="print">
            <a:extLst>
              <a:ext uri="{28A0092B-C50C-407E-A947-70E740481C1C}">
                <a14:useLocalDpi xmlns:a14="http://schemas.microsoft.com/office/drawing/2010/main" val="0"/>
              </a:ext>
            </a:extLst>
          </a:blip>
          <a:srcRect l="12467" t="9873" r="12521" b="7555"/>
          <a:stretch/>
        </p:blipFill>
        <p:spPr>
          <a:xfrm>
            <a:off x="4987570" y="2476150"/>
            <a:ext cx="1165517" cy="962091"/>
          </a:xfrm>
          <a:prstGeom prst="rect">
            <a:avLst/>
          </a:prstGeom>
        </p:spPr>
      </p:pic>
      <p:sp>
        <p:nvSpPr>
          <p:cNvPr id="3" name="角丸四角形 2"/>
          <p:cNvSpPr/>
          <p:nvPr/>
        </p:nvSpPr>
        <p:spPr>
          <a:xfrm>
            <a:off x="5051602" y="3348754"/>
            <a:ext cx="1091505" cy="3014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t>雇用創出</a:t>
            </a:r>
            <a:endParaRPr kumimoji="1" lang="ja-JP" altLang="en-US" sz="1600" dirty="0"/>
          </a:p>
        </p:txBody>
      </p:sp>
      <p:sp>
        <p:nvSpPr>
          <p:cNvPr id="33" name="円/楕円 32"/>
          <p:cNvSpPr/>
          <p:nvPr/>
        </p:nvSpPr>
        <p:spPr>
          <a:xfrm>
            <a:off x="3682878" y="1524425"/>
            <a:ext cx="887465" cy="4837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t>生物多様性</a:t>
            </a:r>
            <a:endParaRPr kumimoji="1" lang="ja-JP" altLang="en-US" sz="1100" dirty="0"/>
          </a:p>
        </p:txBody>
      </p:sp>
      <p:pic>
        <p:nvPicPr>
          <p:cNvPr id="34" name="図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0191" y="1526301"/>
            <a:ext cx="2652457" cy="1989343"/>
          </a:xfrm>
          <a:prstGeom prst="rect">
            <a:avLst/>
          </a:prstGeom>
        </p:spPr>
      </p:pic>
      <p:sp>
        <p:nvSpPr>
          <p:cNvPr id="35" name="Rectangle 36"/>
          <p:cNvSpPr>
            <a:spLocks noChangeArrowheads="1"/>
          </p:cNvSpPr>
          <p:nvPr/>
        </p:nvSpPr>
        <p:spPr bwMode="auto">
          <a:xfrm>
            <a:off x="6521395" y="3499489"/>
            <a:ext cx="24806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梅干し作り作業体験</a:t>
            </a:r>
            <a:r>
              <a:rPr lang="en-US" altLang="ja-JP" sz="1600" b="1" dirty="0" smtClean="0">
                <a:solidFill>
                  <a:srgbClr val="000000"/>
                </a:solidFill>
              </a:rPr>
              <a:t> </a:t>
            </a:r>
          </a:p>
        </p:txBody>
      </p:sp>
      <p:sp>
        <p:nvSpPr>
          <p:cNvPr id="36" name="正方形/長方形 35"/>
          <p:cNvSpPr/>
          <p:nvPr/>
        </p:nvSpPr>
        <p:spPr>
          <a:xfrm>
            <a:off x="6541182" y="3838043"/>
            <a:ext cx="2463129" cy="26472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a:solidFill>
                  <a:srgbClr val="002060"/>
                </a:solidFill>
              </a:rPr>
              <a:t>世界農業遺産とは？</a:t>
            </a:r>
            <a:endParaRPr lang="en-US" altLang="ja-JP" sz="1600" b="1" dirty="0">
              <a:solidFill>
                <a:srgbClr val="002060"/>
              </a:solidFill>
            </a:endParaRPr>
          </a:p>
          <a:p>
            <a:r>
              <a:rPr lang="ja-JP" altLang="en-US" sz="1200" b="1" dirty="0">
                <a:solidFill>
                  <a:schemeClr val="tx1"/>
                </a:solidFill>
              </a:rPr>
              <a:t>・</a:t>
            </a:r>
            <a:r>
              <a:rPr lang="ja-JP" altLang="en-US" sz="1200" b="1" dirty="0"/>
              <a:t>次世代に継承すべき重要な農業（林業・水産業を含む）や生物多様性、農業景観を有する地域（サイト）をシステムとして認定するもの</a:t>
            </a:r>
            <a:r>
              <a:rPr lang="ja-JP" altLang="en-US" sz="1200" b="1" dirty="0" smtClean="0"/>
              <a:t>。</a:t>
            </a:r>
            <a:endParaRPr lang="en-US" altLang="ja-JP" sz="1200" b="1" dirty="0" smtClean="0"/>
          </a:p>
          <a:p>
            <a:endParaRPr lang="en-US" altLang="ja-JP" sz="1200" b="1" dirty="0"/>
          </a:p>
          <a:p>
            <a:r>
              <a:rPr lang="ja-JP" altLang="en-US" sz="1600" b="1" dirty="0">
                <a:solidFill>
                  <a:srgbClr val="002060"/>
                </a:solidFill>
              </a:rPr>
              <a:t>みなべ・田辺の梅システムとは？</a:t>
            </a:r>
            <a:endParaRPr lang="en-US" altLang="ja-JP" sz="1600" b="1" dirty="0">
              <a:solidFill>
                <a:srgbClr val="002060"/>
              </a:solidFill>
            </a:endParaRPr>
          </a:p>
          <a:p>
            <a:r>
              <a:rPr lang="ja-JP" altLang="en-US" sz="1200" b="1" dirty="0">
                <a:solidFill>
                  <a:schemeClr val="tx1"/>
                </a:solidFill>
              </a:rPr>
              <a:t>・</a:t>
            </a:r>
            <a:r>
              <a:rPr lang="ja-JP" altLang="en-US" sz="1200" b="1" dirty="0"/>
              <a:t>養分に乏しく礫質で崩れやすい斜面を利用して薪炭林を残しつつ梅林を配置し、</a:t>
            </a:r>
            <a:r>
              <a:rPr lang="en-US" altLang="ja-JP" sz="1200" b="1" dirty="0"/>
              <a:t>400</a:t>
            </a:r>
            <a:r>
              <a:rPr lang="ja-JP" altLang="en-US" sz="1200" b="1" dirty="0"/>
              <a:t>年にわたり高品質な梅を持続的に生産してきた農業システム。</a:t>
            </a:r>
          </a:p>
        </p:txBody>
      </p:sp>
      <p:sp>
        <p:nvSpPr>
          <p:cNvPr id="10" name="スライド番号プレースホルダー 9"/>
          <p:cNvSpPr>
            <a:spLocks noGrp="1"/>
          </p:cNvSpPr>
          <p:nvPr>
            <p:ph type="sldNum" sz="quarter" idx="12"/>
          </p:nvPr>
        </p:nvSpPr>
        <p:spPr>
          <a:xfrm>
            <a:off x="6553200" y="6448251"/>
            <a:ext cx="2133600" cy="365125"/>
          </a:xfrm>
        </p:spPr>
        <p:txBody>
          <a:bodyPr/>
          <a:lstStyle/>
          <a:p>
            <a:fld id="{85E754C9-D8DF-439D-B96B-3FD00F9E1147}" type="slidenum">
              <a:rPr kumimoji="1" lang="ja-JP" altLang="en-US" smtClean="0"/>
              <a:t>17</a:t>
            </a:fld>
            <a:endParaRPr kumimoji="1" lang="ja-JP" altLang="en-US"/>
          </a:p>
        </p:txBody>
      </p:sp>
    </p:spTree>
    <p:extLst>
      <p:ext uri="{BB962C8B-B14F-4D97-AF65-F5344CB8AC3E}">
        <p14:creationId xmlns:p14="http://schemas.microsoft.com/office/powerpoint/2010/main" val="1637210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20" y="841520"/>
            <a:ext cx="7903130"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テーマ⑥：食文化の学習を通して、考える力を身につける</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13" name="Rectangle 36"/>
          <p:cNvSpPr>
            <a:spLocks noChangeArrowheads="1"/>
          </p:cNvSpPr>
          <p:nvPr/>
        </p:nvSpPr>
        <p:spPr bwMode="auto">
          <a:xfrm>
            <a:off x="581856" y="3380524"/>
            <a:ext cx="2304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smtClean="0">
                <a:solidFill>
                  <a:srgbClr val="000000"/>
                </a:solidFill>
              </a:rPr>
              <a:t>醤油発祥の地・湯浅</a:t>
            </a:r>
            <a:endParaRPr lang="en-US" altLang="ja-JP" sz="1600" b="1" dirty="0" smtClean="0">
              <a:solidFill>
                <a:srgbClr val="000000"/>
              </a:solidFill>
            </a:endParaRPr>
          </a:p>
        </p:txBody>
      </p:sp>
      <p:pic>
        <p:nvPicPr>
          <p:cNvPr id="17" name="Picture 25"/>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1580474"/>
            <a:ext cx="2939727" cy="182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10-6梅干"/>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8249" y="3471381"/>
            <a:ext cx="1800200" cy="166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172.20.30.63\観光交流課\03 新観光推進班\ほんまもん体験写真等\写真関係\新規メニュー写真（HP用）\田辺市\田-34 ミカン狩り体験.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5107" y="1580474"/>
            <a:ext cx="2939728" cy="1823732"/>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531165" y="5352412"/>
            <a:ext cx="7914369" cy="14609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何が学べる？</a:t>
            </a:r>
            <a:endParaRPr kumimoji="1" lang="en-US" altLang="ja-JP" sz="1600" b="1" dirty="0" smtClean="0">
              <a:solidFill>
                <a:schemeClr val="tx1"/>
              </a:solidFill>
            </a:endParaRPr>
          </a:p>
          <a:p>
            <a:r>
              <a:rPr lang="ja-JP" altLang="en-US" sz="1600" b="1" dirty="0" smtClean="0">
                <a:solidFill>
                  <a:schemeClr val="tx1"/>
                </a:solidFill>
              </a:rPr>
              <a:t>・生活に身近な食に関する仕事の体験、フィールドワークを通して課題解決のための考える力を身につけることができる</a:t>
            </a:r>
            <a:endParaRPr lang="en-US" altLang="ja-JP" sz="1600" b="1" dirty="0" smtClean="0">
              <a:solidFill>
                <a:schemeClr val="tx1"/>
              </a:solidFill>
            </a:endParaRPr>
          </a:p>
          <a:p>
            <a:endParaRPr lang="en-US" altLang="ja-JP" sz="1600" b="1" dirty="0" smtClean="0">
              <a:solidFill>
                <a:schemeClr val="tx1"/>
              </a:solidFill>
            </a:endParaRPr>
          </a:p>
          <a:p>
            <a:r>
              <a:rPr lang="ja-JP" altLang="en-US" sz="1200" b="1" dirty="0">
                <a:solidFill>
                  <a:schemeClr val="tx1"/>
                </a:solidFill>
              </a:rPr>
              <a:t>・醤油や鰹節、わさびなどの発祥の地。　梅、みかん、柿は日本一の生産地である果樹の国。和歌山は日本の豊かな食文化を支えています</a:t>
            </a:r>
            <a:r>
              <a:rPr lang="ja-JP" altLang="en-US" sz="1100" b="1" dirty="0">
                <a:solidFill>
                  <a:schemeClr val="tx1"/>
                </a:solidFill>
              </a:rPr>
              <a:t>。</a:t>
            </a:r>
            <a:endParaRPr lang="en-US" altLang="ja-JP" sz="1100" b="1" dirty="0">
              <a:solidFill>
                <a:schemeClr val="tx1"/>
              </a:solidFill>
            </a:endParaRPr>
          </a:p>
          <a:p>
            <a:endParaRPr lang="en-US" altLang="ja-JP" sz="1600" b="1" dirty="0" smtClean="0">
              <a:solidFill>
                <a:schemeClr val="tx1"/>
              </a:solidFill>
            </a:endParaRPr>
          </a:p>
        </p:txBody>
      </p:sp>
      <p:pic>
        <p:nvPicPr>
          <p:cNvPr id="14" name="Picture 2" descr="\\192.168.10.250\画像(行事関係)\日本文化体験\2015\鮪\和歌山県\P101088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0018" y="3404206"/>
            <a:ext cx="2934817" cy="166154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6"/>
          <p:cNvSpPr>
            <a:spLocks noChangeArrowheads="1"/>
          </p:cNvSpPr>
          <p:nvPr/>
        </p:nvSpPr>
        <p:spPr bwMode="auto">
          <a:xfrm>
            <a:off x="5871563" y="5058482"/>
            <a:ext cx="2304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smtClean="0">
                <a:solidFill>
                  <a:srgbClr val="000000"/>
                </a:solidFill>
              </a:rPr>
              <a:t>聞き取り調査の様子</a:t>
            </a:r>
            <a:endParaRPr lang="en-US" altLang="ja-JP" sz="1600" b="1" dirty="0" smtClean="0">
              <a:solidFill>
                <a:srgbClr val="000000"/>
              </a:solidFill>
            </a:endParaRPr>
          </a:p>
        </p:txBody>
      </p:sp>
      <p:pic>
        <p:nvPicPr>
          <p:cNvPr id="1026" name="Picture 2" descr="うめ研究所">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632" y="3754225"/>
            <a:ext cx="1626480" cy="12167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6"/>
          <p:cNvSpPr>
            <a:spLocks noChangeArrowheads="1"/>
          </p:cNvSpPr>
          <p:nvPr/>
        </p:nvSpPr>
        <p:spPr bwMode="auto">
          <a:xfrm>
            <a:off x="1115616" y="4970981"/>
            <a:ext cx="2304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　果樹試験場</a:t>
            </a:r>
            <a:endParaRPr lang="en-US" altLang="ja-JP" sz="1600" b="1" dirty="0" smtClean="0">
              <a:solidFill>
                <a:srgbClr val="000000"/>
              </a:solidFill>
            </a:endParaRPr>
          </a:p>
        </p:txBody>
      </p:sp>
      <p:pic>
        <p:nvPicPr>
          <p:cNvPr id="16" name="図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1248" y="1586356"/>
            <a:ext cx="2533860" cy="1817850"/>
          </a:xfrm>
          <a:prstGeom prst="rect">
            <a:avLst/>
          </a:prstGeom>
        </p:spPr>
      </p:pic>
      <p:sp>
        <p:nvSpPr>
          <p:cNvPr id="8" name="スライド番号プレースホルダー 7"/>
          <p:cNvSpPr>
            <a:spLocks noGrp="1"/>
          </p:cNvSpPr>
          <p:nvPr>
            <p:ph type="sldNum" sz="quarter" idx="12"/>
          </p:nvPr>
        </p:nvSpPr>
        <p:spPr/>
        <p:txBody>
          <a:bodyPr/>
          <a:lstStyle/>
          <a:p>
            <a:fld id="{85E754C9-D8DF-439D-B96B-3FD00F9E1147}" type="slidenum">
              <a:rPr kumimoji="1" lang="ja-JP" altLang="en-US" smtClean="0"/>
              <a:t>18</a:t>
            </a:fld>
            <a:endParaRPr kumimoji="1" lang="ja-JP" altLang="en-US"/>
          </a:p>
        </p:txBody>
      </p:sp>
    </p:spTree>
    <p:extLst>
      <p:ext uri="{BB962C8B-B14F-4D97-AF65-F5344CB8AC3E}">
        <p14:creationId xmlns:p14="http://schemas.microsoft.com/office/powerpoint/2010/main" val="3311167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19" y="841520"/>
            <a:ext cx="8164529"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テーマ⑦：「将来を見据えた資源管理」天然マグロと養殖マグロ</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8376" y="1721048"/>
            <a:ext cx="2637673" cy="171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図 2"/>
          <p:cNvPicPr>
            <a:picLocks noChangeAspect="1"/>
          </p:cNvPicPr>
          <p:nvPr/>
        </p:nvPicPr>
        <p:blipFill>
          <a:blip r:embed="rId5"/>
          <a:srcRect/>
          <a:stretch>
            <a:fillRect/>
          </a:stretch>
        </p:blipFill>
        <p:spPr bwMode="auto">
          <a:xfrm>
            <a:off x="3140703" y="1711672"/>
            <a:ext cx="2637673"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501681" y="3790800"/>
            <a:ext cx="5726504" cy="29505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何が学べる？</a:t>
            </a:r>
            <a:endParaRPr lang="en-US" altLang="ja-JP" sz="2000" b="1" dirty="0" smtClean="0">
              <a:solidFill>
                <a:srgbClr val="FF0000"/>
              </a:solidFill>
            </a:endParaRPr>
          </a:p>
          <a:p>
            <a:r>
              <a:rPr lang="ja-JP" altLang="en-US" sz="1600" b="1" dirty="0">
                <a:solidFill>
                  <a:schemeClr val="tx1"/>
                </a:solidFill>
              </a:rPr>
              <a:t>・</a:t>
            </a:r>
            <a:r>
              <a:rPr lang="ja-JP" altLang="en-US" sz="2000" b="1" dirty="0" smtClean="0">
                <a:solidFill>
                  <a:srgbClr val="FF0000"/>
                </a:solidFill>
              </a:rPr>
              <a:t>実際の競りを間近で見学</a:t>
            </a:r>
            <a:r>
              <a:rPr lang="ja-JP" altLang="en-US" sz="1600" b="1" dirty="0" smtClean="0">
                <a:solidFill>
                  <a:schemeClr val="tx1"/>
                </a:solidFill>
              </a:rPr>
              <a:t>できる</a:t>
            </a:r>
            <a:endParaRPr lang="en-US" altLang="ja-JP" sz="1600" b="1" dirty="0" smtClean="0">
              <a:solidFill>
                <a:schemeClr val="tx1"/>
              </a:solidFill>
            </a:endParaRPr>
          </a:p>
          <a:p>
            <a:endParaRPr lang="en-US" altLang="ja-JP" sz="1600" b="1" dirty="0">
              <a:solidFill>
                <a:schemeClr val="tx1"/>
              </a:solidFill>
            </a:endParaRPr>
          </a:p>
          <a:p>
            <a:r>
              <a:rPr lang="ja-JP" altLang="en-US" sz="1600" dirty="0" smtClean="0">
                <a:solidFill>
                  <a:schemeClr val="tx1"/>
                </a:solidFill>
              </a:rPr>
              <a:t>・</a:t>
            </a:r>
            <a:r>
              <a:rPr lang="ja-JP" altLang="en-US" sz="1600" b="1" dirty="0" smtClean="0">
                <a:solidFill>
                  <a:schemeClr val="tx1"/>
                </a:solidFill>
              </a:rPr>
              <a:t>漁協の職員から漁獲方法、マグロ</a:t>
            </a:r>
            <a:r>
              <a:rPr lang="ja-JP" altLang="en-US" sz="1600" b="1" dirty="0">
                <a:solidFill>
                  <a:schemeClr val="tx1"/>
                </a:solidFill>
              </a:rPr>
              <a:t>漁</a:t>
            </a:r>
            <a:r>
              <a:rPr lang="ja-JP" altLang="en-US" sz="1600" b="1" dirty="0" smtClean="0">
                <a:solidFill>
                  <a:schemeClr val="tx1"/>
                </a:solidFill>
              </a:rPr>
              <a:t>のあり方</a:t>
            </a:r>
            <a:r>
              <a:rPr lang="ja-JP" altLang="en-US" sz="1600" b="1" dirty="0">
                <a:solidFill>
                  <a:schemeClr val="tx1"/>
                </a:solidFill>
              </a:rPr>
              <a:t>、</a:t>
            </a:r>
            <a:r>
              <a:rPr lang="ja-JP" altLang="en-US" sz="1600" b="1" dirty="0" smtClean="0">
                <a:solidFill>
                  <a:schemeClr val="tx1"/>
                </a:solidFill>
              </a:rPr>
              <a:t>マグロがどのようなルートを通って食卓に運ばれるかを学べる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a:solidFill>
                  <a:schemeClr val="tx1"/>
                </a:solidFill>
              </a:rPr>
              <a:t>・</a:t>
            </a:r>
            <a:r>
              <a:rPr kumimoji="1" lang="ja-JP" altLang="en-US" sz="1600" b="1" dirty="0" smtClean="0">
                <a:solidFill>
                  <a:schemeClr val="tx1"/>
                </a:solidFill>
              </a:rPr>
              <a:t>マグロの完全養殖に至るまで、養殖の仕方、生態について学んだ後、漁船で</a:t>
            </a:r>
            <a:r>
              <a:rPr lang="ja-JP" altLang="en-US" sz="1600" b="1" dirty="0">
                <a:solidFill>
                  <a:schemeClr val="tx1"/>
                </a:solidFill>
              </a:rPr>
              <a:t>イケス</a:t>
            </a:r>
            <a:r>
              <a:rPr kumimoji="1" lang="ja-JP" altLang="en-US" sz="1600" b="1" dirty="0" smtClean="0">
                <a:solidFill>
                  <a:schemeClr val="tx1"/>
                </a:solidFill>
              </a:rPr>
              <a:t>に行き、実際に餌やりを体験</a:t>
            </a:r>
            <a:r>
              <a:rPr lang="ja-JP" altLang="en-US" sz="1600" b="1" dirty="0" smtClean="0">
                <a:solidFill>
                  <a:schemeClr val="tx1"/>
                </a:solidFill>
              </a:rPr>
              <a:t>できる</a:t>
            </a:r>
            <a:endParaRPr kumimoji="1" lang="en-US" altLang="ja-JP" sz="1600" b="1" dirty="0" smtClean="0">
              <a:solidFill>
                <a:schemeClr val="tx1"/>
              </a:solidFill>
            </a:endParaRPr>
          </a:p>
          <a:p>
            <a:endParaRPr kumimoji="1" lang="en-US" altLang="ja-JP" sz="1600" b="1" dirty="0" smtClean="0">
              <a:solidFill>
                <a:schemeClr val="tx1"/>
              </a:solidFill>
            </a:endParaRPr>
          </a:p>
          <a:p>
            <a:r>
              <a:rPr lang="ja-JP" altLang="en-US" sz="1600" b="1" dirty="0" smtClean="0">
                <a:solidFill>
                  <a:schemeClr val="tx1"/>
                </a:solidFill>
              </a:rPr>
              <a:t>・</a:t>
            </a:r>
            <a:r>
              <a:rPr lang="ja-JP" altLang="en-US" sz="1600" b="1" dirty="0" smtClean="0">
                <a:solidFill>
                  <a:srgbClr val="FF0000"/>
                </a:solidFill>
              </a:rPr>
              <a:t>生マグロ漁獲量日本一</a:t>
            </a:r>
            <a:r>
              <a:rPr lang="ja-JP" altLang="en-US" sz="1600" b="1" dirty="0" smtClean="0">
                <a:solidFill>
                  <a:schemeClr val="tx1"/>
                </a:solidFill>
              </a:rPr>
              <a:t>の那智勝浦町と</a:t>
            </a:r>
            <a:r>
              <a:rPr lang="ja-JP" altLang="en-US" sz="1600" b="1" dirty="0" smtClean="0">
                <a:solidFill>
                  <a:srgbClr val="FF0000"/>
                </a:solidFill>
              </a:rPr>
              <a:t>世界で初めて完全養殖に成功</a:t>
            </a:r>
            <a:r>
              <a:rPr lang="ja-JP" altLang="en-US" sz="1600" b="1" dirty="0" smtClean="0">
                <a:solidFill>
                  <a:schemeClr val="tx1"/>
                </a:solidFill>
              </a:rPr>
              <a:t>した近畿大学のある串本町でマグロの</a:t>
            </a:r>
            <a:r>
              <a:rPr lang="ja-JP" altLang="en-US" sz="1600" b="1" dirty="0">
                <a:solidFill>
                  <a:schemeClr val="tx1"/>
                </a:solidFill>
              </a:rPr>
              <a:t>資源</a:t>
            </a:r>
            <a:r>
              <a:rPr lang="ja-JP" altLang="en-US" sz="1600" b="1" dirty="0" smtClean="0">
                <a:solidFill>
                  <a:schemeClr val="tx1"/>
                </a:solidFill>
              </a:rPr>
              <a:t>管理を通して、</a:t>
            </a:r>
            <a:r>
              <a:rPr lang="ja-JP" altLang="en-US" sz="1600" b="1" dirty="0" smtClean="0">
                <a:solidFill>
                  <a:srgbClr val="FF0000"/>
                </a:solidFill>
              </a:rPr>
              <a:t>環境、食育</a:t>
            </a:r>
            <a:r>
              <a:rPr lang="ja-JP" altLang="en-US" sz="1600" b="1" dirty="0">
                <a:solidFill>
                  <a:schemeClr val="tx1"/>
                </a:solidFill>
              </a:rPr>
              <a:t>について</a:t>
            </a:r>
            <a:r>
              <a:rPr lang="ja-JP" altLang="en-US" sz="1600" b="1" dirty="0" smtClean="0">
                <a:solidFill>
                  <a:schemeClr val="tx1"/>
                </a:solidFill>
              </a:rPr>
              <a:t>学べる</a:t>
            </a:r>
            <a:endParaRPr kumimoji="1" lang="en-US" altLang="ja-JP" sz="1600" b="1" dirty="0" smtClean="0">
              <a:solidFill>
                <a:schemeClr val="tx1"/>
              </a:solidFill>
            </a:endParaRPr>
          </a:p>
        </p:txBody>
      </p:sp>
      <p:sp>
        <p:nvSpPr>
          <p:cNvPr id="13" name="Rectangle 36"/>
          <p:cNvSpPr>
            <a:spLocks noChangeArrowheads="1"/>
          </p:cNvSpPr>
          <p:nvPr/>
        </p:nvSpPr>
        <p:spPr bwMode="auto">
          <a:xfrm>
            <a:off x="2082602" y="3439864"/>
            <a:ext cx="3384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マグロ市場見学</a:t>
            </a:r>
            <a:r>
              <a:rPr lang="en-US" altLang="ja-JP" sz="1600" b="1" dirty="0" smtClean="0">
                <a:solidFill>
                  <a:srgbClr val="000000"/>
                </a:solidFill>
              </a:rPr>
              <a:t> </a:t>
            </a:r>
          </a:p>
        </p:txBody>
      </p:sp>
      <p:sp>
        <p:nvSpPr>
          <p:cNvPr id="14" name="Rectangle 36"/>
          <p:cNvSpPr>
            <a:spLocks noChangeArrowheads="1"/>
          </p:cNvSpPr>
          <p:nvPr/>
        </p:nvSpPr>
        <p:spPr bwMode="auto">
          <a:xfrm>
            <a:off x="5933929" y="3452246"/>
            <a:ext cx="2363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本マグロ養殖体験</a:t>
            </a:r>
            <a:r>
              <a:rPr lang="en-US" altLang="ja-JP" sz="1600" b="1" dirty="0" smtClean="0">
                <a:solidFill>
                  <a:srgbClr val="000000"/>
                </a:solidFill>
              </a:rPr>
              <a:t> </a:t>
            </a:r>
          </a:p>
        </p:txBody>
      </p:sp>
      <p:sp>
        <p:nvSpPr>
          <p:cNvPr id="15" name="正方形/長方形 14"/>
          <p:cNvSpPr/>
          <p:nvPr/>
        </p:nvSpPr>
        <p:spPr>
          <a:xfrm>
            <a:off x="6228185" y="4005064"/>
            <a:ext cx="2728873" cy="252028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smtClean="0">
                <a:solidFill>
                  <a:schemeClr val="tx2"/>
                </a:solidFill>
              </a:rPr>
              <a:t>本マグロの資源管理</a:t>
            </a:r>
            <a:endParaRPr lang="en-US" altLang="ja-JP" sz="1600" b="1" dirty="0" smtClean="0">
              <a:solidFill>
                <a:schemeClr val="tx2"/>
              </a:solidFill>
            </a:endParaRPr>
          </a:p>
          <a:p>
            <a:r>
              <a:rPr lang="ja-JP" altLang="en-US" sz="1600" b="1" dirty="0" smtClean="0">
                <a:solidFill>
                  <a:schemeClr val="tx1"/>
                </a:solidFill>
              </a:rPr>
              <a:t> </a:t>
            </a:r>
            <a:r>
              <a:rPr lang="ja-JP" altLang="en-US" sz="1200" b="1" dirty="0" smtClean="0">
                <a:solidFill>
                  <a:schemeClr val="tx1"/>
                </a:solidFill>
              </a:rPr>
              <a:t>・</a:t>
            </a:r>
            <a:r>
              <a:rPr lang="ja-JP" altLang="en-US" sz="1200" b="1" dirty="0">
                <a:solidFill>
                  <a:schemeClr val="tx1"/>
                </a:solidFill>
              </a:rPr>
              <a:t>本マグロは、資源量が減少傾向にあり、漁獲規制が設けられて</a:t>
            </a:r>
            <a:r>
              <a:rPr lang="ja-JP" altLang="en-US" sz="1200" b="1" dirty="0" smtClean="0">
                <a:solidFill>
                  <a:schemeClr val="tx1"/>
                </a:solidFill>
              </a:rPr>
              <a:t>いる。</a:t>
            </a:r>
            <a:endParaRPr lang="en-US" altLang="ja-JP" sz="1200" b="1" dirty="0" smtClean="0">
              <a:solidFill>
                <a:schemeClr val="tx1"/>
              </a:solidFill>
            </a:endParaRPr>
          </a:p>
          <a:p>
            <a:endParaRPr lang="en-US" altLang="ja-JP" sz="1200" b="1" dirty="0" smtClean="0">
              <a:solidFill>
                <a:schemeClr val="tx1"/>
              </a:solidFill>
            </a:endParaRPr>
          </a:p>
          <a:p>
            <a:r>
              <a:rPr lang="ja-JP" altLang="en-US" sz="1200" b="1" dirty="0" smtClean="0">
                <a:solidFill>
                  <a:schemeClr val="tx1"/>
                </a:solidFill>
              </a:rPr>
              <a:t>・日本は本マグロの最大の漁業国であり、消費国。</a:t>
            </a:r>
            <a:endParaRPr lang="en-US" altLang="ja-JP" sz="1200" b="1" dirty="0" smtClean="0">
              <a:solidFill>
                <a:schemeClr val="tx1"/>
              </a:solidFill>
            </a:endParaRPr>
          </a:p>
          <a:p>
            <a:endParaRPr lang="en-US" altLang="ja-JP" sz="1200" b="1" dirty="0" smtClean="0">
              <a:solidFill>
                <a:schemeClr val="tx1"/>
              </a:solidFill>
            </a:endParaRPr>
          </a:p>
          <a:p>
            <a:r>
              <a:rPr lang="ja-JP" altLang="en-US" sz="1200" b="1" dirty="0" smtClean="0">
                <a:solidFill>
                  <a:schemeClr val="tx1"/>
                </a:solidFill>
              </a:rPr>
              <a:t>・天然</a:t>
            </a:r>
            <a:r>
              <a:rPr lang="ja-JP" altLang="en-US" sz="1200" b="1" dirty="0">
                <a:solidFill>
                  <a:schemeClr val="tx1"/>
                </a:solidFill>
              </a:rPr>
              <a:t>マグロの減少が懸念される中、２００２年に近畿大学が完全養殖に成功</a:t>
            </a:r>
            <a:r>
              <a:rPr lang="ja-JP" altLang="en-US" sz="1200" b="1" dirty="0" smtClean="0">
                <a:solidFill>
                  <a:schemeClr val="tx1"/>
                </a:solidFill>
              </a:rPr>
              <a:t>した。今も養殖を行いながら、マグロの今後の展望について研究が行われている。</a:t>
            </a:r>
            <a:endParaRPr lang="en-US" altLang="ja-JP" sz="1200" b="1" dirty="0">
              <a:solidFill>
                <a:schemeClr val="tx2"/>
              </a:solidFill>
              <a:latin typeface="+mn-ea"/>
            </a:endParaRPr>
          </a:p>
        </p:txBody>
      </p:sp>
      <p:sp>
        <p:nvSpPr>
          <p:cNvPr id="10" name="スライド番号プレースホルダー 9"/>
          <p:cNvSpPr>
            <a:spLocks noGrp="1"/>
          </p:cNvSpPr>
          <p:nvPr>
            <p:ph type="sldNum" sz="quarter" idx="12"/>
          </p:nvPr>
        </p:nvSpPr>
        <p:spPr>
          <a:xfrm>
            <a:off x="6553200" y="6453336"/>
            <a:ext cx="2133600" cy="365125"/>
          </a:xfrm>
        </p:spPr>
        <p:txBody>
          <a:bodyPr/>
          <a:lstStyle/>
          <a:p>
            <a:fld id="{85E754C9-D8DF-439D-B96B-3FD00F9E1147}" type="slidenum">
              <a:rPr kumimoji="1" lang="ja-JP" altLang="en-US" smtClean="0"/>
              <a:t>19</a:t>
            </a:fld>
            <a:endParaRPr kumimoji="1" lang="ja-JP" altLang="en-US" dirty="0"/>
          </a:p>
        </p:txBody>
      </p:sp>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32" y="1721048"/>
            <a:ext cx="2755571" cy="173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04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28" y="1268760"/>
            <a:ext cx="8363272" cy="4857403"/>
          </a:xfrm>
        </p:spPr>
        <p:txBody>
          <a:bodyPr>
            <a:normAutofit/>
          </a:bodyPr>
          <a:lstStyle/>
          <a:p>
            <a:pPr marL="0" indent="0" algn="ctr">
              <a:buNone/>
            </a:pPr>
            <a:endParaRPr kumimoji="1" lang="en-US" altLang="ja-JP" sz="4800" dirty="0" smtClean="0">
              <a:latin typeface="ＤＦ特太ゴシック体" panose="020B0509000000000000" pitchFamily="49" charset="-128"/>
              <a:ea typeface="ＤＦ特太ゴシック体" panose="020B0509000000000000" pitchFamily="49" charset="-128"/>
            </a:endParaRPr>
          </a:p>
          <a:p>
            <a:pPr marL="0" indent="0" algn="ctr">
              <a:lnSpc>
                <a:spcPct val="200000"/>
              </a:lnSpc>
              <a:buNone/>
            </a:pPr>
            <a:r>
              <a:rPr kumimoji="1" lang="ja-JP" altLang="en-US" sz="4800" dirty="0" smtClean="0">
                <a:latin typeface="ＤＦ特太ゴシック体" panose="020B0509000000000000" pitchFamily="49" charset="-128"/>
                <a:ea typeface="ＤＦ特太ゴシック体" panose="020B0509000000000000" pitchFamily="49" charset="-128"/>
              </a:rPr>
              <a:t>定番の修学旅行なんて　　　　　　　　　　　　　　　</a:t>
            </a:r>
            <a:endParaRPr kumimoji="1" lang="en-US" altLang="ja-JP" sz="4800" dirty="0" smtClean="0">
              <a:latin typeface="ＤＦ特太ゴシック体" panose="020B0509000000000000" pitchFamily="49" charset="-128"/>
              <a:ea typeface="ＤＦ特太ゴシック体" panose="020B0509000000000000" pitchFamily="49" charset="-128"/>
            </a:endParaRPr>
          </a:p>
          <a:p>
            <a:pPr marL="0" indent="0" algn="ctr">
              <a:buNone/>
            </a:pPr>
            <a:r>
              <a:rPr kumimoji="1" lang="ja-JP" altLang="en-US" sz="4800" dirty="0" smtClean="0">
                <a:latin typeface="ＤＦ特太ゴシック体" panose="020B0509000000000000" pitchFamily="49" charset="-128"/>
                <a:ea typeface="ＤＦ特太ゴシック体" panose="020B0509000000000000" pitchFamily="49" charset="-128"/>
              </a:rPr>
              <a:t>　変えてしまいませんか？？</a:t>
            </a:r>
            <a:endParaRPr kumimoji="1" lang="ja-JP" altLang="en-US" sz="4800" dirty="0">
              <a:latin typeface="ＤＦ特太ゴシック体" panose="020B0509000000000000" pitchFamily="49" charset="-128"/>
              <a:ea typeface="ＤＦ特太ゴシック体" panose="020B0509000000000000" pitchFamily="49" charset="-128"/>
            </a:endParaRPr>
          </a:p>
        </p:txBody>
      </p:sp>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smtClean="0"/>
              <a:t>2</a:t>
            </a:fld>
            <a:endParaRPr kumimoji="1" lang="ja-JP" altLang="en-US"/>
          </a:p>
        </p:txBody>
      </p:sp>
    </p:spTree>
    <p:extLst>
      <p:ext uri="{BB962C8B-B14F-4D97-AF65-F5344CB8AC3E}">
        <p14:creationId xmlns:p14="http://schemas.microsoft.com/office/powerpoint/2010/main" val="40245262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19" y="841520"/>
            <a:ext cx="6408713"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テーマ⑧：日本遺産「鯨とともに生きる」</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501681" y="4010248"/>
            <a:ext cx="5726504" cy="284775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a:solidFill>
                  <a:srgbClr val="FF0000"/>
                </a:solidFill>
              </a:rPr>
              <a:t>何が学べる</a:t>
            </a:r>
            <a:r>
              <a:rPr lang="ja-JP" altLang="en-US" sz="2000" b="1" dirty="0" smtClean="0">
                <a:solidFill>
                  <a:srgbClr val="FF0000"/>
                </a:solidFill>
              </a:rPr>
              <a:t>？</a:t>
            </a:r>
            <a:endParaRPr lang="en-US" altLang="ja-JP" sz="2000" b="1" dirty="0" smtClean="0">
              <a:solidFill>
                <a:srgbClr val="FF0000"/>
              </a:solidFill>
            </a:endParaRPr>
          </a:p>
          <a:p>
            <a:r>
              <a:rPr kumimoji="1" lang="ja-JP" altLang="en-US" sz="1600" b="1" dirty="0" smtClean="0">
                <a:solidFill>
                  <a:schemeClr val="tx1"/>
                </a:solidFill>
              </a:rPr>
              <a:t>・太地町立くじらの博物館では、獣医・学芸員・飼育員など専門のスタッフから鯨の生態や捕鯨の歴史について</a:t>
            </a:r>
            <a:r>
              <a:rPr lang="ja-JP" altLang="en-US" sz="1600" b="1" dirty="0" smtClean="0">
                <a:solidFill>
                  <a:schemeClr val="tx1"/>
                </a:solidFill>
              </a:rPr>
              <a:t>学べる</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smtClean="0">
                <a:solidFill>
                  <a:schemeClr val="tx1"/>
                </a:solidFill>
              </a:rPr>
              <a:t>・くじらの博物館は日本で</a:t>
            </a:r>
            <a:r>
              <a:rPr lang="ja-JP" altLang="en-US" sz="1600" b="1" dirty="0" smtClean="0">
                <a:solidFill>
                  <a:srgbClr val="FF0000"/>
                </a:solidFill>
              </a:rPr>
              <a:t>鯨に触れあうことができる唯一の施設</a:t>
            </a:r>
            <a:endParaRPr lang="en-US" altLang="ja-JP" sz="1600" b="1" dirty="0" smtClean="0">
              <a:solidFill>
                <a:schemeClr val="tx1"/>
              </a:solidFill>
            </a:endParaRPr>
          </a:p>
          <a:p>
            <a:endParaRPr lang="en-US" altLang="ja-JP" sz="1600" b="1" dirty="0" smtClean="0">
              <a:solidFill>
                <a:schemeClr val="tx1"/>
              </a:solidFill>
            </a:endParaRPr>
          </a:p>
          <a:p>
            <a:r>
              <a:rPr lang="ja-JP" altLang="en-US" sz="1600" b="1" dirty="0" smtClean="0">
                <a:solidFill>
                  <a:schemeClr val="tx1"/>
                </a:solidFill>
              </a:rPr>
              <a:t>・鯨と一緒に泳いだり、餌やり等のふれあい体験を通して、動物との共存について学べる</a:t>
            </a:r>
            <a:endParaRPr kumimoji="1" lang="en-US" altLang="ja-JP" sz="1600" b="1" dirty="0" smtClean="0">
              <a:solidFill>
                <a:schemeClr val="tx1"/>
              </a:solidFill>
            </a:endParaRPr>
          </a:p>
          <a:p>
            <a:endParaRPr kumimoji="1" lang="en-US" altLang="ja-JP" sz="1600" b="1" dirty="0" smtClean="0">
              <a:solidFill>
                <a:schemeClr val="tx1"/>
              </a:solidFill>
            </a:endParaRPr>
          </a:p>
          <a:p>
            <a:r>
              <a:rPr lang="ja-JP" altLang="en-US" sz="1600" b="1" dirty="0" smtClean="0">
                <a:solidFill>
                  <a:schemeClr val="tx1"/>
                </a:solidFill>
              </a:rPr>
              <a:t>・珍しい白い鯨に出会え、触れあうことができる</a:t>
            </a:r>
            <a:endParaRPr kumimoji="1" lang="en-US" altLang="ja-JP" sz="1600" b="1" dirty="0" smtClean="0">
              <a:solidFill>
                <a:schemeClr val="tx1"/>
              </a:solidFill>
            </a:endParaRPr>
          </a:p>
        </p:txBody>
      </p:sp>
      <p:sp>
        <p:nvSpPr>
          <p:cNvPr id="13" name="Rectangle 36"/>
          <p:cNvSpPr>
            <a:spLocks noChangeArrowheads="1"/>
          </p:cNvSpPr>
          <p:nvPr/>
        </p:nvSpPr>
        <p:spPr bwMode="auto">
          <a:xfrm>
            <a:off x="1906351" y="3570373"/>
            <a:ext cx="19442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くじら</a:t>
            </a:r>
            <a:r>
              <a:rPr lang="ja-JP" altLang="en-US" sz="1600" b="1" dirty="0" smtClean="0">
                <a:solidFill>
                  <a:srgbClr val="000000"/>
                </a:solidFill>
              </a:rPr>
              <a:t>の博物館</a:t>
            </a:r>
            <a:r>
              <a:rPr lang="en-US" altLang="ja-JP" sz="1600" b="1" dirty="0" smtClean="0">
                <a:solidFill>
                  <a:srgbClr val="000000"/>
                </a:solidFill>
              </a:rPr>
              <a:t> </a:t>
            </a:r>
          </a:p>
        </p:txBody>
      </p:sp>
      <p:sp>
        <p:nvSpPr>
          <p:cNvPr id="14" name="Rectangle 36"/>
          <p:cNvSpPr>
            <a:spLocks noChangeArrowheads="1"/>
          </p:cNvSpPr>
          <p:nvPr/>
        </p:nvSpPr>
        <p:spPr bwMode="auto">
          <a:xfrm>
            <a:off x="6045579" y="3546510"/>
            <a:ext cx="2363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くじらのふれあい体験</a:t>
            </a:r>
            <a:r>
              <a:rPr lang="en-US" altLang="ja-JP" sz="1600" b="1" dirty="0" smtClean="0">
                <a:solidFill>
                  <a:srgbClr val="000000"/>
                </a:solidFill>
              </a:rPr>
              <a:t> </a:t>
            </a:r>
          </a:p>
        </p:txBody>
      </p:sp>
      <p:pic>
        <p:nvPicPr>
          <p:cNvPr id="1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8781" y="1796793"/>
            <a:ext cx="2654938" cy="17547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2" descr="J:\２３年度\県内団体視察0413\IMG_0536.jpg"/>
          <p:cNvPicPr>
            <a:picLocks noChangeAspect="1" noChangeArrowheads="1"/>
          </p:cNvPicPr>
          <p:nvPr/>
        </p:nvPicPr>
        <p:blipFill>
          <a:blip r:embed="rId5" cstate="print"/>
          <a:srcRect/>
          <a:stretch>
            <a:fillRect/>
          </a:stretch>
        </p:blipFill>
        <p:spPr bwMode="auto">
          <a:xfrm>
            <a:off x="5753719" y="1815620"/>
            <a:ext cx="2654938" cy="1754753"/>
          </a:xfrm>
          <a:prstGeom prst="rect">
            <a:avLst/>
          </a:prstGeom>
          <a:noFill/>
          <a:ln w="9525">
            <a:noFill/>
            <a:miter lim="800000"/>
            <a:headEnd/>
            <a:tailEnd/>
          </a:ln>
        </p:spPr>
      </p:pic>
      <p:pic>
        <p:nvPicPr>
          <p:cNvPr id="20" name="Picture 7" descr="G:\パワポ作成\太地町\くじら館１.JPG"/>
          <p:cNvPicPr>
            <a:picLocks noChangeAspect="1" noChangeArrowheads="1"/>
          </p:cNvPicPr>
          <p:nvPr/>
        </p:nvPicPr>
        <p:blipFill>
          <a:blip r:embed="rId6" cstate="print"/>
          <a:srcRect/>
          <a:stretch>
            <a:fillRect/>
          </a:stretch>
        </p:blipFill>
        <p:spPr bwMode="auto">
          <a:xfrm>
            <a:off x="459867" y="1801828"/>
            <a:ext cx="2637674" cy="1744682"/>
          </a:xfrm>
          <a:prstGeom prst="rect">
            <a:avLst/>
          </a:prstGeom>
          <a:noFill/>
          <a:ln w="9525">
            <a:noFill/>
            <a:miter lim="800000"/>
            <a:headEnd/>
            <a:tailEnd/>
          </a:ln>
        </p:spPr>
      </p:pic>
      <p:sp>
        <p:nvSpPr>
          <p:cNvPr id="12" name="正方形/長方形 11"/>
          <p:cNvSpPr/>
          <p:nvPr/>
        </p:nvSpPr>
        <p:spPr>
          <a:xfrm>
            <a:off x="6300192" y="3885064"/>
            <a:ext cx="2463129" cy="285630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a:solidFill>
                  <a:srgbClr val="002060"/>
                </a:solidFill>
              </a:rPr>
              <a:t>日本遺産とは？</a:t>
            </a:r>
            <a:endParaRPr lang="en-US" altLang="ja-JP" sz="1600" b="1" dirty="0">
              <a:solidFill>
                <a:srgbClr val="002060"/>
              </a:solidFill>
            </a:endParaRPr>
          </a:p>
          <a:p>
            <a:r>
              <a:rPr lang="ja-JP" altLang="en-US" sz="1600" b="1" dirty="0">
                <a:solidFill>
                  <a:schemeClr val="tx1"/>
                </a:solidFill>
              </a:rPr>
              <a:t>・</a:t>
            </a:r>
            <a:r>
              <a:rPr lang="ja-JP" altLang="en-US" sz="1200" b="1" dirty="0">
                <a:latin typeface="+mn-ea"/>
              </a:rPr>
              <a:t>地域の歴史的魅力や特色を通じて我が国の文化・伝統を語るストーリーを文化庁が認定するもの</a:t>
            </a:r>
            <a:r>
              <a:rPr lang="ja-JP" altLang="en-US" sz="1200" b="1" dirty="0" smtClean="0">
                <a:latin typeface="+mn-ea"/>
              </a:rPr>
              <a:t>。</a:t>
            </a:r>
            <a:endParaRPr lang="en-US" altLang="ja-JP" sz="1200" b="1" dirty="0" smtClean="0">
              <a:latin typeface="+mn-ea"/>
            </a:endParaRPr>
          </a:p>
          <a:p>
            <a:endParaRPr lang="en-US" altLang="ja-JP" sz="1200" b="1" dirty="0">
              <a:latin typeface="+mn-ea"/>
            </a:endParaRPr>
          </a:p>
          <a:p>
            <a:r>
              <a:rPr lang="ja-JP" altLang="en-US" sz="1600" b="1" dirty="0">
                <a:solidFill>
                  <a:srgbClr val="002060"/>
                </a:solidFill>
              </a:rPr>
              <a:t>古来から続く捕鯨文化から</a:t>
            </a:r>
            <a:r>
              <a:rPr lang="ja-JP" altLang="en-US" sz="1600" b="1" dirty="0" smtClean="0">
                <a:solidFill>
                  <a:srgbClr val="002060"/>
                </a:solidFill>
              </a:rPr>
              <a:t>考える</a:t>
            </a:r>
            <a:endParaRPr lang="en-US" altLang="ja-JP" sz="1600" b="1" dirty="0" smtClean="0">
              <a:solidFill>
                <a:srgbClr val="002060"/>
              </a:solidFill>
            </a:endParaRPr>
          </a:p>
          <a:p>
            <a:r>
              <a:rPr lang="ja-JP" altLang="en-US" sz="1200" b="1" dirty="0" smtClean="0">
                <a:solidFill>
                  <a:srgbClr val="002060"/>
                </a:solidFill>
              </a:rPr>
              <a:t>・</a:t>
            </a:r>
            <a:r>
              <a:rPr lang="ja-JP" altLang="en-US" sz="1200" b="1" dirty="0" smtClean="0">
                <a:solidFill>
                  <a:schemeClr val="tx1"/>
                </a:solidFill>
              </a:rPr>
              <a:t>江戸</a:t>
            </a:r>
            <a:r>
              <a:rPr lang="ja-JP" altLang="en-US" sz="1200" b="1" dirty="0">
                <a:solidFill>
                  <a:schemeClr val="tx1"/>
                </a:solidFill>
              </a:rPr>
              <a:t>時代初期から始まり、地域を支える一大産業に発展した背景と今に受け継がれている捕鯨文化、</a:t>
            </a:r>
            <a:r>
              <a:rPr lang="ja-JP" altLang="en-US" sz="1200" b="1" dirty="0" smtClean="0">
                <a:solidFill>
                  <a:schemeClr val="tx1"/>
                </a:solidFill>
              </a:rPr>
              <a:t>そのストーリーに触れることができる。</a:t>
            </a:r>
            <a:endParaRPr lang="en-US" altLang="ja-JP" sz="1200" b="1" dirty="0">
              <a:solidFill>
                <a:schemeClr val="tx1"/>
              </a:solidFill>
            </a:endParaRPr>
          </a:p>
          <a:p>
            <a:endParaRPr lang="en-US" altLang="ja-JP" sz="1600" b="1" dirty="0">
              <a:solidFill>
                <a:srgbClr val="002060"/>
              </a:solidFill>
            </a:endParaRPr>
          </a:p>
        </p:txBody>
      </p:sp>
      <p:sp>
        <p:nvSpPr>
          <p:cNvPr id="9" name="スライド番号プレースホルダー 8"/>
          <p:cNvSpPr>
            <a:spLocks noGrp="1"/>
          </p:cNvSpPr>
          <p:nvPr>
            <p:ph type="sldNum" sz="quarter" idx="12"/>
          </p:nvPr>
        </p:nvSpPr>
        <p:spPr/>
        <p:txBody>
          <a:bodyPr/>
          <a:lstStyle/>
          <a:p>
            <a:fld id="{85E754C9-D8DF-439D-B96B-3FD00F9E1147}" type="slidenum">
              <a:rPr kumimoji="1" lang="ja-JP" altLang="en-US" smtClean="0"/>
              <a:t>20</a:t>
            </a:fld>
            <a:endParaRPr kumimoji="1" lang="ja-JP" altLang="en-US"/>
          </a:p>
        </p:txBody>
      </p:sp>
    </p:spTree>
    <p:extLst>
      <p:ext uri="{BB962C8B-B14F-4D97-AF65-F5344CB8AC3E}">
        <p14:creationId xmlns:p14="http://schemas.microsoft.com/office/powerpoint/2010/main" val="404136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20" y="841519"/>
            <a:ext cx="8568952" cy="859289"/>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テーマ⑨：和歌山県串本町とトルコの友好から人間の「心」を</a:t>
            </a:r>
            <a:r>
              <a:rPr kumimoji="1" lang="ja-JP" altLang="en-US" sz="2000" dirty="0" smtClean="0">
                <a:solidFill>
                  <a:schemeClr val="tx2"/>
                </a:solidFill>
                <a:latin typeface="HG丸ｺﾞｼｯｸM-PRO" panose="020F0600000000000000" pitchFamily="50" charset="-128"/>
                <a:ea typeface="HG丸ｺﾞｼｯｸM-PRO" panose="020F0600000000000000" pitchFamily="50" charset="-128"/>
              </a:rPr>
              <a:t>学ぶ</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pic>
        <p:nvPicPr>
          <p:cNvPr id="11" name="Picture 2" descr="\\TS3-FILE01D\user$\134457\デスクトップ\トルコ関係\慰霊碑２.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1844824"/>
            <a:ext cx="1872208" cy="1403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S3-FILE01D\user$\123277\デスクトップ\poste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844824"/>
            <a:ext cx="1933376" cy="27326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134457\AppData\Local\Microsoft\Windows\INetCache\IE\L89AI6C9\P62611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844824"/>
            <a:ext cx="1861876" cy="14042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134457\AppData\Local\Microsoft\Windows\INetCache\IE\YE58BC24\P62611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9792" y="3212976"/>
            <a:ext cx="1863947" cy="1316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134457\AppData\Local\Microsoft\Windows\INetCache\IE\YE58BC24\P626118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3212976"/>
            <a:ext cx="1839924" cy="1304573"/>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501679" y="4653136"/>
            <a:ext cx="8246785" cy="1800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a:solidFill>
                  <a:srgbClr val="FF0000"/>
                </a:solidFill>
              </a:rPr>
              <a:t>何</a:t>
            </a:r>
            <a:r>
              <a:rPr lang="ja-JP" altLang="en-US" sz="2000" b="1" dirty="0" smtClean="0">
                <a:solidFill>
                  <a:srgbClr val="FF0000"/>
                </a:solidFill>
              </a:rPr>
              <a:t>が学べる？</a:t>
            </a:r>
            <a:endParaRPr kumimoji="1" lang="en-US" altLang="ja-JP" sz="2000" b="1" dirty="0" smtClean="0">
              <a:solidFill>
                <a:srgbClr val="FF0000"/>
              </a:solidFill>
            </a:endParaRPr>
          </a:p>
          <a:p>
            <a:r>
              <a:rPr kumimoji="1" lang="ja-JP" altLang="en-US" b="1" dirty="0" smtClean="0">
                <a:solidFill>
                  <a:schemeClr val="tx1"/>
                </a:solidFill>
              </a:rPr>
              <a:t>・</a:t>
            </a:r>
            <a:r>
              <a:rPr lang="ja-JP" altLang="en-US" b="1" dirty="0">
                <a:solidFill>
                  <a:schemeClr val="tx1"/>
                </a:solidFill>
              </a:rPr>
              <a:t>トルコ</a:t>
            </a:r>
            <a:r>
              <a:rPr lang="ja-JP" altLang="en-US" b="1" dirty="0" smtClean="0">
                <a:solidFill>
                  <a:schemeClr val="tx1"/>
                </a:solidFill>
              </a:rPr>
              <a:t>との友好関係の歴史を学ぶ</a:t>
            </a:r>
            <a:r>
              <a:rPr kumimoji="1" lang="ja-JP" altLang="en-US" b="1" dirty="0" smtClean="0">
                <a:solidFill>
                  <a:schemeClr val="tx1"/>
                </a:solidFill>
              </a:rPr>
              <a:t>ガイドツアー（ゆかりの地を巡る）を通して、相手のことを真摯に思いやる心がどれほど尊いことなのかを学べる</a:t>
            </a:r>
            <a:endParaRPr kumimoji="1" lang="en-US" altLang="ja-JP" b="1" dirty="0" smtClean="0">
              <a:solidFill>
                <a:schemeClr val="tx1"/>
              </a:solidFill>
            </a:endParaRPr>
          </a:p>
          <a:p>
            <a:endParaRPr kumimoji="1" lang="en-US" altLang="ja-JP" b="1" dirty="0" smtClean="0">
              <a:solidFill>
                <a:schemeClr val="tx1"/>
              </a:solidFill>
            </a:endParaRPr>
          </a:p>
          <a:p>
            <a:r>
              <a:rPr lang="ja-JP" altLang="en-US" b="1" dirty="0" smtClean="0">
                <a:solidFill>
                  <a:schemeClr val="tx1"/>
                </a:solidFill>
              </a:rPr>
              <a:t>・</a:t>
            </a:r>
            <a:r>
              <a:rPr lang="en-US" altLang="ja-JP" b="1" dirty="0" smtClean="0">
                <a:solidFill>
                  <a:schemeClr val="tx1"/>
                </a:solidFill>
              </a:rPr>
              <a:t>【</a:t>
            </a:r>
            <a:r>
              <a:rPr lang="ja-JP" altLang="en-US" b="1" dirty="0" smtClean="0">
                <a:solidFill>
                  <a:schemeClr val="tx1"/>
                </a:solidFill>
              </a:rPr>
              <a:t>事前学習におすすめ</a:t>
            </a:r>
            <a:r>
              <a:rPr lang="en-US" altLang="ja-JP" b="1" dirty="0" smtClean="0">
                <a:solidFill>
                  <a:schemeClr val="tx1"/>
                </a:solidFill>
              </a:rPr>
              <a:t>】</a:t>
            </a:r>
            <a:r>
              <a:rPr lang="ja-JP" altLang="en-US" b="1" dirty="0" smtClean="0">
                <a:solidFill>
                  <a:schemeClr val="tx1"/>
                </a:solidFill>
              </a:rPr>
              <a:t>日本・トルコ合作映画「海難１８９０」（平成</a:t>
            </a:r>
            <a:r>
              <a:rPr lang="en-US" altLang="ja-JP" b="1" dirty="0" smtClean="0">
                <a:solidFill>
                  <a:schemeClr val="tx1"/>
                </a:solidFill>
              </a:rPr>
              <a:t>27</a:t>
            </a:r>
            <a:r>
              <a:rPr lang="ja-JP" altLang="en-US" b="1" dirty="0" smtClean="0">
                <a:solidFill>
                  <a:schemeClr val="tx1"/>
                </a:solidFill>
              </a:rPr>
              <a:t>年</a:t>
            </a:r>
            <a:r>
              <a:rPr lang="en-US" altLang="ja-JP" b="1" dirty="0" smtClean="0">
                <a:solidFill>
                  <a:schemeClr val="tx1"/>
                </a:solidFill>
              </a:rPr>
              <a:t>12</a:t>
            </a:r>
            <a:r>
              <a:rPr lang="ja-JP" altLang="en-US" b="1" dirty="0" smtClean="0">
                <a:solidFill>
                  <a:schemeClr val="tx1"/>
                </a:solidFill>
              </a:rPr>
              <a:t>月公開）</a:t>
            </a:r>
            <a:endParaRPr lang="en-US" altLang="ja-JP" b="1" dirty="0" smtClean="0">
              <a:solidFill>
                <a:schemeClr val="tx1"/>
              </a:solidFill>
            </a:endParaRPr>
          </a:p>
        </p:txBody>
      </p:sp>
      <p:sp>
        <p:nvSpPr>
          <p:cNvPr id="14" name="タイトル 1"/>
          <p:cNvSpPr txBox="1">
            <a:spLocks/>
          </p:cNvSpPr>
          <p:nvPr/>
        </p:nvSpPr>
        <p:spPr>
          <a:xfrm>
            <a:off x="467544" y="274638"/>
            <a:ext cx="6059016"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smtClean="0"/>
              <a:t>和歌山だからできること</a:t>
            </a:r>
            <a:endParaRPr lang="ja-JP" altLang="en-US" sz="2000" b="1" dirty="0"/>
          </a:p>
        </p:txBody>
      </p:sp>
      <p:sp>
        <p:nvSpPr>
          <p:cNvPr id="15" name="正方形/長方形 14"/>
          <p:cNvSpPr/>
          <p:nvPr/>
        </p:nvSpPr>
        <p:spPr>
          <a:xfrm>
            <a:off x="6429351" y="1870267"/>
            <a:ext cx="2463129" cy="26472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200" b="1" dirty="0" smtClean="0">
                <a:solidFill>
                  <a:schemeClr val="tx1"/>
                </a:solidFill>
              </a:rPr>
              <a:t>・１８９０年、明治天皇に謁見した後、帰路に着いたトルコ軍艦エルトゥールル号は串本町大島沖にて台風に遭い遭難。乗組員のうち５８０名余りが帰らぬ人となりましたが、地元住民の献身的な救助活動により６９名が救助されました。</a:t>
            </a:r>
            <a:endParaRPr kumimoji="1" lang="en-US" altLang="ja-JP" sz="1200" b="1" dirty="0" smtClean="0">
              <a:solidFill>
                <a:schemeClr val="tx1"/>
              </a:solidFill>
            </a:endParaRPr>
          </a:p>
          <a:p>
            <a:r>
              <a:rPr lang="ja-JP" altLang="en-US" sz="1200" b="1" dirty="0" smtClean="0">
                <a:solidFill>
                  <a:schemeClr val="tx1"/>
                </a:solidFill>
              </a:rPr>
              <a:t>・それから約１００年後イラン・イラク戦争の最中、イランに取り残されていた日本人はトルコ航空機により無事に脱出することができました。</a:t>
            </a:r>
            <a:endParaRPr lang="en-US" altLang="ja-JP" sz="1200" b="1" dirty="0" smtClean="0">
              <a:solidFill>
                <a:schemeClr val="tx1"/>
              </a:solidFill>
            </a:endParaRPr>
          </a:p>
          <a:p>
            <a:endParaRPr lang="en-US" altLang="ja-JP" sz="1200" b="1" dirty="0" smtClean="0">
              <a:solidFill>
                <a:schemeClr val="tx1"/>
              </a:solidFill>
            </a:endParaRPr>
          </a:p>
        </p:txBody>
      </p:sp>
      <p:sp>
        <p:nvSpPr>
          <p:cNvPr id="6" name="正方形/長方形 5"/>
          <p:cNvSpPr/>
          <p:nvPr/>
        </p:nvSpPr>
        <p:spPr>
          <a:xfrm>
            <a:off x="6501360" y="1726251"/>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ストーリー</a:t>
            </a:r>
            <a:endParaRPr kumimoji="1" lang="ja-JP" altLang="en-US" dirty="0"/>
          </a:p>
        </p:txBody>
      </p:sp>
      <p:sp>
        <p:nvSpPr>
          <p:cNvPr id="8" name="スライド番号プレースホルダー 7"/>
          <p:cNvSpPr>
            <a:spLocks noGrp="1"/>
          </p:cNvSpPr>
          <p:nvPr>
            <p:ph type="sldNum" sz="quarter" idx="12"/>
          </p:nvPr>
        </p:nvSpPr>
        <p:spPr/>
        <p:txBody>
          <a:bodyPr/>
          <a:lstStyle/>
          <a:p>
            <a:fld id="{85E754C9-D8DF-439D-B96B-3FD00F9E1147}" type="slidenum">
              <a:rPr kumimoji="1" lang="ja-JP" altLang="en-US" smtClean="0"/>
              <a:t>21</a:t>
            </a:fld>
            <a:endParaRPr kumimoji="1" lang="ja-JP" altLang="en-US"/>
          </a:p>
        </p:txBody>
      </p:sp>
    </p:spTree>
    <p:extLst>
      <p:ext uri="{BB962C8B-B14F-4D97-AF65-F5344CB8AC3E}">
        <p14:creationId xmlns:p14="http://schemas.microsoft.com/office/powerpoint/2010/main" val="2294924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5055" y="260648"/>
            <a:ext cx="6059016" cy="346050"/>
          </a:xfrm>
        </p:spPr>
        <p:txBody>
          <a:bodyPr>
            <a:noAutofit/>
          </a:bodyPr>
          <a:lstStyle/>
          <a:p>
            <a:pPr algn="l"/>
            <a:r>
              <a:rPr lang="ja-JP" altLang="en-US" sz="2000" b="1" dirty="0" smtClean="0"/>
              <a:t>和歌山</a:t>
            </a:r>
            <a:r>
              <a:rPr lang="ja-JP" altLang="en-US" sz="2000" b="1" dirty="0"/>
              <a:t>だから</a:t>
            </a:r>
            <a:r>
              <a:rPr lang="ja-JP" altLang="en-US" sz="2000" b="1" dirty="0" smtClean="0"/>
              <a:t>できる</a:t>
            </a:r>
            <a:r>
              <a:rPr lang="ja-JP" altLang="en-US" sz="2000" b="1" dirty="0"/>
              <a:t>こと</a:t>
            </a:r>
            <a:endParaRPr kumimoji="1" lang="ja-JP" altLang="en-US" sz="2000" b="1" dirty="0"/>
          </a:p>
        </p:txBody>
      </p:sp>
      <p:cxnSp>
        <p:nvCxnSpPr>
          <p:cNvPr id="4" name="直線コネクタ 3"/>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横巻き 6"/>
          <p:cNvSpPr/>
          <p:nvPr/>
        </p:nvSpPr>
        <p:spPr>
          <a:xfrm>
            <a:off x="251519" y="841520"/>
            <a:ext cx="8164529" cy="715272"/>
          </a:xfrm>
          <a:prstGeom prst="horizontalScroll">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000" dirty="0" smtClean="0">
                <a:solidFill>
                  <a:schemeClr val="tx2"/>
                </a:solidFill>
                <a:latin typeface="HG丸ｺﾞｼｯｸM-PRO" panose="020F0600000000000000" pitchFamily="50" charset="-128"/>
                <a:ea typeface="HG丸ｺﾞｼｯｸM-PRO" panose="020F0600000000000000" pitchFamily="50" charset="-128"/>
              </a:rPr>
              <a:t>キャリア学習　～最先端の働き方「ワーケーション」を知る～</a:t>
            </a:r>
            <a:endParaRPr kumimoji="1" lang="en-US" altLang="ja-JP" sz="2000" dirty="0" smtClean="0">
              <a:solidFill>
                <a:schemeClr val="tx2"/>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501681" y="3862808"/>
            <a:ext cx="5726504" cy="29505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何が学べる？</a:t>
            </a:r>
            <a:endParaRPr lang="en-US" altLang="ja-JP" sz="2000" b="1" dirty="0" smtClean="0">
              <a:solidFill>
                <a:srgbClr val="FF0000"/>
              </a:solidFill>
            </a:endParaRPr>
          </a:p>
          <a:p>
            <a:endParaRPr lang="en-US" altLang="ja-JP" sz="1600" b="1" dirty="0" smtClean="0">
              <a:solidFill>
                <a:schemeClr val="tx1"/>
              </a:solidFill>
            </a:endParaRPr>
          </a:p>
          <a:p>
            <a:r>
              <a:rPr lang="ja-JP" altLang="en-US" b="1" dirty="0" smtClean="0">
                <a:solidFill>
                  <a:schemeClr val="tx1"/>
                </a:solidFill>
              </a:rPr>
              <a:t>・ＩＴ企業訪問などにより、  </a:t>
            </a:r>
            <a:r>
              <a:rPr lang="ja-JP" altLang="en-US" sz="2000" b="1" dirty="0" smtClean="0">
                <a:solidFill>
                  <a:srgbClr val="FF0000"/>
                </a:solidFill>
              </a:rPr>
              <a:t>未来の働き方</a:t>
            </a:r>
            <a:r>
              <a:rPr lang="ja-JP" altLang="en-US" b="1" dirty="0" smtClean="0">
                <a:solidFill>
                  <a:schemeClr val="tx1"/>
                </a:solidFill>
              </a:rPr>
              <a:t>を学べる</a:t>
            </a:r>
            <a:endParaRPr lang="en-US" altLang="ja-JP" b="1" dirty="0" smtClean="0">
              <a:solidFill>
                <a:schemeClr val="tx1"/>
              </a:solidFill>
            </a:endParaRPr>
          </a:p>
          <a:p>
            <a:endParaRPr lang="en-US" altLang="ja-JP" b="1" dirty="0">
              <a:solidFill>
                <a:schemeClr val="tx1"/>
              </a:solidFill>
            </a:endParaRPr>
          </a:p>
          <a:p>
            <a:r>
              <a:rPr lang="ja-JP" altLang="en-US" b="1" dirty="0" smtClean="0">
                <a:solidFill>
                  <a:schemeClr val="tx1"/>
                </a:solidFill>
              </a:rPr>
              <a:t>・地方でも都会と同じように働ける環境が実現できることを　実感できる</a:t>
            </a:r>
            <a:endParaRPr lang="en-US" altLang="ja-JP" b="1" dirty="0" smtClean="0">
              <a:solidFill>
                <a:schemeClr val="tx1"/>
              </a:solidFill>
            </a:endParaRPr>
          </a:p>
          <a:p>
            <a:endParaRPr lang="en-US" altLang="ja-JP" b="1" dirty="0" smtClean="0">
              <a:solidFill>
                <a:schemeClr val="tx1"/>
              </a:solidFill>
            </a:endParaRPr>
          </a:p>
          <a:p>
            <a:r>
              <a:rPr lang="ja-JP" altLang="en-US" b="1" dirty="0" smtClean="0">
                <a:solidFill>
                  <a:schemeClr val="tx1"/>
                </a:solidFill>
              </a:rPr>
              <a:t>・日本社会の課題である働き方改革・生産性向上に向き合う</a:t>
            </a:r>
            <a:endParaRPr lang="en-US" altLang="ja-JP" b="1" dirty="0" smtClean="0">
              <a:solidFill>
                <a:schemeClr val="tx1"/>
              </a:solidFill>
            </a:endParaRPr>
          </a:p>
          <a:p>
            <a:endParaRPr kumimoji="1" lang="en-US" altLang="ja-JP" sz="1600" b="1" dirty="0" smtClean="0">
              <a:solidFill>
                <a:schemeClr val="tx1"/>
              </a:solidFill>
            </a:endParaRPr>
          </a:p>
          <a:p>
            <a:endParaRPr kumimoji="1" lang="en-US" altLang="ja-JP" sz="1600" b="1" dirty="0" smtClean="0">
              <a:solidFill>
                <a:schemeClr val="tx1"/>
              </a:solidFill>
            </a:endParaRPr>
          </a:p>
        </p:txBody>
      </p:sp>
      <p:sp>
        <p:nvSpPr>
          <p:cNvPr id="13" name="Rectangle 36"/>
          <p:cNvSpPr>
            <a:spLocks noChangeArrowheads="1"/>
          </p:cNvSpPr>
          <p:nvPr/>
        </p:nvSpPr>
        <p:spPr bwMode="auto">
          <a:xfrm>
            <a:off x="3332521" y="3447346"/>
            <a:ext cx="22475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0000"/>
                </a:solidFill>
              </a:rPr>
              <a:t>　</a:t>
            </a:r>
            <a:r>
              <a:rPr lang="ja-JP" altLang="en-US" sz="1600" b="1" dirty="0" smtClean="0">
                <a:solidFill>
                  <a:srgbClr val="000000"/>
                </a:solidFill>
              </a:rPr>
              <a:t>白浜町の白良浜</a:t>
            </a:r>
            <a:r>
              <a:rPr lang="en-US" altLang="ja-JP" sz="1600" b="1" dirty="0" smtClean="0">
                <a:solidFill>
                  <a:srgbClr val="000000"/>
                </a:solidFill>
              </a:rPr>
              <a:t> </a:t>
            </a:r>
          </a:p>
        </p:txBody>
      </p:sp>
      <p:sp>
        <p:nvSpPr>
          <p:cNvPr id="15" name="正方形/長方形 14"/>
          <p:cNvSpPr/>
          <p:nvPr/>
        </p:nvSpPr>
        <p:spPr>
          <a:xfrm>
            <a:off x="6493929" y="4147864"/>
            <a:ext cx="2463129" cy="220848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b="1" dirty="0" smtClean="0">
                <a:solidFill>
                  <a:schemeClr val="tx2"/>
                </a:solidFill>
              </a:rPr>
              <a:t>ワーケーション</a:t>
            </a:r>
            <a:endParaRPr lang="en-US" altLang="ja-JP" sz="1600" b="1" dirty="0" smtClean="0">
              <a:solidFill>
                <a:schemeClr val="tx2"/>
              </a:solidFill>
            </a:endParaRPr>
          </a:p>
          <a:p>
            <a:r>
              <a:rPr lang="ja-JP" altLang="en-US" sz="1600" b="1" dirty="0" smtClean="0">
                <a:solidFill>
                  <a:schemeClr val="tx1"/>
                </a:solidFill>
              </a:rPr>
              <a:t> </a:t>
            </a:r>
            <a:r>
              <a:rPr lang="ja-JP" altLang="en-US" sz="1200" b="1" dirty="0" smtClean="0">
                <a:solidFill>
                  <a:schemeClr val="tx1"/>
                </a:solidFill>
              </a:rPr>
              <a:t>・仕事（</a:t>
            </a:r>
            <a:r>
              <a:rPr lang="en-US" altLang="ja-JP" sz="1200" b="1" dirty="0" smtClean="0">
                <a:solidFill>
                  <a:schemeClr val="tx1"/>
                </a:solidFill>
              </a:rPr>
              <a:t>work</a:t>
            </a:r>
            <a:r>
              <a:rPr lang="ja-JP" altLang="en-US" sz="1200" b="1" dirty="0" smtClean="0">
                <a:solidFill>
                  <a:schemeClr val="tx1"/>
                </a:solidFill>
              </a:rPr>
              <a:t>）と休暇（</a:t>
            </a:r>
            <a:r>
              <a:rPr lang="en-US" altLang="ja-JP" sz="1200" b="1" dirty="0" smtClean="0">
                <a:solidFill>
                  <a:schemeClr val="tx1"/>
                </a:solidFill>
              </a:rPr>
              <a:t>vacation</a:t>
            </a:r>
            <a:r>
              <a:rPr lang="ja-JP" altLang="en-US" sz="1200" b="1" dirty="0" smtClean="0">
                <a:solidFill>
                  <a:schemeClr val="tx1"/>
                </a:solidFill>
              </a:rPr>
              <a:t>）を組み合わせた造語で、ＩＣＴの活用により、リゾート地や地方などの普段の職場とは異なる場所で働きながら休暇取得、地域貢献活動などを行う。</a:t>
            </a:r>
            <a:endParaRPr lang="en-US" altLang="ja-JP" sz="1200" b="1" dirty="0" smtClean="0">
              <a:solidFill>
                <a:schemeClr val="tx1"/>
              </a:solidFill>
            </a:endParaRPr>
          </a:p>
          <a:p>
            <a:endParaRPr lang="en-US" altLang="ja-JP" sz="1200" b="1" dirty="0" smtClean="0">
              <a:solidFill>
                <a:schemeClr val="tx1"/>
              </a:solidFill>
            </a:endParaRPr>
          </a:p>
          <a:p>
            <a:r>
              <a:rPr lang="ja-JP" altLang="en-US" sz="1200" b="1" dirty="0" smtClean="0">
                <a:solidFill>
                  <a:schemeClr val="tx1"/>
                </a:solidFill>
              </a:rPr>
              <a:t>・和歌山県は、</a:t>
            </a:r>
            <a:r>
              <a:rPr lang="ja-JP" altLang="en-US" sz="1200" b="1" dirty="0" smtClean="0">
                <a:solidFill>
                  <a:srgbClr val="FF0000"/>
                </a:solidFill>
              </a:rPr>
              <a:t>全国の自治体に先駆けて</a:t>
            </a:r>
            <a:r>
              <a:rPr lang="ja-JP" altLang="en-US" sz="1200" b="1" dirty="0" smtClean="0">
                <a:solidFill>
                  <a:schemeClr val="tx1"/>
                </a:solidFill>
              </a:rPr>
              <a:t>取組を推進</a:t>
            </a:r>
            <a:endParaRPr lang="en-US" altLang="ja-JP" sz="1200" b="1" dirty="0" smtClean="0">
              <a:solidFill>
                <a:schemeClr val="tx1"/>
              </a:solidFill>
            </a:endParaRPr>
          </a:p>
          <a:p>
            <a:endParaRPr lang="en-US" altLang="ja-JP" sz="1200" b="1" dirty="0">
              <a:solidFill>
                <a:schemeClr val="tx2"/>
              </a:solidFill>
              <a:latin typeface="+mn-ea"/>
            </a:endParaRPr>
          </a:p>
        </p:txBody>
      </p:sp>
      <p:sp>
        <p:nvSpPr>
          <p:cNvPr id="10" name="スライド番号プレースホルダー 9"/>
          <p:cNvSpPr>
            <a:spLocks noGrp="1"/>
          </p:cNvSpPr>
          <p:nvPr>
            <p:ph type="sldNum" sz="quarter" idx="12"/>
          </p:nvPr>
        </p:nvSpPr>
        <p:spPr/>
        <p:txBody>
          <a:bodyPr/>
          <a:lstStyle/>
          <a:p>
            <a:fld id="{85E754C9-D8DF-439D-B96B-3FD00F9E1147}" type="slidenum">
              <a:rPr kumimoji="1" lang="ja-JP" altLang="en-US" smtClean="0"/>
              <a:t>22</a:t>
            </a:fld>
            <a:endParaRPr kumimoji="1" lang="ja-JP" altLang="en-US"/>
          </a:p>
        </p:txBody>
      </p: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1604467"/>
            <a:ext cx="3327275" cy="1879985"/>
          </a:xfrm>
          <a:prstGeom prst="rect">
            <a:avLst/>
          </a:prstGeom>
        </p:spPr>
      </p:pic>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l="7712"/>
          <a:stretch/>
        </p:blipFill>
        <p:spPr>
          <a:xfrm>
            <a:off x="5868144" y="1608052"/>
            <a:ext cx="2585260" cy="1870006"/>
          </a:xfrm>
          <a:prstGeom prst="rect">
            <a:avLst/>
          </a:prstGeom>
        </p:spPr>
      </p:pic>
      <p:pic>
        <p:nvPicPr>
          <p:cNvPr id="8" name="図 7"/>
          <p:cNvPicPr>
            <a:picLocks noChangeAspect="1"/>
          </p:cNvPicPr>
          <p:nvPr/>
        </p:nvPicPr>
        <p:blipFill rotWithShape="1">
          <a:blip r:embed="rId6" cstate="print">
            <a:extLst>
              <a:ext uri="{28A0092B-C50C-407E-A947-70E740481C1C}">
                <a14:useLocalDpi xmlns:a14="http://schemas.microsoft.com/office/drawing/2010/main" val="0"/>
              </a:ext>
            </a:extLst>
          </a:blip>
          <a:srcRect l="3674" r="4053"/>
          <a:stretch/>
        </p:blipFill>
        <p:spPr>
          <a:xfrm>
            <a:off x="259305" y="1618115"/>
            <a:ext cx="2584503" cy="1873114"/>
          </a:xfrm>
          <a:prstGeom prst="rect">
            <a:avLst/>
          </a:prstGeom>
        </p:spPr>
      </p:pic>
    </p:spTree>
    <p:extLst>
      <p:ext uri="{BB962C8B-B14F-4D97-AF65-F5344CB8AC3E}">
        <p14:creationId xmlns:p14="http://schemas.microsoft.com/office/powerpoint/2010/main" val="4072887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46936" y="980728"/>
            <a:ext cx="8262491" cy="5363801"/>
          </a:xfrm>
        </p:spPr>
        <p:txBody>
          <a:bodyPr>
            <a:normAutofit/>
          </a:bodyPr>
          <a:lstStyle/>
          <a:p>
            <a:pPr marL="0" indent="0">
              <a:buNone/>
            </a:pPr>
            <a:endParaRPr lang="en-US" altLang="ja-JP" sz="2400" dirty="0"/>
          </a:p>
          <a:p>
            <a:pPr marL="0" indent="0">
              <a:buNone/>
            </a:pPr>
            <a:endParaRPr kumimoji="1" lang="en-US" altLang="ja-JP" sz="2400" dirty="0"/>
          </a:p>
        </p:txBody>
      </p:sp>
      <p:cxnSp>
        <p:nvCxnSpPr>
          <p:cNvPr id="4" name="直線コネクタ 3"/>
          <p:cNvCxnSpPr/>
          <p:nvPr/>
        </p:nvCxnSpPr>
        <p:spPr>
          <a:xfrm>
            <a:off x="-32682" y="1104228"/>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p:cNvSpPr>
            <a:spLocks noGrp="1"/>
          </p:cNvSpPr>
          <p:nvPr>
            <p:ph type="sldNum" sz="quarter" idx="12"/>
          </p:nvPr>
        </p:nvSpPr>
        <p:spPr/>
        <p:txBody>
          <a:bodyPr/>
          <a:lstStyle/>
          <a:p>
            <a:fld id="{85E754C9-D8DF-439D-B96B-3FD00F9E1147}" type="slidenum">
              <a:rPr kumimoji="1" lang="ja-JP" altLang="en-US" smtClean="0"/>
              <a:t>23</a:t>
            </a:fld>
            <a:endParaRPr kumimoji="1" lang="ja-JP" altLang="en-US" dirty="0"/>
          </a:p>
        </p:txBody>
      </p:sp>
      <p:pic>
        <p:nvPicPr>
          <p:cNvPr id="8" name="図 7">
            <a:extLst>
              <a:ext uri="{FF2B5EF4-FFF2-40B4-BE49-F238E27FC236}">
                <a16:creationId xmlns:a16="http://schemas.microsoft.com/office/drawing/2014/main" id="{5E911D29-E00D-4D5B-9DB2-092933724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26" y="1226272"/>
            <a:ext cx="5080954" cy="3023066"/>
          </a:xfrm>
          <a:prstGeom prst="rect">
            <a:avLst/>
          </a:prstGeom>
        </p:spPr>
      </p:pic>
      <p:sp>
        <p:nvSpPr>
          <p:cNvPr id="14" name="正方形/長方形 13">
            <a:extLst>
              <a:ext uri="{FF2B5EF4-FFF2-40B4-BE49-F238E27FC236}">
                <a16:creationId xmlns:a16="http://schemas.microsoft.com/office/drawing/2014/main" id="{F459A897-4000-47DA-91D1-9A76463C3332}"/>
              </a:ext>
            </a:extLst>
          </p:cNvPr>
          <p:cNvSpPr/>
          <p:nvPr/>
        </p:nvSpPr>
        <p:spPr>
          <a:xfrm>
            <a:off x="5427890" y="1412776"/>
            <a:ext cx="3383302" cy="4991066"/>
          </a:xfrm>
          <a:prstGeom prst="rect">
            <a:avLst/>
          </a:prstGeom>
          <a:ln/>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400" b="1" dirty="0" smtClean="0">
              <a:solidFill>
                <a:srgbClr val="002060"/>
              </a:solidFill>
            </a:endParaRPr>
          </a:p>
          <a:p>
            <a:r>
              <a:rPr lang="ja-JP" altLang="en-US" sz="1600" b="1" dirty="0" smtClean="0">
                <a:solidFill>
                  <a:srgbClr val="002060"/>
                </a:solidFill>
              </a:rPr>
              <a:t>スペースワン</a:t>
            </a:r>
            <a:r>
              <a:rPr lang="ja-JP" altLang="en-US" sz="1600" b="1" dirty="0">
                <a:solidFill>
                  <a:srgbClr val="002060"/>
                </a:solidFill>
              </a:rPr>
              <a:t>（株）とは？</a:t>
            </a:r>
            <a:endParaRPr lang="en-US" altLang="ja-JP" sz="1600" b="1" dirty="0">
              <a:solidFill>
                <a:srgbClr val="002060"/>
              </a:solidFill>
            </a:endParaRPr>
          </a:p>
          <a:p>
            <a:pPr>
              <a:spcBef>
                <a:spcPts val="600"/>
              </a:spcBef>
            </a:pPr>
            <a:r>
              <a:rPr lang="ja-JP" altLang="en-US" sz="1600" b="1" dirty="0">
                <a:solidFill>
                  <a:schemeClr val="tx1"/>
                </a:solidFill>
              </a:rPr>
              <a:t>・</a:t>
            </a:r>
            <a:r>
              <a:rPr lang="en-US" altLang="ja-JP" sz="1600" b="1" dirty="0"/>
              <a:t>2018</a:t>
            </a:r>
            <a:r>
              <a:rPr lang="ja-JP" altLang="en-US" sz="1600" b="1" dirty="0"/>
              <a:t>年</a:t>
            </a:r>
            <a:r>
              <a:rPr lang="en-US" altLang="ja-JP" sz="1600" b="1" dirty="0"/>
              <a:t>7</a:t>
            </a:r>
            <a:r>
              <a:rPr lang="ja-JP" altLang="en-US" sz="1600" b="1" dirty="0"/>
              <a:t>月に設立された商業宇宙輸送サービス企業。キヤノン電子、</a:t>
            </a:r>
            <a:r>
              <a:rPr lang="en-US" altLang="ja-JP" sz="1600" b="1" dirty="0"/>
              <a:t>IHI</a:t>
            </a:r>
            <a:r>
              <a:rPr lang="ja-JP" altLang="en-US" sz="1600" b="1" dirty="0"/>
              <a:t>エアロスペース、清水建設、日本政策投資銀行が共同出資して設立</a:t>
            </a:r>
            <a:r>
              <a:rPr lang="ja-JP" altLang="en-US" sz="1600" b="1" dirty="0" smtClean="0"/>
              <a:t>。</a:t>
            </a:r>
            <a:endParaRPr lang="en-US" altLang="ja-JP" sz="1600" b="1" dirty="0" smtClean="0"/>
          </a:p>
          <a:p>
            <a:pPr>
              <a:spcBef>
                <a:spcPts val="600"/>
              </a:spcBef>
            </a:pPr>
            <a:r>
              <a:rPr lang="ja-JP" altLang="en-US" sz="1600" b="1" dirty="0"/>
              <a:t>・</a:t>
            </a:r>
            <a:r>
              <a:rPr lang="ja-JP" altLang="en-US" sz="1600" b="1" dirty="0" smtClean="0"/>
              <a:t>地上</a:t>
            </a:r>
            <a:r>
              <a:rPr lang="ja-JP" altLang="en-US" sz="1600" b="1" dirty="0"/>
              <a:t>から所定の衛星軌道まで、預かった小型人工衛星を、宇宙航空研究開発機構</a:t>
            </a:r>
            <a:r>
              <a:rPr lang="en-US" altLang="ja-JP" sz="1600" b="1" dirty="0"/>
              <a:t>(JAXA) </a:t>
            </a:r>
            <a:r>
              <a:rPr lang="ja-JP" altLang="en-US" sz="1600" b="1" dirty="0"/>
              <a:t>と共同で開発した全長約１８ｍ、総重量約２３トン「イプシロンロケット（＝固体燃料を用いた３段式ロケット」）で運ぶ、ロケットによる運送業を計画。</a:t>
            </a:r>
            <a:endParaRPr lang="en-US" altLang="ja-JP" sz="1600" b="1" dirty="0"/>
          </a:p>
          <a:p>
            <a:endParaRPr lang="en-US" altLang="ja-JP" sz="1400" b="1" dirty="0"/>
          </a:p>
          <a:p>
            <a:r>
              <a:rPr lang="ja-JP" altLang="en-US" sz="1600" b="1" dirty="0" smtClean="0">
                <a:solidFill>
                  <a:srgbClr val="002060"/>
                </a:solidFill>
              </a:rPr>
              <a:t>発射場</a:t>
            </a:r>
            <a:r>
              <a:rPr lang="ja-JP" altLang="en-US" sz="1600" b="1" dirty="0">
                <a:solidFill>
                  <a:srgbClr val="002060"/>
                </a:solidFill>
              </a:rPr>
              <a:t>の場所は？</a:t>
            </a:r>
            <a:endParaRPr lang="en-US" altLang="ja-JP" sz="1600" b="1" dirty="0">
              <a:solidFill>
                <a:srgbClr val="002060"/>
              </a:solidFill>
            </a:endParaRPr>
          </a:p>
          <a:p>
            <a:pPr>
              <a:spcBef>
                <a:spcPts val="600"/>
              </a:spcBef>
            </a:pPr>
            <a:r>
              <a:rPr lang="ja-JP" altLang="en-US" sz="1600" b="1" dirty="0">
                <a:solidFill>
                  <a:schemeClr val="tx1"/>
                </a:solidFill>
              </a:rPr>
              <a:t>・発射場に</a:t>
            </a:r>
            <a:r>
              <a:rPr lang="ja-JP" altLang="en-US" sz="1600" b="1" dirty="0"/>
              <a:t>選定されたのは、本州最南端、和歌山県「串本町田原地区周辺」。南方向と東方向に海を望むロケット打ち上げに適した場所です。</a:t>
            </a:r>
          </a:p>
        </p:txBody>
      </p:sp>
      <p:sp>
        <p:nvSpPr>
          <p:cNvPr id="15" name="Rectangle 2">
            <a:extLst>
              <a:ext uri="{FF2B5EF4-FFF2-40B4-BE49-F238E27FC236}">
                <a16:creationId xmlns:a16="http://schemas.microsoft.com/office/drawing/2014/main" id="{3B02E69D-7DF0-4DDF-94A7-129D96A347BF}"/>
              </a:ext>
            </a:extLst>
          </p:cNvPr>
          <p:cNvSpPr>
            <a:spLocks/>
          </p:cNvSpPr>
          <p:nvPr/>
        </p:nvSpPr>
        <p:spPr bwMode="auto">
          <a:xfrm>
            <a:off x="-1116632" y="77003"/>
            <a:ext cx="10695641" cy="96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solidFill>
                  <a:srgbClr val="FF0000"/>
                </a:solidFill>
                <a:latin typeface="Arial" panose="020B0604020202020204" pitchFamily="34" charset="0"/>
                <a:cs typeface="Arial" panose="020B0604020202020204" pitchFamily="34" charset="0"/>
              </a:rPr>
              <a:t>　　</a:t>
            </a:r>
            <a:r>
              <a:rPr lang="ja-JP" altLang="en-US" sz="2400" dirty="0">
                <a:solidFill>
                  <a:srgbClr val="FF0000"/>
                </a:solidFill>
                <a:latin typeface="Arial" panose="020B0604020202020204" pitchFamily="34" charset="0"/>
                <a:cs typeface="Arial" panose="020B0604020202020204" pitchFamily="34" charset="0"/>
              </a:rPr>
              <a:t>　　</a:t>
            </a:r>
            <a:r>
              <a:rPr lang="ja-JP" altLang="en-US" sz="2400" b="1" dirty="0">
                <a:solidFill>
                  <a:srgbClr val="FF0000"/>
                </a:solidFill>
                <a:latin typeface="Arial" panose="020B0604020202020204" pitchFamily="34" charset="0"/>
                <a:cs typeface="Arial" panose="020B0604020202020204" pitchFamily="34" charset="0"/>
              </a:rPr>
              <a:t>日本初！「</a:t>
            </a:r>
            <a:r>
              <a:rPr lang="en-US" altLang="ja-JP" sz="2400" b="1" dirty="0">
                <a:solidFill>
                  <a:srgbClr val="FF0000"/>
                </a:solidFill>
                <a:latin typeface="Arial" panose="020B0604020202020204" pitchFamily="34" charset="0"/>
                <a:cs typeface="Arial" panose="020B0604020202020204" pitchFamily="34" charset="0"/>
              </a:rPr>
              <a:t> </a:t>
            </a:r>
            <a:r>
              <a:rPr lang="ja-JP" altLang="en-US" sz="2400" b="1" dirty="0">
                <a:solidFill>
                  <a:srgbClr val="FF0000"/>
                </a:solidFill>
                <a:latin typeface="Arial" panose="020B0604020202020204" pitchFamily="34" charset="0"/>
                <a:cs typeface="Arial" panose="020B0604020202020204" pitchFamily="34" charset="0"/>
              </a:rPr>
              <a:t>民間ロケット発射場　スペースワン　２０２１年運用開始！」</a:t>
            </a:r>
            <a:r>
              <a:rPr lang="ja-JP" altLang="en-US" sz="2000" dirty="0">
                <a:solidFill>
                  <a:srgbClr val="FF0000"/>
                </a:solidFill>
                <a:latin typeface="Arial" panose="020B0604020202020204" pitchFamily="34" charset="0"/>
                <a:cs typeface="Arial" panose="020B0604020202020204" pitchFamily="34" charset="0"/>
              </a:rPr>
              <a:t>　　　　　　　　　　　　　　　　　　　　　　　　</a:t>
            </a:r>
            <a:endParaRPr lang="en-US" altLang="ja-JP" sz="2000" dirty="0">
              <a:solidFill>
                <a:srgbClr val="FF0000"/>
              </a:solidFill>
              <a:latin typeface="Arial" panose="020B0604020202020204" pitchFamily="34" charset="0"/>
              <a:cs typeface="Arial" panose="020B0604020202020204" pitchFamily="34" charset="0"/>
            </a:endParaRPr>
          </a:p>
          <a:p>
            <a:pPr algn="ctr" eaLnBrk="1" hangingPunct="1">
              <a:spcBef>
                <a:spcPct val="0"/>
              </a:spcBef>
              <a:buFontTx/>
              <a:buNone/>
            </a:pPr>
            <a:r>
              <a:rPr lang="ja-JP" altLang="en-US" sz="2000" dirty="0">
                <a:solidFill>
                  <a:srgbClr val="FF0000"/>
                </a:solidFill>
                <a:latin typeface="Arial" panose="020B0604020202020204" pitchFamily="34" charset="0"/>
                <a:cs typeface="Arial" panose="020B0604020202020204" pitchFamily="34" charset="0"/>
              </a:rPr>
              <a:t>　　　　　</a:t>
            </a:r>
            <a:r>
              <a:rPr lang="en-US" altLang="ja-JP" sz="2000" b="1" dirty="0">
                <a:solidFill>
                  <a:srgbClr val="FF0000"/>
                </a:solidFill>
                <a:latin typeface="Arial" panose="020B0604020202020204" pitchFamily="34" charset="0"/>
                <a:cs typeface="Arial" panose="020B0604020202020204" pitchFamily="34" charset="0"/>
              </a:rPr>
              <a:t>【</a:t>
            </a:r>
            <a:r>
              <a:rPr lang="ja-JP" altLang="en-US" sz="2000" b="1" dirty="0">
                <a:solidFill>
                  <a:srgbClr val="FF0000"/>
                </a:solidFill>
                <a:latin typeface="Arial" panose="020B0604020202020204" pitchFamily="34" charset="0"/>
                <a:cs typeface="Arial" panose="020B0604020202020204" pitchFamily="34" charset="0"/>
              </a:rPr>
              <a:t>年間２０基ほどのロケット打ち上げを想定</a:t>
            </a:r>
            <a:r>
              <a:rPr lang="en-US" altLang="ja-JP" sz="2000" b="1" dirty="0">
                <a:solidFill>
                  <a:srgbClr val="FF0000"/>
                </a:solidFill>
                <a:latin typeface="Arial" panose="020B0604020202020204" pitchFamily="34" charset="0"/>
                <a:cs typeface="Arial" panose="020B0604020202020204" pitchFamily="34" charset="0"/>
              </a:rPr>
              <a:t>】</a:t>
            </a:r>
          </a:p>
        </p:txBody>
      </p:sp>
      <p:sp>
        <p:nvSpPr>
          <p:cNvPr id="19" name="星 24 12">
            <a:extLst>
              <a:ext uri="{FF2B5EF4-FFF2-40B4-BE49-F238E27FC236}">
                <a16:creationId xmlns:a16="http://schemas.microsoft.com/office/drawing/2014/main" id="{D935F2DE-6EDE-48C2-BA5E-F2442EBB18C3}"/>
              </a:ext>
            </a:extLst>
          </p:cNvPr>
          <p:cNvSpPr/>
          <p:nvPr/>
        </p:nvSpPr>
        <p:spPr>
          <a:xfrm rot="21280064">
            <a:off x="7660264" y="485395"/>
            <a:ext cx="1478538" cy="1280461"/>
          </a:xfrm>
          <a:prstGeom prst="star24">
            <a:avLst/>
          </a:prstGeom>
          <a:solidFill>
            <a:srgbClr val="FFFF00"/>
          </a:solidFill>
          <a:ln w="19050" cap="flat" cmpd="sng" algn="ctr">
            <a:solidFill>
              <a:srgbClr val="FF6600"/>
            </a:solidFill>
            <a:prstDash val="solid"/>
          </a:ln>
          <a:effectLst/>
        </p:spPr>
        <p:txBody>
          <a:bodyPr/>
          <a:lstStyle/>
          <a:p>
            <a:pPr algn="ctr" eaLnBrk="1" fontAlgn="auto" hangingPunct="1">
              <a:spcAft>
                <a:spcPts val="0"/>
              </a:spcAft>
              <a:defRPr/>
            </a:pPr>
            <a:endParaRPr kumimoji="0" lang="ja-JP" altLang="en-US" sz="1800" kern="0" dirty="0">
              <a:solidFill>
                <a:srgbClr val="000000"/>
              </a:solidFill>
              <a:latin typeface="ＭＳ Ｐゴシック"/>
              <a:ea typeface="ＭＳ Ｐゴシック"/>
            </a:endParaRPr>
          </a:p>
        </p:txBody>
      </p:sp>
      <p:sp>
        <p:nvSpPr>
          <p:cNvPr id="21" name="テキスト ボックス 22">
            <a:extLst>
              <a:ext uri="{FF2B5EF4-FFF2-40B4-BE49-F238E27FC236}">
                <a16:creationId xmlns:a16="http://schemas.microsoft.com/office/drawing/2014/main" id="{E57A62D8-F034-4C85-BBC9-E8CCDEB026DB}"/>
              </a:ext>
            </a:extLst>
          </p:cNvPr>
          <p:cNvSpPr txBox="1">
            <a:spLocks noChangeArrowheads="1"/>
          </p:cNvSpPr>
          <p:nvPr/>
        </p:nvSpPr>
        <p:spPr bwMode="auto">
          <a:xfrm rot="20718672">
            <a:off x="7478678" y="584112"/>
            <a:ext cx="1733550"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500" b="1" dirty="0">
                <a:solidFill>
                  <a:srgbClr val="FF0000"/>
                </a:solidFill>
                <a:latin typeface="ＭＳ Ｐ明朝" panose="02020600040205080304" pitchFamily="18" charset="-128"/>
                <a:ea typeface="ＭＳ Ｐ明朝" panose="02020600040205080304" pitchFamily="18" charset="-128"/>
              </a:rPr>
              <a:t/>
            </a:r>
            <a:br>
              <a:rPr lang="en-US" altLang="ja-JP" sz="1500" b="1" dirty="0">
                <a:solidFill>
                  <a:srgbClr val="FF0000"/>
                </a:solidFill>
                <a:latin typeface="ＭＳ Ｐ明朝" panose="02020600040205080304" pitchFamily="18" charset="-128"/>
                <a:ea typeface="ＭＳ Ｐ明朝" panose="02020600040205080304" pitchFamily="18" charset="-128"/>
              </a:rPr>
            </a:br>
            <a:r>
              <a:rPr lang="ja-JP" altLang="en-US" sz="1600" b="1" dirty="0">
                <a:solidFill>
                  <a:srgbClr val="FF0000"/>
                </a:solidFill>
                <a:latin typeface="ＭＳ Ｐ明朝" panose="02020600040205080304" pitchFamily="18" charset="-128"/>
                <a:ea typeface="ＭＳ Ｐ明朝" panose="02020600040205080304" pitchFamily="18" charset="-128"/>
              </a:rPr>
              <a:t>注目度</a:t>
            </a:r>
            <a:endParaRPr lang="en-US" altLang="ja-JP" sz="1600" b="1" dirty="0">
              <a:solidFill>
                <a:srgbClr val="FF0000"/>
              </a:solidFill>
              <a:latin typeface="ＭＳ Ｐ明朝" panose="02020600040205080304" pitchFamily="18" charset="-128"/>
              <a:ea typeface="ＭＳ Ｐ明朝" panose="02020600040205080304" pitchFamily="18" charset="-128"/>
            </a:endParaRPr>
          </a:p>
          <a:p>
            <a:pPr algn="ctr" eaLnBrk="1" hangingPunct="1">
              <a:spcBef>
                <a:spcPct val="0"/>
              </a:spcBef>
              <a:buFontTx/>
              <a:buNone/>
            </a:pPr>
            <a:r>
              <a:rPr lang="en-US" altLang="ja-JP" sz="1600" b="1" dirty="0">
                <a:solidFill>
                  <a:srgbClr val="FF0000"/>
                </a:solidFill>
                <a:latin typeface="ＭＳ Ｐ明朝" panose="02020600040205080304" pitchFamily="18" charset="-128"/>
                <a:ea typeface="ＭＳ Ｐ明朝" panose="02020600040205080304" pitchFamily="18" charset="-128"/>
              </a:rPr>
              <a:t>『</a:t>
            </a:r>
            <a:r>
              <a:rPr lang="ja-JP" altLang="en-US" sz="1600" b="1" dirty="0">
                <a:solidFill>
                  <a:srgbClr val="FF0000"/>
                </a:solidFill>
                <a:latin typeface="ＭＳ Ｐ明朝" panose="02020600040205080304" pitchFamily="18" charset="-128"/>
                <a:ea typeface="ＭＳ Ｐ明朝" panose="02020600040205080304" pitchFamily="18" charset="-128"/>
              </a:rPr>
              <a:t>ＮＯ．１</a:t>
            </a:r>
            <a:r>
              <a:rPr lang="en-US" altLang="ja-JP" sz="1600" b="1" dirty="0">
                <a:solidFill>
                  <a:srgbClr val="FF0000"/>
                </a:solidFill>
                <a:latin typeface="ＭＳ Ｐ明朝" panose="02020600040205080304" pitchFamily="18" charset="-128"/>
                <a:ea typeface="ＭＳ Ｐ明朝" panose="02020600040205080304" pitchFamily="18" charset="-128"/>
              </a:rPr>
              <a:t>』</a:t>
            </a:r>
            <a:endParaRPr lang="ja-JP" altLang="en-US" sz="1600" b="1" dirty="0">
              <a:solidFill>
                <a:srgbClr val="FF0000"/>
              </a:solidFill>
              <a:latin typeface="ＭＳ Ｐ明朝" panose="02020600040205080304" pitchFamily="18" charset="-128"/>
              <a:ea typeface="ＭＳ Ｐ明朝" panose="02020600040205080304" pitchFamily="18"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02" y="4293096"/>
            <a:ext cx="4121774" cy="2498527"/>
          </a:xfrm>
          <a:prstGeom prst="rect">
            <a:avLst/>
          </a:prstGeom>
        </p:spPr>
      </p:pic>
    </p:spTree>
    <p:extLst>
      <p:ext uri="{BB962C8B-B14F-4D97-AF65-F5344CB8AC3E}">
        <p14:creationId xmlns:p14="http://schemas.microsoft.com/office/powerpoint/2010/main" val="169447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0438" y="20478"/>
            <a:ext cx="8876058" cy="52820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eiryo UI" panose="020B0604030504040204" pitchFamily="50" charset="-128"/>
                <a:ea typeface="Meiryo UI" panose="020B0604030504040204" pitchFamily="50" charset="-128"/>
              </a:rPr>
              <a:t>民間ロケット発射場　公式見学場</a:t>
            </a:r>
            <a:endParaRPr kumimoji="1" lang="en-US" altLang="ja-JP" sz="2800" b="1" dirty="0">
              <a:solidFill>
                <a:schemeClr val="tx1"/>
              </a:solidFill>
              <a:latin typeface="Meiryo UI" panose="020B0604030504040204" pitchFamily="50" charset="-128"/>
              <a:ea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7" y="1123794"/>
            <a:ext cx="8892479" cy="492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flipH="1">
            <a:off x="5545027" y="3578946"/>
            <a:ext cx="144016" cy="1800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rot="18754993">
            <a:off x="4788852" y="3983886"/>
            <a:ext cx="126731" cy="295950"/>
          </a:xfrm>
          <a:prstGeom prst="rect">
            <a:avLst/>
          </a:prstGeom>
          <a:solidFill>
            <a:schemeClr val="accent2">
              <a:lumMod val="20000"/>
              <a:lumOff val="80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rot="18754993">
            <a:off x="5661328" y="2621272"/>
            <a:ext cx="126731" cy="295950"/>
          </a:xfrm>
          <a:prstGeom prst="rect">
            <a:avLst/>
          </a:prstGeom>
          <a:solidFill>
            <a:schemeClr val="accent2">
              <a:lumMod val="20000"/>
              <a:lumOff val="80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2691154" y="4494670"/>
            <a:ext cx="108012" cy="10801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2897560" y="4975058"/>
            <a:ext cx="108012" cy="10801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矢印コネクタ 44"/>
          <p:cNvCxnSpPr>
            <a:stCxn id="49" idx="0"/>
            <a:endCxn id="53" idx="2"/>
          </p:cNvCxnSpPr>
          <p:nvPr/>
        </p:nvCxnSpPr>
        <p:spPr>
          <a:xfrm flipH="1" flipV="1">
            <a:off x="2635977" y="3733858"/>
            <a:ext cx="109183" cy="760812"/>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37" name="角丸四角形吹き出し 36"/>
          <p:cNvSpPr/>
          <p:nvPr/>
        </p:nvSpPr>
        <p:spPr>
          <a:xfrm>
            <a:off x="6429959" y="3199474"/>
            <a:ext cx="2462521" cy="626548"/>
          </a:xfrm>
          <a:prstGeom prst="wedgeRoundRectCallout">
            <a:avLst>
              <a:gd name="adj1" fmla="val -79383"/>
              <a:gd name="adj2" fmla="val 21157"/>
              <a:gd name="adj3" fmla="val 16667"/>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eiryo UI" panose="020B0604030504040204" pitchFamily="50" charset="-128"/>
                <a:ea typeface="Meiryo UI" panose="020B0604030504040204" pitchFamily="50" charset="-128"/>
              </a:rPr>
              <a:t>ロケット発射場</a:t>
            </a:r>
            <a:endParaRPr lang="en-US" altLang="ja-JP" sz="2000" dirty="0">
              <a:solidFill>
                <a:schemeClr val="tx1"/>
              </a:solidFill>
              <a:latin typeface="Meiryo UI" panose="020B0604030504040204" pitchFamily="50" charset="-128"/>
              <a:ea typeface="Meiryo UI" panose="020B0604030504040204" pitchFamily="50" charset="-128"/>
            </a:endParaRPr>
          </a:p>
          <a:p>
            <a:pPr algn="ctr"/>
            <a:r>
              <a:rPr lang="ja-JP" altLang="en-US" dirty="0">
                <a:solidFill>
                  <a:schemeClr val="tx1"/>
                </a:solidFill>
                <a:latin typeface="Meiryo UI" panose="020B0604030504040204" pitchFamily="50" charset="-128"/>
                <a:ea typeface="Meiryo UI" panose="020B0604030504040204" pitchFamily="50" charset="-128"/>
              </a:rPr>
              <a:t>（スペースポート紀伊）</a:t>
            </a:r>
            <a:endParaRPr lang="en-US" altLang="ja-JP" dirty="0">
              <a:solidFill>
                <a:schemeClr val="tx1"/>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204140" y="820284"/>
            <a:ext cx="3944812" cy="2913575"/>
            <a:chOff x="407369" y="872718"/>
            <a:chExt cx="3944812" cy="2913575"/>
          </a:xfrm>
        </p:grpSpPr>
        <p:sp>
          <p:nvSpPr>
            <p:cNvPr id="53" name="正方形/長方形 52"/>
            <p:cNvSpPr/>
            <p:nvPr/>
          </p:nvSpPr>
          <p:spPr>
            <a:xfrm>
              <a:off x="1915591" y="979780"/>
              <a:ext cx="1847229" cy="280651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u="sng" dirty="0">
                  <a:solidFill>
                    <a:schemeClr val="tx1"/>
                  </a:solidFill>
                </a:rPr>
                <a:t>旧古座高校</a:t>
              </a:r>
              <a:endParaRPr kumimoji="1" lang="en-US" altLang="ja-JP" sz="1600" u="sng" dirty="0">
                <a:solidFill>
                  <a:schemeClr val="tx1"/>
                </a:solidFill>
              </a:endParaRPr>
            </a:p>
            <a:p>
              <a:pPr algn="ctr"/>
              <a:r>
                <a:rPr lang="ja-JP" altLang="en-US" sz="1600" dirty="0" smtClean="0">
                  <a:solidFill>
                    <a:schemeClr val="tx1"/>
                  </a:solidFill>
                </a:rPr>
                <a:t>約</a:t>
              </a:r>
              <a:r>
                <a:rPr lang="en-US" altLang="ja-JP" sz="1600" dirty="0" smtClean="0">
                  <a:solidFill>
                    <a:schemeClr val="tx1"/>
                  </a:solidFill>
                </a:rPr>
                <a:t>1,000</a:t>
              </a:r>
              <a:r>
                <a:rPr lang="ja-JP" altLang="en-US" sz="1600" dirty="0" smtClean="0">
                  <a:solidFill>
                    <a:schemeClr val="tx1"/>
                  </a:solidFill>
                </a:rPr>
                <a:t>人</a:t>
              </a:r>
              <a:r>
                <a:rPr lang="ja-JP" altLang="en-US" sz="1400" dirty="0">
                  <a:solidFill>
                    <a:schemeClr val="tx1"/>
                  </a:solidFill>
                </a:rPr>
                <a:t>分</a:t>
              </a:r>
              <a:endParaRPr kumimoji="1" lang="ja-JP" altLang="en-US" sz="1400" dirty="0">
                <a:solidFill>
                  <a:schemeClr val="tx1"/>
                </a:solidFill>
              </a:endParaRPr>
            </a:p>
          </p:txBody>
        </p:sp>
        <p:pic>
          <p:nvPicPr>
            <p:cNvPr id="1040" name="図 10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528" y="1510709"/>
              <a:ext cx="1753356" cy="1087528"/>
            </a:xfrm>
            <a:prstGeom prst="rect">
              <a:avLst/>
            </a:prstGeom>
          </p:spPr>
        </p:pic>
        <p:pic>
          <p:nvPicPr>
            <p:cNvPr id="1041" name="図 10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528" y="2639980"/>
              <a:ext cx="1758827" cy="1118986"/>
            </a:xfrm>
            <a:prstGeom prst="rect">
              <a:avLst/>
            </a:prstGeom>
          </p:spPr>
        </p:pic>
        <p:sp>
          <p:nvSpPr>
            <p:cNvPr id="32" name="正方形/長方形 31"/>
            <p:cNvSpPr/>
            <p:nvPr/>
          </p:nvSpPr>
          <p:spPr>
            <a:xfrm>
              <a:off x="407369" y="872718"/>
              <a:ext cx="3944812" cy="291357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2000" u="sng" dirty="0">
                  <a:solidFill>
                    <a:schemeClr val="tx1"/>
                  </a:solidFill>
                  <a:latin typeface="Meiryo UI" panose="020B0604030504040204" pitchFamily="50" charset="-128"/>
                  <a:ea typeface="Meiryo UI" panose="020B0604030504040204" pitchFamily="50" charset="-128"/>
                </a:rPr>
                <a:t>旧古座高校</a:t>
              </a:r>
              <a:r>
                <a:rPr lang="ja-JP" altLang="en-US" sz="2000" dirty="0">
                  <a:solidFill>
                    <a:schemeClr val="tx1"/>
                  </a:solidFill>
                  <a:latin typeface="Meiryo UI" panose="020B0604030504040204" pitchFamily="50" charset="-128"/>
                  <a:ea typeface="Meiryo UI" panose="020B0604030504040204" pitchFamily="50" charset="-128"/>
                </a:rPr>
                <a:t>（約</a:t>
              </a:r>
              <a:r>
                <a:rPr lang="en-US" altLang="ja-JP" sz="2000" dirty="0">
                  <a:solidFill>
                    <a:schemeClr val="tx1"/>
                  </a:solidFill>
                  <a:latin typeface="Meiryo UI" panose="020B0604030504040204" pitchFamily="50" charset="-128"/>
                  <a:ea typeface="Meiryo UI" panose="020B0604030504040204" pitchFamily="50" charset="-128"/>
                </a:rPr>
                <a:t>1,000</a:t>
              </a:r>
              <a:r>
                <a:rPr lang="ja-JP" altLang="en-US" sz="2000" dirty="0">
                  <a:solidFill>
                    <a:schemeClr val="tx1"/>
                  </a:solidFill>
                  <a:latin typeface="Meiryo UI" panose="020B0604030504040204" pitchFamily="50" charset="-128"/>
                  <a:ea typeface="Meiryo UI" panose="020B0604030504040204" pitchFamily="50" charset="-128"/>
                </a:rPr>
                <a:t>人</a:t>
              </a:r>
              <a:r>
                <a:rPr lang="ja-JP" altLang="en-US" dirty="0">
                  <a:solidFill>
                    <a:schemeClr val="tx1"/>
                  </a:solidFill>
                  <a:latin typeface="Meiryo UI" panose="020B0604030504040204" pitchFamily="50" charset="-128"/>
                  <a:ea typeface="Meiryo UI" panose="020B0604030504040204" pitchFamily="50" charset="-128"/>
                </a:rPr>
                <a:t>分）</a:t>
              </a:r>
            </a:p>
          </p:txBody>
        </p:sp>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30" y="1340768"/>
              <a:ext cx="2539703" cy="1575264"/>
            </a:xfrm>
            <a:prstGeom prst="rect">
              <a:avLst/>
            </a:prstGeom>
            <a:ln w="12700">
              <a:solidFill>
                <a:schemeClr val="accent1"/>
              </a:solidFill>
            </a:ln>
          </p:spPr>
        </p:pic>
        <p:pic>
          <p:nvPicPr>
            <p:cNvPr id="34" name="図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172" y="2359244"/>
              <a:ext cx="2161008" cy="1374859"/>
            </a:xfrm>
            <a:prstGeom prst="rect">
              <a:avLst/>
            </a:prstGeom>
            <a:ln w="12700">
              <a:solidFill>
                <a:schemeClr val="accent1"/>
              </a:solidFill>
            </a:ln>
          </p:spPr>
        </p:pic>
      </p:grpSp>
      <p:sp>
        <p:nvSpPr>
          <p:cNvPr id="35" name="正方形/長方形 34"/>
          <p:cNvSpPr/>
          <p:nvPr/>
        </p:nvSpPr>
        <p:spPr>
          <a:xfrm>
            <a:off x="81724" y="4864685"/>
            <a:ext cx="2717442" cy="191982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ja-JP" altLang="en-US" u="sng" dirty="0">
                <a:solidFill>
                  <a:schemeClr val="tx1"/>
                </a:solidFill>
                <a:latin typeface="Meiryo UI" panose="020B0604030504040204" pitchFamily="50" charset="-128"/>
                <a:ea typeface="Meiryo UI" panose="020B0604030504040204" pitchFamily="50" charset="-128"/>
              </a:rPr>
              <a:t>旧古座川</a:t>
            </a:r>
            <a:r>
              <a:rPr lang="ja-JP" altLang="en-US" u="sng" dirty="0" smtClean="0">
                <a:solidFill>
                  <a:schemeClr val="tx1"/>
                </a:solidFill>
                <a:latin typeface="Meiryo UI" panose="020B0604030504040204" pitchFamily="50" charset="-128"/>
                <a:ea typeface="Meiryo UI" panose="020B0604030504040204" pitchFamily="50" charset="-128"/>
              </a:rPr>
              <a:t>病院</a:t>
            </a:r>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約</a:t>
            </a:r>
            <a:r>
              <a:rPr lang="en-US" altLang="ja-JP" sz="1600" dirty="0">
                <a:solidFill>
                  <a:schemeClr val="tx1"/>
                </a:solidFill>
                <a:latin typeface="Meiryo UI" panose="020B0604030504040204" pitchFamily="50" charset="-128"/>
                <a:ea typeface="Meiryo UI" panose="020B0604030504040204" pitchFamily="50" charset="-128"/>
              </a:rPr>
              <a:t>300</a:t>
            </a:r>
            <a:r>
              <a:rPr lang="ja-JP" altLang="en-US" sz="1600" dirty="0" smtClean="0">
                <a:solidFill>
                  <a:schemeClr val="tx1"/>
                </a:solidFill>
                <a:latin typeface="Meiryo UI" panose="020B0604030504040204" pitchFamily="50" charset="-128"/>
                <a:ea typeface="Meiryo UI" panose="020B0604030504040204" pitchFamily="50" charset="-128"/>
              </a:rPr>
              <a:t>人）</a:t>
            </a:r>
            <a:endParaRPr lang="ja-JP" altLang="en-US" sz="1600" dirty="0">
              <a:solidFill>
                <a:schemeClr val="tx1"/>
              </a:solidFill>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96" y="5257181"/>
            <a:ext cx="2662105" cy="1507609"/>
          </a:xfrm>
          <a:prstGeom prst="rect">
            <a:avLst/>
          </a:prstGeom>
        </p:spPr>
      </p:pic>
      <p:cxnSp>
        <p:nvCxnSpPr>
          <p:cNvPr id="7" name="カギ線コネクタ 6"/>
          <p:cNvCxnSpPr>
            <a:stCxn id="35" idx="3"/>
            <a:endCxn id="58" idx="4"/>
          </p:cNvCxnSpPr>
          <p:nvPr/>
        </p:nvCxnSpPr>
        <p:spPr>
          <a:xfrm flipV="1">
            <a:off x="2799166" y="5083070"/>
            <a:ext cx="152400" cy="741528"/>
          </a:xfrm>
          <a:prstGeom prst="bent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5454315" y="4186061"/>
            <a:ext cx="3256481" cy="2483299"/>
            <a:chOff x="9425897" y="4125806"/>
            <a:chExt cx="3256481" cy="2483299"/>
          </a:xfrm>
        </p:grpSpPr>
        <p:sp>
          <p:nvSpPr>
            <p:cNvPr id="39" name="正方形/長方形 38"/>
            <p:cNvSpPr/>
            <p:nvPr/>
          </p:nvSpPr>
          <p:spPr>
            <a:xfrm>
              <a:off x="9425897" y="4125806"/>
              <a:ext cx="3256480" cy="24832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2000" u="sng" dirty="0">
                  <a:solidFill>
                    <a:schemeClr val="tx1"/>
                  </a:solidFill>
                  <a:latin typeface="Meiryo UI" panose="020B0604030504040204" pitchFamily="50" charset="-128"/>
                  <a:ea typeface="Meiryo UI" panose="020B0604030504040204" pitchFamily="50" charset="-128"/>
                </a:rPr>
                <a:t>田原海水浴場</a:t>
              </a:r>
              <a:endParaRPr lang="en-US" altLang="ja-JP" sz="2000" u="sng"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（約</a:t>
              </a:r>
              <a:r>
                <a:rPr lang="en-US" altLang="ja-JP" sz="2000" dirty="0">
                  <a:solidFill>
                    <a:schemeClr val="tx1"/>
                  </a:solidFill>
                  <a:latin typeface="Meiryo UI" panose="020B0604030504040204" pitchFamily="50" charset="-128"/>
                  <a:ea typeface="Meiryo UI" panose="020B0604030504040204" pitchFamily="50" charset="-128"/>
                </a:rPr>
                <a:t>2,500</a:t>
              </a:r>
              <a:r>
                <a:rPr lang="ja-JP" altLang="en-US" sz="2000" dirty="0">
                  <a:solidFill>
                    <a:schemeClr val="tx1"/>
                  </a:solidFill>
                  <a:latin typeface="Meiryo UI" panose="020B0604030504040204" pitchFamily="50" charset="-128"/>
                  <a:ea typeface="Meiryo UI" panose="020B0604030504040204" pitchFamily="50" charset="-128"/>
                </a:rPr>
                <a:t>人</a:t>
              </a:r>
              <a:r>
                <a:rPr lang="ja-JP" altLang="en-US" dirty="0">
                  <a:solidFill>
                    <a:schemeClr val="tx1"/>
                  </a:solidFill>
                  <a:latin typeface="Meiryo UI" panose="020B0604030504040204" pitchFamily="50" charset="-128"/>
                  <a:ea typeface="Meiryo UI" panose="020B0604030504040204" pitchFamily="50" charset="-128"/>
                </a:rPr>
                <a:t>分）</a:t>
              </a:r>
              <a:endParaRPr lang="en-US" altLang="ja-JP" sz="2000" dirty="0">
                <a:solidFill>
                  <a:schemeClr val="tx1"/>
                </a:solidFill>
                <a:latin typeface="Meiryo UI" panose="020B0604030504040204" pitchFamily="50" charset="-128"/>
                <a:ea typeface="Meiryo UI" panose="020B0604030504040204" pitchFamily="50" charset="-128"/>
              </a:endParaRPr>
            </a:p>
          </p:txBody>
        </p:sp>
        <p:pic>
          <p:nvPicPr>
            <p:cNvPr id="40" name="図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0585" y="4782983"/>
              <a:ext cx="3241793" cy="1815405"/>
            </a:xfrm>
            <a:prstGeom prst="rect">
              <a:avLst/>
            </a:prstGeom>
          </p:spPr>
        </p:pic>
      </p:grpSp>
      <p:cxnSp>
        <p:nvCxnSpPr>
          <p:cNvPr id="15" name="カギ線コネクタ 14"/>
          <p:cNvCxnSpPr>
            <a:stCxn id="10" idx="1"/>
            <a:endCxn id="40" idx="1"/>
          </p:cNvCxnSpPr>
          <p:nvPr/>
        </p:nvCxnSpPr>
        <p:spPr>
          <a:xfrm rot="16200000" flipH="1">
            <a:off x="4352960" y="4634898"/>
            <a:ext cx="1572424" cy="659662"/>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グループ化 17"/>
          <p:cNvGrpSpPr/>
          <p:nvPr/>
        </p:nvGrpSpPr>
        <p:grpSpPr>
          <a:xfrm>
            <a:off x="5734059" y="97285"/>
            <a:ext cx="3323169" cy="2497087"/>
            <a:chOff x="8299828" y="452638"/>
            <a:chExt cx="3323169" cy="2497087"/>
          </a:xfrm>
        </p:grpSpPr>
        <p:sp>
          <p:nvSpPr>
            <p:cNvPr id="46" name="正方形/長方形 45"/>
            <p:cNvSpPr/>
            <p:nvPr/>
          </p:nvSpPr>
          <p:spPr>
            <a:xfrm>
              <a:off x="8299828" y="452638"/>
              <a:ext cx="3323169" cy="2497087"/>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2000" u="sng" dirty="0">
                  <a:solidFill>
                    <a:schemeClr val="tx1"/>
                  </a:solidFill>
                  <a:latin typeface="Meiryo UI" panose="020B0604030504040204" pitchFamily="50" charset="-128"/>
                  <a:ea typeface="Meiryo UI" panose="020B0604030504040204" pitchFamily="50" charset="-128"/>
                </a:rPr>
                <a:t>旧浦神小学校</a:t>
              </a:r>
              <a:endParaRPr lang="en-US" altLang="ja-JP" sz="2000" u="sng" dirty="0">
                <a:solidFill>
                  <a:schemeClr val="tx1"/>
                </a:solidFill>
                <a:latin typeface="Meiryo UI" panose="020B0604030504040204" pitchFamily="50" charset="-128"/>
                <a:ea typeface="Meiryo UI" panose="020B0604030504040204" pitchFamily="50" charset="-128"/>
              </a:endParaRPr>
            </a:p>
            <a:p>
              <a:pPr algn="ctr"/>
              <a:r>
                <a:rPr lang="ja-JP" altLang="en-US" sz="2000" dirty="0">
                  <a:solidFill>
                    <a:schemeClr val="tx1"/>
                  </a:solidFill>
                  <a:latin typeface="Meiryo UI" panose="020B0604030504040204" pitchFamily="50" charset="-128"/>
                  <a:ea typeface="Meiryo UI" panose="020B0604030504040204" pitchFamily="50" charset="-128"/>
                </a:rPr>
                <a:t>（約</a:t>
              </a:r>
              <a:r>
                <a:rPr lang="en-US" altLang="ja-JP" sz="2000" dirty="0">
                  <a:solidFill>
                    <a:schemeClr val="tx1"/>
                  </a:solidFill>
                  <a:latin typeface="Meiryo UI" panose="020B0604030504040204" pitchFamily="50" charset="-128"/>
                  <a:ea typeface="Meiryo UI" panose="020B0604030504040204" pitchFamily="50" charset="-128"/>
                </a:rPr>
                <a:t>2,500</a:t>
              </a:r>
              <a:r>
                <a:rPr lang="ja-JP" altLang="en-US" sz="2000" dirty="0">
                  <a:solidFill>
                    <a:schemeClr val="tx1"/>
                  </a:solidFill>
                  <a:latin typeface="Meiryo UI" panose="020B0604030504040204" pitchFamily="50" charset="-128"/>
                  <a:ea typeface="Meiryo UI" panose="020B0604030504040204" pitchFamily="50" charset="-128"/>
                </a:rPr>
                <a:t>人分）</a:t>
              </a:r>
              <a:endParaRPr lang="ja-JP" altLang="en-US" dirty="0">
                <a:solidFill>
                  <a:schemeClr val="tx1"/>
                </a:solidFill>
                <a:latin typeface="Meiryo UI" panose="020B0604030504040204" pitchFamily="50" charset="-128"/>
                <a:ea typeface="Meiryo UI" panose="020B0604030504040204" pitchFamily="50" charset="-128"/>
              </a:endParaRPr>
            </a:p>
          </p:txBody>
        </p:sp>
        <p:pic>
          <p:nvPicPr>
            <p:cNvPr id="47" name="図 46"/>
            <p:cNvPicPr>
              <a:picLocks noChangeAspect="1"/>
            </p:cNvPicPr>
            <p:nvPr/>
          </p:nvPicPr>
          <p:blipFill rotWithShape="1">
            <a:blip r:embed="rId7" cstate="print">
              <a:extLst>
                <a:ext uri="{28A0092B-C50C-407E-A947-70E740481C1C}">
                  <a14:useLocalDpi xmlns:a14="http://schemas.microsoft.com/office/drawing/2010/main" val="0"/>
                </a:ext>
              </a:extLst>
            </a:blip>
            <a:srcRect l="9635" r="4454"/>
            <a:stretch/>
          </p:blipFill>
          <p:spPr>
            <a:xfrm>
              <a:off x="8324241" y="1123815"/>
              <a:ext cx="3279339" cy="1806967"/>
            </a:xfrm>
            <a:prstGeom prst="rect">
              <a:avLst/>
            </a:prstGeom>
          </p:spPr>
        </p:pic>
      </p:grpSp>
      <p:cxnSp>
        <p:nvCxnSpPr>
          <p:cNvPr id="51" name="カギ線コネクタ 50"/>
          <p:cNvCxnSpPr>
            <a:stCxn id="47" idx="1"/>
          </p:cNvCxnSpPr>
          <p:nvPr/>
        </p:nvCxnSpPr>
        <p:spPr>
          <a:xfrm rot="10800000" flipV="1">
            <a:off x="5576836" y="1671946"/>
            <a:ext cx="181636" cy="950516"/>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7B066030-1A98-4251-BD8C-559863282E52}" type="slidenum">
              <a:rPr lang="ja-JP" altLang="en-US" smtClean="0">
                <a:solidFill>
                  <a:schemeClr val="tx1"/>
                </a:solidFill>
              </a:rPr>
              <a:pPr/>
              <a:t>24</a:t>
            </a:fld>
            <a:endParaRPr lang="ja-JP" altLang="en-US" dirty="0">
              <a:solidFill>
                <a:schemeClr val="tx1"/>
              </a:solidFill>
            </a:endParaRPr>
          </a:p>
        </p:txBody>
      </p:sp>
    </p:spTree>
    <p:extLst>
      <p:ext uri="{BB962C8B-B14F-4D97-AF65-F5344CB8AC3E}">
        <p14:creationId xmlns:p14="http://schemas.microsoft.com/office/powerpoint/2010/main" val="2237911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7504" y="1307901"/>
            <a:ext cx="8928992" cy="4857403"/>
          </a:xfrm>
        </p:spPr>
        <p:txBody>
          <a:bodyPr>
            <a:normAutofit/>
          </a:bodyPr>
          <a:lstStyle/>
          <a:p>
            <a:pPr marL="0" indent="0">
              <a:lnSpc>
                <a:spcPct val="200000"/>
              </a:lnSpc>
              <a:buNone/>
            </a:pPr>
            <a:r>
              <a:rPr lang="ja-JP" altLang="en-US" sz="6600" dirty="0">
                <a:solidFill>
                  <a:srgbClr val="FF0000"/>
                </a:solidFill>
                <a:latin typeface="ＤＦ特太ゴシック体" panose="020B0509000000000000" pitchFamily="49" charset="-128"/>
                <a:ea typeface="ＤＦ特太ゴシック体" panose="020B0509000000000000" pitchFamily="49" charset="-128"/>
              </a:rPr>
              <a:t>　　　　</a:t>
            </a:r>
            <a:endParaRPr kumimoji="1" lang="ja-JP" altLang="en-US" sz="4800" dirty="0">
              <a:latin typeface="ＤＦ特太ゴシック体" panose="020B0509000000000000" pitchFamily="49" charset="-128"/>
              <a:ea typeface="ＤＦ特太ゴシック体" panose="020B0509000000000000" pitchFamily="49" charset="-128"/>
            </a:endParaRPr>
          </a:p>
        </p:txBody>
      </p:sp>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b="1" smtClean="0">
                <a:latin typeface="ＭＳ Ｐゴシック" panose="020B0600070205080204" pitchFamily="50" charset="-128"/>
                <a:ea typeface="ＭＳ Ｐゴシック" panose="020B0600070205080204" pitchFamily="50" charset="-128"/>
              </a:rPr>
              <a:t>25</a:t>
            </a:fld>
            <a:endParaRPr kumimoji="1" lang="ja-JP" altLang="en-US" b="1" dirty="0">
              <a:latin typeface="ＭＳ Ｐゴシック" panose="020B0600070205080204" pitchFamily="50" charset="-128"/>
              <a:ea typeface="ＭＳ Ｐゴシック" panose="020B0600070205080204" pitchFamily="50" charset="-128"/>
            </a:endParaRPr>
          </a:p>
        </p:txBody>
      </p:sp>
      <p:sp>
        <p:nvSpPr>
          <p:cNvPr id="8" name="ホームベース 18">
            <a:extLst>
              <a:ext uri="{FF2B5EF4-FFF2-40B4-BE49-F238E27FC236}">
                <a16:creationId xmlns:a16="http://schemas.microsoft.com/office/drawing/2014/main" id="{1009B815-F201-4E21-B60A-3CD250B4FA35}"/>
              </a:ext>
            </a:extLst>
          </p:cNvPr>
          <p:cNvSpPr/>
          <p:nvPr/>
        </p:nvSpPr>
        <p:spPr>
          <a:xfrm>
            <a:off x="446838" y="114453"/>
            <a:ext cx="6161061" cy="431800"/>
          </a:xfrm>
          <a:prstGeom prst="homePlat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３  地の利を生かした効率的な体験ができます！</a:t>
            </a:r>
            <a:endParaRPr lang="ja-JP" altLang="en-US"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1E9B86F2-F302-46E9-963C-00630B1E2407}"/>
              </a:ext>
            </a:extLst>
          </p:cNvPr>
          <p:cNvPicPr>
            <a:picLocks noChangeAspect="1"/>
          </p:cNvPicPr>
          <p:nvPr/>
        </p:nvPicPr>
        <p:blipFill rotWithShape="1">
          <a:blip r:embed="rId4">
            <a:extLst>
              <a:ext uri="{28A0092B-C50C-407E-A947-70E740481C1C}">
                <a14:useLocalDpi xmlns:a14="http://schemas.microsoft.com/office/drawing/2010/main" val="0"/>
              </a:ext>
            </a:extLst>
          </a:blip>
          <a:srcRect l="6945" t="40550" r="36639" b="43700"/>
          <a:stretch/>
        </p:blipFill>
        <p:spPr>
          <a:xfrm>
            <a:off x="563279" y="830601"/>
            <a:ext cx="7218722" cy="2849494"/>
          </a:xfrm>
          <a:prstGeom prst="rect">
            <a:avLst/>
          </a:prstGeom>
        </p:spPr>
      </p:pic>
      <p:pic>
        <p:nvPicPr>
          <p:cNvPr id="10" name="図 9">
            <a:extLst>
              <a:ext uri="{FF2B5EF4-FFF2-40B4-BE49-F238E27FC236}">
                <a16:creationId xmlns:a16="http://schemas.microsoft.com/office/drawing/2014/main" id="{00612E87-4F4D-4351-BF12-AF4CA2A50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9143" y="3829161"/>
            <a:ext cx="3312368" cy="2382228"/>
          </a:xfrm>
          <a:prstGeom prst="rect">
            <a:avLst/>
          </a:prstGeom>
        </p:spPr>
      </p:pic>
      <p:pic>
        <p:nvPicPr>
          <p:cNvPr id="12" name="図 11">
            <a:extLst>
              <a:ext uri="{FF2B5EF4-FFF2-40B4-BE49-F238E27FC236}">
                <a16:creationId xmlns:a16="http://schemas.microsoft.com/office/drawing/2014/main" id="{39A25272-E115-4BB5-8264-C62C09F4CF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449" y="3860678"/>
            <a:ext cx="3504606" cy="2338230"/>
          </a:xfrm>
          <a:prstGeom prst="rect">
            <a:avLst/>
          </a:prstGeom>
        </p:spPr>
      </p:pic>
      <p:sp>
        <p:nvSpPr>
          <p:cNvPr id="13" name="右矢印 2">
            <a:extLst>
              <a:ext uri="{FF2B5EF4-FFF2-40B4-BE49-F238E27FC236}">
                <a16:creationId xmlns:a16="http://schemas.microsoft.com/office/drawing/2014/main" id="{2A57DA7F-49C1-4AFF-84D0-DD8BC1A3FAAA}"/>
              </a:ext>
            </a:extLst>
          </p:cNvPr>
          <p:cNvSpPr/>
          <p:nvPr/>
        </p:nvSpPr>
        <p:spPr>
          <a:xfrm>
            <a:off x="4161414" y="4753873"/>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AutoShape 8">
            <a:extLst>
              <a:ext uri="{FF2B5EF4-FFF2-40B4-BE49-F238E27FC236}">
                <a16:creationId xmlns:a16="http://schemas.microsoft.com/office/drawing/2014/main" id="{D694E3E0-CD1E-4636-BB66-336D8215995F}"/>
              </a:ext>
            </a:extLst>
          </p:cNvPr>
          <p:cNvSpPr>
            <a:spLocks noChangeArrowheads="1"/>
          </p:cNvSpPr>
          <p:nvPr/>
        </p:nvSpPr>
        <p:spPr bwMode="auto">
          <a:xfrm>
            <a:off x="446838" y="6272471"/>
            <a:ext cx="3219454" cy="371392"/>
          </a:xfrm>
          <a:prstGeom prst="roundRect">
            <a:avLst>
              <a:gd name="adj" fmla="val 16667"/>
            </a:avLst>
          </a:prstGeom>
          <a:solidFill>
            <a:srgbClr val="FFFF00">
              <a:alpha val="59999"/>
            </a:srgbClr>
          </a:solidFill>
          <a:ln w="0" algn="ctr">
            <a:solidFill>
              <a:schemeClr val="tx1"/>
            </a:solidFill>
            <a:round/>
            <a:headEnd/>
            <a:tailEnd/>
          </a:ln>
        </p:spPr>
        <p:txBody>
          <a:bodyPr wrap="none" anchor="ctr"/>
          <a:lstStyle/>
          <a:p>
            <a:pPr algn="r"/>
            <a:r>
              <a:rPr lang="ja-JP" altLang="en-US" sz="1800" b="1" dirty="0">
                <a:latin typeface="HG丸ｺﾞｼｯｸM-PRO" pitchFamily="50" charset="-128"/>
                <a:ea typeface="HG丸ｺﾞｼｯｸM-PRO" pitchFamily="50" charset="-128"/>
              </a:rPr>
              <a:t>スノーケリング体験（午前）</a:t>
            </a:r>
          </a:p>
        </p:txBody>
      </p:sp>
      <p:sp>
        <p:nvSpPr>
          <p:cNvPr id="15" name="AutoShape 8">
            <a:extLst>
              <a:ext uri="{FF2B5EF4-FFF2-40B4-BE49-F238E27FC236}">
                <a16:creationId xmlns:a16="http://schemas.microsoft.com/office/drawing/2014/main" id="{AB96D2F6-4553-4350-875E-8F591C18A0B8}"/>
              </a:ext>
            </a:extLst>
          </p:cNvPr>
          <p:cNvSpPr>
            <a:spLocks noChangeArrowheads="1"/>
          </p:cNvSpPr>
          <p:nvPr/>
        </p:nvSpPr>
        <p:spPr bwMode="auto">
          <a:xfrm>
            <a:off x="4895559" y="6313377"/>
            <a:ext cx="3219454" cy="371392"/>
          </a:xfrm>
          <a:prstGeom prst="roundRect">
            <a:avLst>
              <a:gd name="adj" fmla="val 16667"/>
            </a:avLst>
          </a:prstGeom>
          <a:solidFill>
            <a:srgbClr val="FFFF00">
              <a:alpha val="59999"/>
            </a:srgbClr>
          </a:solidFill>
          <a:ln w="0" algn="ctr">
            <a:solidFill>
              <a:schemeClr val="tx1"/>
            </a:solidFill>
            <a:round/>
            <a:headEnd/>
            <a:tailEnd/>
          </a:ln>
        </p:spPr>
        <p:txBody>
          <a:bodyPr wrap="none" anchor="ctr"/>
          <a:lstStyle/>
          <a:p>
            <a:pPr algn="r"/>
            <a:r>
              <a:rPr lang="ja-JP" altLang="en-US" sz="1800" b="1" dirty="0">
                <a:latin typeface="HG丸ｺﾞｼｯｸM-PRO" pitchFamily="50" charset="-128"/>
                <a:ea typeface="HG丸ｺﾞｼｯｸM-PRO" pitchFamily="50" charset="-128"/>
              </a:rPr>
              <a:t>古座川カヌー体験（午後）</a:t>
            </a:r>
          </a:p>
        </p:txBody>
      </p:sp>
    </p:spTree>
    <p:extLst>
      <p:ext uri="{BB962C8B-B14F-4D97-AF65-F5344CB8AC3E}">
        <p14:creationId xmlns:p14="http://schemas.microsoft.com/office/powerpoint/2010/main" val="1326035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7504" y="1307901"/>
            <a:ext cx="8928992" cy="4857403"/>
          </a:xfrm>
        </p:spPr>
        <p:txBody>
          <a:bodyPr>
            <a:normAutofit/>
          </a:bodyPr>
          <a:lstStyle/>
          <a:p>
            <a:pPr marL="0" indent="0">
              <a:lnSpc>
                <a:spcPct val="200000"/>
              </a:lnSpc>
              <a:buNone/>
            </a:pPr>
            <a:r>
              <a:rPr lang="ja-JP" altLang="en-US" sz="6600" dirty="0">
                <a:solidFill>
                  <a:srgbClr val="FF0000"/>
                </a:solidFill>
                <a:latin typeface="ＤＦ特太ゴシック体" panose="020B0509000000000000" pitchFamily="49" charset="-128"/>
                <a:ea typeface="ＤＦ特太ゴシック体" panose="020B0509000000000000" pitchFamily="49" charset="-128"/>
              </a:rPr>
              <a:t>　　　</a:t>
            </a:r>
            <a:endParaRPr kumimoji="1" lang="ja-JP" altLang="en-US" sz="4800" dirty="0">
              <a:latin typeface="ＤＦ特太ゴシック体" panose="020B0509000000000000" pitchFamily="49" charset="-128"/>
              <a:ea typeface="ＤＦ特太ゴシック体" panose="020B0509000000000000" pitchFamily="49" charset="-128"/>
            </a:endParaRPr>
          </a:p>
        </p:txBody>
      </p:sp>
      <p:cxnSp>
        <p:nvCxnSpPr>
          <p:cNvPr id="5" name="直線コネクタ 4"/>
          <p:cNvCxnSpPr>
            <a:cxnSpLocks/>
          </p:cNvCxnSpPr>
          <p:nvPr/>
        </p:nvCxnSpPr>
        <p:spPr>
          <a:xfrm flipV="1">
            <a:off x="0" y="828136"/>
            <a:ext cx="9109494" cy="58202"/>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491" y="71826"/>
            <a:ext cx="858309" cy="772349"/>
          </a:xfrm>
          <a:prstGeom prst="rect">
            <a:avLst/>
          </a:prstGeom>
        </p:spPr>
      </p:pic>
      <p:sp>
        <p:nvSpPr>
          <p:cNvPr id="7" name="スライド番号プレースホルダー 6"/>
          <p:cNvSpPr>
            <a:spLocks noGrp="1"/>
          </p:cNvSpPr>
          <p:nvPr>
            <p:ph type="sldNum" sz="quarter" idx="12"/>
          </p:nvPr>
        </p:nvSpPr>
        <p:spPr>
          <a:xfrm>
            <a:off x="6894270" y="6356350"/>
            <a:ext cx="2133600" cy="365125"/>
          </a:xfrm>
        </p:spPr>
        <p:txBody>
          <a:bodyPr/>
          <a:lstStyle/>
          <a:p>
            <a:fld id="{85E754C9-D8DF-439D-B96B-3FD00F9E1147}" type="slidenum">
              <a:rPr kumimoji="1" lang="ja-JP" altLang="en-US" b="1" smtClean="0">
                <a:latin typeface="ＭＳ Ｐゴシック" panose="020B0600070205080204" pitchFamily="50" charset="-128"/>
                <a:ea typeface="ＭＳ Ｐゴシック" panose="020B0600070205080204" pitchFamily="50" charset="-128"/>
              </a:rPr>
              <a:t>26</a:t>
            </a:fld>
            <a:endParaRPr kumimoji="1" lang="ja-JP" altLang="en-US" b="1" dirty="0">
              <a:latin typeface="ＭＳ Ｐゴシック" panose="020B0600070205080204" pitchFamily="50" charset="-128"/>
              <a:ea typeface="ＭＳ Ｐゴシック" panose="020B0600070205080204" pitchFamily="50" charset="-128"/>
            </a:endParaRPr>
          </a:p>
        </p:txBody>
      </p:sp>
      <p:sp>
        <p:nvSpPr>
          <p:cNvPr id="9" name="ホームベース 19">
            <a:extLst>
              <a:ext uri="{FF2B5EF4-FFF2-40B4-BE49-F238E27FC236}">
                <a16:creationId xmlns:a16="http://schemas.microsoft.com/office/drawing/2014/main" id="{A7F3E54F-A009-49E6-A80C-D3D9571D5D01}"/>
              </a:ext>
            </a:extLst>
          </p:cNvPr>
          <p:cNvSpPr/>
          <p:nvPr/>
        </p:nvSpPr>
        <p:spPr>
          <a:xfrm>
            <a:off x="288481" y="160560"/>
            <a:ext cx="7412866" cy="532136"/>
          </a:xfrm>
          <a:prstGeom prst="homePlate">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４  行政機関等がサポート＆バックアップします！</a:t>
            </a:r>
            <a:endParaRPr lang="ja-JP" altLang="en-US"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D4FF9FE2-6233-418C-822B-9D8C8E1D1CD6}"/>
              </a:ext>
            </a:extLst>
          </p:cNvPr>
          <p:cNvSpPr txBox="1">
            <a:spLocks noChangeArrowheads="1"/>
          </p:cNvSpPr>
          <p:nvPr/>
        </p:nvSpPr>
        <p:spPr bwMode="auto">
          <a:xfrm>
            <a:off x="239422" y="886338"/>
            <a:ext cx="61650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000" b="1" u="sng" dirty="0">
                <a:solidFill>
                  <a:srgbClr val="FF0000"/>
                </a:solidFill>
                <a:latin typeface="ＭＳ Ｐゴシック" panose="020B0600070205080204" pitchFamily="50" charset="-128"/>
                <a:ea typeface="HG丸ｺﾞｼｯｸM-PRO" panose="020F0600000000000000" pitchFamily="50" charset="-128"/>
              </a:rPr>
              <a:t>・緊急時における安全対策</a:t>
            </a:r>
            <a:r>
              <a:rPr lang="ja-JP" altLang="en-US" sz="2000" b="1" u="none" dirty="0">
                <a:solidFill>
                  <a:srgbClr val="FF0000"/>
                </a:solidFill>
                <a:latin typeface="ＭＳ Ｐゴシック" panose="020B0600070205080204" pitchFamily="50" charset="-128"/>
                <a:ea typeface="HG丸ｺﾞｼｯｸM-PRO" panose="020F0600000000000000" pitchFamily="50" charset="-128"/>
              </a:rPr>
              <a:t>　　</a:t>
            </a:r>
            <a:r>
              <a:rPr lang="ja-JP" altLang="en-US" sz="1800" b="1" u="none" dirty="0">
                <a:solidFill>
                  <a:srgbClr val="FF0000"/>
                </a:solidFill>
                <a:latin typeface="ＭＳ Ｐゴシック" panose="020B0600070205080204" pitchFamily="50" charset="-128"/>
                <a:ea typeface="HG丸ｺﾞｼｯｸM-PRO" panose="020F0600000000000000" pitchFamily="50" charset="-128"/>
              </a:rPr>
              <a:t>　　　　　　　　　　</a:t>
            </a:r>
            <a:endParaRPr lang="en-US" altLang="ja-JP" sz="1800" b="1" u="none" dirty="0">
              <a:solidFill>
                <a:srgbClr val="FF0000"/>
              </a:solidFill>
              <a:latin typeface="ＭＳ Ｐゴシック" panose="020B0600070205080204" pitchFamily="50" charset="-128"/>
              <a:ea typeface="HG丸ｺﾞｼｯｸM-PRO" panose="020F0600000000000000" pitchFamily="50" charset="-128"/>
            </a:endParaRPr>
          </a:p>
        </p:txBody>
      </p:sp>
      <p:pic>
        <p:nvPicPr>
          <p:cNvPr id="14" name="図 13">
            <a:extLst>
              <a:ext uri="{FF2B5EF4-FFF2-40B4-BE49-F238E27FC236}">
                <a16:creationId xmlns:a16="http://schemas.microsoft.com/office/drawing/2014/main" id="{6F66D731-8A7C-4C6A-84DD-FC367BABE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87" t="60567" r="6831" b="4055"/>
          <a:stretch/>
        </p:blipFill>
        <p:spPr>
          <a:xfrm>
            <a:off x="133350" y="1726299"/>
            <a:ext cx="3980486" cy="2376577"/>
          </a:xfrm>
          <a:prstGeom prst="rect">
            <a:avLst/>
          </a:prstGeom>
        </p:spPr>
      </p:pic>
      <p:pic>
        <p:nvPicPr>
          <p:cNvPr id="20" name="図 19">
            <a:extLst>
              <a:ext uri="{FF2B5EF4-FFF2-40B4-BE49-F238E27FC236}">
                <a16:creationId xmlns:a16="http://schemas.microsoft.com/office/drawing/2014/main" id="{25518675-5160-45F2-815F-D43F5AD05A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32" t="6919" r="11775" b="53901"/>
          <a:stretch/>
        </p:blipFill>
        <p:spPr>
          <a:xfrm>
            <a:off x="99548" y="4102877"/>
            <a:ext cx="4014287" cy="2722162"/>
          </a:xfrm>
          <a:prstGeom prst="rect">
            <a:avLst/>
          </a:prstGeom>
        </p:spPr>
      </p:pic>
      <p:sp>
        <p:nvSpPr>
          <p:cNvPr id="23" name="正方形/長方形 22">
            <a:extLst>
              <a:ext uri="{FF2B5EF4-FFF2-40B4-BE49-F238E27FC236}">
                <a16:creationId xmlns:a16="http://schemas.microsoft.com/office/drawing/2014/main" id="{48C123DA-38C8-46E0-94EE-21AB9497AABA}"/>
              </a:ext>
            </a:extLst>
          </p:cNvPr>
          <p:cNvSpPr/>
          <p:nvPr/>
        </p:nvSpPr>
        <p:spPr>
          <a:xfrm>
            <a:off x="4931881" y="908720"/>
            <a:ext cx="3754919" cy="400110"/>
          </a:xfrm>
          <a:prstGeom prst="rect">
            <a:avLst/>
          </a:prstGeom>
        </p:spPr>
        <p:txBody>
          <a:bodyPr wrap="square">
            <a:spAutoFit/>
          </a:bodyPr>
          <a:lstStyle/>
          <a:p>
            <a:r>
              <a:rPr lang="ja-JP" altLang="en-US" sz="2000" b="1" u="sng" dirty="0">
                <a:solidFill>
                  <a:schemeClr val="accent1"/>
                </a:solidFill>
                <a:latin typeface="ＭＳ Ｐゴシック" panose="020B0600070205080204" pitchFamily="50" charset="-128"/>
                <a:ea typeface="HG丸ｺﾞｼｯｸM-PRO" panose="020F0600000000000000" pitchFamily="50" charset="-128"/>
              </a:rPr>
              <a:t>・災害時における安全対策</a:t>
            </a:r>
            <a:endParaRPr lang="ja-JP" altLang="en-US" sz="2000" dirty="0">
              <a:solidFill>
                <a:schemeClr val="accent1"/>
              </a:solidFill>
            </a:endParaRPr>
          </a:p>
        </p:txBody>
      </p:sp>
      <p:sp>
        <p:nvSpPr>
          <p:cNvPr id="25" name="AutoShape 7">
            <a:extLst>
              <a:ext uri="{FF2B5EF4-FFF2-40B4-BE49-F238E27FC236}">
                <a16:creationId xmlns:a16="http://schemas.microsoft.com/office/drawing/2014/main" id="{5B3A63D0-456D-4FB9-AF02-6BD5D8A57CEA}"/>
              </a:ext>
            </a:extLst>
          </p:cNvPr>
          <p:cNvSpPr>
            <a:spLocks noChangeArrowheads="1"/>
          </p:cNvSpPr>
          <p:nvPr/>
        </p:nvSpPr>
        <p:spPr bwMode="auto">
          <a:xfrm>
            <a:off x="1403648" y="1277190"/>
            <a:ext cx="6023876" cy="461533"/>
          </a:xfrm>
          <a:prstGeom prst="roundRect">
            <a:avLst>
              <a:gd name="adj" fmla="val 16667"/>
            </a:avLst>
          </a:prstGeom>
          <a:solidFill>
            <a:srgbClr val="FFFF00">
              <a:alpha val="59999"/>
            </a:srgbClr>
          </a:solidFill>
          <a:ln w="0" algn="ctr">
            <a:solidFill>
              <a:schemeClr val="tx1"/>
            </a:solidFill>
            <a:round/>
            <a:headEnd/>
            <a:tailEnd/>
          </a:ln>
        </p:spPr>
        <p:txBody>
          <a:bodyPr wrap="none" anchor="ctr"/>
          <a:lstStyle/>
          <a:p>
            <a:pPr algn="r"/>
            <a:r>
              <a:rPr lang="ja-JP" altLang="en-US" sz="1400" b="1" u="sng" dirty="0">
                <a:solidFill>
                  <a:srgbClr val="FF0000"/>
                </a:solidFill>
                <a:effectLst>
                  <a:outerShdw blurRad="38100" dist="38100" dir="2700000" algn="tl">
                    <a:srgbClr val="000000">
                      <a:alpha val="43137"/>
                    </a:srgbClr>
                  </a:outerShdw>
                </a:effectLst>
                <a:latin typeface="HG丸ｺﾞｼｯｸM-PRO" pitchFamily="50" charset="-128"/>
                <a:ea typeface="HG丸ｺﾞｼｯｸM-PRO" pitchFamily="50" charset="-128"/>
              </a:rPr>
              <a:t>年１回体験事業者や民泊関係者等に対し安全対策に関する研修会を実施</a:t>
            </a:r>
          </a:p>
        </p:txBody>
      </p:sp>
      <p:pic>
        <p:nvPicPr>
          <p:cNvPr id="53" name="図 52">
            <a:extLst>
              <a:ext uri="{FF2B5EF4-FFF2-40B4-BE49-F238E27FC236}">
                <a16:creationId xmlns:a16="http://schemas.microsoft.com/office/drawing/2014/main" id="{E0EF6F8E-3DBF-4057-AB01-2A05846547F3}"/>
              </a:ext>
            </a:extLst>
          </p:cNvPr>
          <p:cNvPicPr>
            <a:picLocks noChangeAspect="1"/>
          </p:cNvPicPr>
          <p:nvPr/>
        </p:nvPicPr>
        <p:blipFill>
          <a:blip r:embed="rId6"/>
          <a:stretch>
            <a:fillRect/>
          </a:stretch>
        </p:blipFill>
        <p:spPr>
          <a:xfrm>
            <a:off x="4644008" y="1809750"/>
            <a:ext cx="3369768" cy="2422636"/>
          </a:xfrm>
          <a:prstGeom prst="rect">
            <a:avLst/>
          </a:prstGeom>
        </p:spPr>
      </p:pic>
      <p:pic>
        <p:nvPicPr>
          <p:cNvPr id="54" name="図 53">
            <a:extLst>
              <a:ext uri="{FF2B5EF4-FFF2-40B4-BE49-F238E27FC236}">
                <a16:creationId xmlns:a16="http://schemas.microsoft.com/office/drawing/2014/main" id="{80B8FE9C-A04B-4AD0-8973-F8F3D1A8ED06}"/>
              </a:ext>
            </a:extLst>
          </p:cNvPr>
          <p:cNvPicPr>
            <a:picLocks noChangeAspect="1"/>
          </p:cNvPicPr>
          <p:nvPr/>
        </p:nvPicPr>
        <p:blipFill rotWithShape="1">
          <a:blip r:embed="rId7"/>
          <a:srcRect r="17874" b="37005"/>
          <a:stretch/>
        </p:blipFill>
        <p:spPr>
          <a:xfrm>
            <a:off x="4118246" y="4276914"/>
            <a:ext cx="4871375" cy="2495343"/>
          </a:xfrm>
          <a:prstGeom prst="rect">
            <a:avLst/>
          </a:prstGeom>
        </p:spPr>
      </p:pic>
    </p:spTree>
    <p:extLst>
      <p:ext uri="{BB962C8B-B14F-4D97-AF65-F5344CB8AC3E}">
        <p14:creationId xmlns:p14="http://schemas.microsoft.com/office/powerpoint/2010/main" val="3476576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764704"/>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32464"/>
            <a:ext cx="858309" cy="772349"/>
          </a:xfrm>
          <a:prstGeom prst="rect">
            <a:avLst/>
          </a:prstGeom>
        </p:spPr>
      </p:pic>
      <p:sp>
        <p:nvSpPr>
          <p:cNvPr id="13" name="テキスト ボックス 4"/>
          <p:cNvSpPr txBox="1">
            <a:spLocks noChangeArrowheads="1"/>
          </p:cNvSpPr>
          <p:nvPr/>
        </p:nvSpPr>
        <p:spPr bwMode="auto">
          <a:xfrm>
            <a:off x="179512" y="6521519"/>
            <a:ext cx="1655587" cy="27699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buFontTx/>
              <a:buNone/>
            </a:pPr>
            <a:r>
              <a:rPr lang="ja-JP" altLang="en-US" sz="1200" dirty="0" smtClean="0"/>
              <a:t>学校（旅行会社）</a:t>
            </a:r>
            <a:endParaRPr lang="ja-JP" altLang="en-US" sz="800" dirty="0"/>
          </a:p>
        </p:txBody>
      </p:sp>
      <p:sp>
        <p:nvSpPr>
          <p:cNvPr id="18" name="右矢印 17"/>
          <p:cNvSpPr/>
          <p:nvPr/>
        </p:nvSpPr>
        <p:spPr>
          <a:xfrm>
            <a:off x="2414904" y="5224613"/>
            <a:ext cx="1234913" cy="5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5724128" y="5564267"/>
            <a:ext cx="504056" cy="601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4"/>
          <p:cNvSpPr txBox="1">
            <a:spLocks noChangeArrowheads="1"/>
          </p:cNvSpPr>
          <p:nvPr/>
        </p:nvSpPr>
        <p:spPr bwMode="auto">
          <a:xfrm>
            <a:off x="4178052" y="6536377"/>
            <a:ext cx="1164194" cy="27699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buChar char="•"/>
              <a:defRPr kumimoji="1" sz="3200">
                <a:solidFill>
                  <a:schemeClr val="tx1"/>
                </a:solidFill>
                <a:latin typeface="Arial" charset="0"/>
                <a:ea typeface="ＭＳ Ｐゴシック" charset="-128"/>
              </a:defRPr>
            </a:lvl1pPr>
            <a:lvl2pPr marL="742950" indent="-285750" eaLnBrk="0" hangingPunct="0">
              <a:buChar char="–"/>
              <a:defRPr kumimoji="1" sz="2800">
                <a:solidFill>
                  <a:schemeClr val="tx1"/>
                </a:solidFill>
                <a:latin typeface="Arial" charset="0"/>
                <a:ea typeface="ＭＳ Ｐゴシック" charset="-128"/>
              </a:defRPr>
            </a:lvl2pPr>
            <a:lvl3pPr marL="1143000" indent="-228600" eaLnBrk="0" hangingPunct="0">
              <a:buChar char="•"/>
              <a:defRPr kumimoji="1" sz="2400">
                <a:solidFill>
                  <a:schemeClr val="tx1"/>
                </a:solidFill>
                <a:latin typeface="Arial" charset="0"/>
                <a:ea typeface="ＭＳ Ｐゴシック" charset="-128"/>
              </a:defRPr>
            </a:lvl3pPr>
            <a:lvl4pPr marL="1600200" indent="-228600" eaLnBrk="0" hangingPunct="0">
              <a:buChar char="–"/>
              <a:defRPr kumimoji="1" sz="2000">
                <a:solidFill>
                  <a:schemeClr val="tx1"/>
                </a:solidFill>
                <a:latin typeface="Arial" charset="0"/>
                <a:ea typeface="ＭＳ Ｐゴシック" charset="-128"/>
              </a:defRPr>
            </a:lvl4pPr>
            <a:lvl5pPr marL="2057400" indent="-228600" eaLnBrk="0" hangingPunct="0">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buFontTx/>
              <a:buNone/>
            </a:pPr>
            <a:r>
              <a:rPr lang="ja-JP" altLang="en-US" sz="1200" dirty="0"/>
              <a:t>和歌山県</a:t>
            </a:r>
            <a:endParaRPr lang="ja-JP" altLang="en-US" sz="800" dirty="0"/>
          </a:p>
        </p:txBody>
      </p:sp>
      <p:pic>
        <p:nvPicPr>
          <p:cNvPr id="1029" name="Picture 5" descr="C:\Users\134457\AppData\Local\Microsoft\Windows\INetCache\IE\RL2KK25Y\gi01a2014010109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478" y="5211004"/>
            <a:ext cx="1734539" cy="132981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
          <p:cNvGrpSpPr>
            <a:grpSpLocks/>
          </p:cNvGrpSpPr>
          <p:nvPr/>
        </p:nvGrpSpPr>
        <p:grpSpPr bwMode="auto">
          <a:xfrm>
            <a:off x="4215091" y="5264308"/>
            <a:ext cx="932973" cy="1214011"/>
            <a:chOff x="1704" y="720"/>
            <a:chExt cx="1768" cy="2304"/>
          </a:xfrm>
        </p:grpSpPr>
        <p:sp>
          <p:nvSpPr>
            <p:cNvPr id="23" name="Oval 3"/>
            <p:cNvSpPr>
              <a:spLocks noChangeArrowheads="1"/>
            </p:cNvSpPr>
            <p:nvPr/>
          </p:nvSpPr>
          <p:spPr bwMode="auto">
            <a:xfrm>
              <a:off x="2508" y="720"/>
              <a:ext cx="554" cy="576"/>
            </a:xfrm>
            <a:prstGeom prst="ellipse">
              <a:avLst/>
            </a:prstGeom>
            <a:solidFill>
              <a:srgbClr val="993300"/>
            </a:solidFill>
            <a:ln w="9525">
              <a:noFill/>
              <a:round/>
              <a:headEnd/>
              <a:tailEnd/>
            </a:ln>
          </p:spPr>
          <p:txBody>
            <a:bodyPr/>
            <a:lstStyle/>
            <a:p>
              <a:endParaRPr lang="ja-JP" altLang="en-US"/>
            </a:p>
          </p:txBody>
        </p:sp>
        <p:sp>
          <p:nvSpPr>
            <p:cNvPr id="24" name="Freeform 4"/>
            <p:cNvSpPr>
              <a:spLocks/>
            </p:cNvSpPr>
            <p:nvPr/>
          </p:nvSpPr>
          <p:spPr bwMode="auto">
            <a:xfrm>
              <a:off x="1704" y="1212"/>
              <a:ext cx="1768" cy="1812"/>
            </a:xfrm>
            <a:custGeom>
              <a:avLst/>
              <a:gdLst/>
              <a:ahLst/>
              <a:cxnLst>
                <a:cxn ang="0">
                  <a:pos x="1116" y="460"/>
                </a:cxn>
                <a:cxn ang="0">
                  <a:pos x="1244" y="60"/>
                </a:cxn>
                <a:cxn ang="0">
                  <a:pos x="1292" y="60"/>
                </a:cxn>
                <a:cxn ang="0">
                  <a:pos x="1334" y="65"/>
                </a:cxn>
                <a:cxn ang="0">
                  <a:pos x="1376" y="80"/>
                </a:cxn>
                <a:cxn ang="0">
                  <a:pos x="1416" y="104"/>
                </a:cxn>
                <a:cxn ang="0">
                  <a:pos x="1452" y="136"/>
                </a:cxn>
                <a:cxn ang="0">
                  <a:pos x="1516" y="200"/>
                </a:cxn>
                <a:cxn ang="0">
                  <a:pos x="1754" y="562"/>
                </a:cxn>
                <a:cxn ang="0">
                  <a:pos x="1768" y="628"/>
                </a:cxn>
                <a:cxn ang="0">
                  <a:pos x="1764" y="692"/>
                </a:cxn>
                <a:cxn ang="0">
                  <a:pos x="1736" y="744"/>
                </a:cxn>
                <a:cxn ang="0">
                  <a:pos x="1700" y="780"/>
                </a:cxn>
                <a:cxn ang="0">
                  <a:pos x="1549" y="894"/>
                </a:cxn>
                <a:cxn ang="0">
                  <a:pos x="1392" y="1002"/>
                </a:cxn>
                <a:cxn ang="0">
                  <a:pos x="1196" y="772"/>
                </a:cxn>
                <a:cxn ang="0">
                  <a:pos x="1276" y="712"/>
                </a:cxn>
                <a:cxn ang="0">
                  <a:pos x="1352" y="656"/>
                </a:cxn>
                <a:cxn ang="0">
                  <a:pos x="1200" y="435"/>
                </a:cxn>
                <a:cxn ang="0">
                  <a:pos x="817" y="696"/>
                </a:cxn>
                <a:cxn ang="0">
                  <a:pos x="1190" y="1208"/>
                </a:cxn>
                <a:cxn ang="0">
                  <a:pos x="1504" y="973"/>
                </a:cxn>
                <a:cxn ang="0">
                  <a:pos x="1524" y="1328"/>
                </a:cxn>
                <a:cxn ang="0">
                  <a:pos x="1452" y="1352"/>
                </a:cxn>
                <a:cxn ang="0">
                  <a:pos x="1448" y="1808"/>
                </a:cxn>
                <a:cxn ang="0">
                  <a:pos x="1164" y="1812"/>
                </a:cxn>
                <a:cxn ang="0">
                  <a:pos x="1152" y="1364"/>
                </a:cxn>
                <a:cxn ang="0">
                  <a:pos x="1060" y="1364"/>
                </a:cxn>
                <a:cxn ang="0">
                  <a:pos x="1050" y="1808"/>
                </a:cxn>
                <a:cxn ang="0">
                  <a:pos x="748" y="1808"/>
                </a:cxn>
                <a:cxn ang="0">
                  <a:pos x="744" y="1348"/>
                </a:cxn>
                <a:cxn ang="0">
                  <a:pos x="668" y="1324"/>
                </a:cxn>
                <a:cxn ang="0">
                  <a:pos x="700" y="554"/>
                </a:cxn>
                <a:cxn ang="0">
                  <a:pos x="560" y="636"/>
                </a:cxn>
                <a:cxn ang="0">
                  <a:pos x="516" y="660"/>
                </a:cxn>
                <a:cxn ang="0">
                  <a:pos x="452" y="668"/>
                </a:cxn>
                <a:cxn ang="0">
                  <a:pos x="396" y="664"/>
                </a:cxn>
                <a:cxn ang="0">
                  <a:pos x="348" y="644"/>
                </a:cxn>
                <a:cxn ang="0">
                  <a:pos x="296" y="596"/>
                </a:cxn>
                <a:cxn ang="0">
                  <a:pos x="214" y="481"/>
                </a:cxn>
                <a:cxn ang="0">
                  <a:pos x="0" y="168"/>
                </a:cxn>
                <a:cxn ang="0">
                  <a:pos x="245" y="0"/>
                </a:cxn>
                <a:cxn ang="0">
                  <a:pos x="410" y="223"/>
                </a:cxn>
                <a:cxn ang="0">
                  <a:pos x="474" y="312"/>
                </a:cxn>
                <a:cxn ang="0">
                  <a:pos x="714" y="126"/>
                </a:cxn>
                <a:cxn ang="0">
                  <a:pos x="792" y="72"/>
                </a:cxn>
                <a:cxn ang="0">
                  <a:pos x="904" y="52"/>
                </a:cxn>
                <a:cxn ang="0">
                  <a:pos x="1036" y="512"/>
                </a:cxn>
                <a:cxn ang="0">
                  <a:pos x="1116" y="460"/>
                </a:cxn>
              </a:cxnLst>
              <a:rect l="0" t="0" r="r" b="b"/>
              <a:pathLst>
                <a:path w="1768" h="1812">
                  <a:moveTo>
                    <a:pt x="1116" y="460"/>
                  </a:moveTo>
                  <a:lnTo>
                    <a:pt x="1244" y="60"/>
                  </a:lnTo>
                  <a:lnTo>
                    <a:pt x="1292" y="60"/>
                  </a:lnTo>
                  <a:lnTo>
                    <a:pt x="1334" y="65"/>
                  </a:lnTo>
                  <a:lnTo>
                    <a:pt x="1376" y="80"/>
                  </a:lnTo>
                  <a:lnTo>
                    <a:pt x="1416" y="104"/>
                  </a:lnTo>
                  <a:lnTo>
                    <a:pt x="1452" y="136"/>
                  </a:lnTo>
                  <a:lnTo>
                    <a:pt x="1516" y="200"/>
                  </a:lnTo>
                  <a:lnTo>
                    <a:pt x="1754" y="562"/>
                  </a:lnTo>
                  <a:lnTo>
                    <a:pt x="1768" y="628"/>
                  </a:lnTo>
                  <a:lnTo>
                    <a:pt x="1764" y="692"/>
                  </a:lnTo>
                  <a:lnTo>
                    <a:pt x="1736" y="744"/>
                  </a:lnTo>
                  <a:lnTo>
                    <a:pt x="1700" y="780"/>
                  </a:lnTo>
                  <a:lnTo>
                    <a:pt x="1549" y="894"/>
                  </a:lnTo>
                  <a:lnTo>
                    <a:pt x="1392" y="1002"/>
                  </a:lnTo>
                  <a:lnTo>
                    <a:pt x="1196" y="772"/>
                  </a:lnTo>
                  <a:lnTo>
                    <a:pt x="1276" y="712"/>
                  </a:lnTo>
                  <a:lnTo>
                    <a:pt x="1352" y="656"/>
                  </a:lnTo>
                  <a:lnTo>
                    <a:pt x="1200" y="435"/>
                  </a:lnTo>
                  <a:lnTo>
                    <a:pt x="817" y="696"/>
                  </a:lnTo>
                  <a:lnTo>
                    <a:pt x="1190" y="1208"/>
                  </a:lnTo>
                  <a:lnTo>
                    <a:pt x="1504" y="973"/>
                  </a:lnTo>
                  <a:lnTo>
                    <a:pt x="1524" y="1328"/>
                  </a:lnTo>
                  <a:lnTo>
                    <a:pt x="1452" y="1352"/>
                  </a:lnTo>
                  <a:lnTo>
                    <a:pt x="1448" y="1808"/>
                  </a:lnTo>
                  <a:lnTo>
                    <a:pt x="1164" y="1812"/>
                  </a:lnTo>
                  <a:lnTo>
                    <a:pt x="1152" y="1364"/>
                  </a:lnTo>
                  <a:lnTo>
                    <a:pt x="1060" y="1364"/>
                  </a:lnTo>
                  <a:lnTo>
                    <a:pt x="1050" y="1808"/>
                  </a:lnTo>
                  <a:lnTo>
                    <a:pt x="748" y="1808"/>
                  </a:lnTo>
                  <a:lnTo>
                    <a:pt x="744" y="1348"/>
                  </a:lnTo>
                  <a:lnTo>
                    <a:pt x="668" y="1324"/>
                  </a:lnTo>
                  <a:lnTo>
                    <a:pt x="700" y="554"/>
                  </a:lnTo>
                  <a:lnTo>
                    <a:pt x="560" y="636"/>
                  </a:lnTo>
                  <a:lnTo>
                    <a:pt x="516" y="660"/>
                  </a:lnTo>
                  <a:lnTo>
                    <a:pt x="452" y="668"/>
                  </a:lnTo>
                  <a:lnTo>
                    <a:pt x="396" y="664"/>
                  </a:lnTo>
                  <a:lnTo>
                    <a:pt x="348" y="644"/>
                  </a:lnTo>
                  <a:lnTo>
                    <a:pt x="296" y="596"/>
                  </a:lnTo>
                  <a:lnTo>
                    <a:pt x="214" y="481"/>
                  </a:lnTo>
                  <a:lnTo>
                    <a:pt x="0" y="168"/>
                  </a:lnTo>
                  <a:lnTo>
                    <a:pt x="245" y="0"/>
                  </a:lnTo>
                  <a:lnTo>
                    <a:pt x="410" y="223"/>
                  </a:lnTo>
                  <a:lnTo>
                    <a:pt x="474" y="312"/>
                  </a:lnTo>
                  <a:lnTo>
                    <a:pt x="714" y="126"/>
                  </a:lnTo>
                  <a:lnTo>
                    <a:pt x="792" y="72"/>
                  </a:lnTo>
                  <a:lnTo>
                    <a:pt x="904" y="52"/>
                  </a:lnTo>
                  <a:lnTo>
                    <a:pt x="1036" y="512"/>
                  </a:lnTo>
                  <a:lnTo>
                    <a:pt x="1116" y="460"/>
                  </a:lnTo>
                  <a:close/>
                </a:path>
              </a:pathLst>
            </a:custGeom>
            <a:solidFill>
              <a:srgbClr val="993300"/>
            </a:solidFill>
            <a:ln w="9525">
              <a:noFill/>
              <a:round/>
              <a:headEnd/>
              <a:tailEnd/>
            </a:ln>
          </p:spPr>
          <p:txBody>
            <a:bodyPr/>
            <a:lstStyle/>
            <a:p>
              <a:endParaRPr lang="ja-JP" altLang="en-US"/>
            </a:p>
          </p:txBody>
        </p:sp>
        <p:sp>
          <p:nvSpPr>
            <p:cNvPr id="25" name="Freeform 5"/>
            <p:cNvSpPr>
              <a:spLocks/>
            </p:cNvSpPr>
            <p:nvPr/>
          </p:nvSpPr>
          <p:spPr bwMode="auto">
            <a:xfrm>
              <a:off x="2696" y="1324"/>
              <a:ext cx="174" cy="326"/>
            </a:xfrm>
            <a:custGeom>
              <a:avLst/>
              <a:gdLst/>
              <a:ahLst/>
              <a:cxnLst>
                <a:cxn ang="0">
                  <a:pos x="174" y="2"/>
                </a:cxn>
                <a:cxn ang="0">
                  <a:pos x="80" y="326"/>
                </a:cxn>
                <a:cxn ang="0">
                  <a:pos x="0" y="0"/>
                </a:cxn>
                <a:cxn ang="0">
                  <a:pos x="76" y="16"/>
                </a:cxn>
                <a:cxn ang="0">
                  <a:pos x="112" y="14"/>
                </a:cxn>
                <a:cxn ang="0">
                  <a:pos x="174" y="2"/>
                </a:cxn>
              </a:cxnLst>
              <a:rect l="0" t="0" r="r" b="b"/>
              <a:pathLst>
                <a:path w="174" h="326">
                  <a:moveTo>
                    <a:pt x="174" y="2"/>
                  </a:moveTo>
                  <a:lnTo>
                    <a:pt x="80" y="326"/>
                  </a:lnTo>
                  <a:lnTo>
                    <a:pt x="0" y="0"/>
                  </a:lnTo>
                  <a:lnTo>
                    <a:pt x="76" y="16"/>
                  </a:lnTo>
                  <a:lnTo>
                    <a:pt x="112" y="14"/>
                  </a:lnTo>
                  <a:lnTo>
                    <a:pt x="174" y="2"/>
                  </a:lnTo>
                  <a:close/>
                </a:path>
              </a:pathLst>
            </a:custGeom>
            <a:solidFill>
              <a:srgbClr val="993300"/>
            </a:solidFill>
            <a:ln w="9525">
              <a:noFill/>
              <a:round/>
              <a:headEnd/>
              <a:tailEnd/>
            </a:ln>
            <a:effectLst/>
          </p:spPr>
          <p:txBody>
            <a:bodyPr/>
            <a:lstStyle/>
            <a:p>
              <a:endParaRPr lang="ja-JP" altLang="en-US"/>
            </a:p>
          </p:txBody>
        </p:sp>
      </p:grpSp>
      <p:pic>
        <p:nvPicPr>
          <p:cNvPr id="1032" name="Picture 8" descr="\\172.20.30.63\観光交流課\03 新観光推進班\修学旅行関係(写真など)\★冊子電子データ\緑パンフ写真\ｊｐｇファイル\※パンフ順\0404熊野古道大門坂.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8450" y="5672717"/>
            <a:ext cx="1724611" cy="1068651"/>
          </a:xfrm>
          <a:prstGeom prst="rect">
            <a:avLst/>
          </a:prstGeom>
          <a:noFill/>
          <a:extLst>
            <a:ext uri="{909E8E84-426E-40DD-AFC4-6F175D3DCCD1}">
              <a14:hiddenFill xmlns:a14="http://schemas.microsoft.com/office/drawing/2010/main">
                <a:solidFill>
                  <a:srgbClr val="FFFFFF"/>
                </a:solidFill>
              </a14:hiddenFill>
            </a:ext>
          </a:extLst>
        </p:spPr>
      </p:pic>
      <p:sp>
        <p:nvSpPr>
          <p:cNvPr id="3" name="雲 2"/>
          <p:cNvSpPr/>
          <p:nvPr/>
        </p:nvSpPr>
        <p:spPr>
          <a:xfrm>
            <a:off x="2215405" y="5264308"/>
            <a:ext cx="993654" cy="457031"/>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smtClean="0">
                <a:latin typeface="HG丸ｺﾞｼｯｸM-PRO" panose="020F0600000000000000" pitchFamily="50" charset="-128"/>
                <a:ea typeface="HG丸ｺﾞｼｯｸM-PRO" panose="020F0600000000000000" pitchFamily="50" charset="-128"/>
              </a:rPr>
              <a:t>ニーズ</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4" name="右矢印 3"/>
          <p:cNvSpPr/>
          <p:nvPr/>
        </p:nvSpPr>
        <p:spPr>
          <a:xfrm flipH="1">
            <a:off x="2267744" y="5758239"/>
            <a:ext cx="1231822" cy="6010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HG丸ｺﾞｼｯｸM-PRO" panose="020F0600000000000000" pitchFamily="50" charset="-128"/>
                <a:ea typeface="HG丸ｺﾞｼｯｸM-PRO" panose="020F0600000000000000" pitchFamily="50" charset="-128"/>
              </a:rPr>
              <a:t>プ</a:t>
            </a:r>
            <a:r>
              <a:rPr kumimoji="1" lang="ja-JP" altLang="en-US" sz="1200" dirty="0" smtClean="0">
                <a:latin typeface="HG丸ｺﾞｼｯｸM-PRO" panose="020F0600000000000000" pitchFamily="50" charset="-128"/>
                <a:ea typeface="HG丸ｺﾞｼｯｸM-PRO" panose="020F0600000000000000" pitchFamily="50" charset="-128"/>
              </a:rPr>
              <a:t>ラン</a:t>
            </a:r>
            <a:endParaRPr kumimoji="1" lang="en-US" altLang="ja-JP" sz="1200" dirty="0" smtClean="0">
              <a:latin typeface="HG丸ｺﾞｼｯｸM-PRO" panose="020F0600000000000000" pitchFamily="50" charset="-128"/>
              <a:ea typeface="HG丸ｺﾞｼｯｸM-PRO" panose="020F0600000000000000" pitchFamily="50" charset="-128"/>
            </a:endParaRPr>
          </a:p>
          <a:p>
            <a:pPr algn="ctr"/>
            <a:r>
              <a:rPr lang="ja-JP" altLang="en-US" sz="1200" dirty="0">
                <a:latin typeface="HG丸ｺﾞｼｯｸM-PRO" panose="020F0600000000000000" pitchFamily="50" charset="-128"/>
                <a:ea typeface="HG丸ｺﾞｼｯｸM-PRO" panose="020F0600000000000000" pitchFamily="50" charset="-128"/>
              </a:rPr>
              <a:t>提案</a:t>
            </a:r>
            <a:endParaRPr kumimoji="1" lang="ja-JP" altLang="en-US" sz="1200" dirty="0">
              <a:latin typeface="HG丸ｺﾞｼｯｸM-PRO" panose="020F0600000000000000" pitchFamily="50" charset="-128"/>
              <a:ea typeface="HG丸ｺﾞｼｯｸM-PRO" panose="020F0600000000000000" pitchFamily="50" charset="-128"/>
            </a:endParaRPr>
          </a:p>
        </p:txBody>
      </p:sp>
      <p:pic>
        <p:nvPicPr>
          <p:cNvPr id="27" name="Picture 2" descr="\\LANDISK-EF370F\disk\教育旅行誘致協議会\誘致委員会写真\関連写真\白崎クルーズ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8450" y="4426857"/>
            <a:ext cx="1757107" cy="1162383"/>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284807" y="979099"/>
            <a:ext cx="8607673" cy="38900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800" b="1" dirty="0" smtClean="0">
                <a:solidFill>
                  <a:schemeClr val="accent6">
                    <a:lumMod val="75000"/>
                  </a:schemeClr>
                </a:solidFill>
              </a:rPr>
              <a:t>修学</a:t>
            </a:r>
            <a:r>
              <a:rPr lang="ja-JP" altLang="en-US" sz="2800" b="1" dirty="0">
                <a:solidFill>
                  <a:schemeClr val="accent6">
                    <a:lumMod val="75000"/>
                  </a:schemeClr>
                </a:solidFill>
              </a:rPr>
              <a:t>旅行</a:t>
            </a:r>
            <a:r>
              <a:rPr lang="ja-JP" altLang="en-US" sz="2800" b="1" dirty="0" smtClean="0">
                <a:solidFill>
                  <a:schemeClr val="accent6">
                    <a:lumMod val="75000"/>
                  </a:schemeClr>
                </a:solidFill>
              </a:rPr>
              <a:t>に対する</a:t>
            </a:r>
            <a:r>
              <a:rPr lang="ja-JP" altLang="en-US" sz="2800" b="1" dirty="0" smtClean="0">
                <a:solidFill>
                  <a:srgbClr val="FF0000"/>
                </a:solidFill>
              </a:rPr>
              <a:t>和歌山県の支援</a:t>
            </a:r>
            <a:r>
              <a:rPr lang="ja-JP" altLang="en-US" sz="2800" b="1" dirty="0" smtClean="0">
                <a:solidFill>
                  <a:schemeClr val="accent6"/>
                </a:solidFill>
              </a:rPr>
              <a:t>一覧</a:t>
            </a:r>
            <a:endParaRPr lang="en-US" altLang="ja-JP" sz="2800" b="1" dirty="0" smtClean="0">
              <a:solidFill>
                <a:schemeClr val="accent6"/>
              </a:solidFill>
            </a:endParaRPr>
          </a:p>
          <a:p>
            <a:endParaRPr lang="en-US" altLang="ja-JP" sz="1000" b="1" dirty="0" smtClean="0">
              <a:solidFill>
                <a:srgbClr val="FF0000"/>
              </a:solidFill>
            </a:endParaRPr>
          </a:p>
          <a:p>
            <a:r>
              <a:rPr kumimoji="1" lang="ja-JP" altLang="en-US" sz="2000" b="1" dirty="0" smtClean="0">
                <a:solidFill>
                  <a:schemeClr val="tx2">
                    <a:lumMod val="75000"/>
                  </a:schemeClr>
                </a:solidFill>
              </a:rPr>
              <a:t>　１．旅行日程にあわせた旅行プランのご提案、ご助言</a:t>
            </a:r>
            <a:endParaRPr kumimoji="1" lang="en-US" altLang="ja-JP" sz="2000" b="1" dirty="0" smtClean="0">
              <a:solidFill>
                <a:schemeClr val="tx2">
                  <a:lumMod val="75000"/>
                </a:schemeClr>
              </a:solidFill>
            </a:endParaRPr>
          </a:p>
          <a:p>
            <a:pPr>
              <a:spcBef>
                <a:spcPts val="600"/>
              </a:spcBef>
            </a:pPr>
            <a:r>
              <a:rPr lang="ja-JP" altLang="en-US" sz="2000" b="1" dirty="0" smtClean="0">
                <a:solidFill>
                  <a:schemeClr val="tx2">
                    <a:lumMod val="75000"/>
                  </a:schemeClr>
                </a:solidFill>
              </a:rPr>
              <a:t>　２．下見旅行のアテンド、経費支援</a:t>
            </a:r>
            <a:endParaRPr lang="en-US" altLang="ja-JP" sz="2000" b="1" dirty="0" smtClean="0">
              <a:solidFill>
                <a:schemeClr val="tx2">
                  <a:lumMod val="75000"/>
                </a:schemeClr>
              </a:solidFill>
            </a:endParaRPr>
          </a:p>
          <a:p>
            <a:r>
              <a:rPr lang="ja-JP" altLang="en-US" sz="2000" b="1" dirty="0">
                <a:solidFill>
                  <a:schemeClr val="tx2">
                    <a:lumMod val="75000"/>
                  </a:schemeClr>
                </a:solidFill>
              </a:rPr>
              <a:t>　</a:t>
            </a:r>
            <a:r>
              <a:rPr lang="ja-JP" altLang="en-US" sz="2000" b="1" dirty="0" smtClean="0">
                <a:solidFill>
                  <a:schemeClr val="tx2">
                    <a:lumMod val="75000"/>
                  </a:schemeClr>
                </a:solidFill>
              </a:rPr>
              <a:t>　　　</a:t>
            </a:r>
            <a:r>
              <a:rPr lang="en-US" altLang="ja-JP" sz="1600" b="1" dirty="0" smtClean="0">
                <a:solidFill>
                  <a:schemeClr val="tx2">
                    <a:lumMod val="75000"/>
                  </a:schemeClr>
                </a:solidFill>
              </a:rPr>
              <a:t>〈</a:t>
            </a:r>
            <a:r>
              <a:rPr lang="ja-JP" altLang="en-US" sz="1600" b="1" dirty="0" smtClean="0">
                <a:solidFill>
                  <a:schemeClr val="tx2">
                    <a:lumMod val="75000"/>
                  </a:schemeClr>
                </a:solidFill>
              </a:rPr>
              <a:t>経費支援</a:t>
            </a:r>
            <a:r>
              <a:rPr lang="en-US" altLang="ja-JP" sz="1600" b="1" dirty="0" smtClean="0">
                <a:solidFill>
                  <a:schemeClr val="tx2">
                    <a:lumMod val="75000"/>
                  </a:schemeClr>
                </a:solidFill>
              </a:rPr>
              <a:t>〉</a:t>
            </a:r>
          </a:p>
          <a:p>
            <a:r>
              <a:rPr lang="ja-JP" altLang="en-US" sz="1600" b="1" dirty="0">
                <a:solidFill>
                  <a:schemeClr val="tx2">
                    <a:lumMod val="75000"/>
                  </a:schemeClr>
                </a:solidFill>
              </a:rPr>
              <a:t>　</a:t>
            </a:r>
            <a:r>
              <a:rPr lang="ja-JP" altLang="en-US" sz="1600" b="1" dirty="0" smtClean="0">
                <a:solidFill>
                  <a:schemeClr val="tx2">
                    <a:lumMod val="75000"/>
                  </a:schemeClr>
                </a:solidFill>
              </a:rPr>
              <a:t>　　　　　○対象人数・・・</a:t>
            </a:r>
            <a:r>
              <a:rPr lang="ja-JP" altLang="en-US" sz="1600" b="1" dirty="0" smtClean="0">
                <a:solidFill>
                  <a:srgbClr val="FF0000"/>
                </a:solidFill>
              </a:rPr>
              <a:t>６名</a:t>
            </a:r>
            <a:r>
              <a:rPr lang="ja-JP" altLang="en-US" sz="1600" b="1" dirty="0" smtClean="0">
                <a:solidFill>
                  <a:schemeClr val="tx2">
                    <a:lumMod val="75000"/>
                  </a:schemeClr>
                </a:solidFill>
              </a:rPr>
              <a:t>まで</a:t>
            </a:r>
            <a:endParaRPr lang="en-US" altLang="ja-JP" sz="1600" b="1" dirty="0" smtClean="0">
              <a:solidFill>
                <a:schemeClr val="tx2">
                  <a:lumMod val="75000"/>
                </a:schemeClr>
              </a:solidFill>
            </a:endParaRPr>
          </a:p>
          <a:p>
            <a:r>
              <a:rPr lang="ja-JP" altLang="en-US" sz="1600" b="1" dirty="0" smtClean="0">
                <a:solidFill>
                  <a:schemeClr val="tx2">
                    <a:lumMod val="75000"/>
                  </a:schemeClr>
                </a:solidFill>
              </a:rPr>
              <a:t>　　　　　　○支援金額・・・首都圏：</a:t>
            </a:r>
            <a:r>
              <a:rPr lang="en-US" altLang="ja-JP" sz="1600" b="1" dirty="0" smtClean="0">
                <a:solidFill>
                  <a:schemeClr val="tx2">
                    <a:lumMod val="75000"/>
                  </a:schemeClr>
                </a:solidFill>
              </a:rPr>
              <a:t>1</a:t>
            </a:r>
            <a:r>
              <a:rPr lang="ja-JP" altLang="en-US" sz="1600" b="1" dirty="0" smtClean="0">
                <a:solidFill>
                  <a:schemeClr val="tx2">
                    <a:lumMod val="75000"/>
                  </a:schemeClr>
                </a:solidFill>
              </a:rPr>
              <a:t>人あたり</a:t>
            </a:r>
            <a:r>
              <a:rPr lang="ja-JP" altLang="en-US" sz="1600" b="1" dirty="0" smtClean="0">
                <a:solidFill>
                  <a:srgbClr val="FF0000"/>
                </a:solidFill>
              </a:rPr>
              <a:t>６万円</a:t>
            </a:r>
            <a:r>
              <a:rPr lang="ja-JP" altLang="en-US" sz="1600" b="1" dirty="0" smtClean="0">
                <a:solidFill>
                  <a:schemeClr val="tx2">
                    <a:lumMod val="75000"/>
                  </a:schemeClr>
                </a:solidFill>
              </a:rPr>
              <a:t>まで　　中国圏：</a:t>
            </a:r>
            <a:r>
              <a:rPr lang="en-US" altLang="ja-JP" sz="1600" b="1" dirty="0" smtClean="0">
                <a:solidFill>
                  <a:schemeClr val="tx2">
                    <a:lumMod val="75000"/>
                  </a:schemeClr>
                </a:solidFill>
              </a:rPr>
              <a:t>1</a:t>
            </a:r>
            <a:r>
              <a:rPr lang="ja-JP" altLang="en-US" sz="1600" b="1" dirty="0" smtClean="0">
                <a:solidFill>
                  <a:schemeClr val="tx2">
                    <a:lumMod val="75000"/>
                  </a:schemeClr>
                </a:solidFill>
              </a:rPr>
              <a:t>人あたり</a:t>
            </a:r>
            <a:r>
              <a:rPr lang="ja-JP" altLang="en-US" sz="1600" b="1" dirty="0" smtClean="0">
                <a:solidFill>
                  <a:srgbClr val="FF0000"/>
                </a:solidFill>
              </a:rPr>
              <a:t>３万円</a:t>
            </a:r>
            <a:r>
              <a:rPr lang="ja-JP" altLang="en-US" sz="1600" b="1" dirty="0" smtClean="0">
                <a:solidFill>
                  <a:schemeClr val="tx2">
                    <a:lumMod val="75000"/>
                  </a:schemeClr>
                </a:solidFill>
              </a:rPr>
              <a:t>まで</a:t>
            </a:r>
            <a:endParaRPr lang="en-US" altLang="ja-JP" sz="1600" b="1" dirty="0" smtClean="0">
              <a:solidFill>
                <a:schemeClr val="tx2">
                  <a:lumMod val="75000"/>
                </a:schemeClr>
              </a:solidFill>
            </a:endParaRPr>
          </a:p>
          <a:p>
            <a:r>
              <a:rPr lang="ja-JP" altLang="en-US" sz="1600" b="1" dirty="0">
                <a:solidFill>
                  <a:schemeClr val="tx2">
                    <a:lumMod val="75000"/>
                  </a:schemeClr>
                </a:solidFill>
              </a:rPr>
              <a:t>　</a:t>
            </a:r>
            <a:r>
              <a:rPr lang="ja-JP" altLang="en-US" sz="1600" b="1" dirty="0" smtClean="0">
                <a:solidFill>
                  <a:schemeClr val="tx2">
                    <a:lumMod val="75000"/>
                  </a:schemeClr>
                </a:solidFill>
              </a:rPr>
              <a:t>　　　　　　　　　　　　　　  中京圏：</a:t>
            </a:r>
            <a:r>
              <a:rPr lang="en-US" altLang="ja-JP" sz="1600" b="1" dirty="0">
                <a:solidFill>
                  <a:schemeClr val="tx2">
                    <a:lumMod val="75000"/>
                  </a:schemeClr>
                </a:solidFill>
              </a:rPr>
              <a:t>1</a:t>
            </a:r>
            <a:r>
              <a:rPr lang="ja-JP" altLang="en-US" sz="1600" b="1" dirty="0" smtClean="0">
                <a:solidFill>
                  <a:schemeClr val="tx2">
                    <a:lumMod val="75000"/>
                  </a:schemeClr>
                </a:solidFill>
              </a:rPr>
              <a:t>人あたり</a:t>
            </a:r>
            <a:r>
              <a:rPr lang="ja-JP" altLang="en-US" sz="1600" b="1" dirty="0" smtClean="0">
                <a:solidFill>
                  <a:srgbClr val="FF0000"/>
                </a:solidFill>
              </a:rPr>
              <a:t>３万円</a:t>
            </a:r>
            <a:r>
              <a:rPr lang="ja-JP" altLang="en-US" sz="1600" b="1" dirty="0" smtClean="0">
                <a:solidFill>
                  <a:schemeClr val="tx2">
                    <a:lumMod val="75000"/>
                  </a:schemeClr>
                </a:solidFill>
              </a:rPr>
              <a:t>まで　　近畿圏：</a:t>
            </a:r>
            <a:r>
              <a:rPr lang="en-US" altLang="ja-JP" sz="1600" b="1" dirty="0" smtClean="0">
                <a:solidFill>
                  <a:schemeClr val="tx2">
                    <a:lumMod val="75000"/>
                  </a:schemeClr>
                </a:solidFill>
              </a:rPr>
              <a:t>1</a:t>
            </a:r>
            <a:r>
              <a:rPr lang="ja-JP" altLang="en-US" sz="1600" b="1" dirty="0" smtClean="0">
                <a:solidFill>
                  <a:schemeClr val="tx2">
                    <a:lumMod val="75000"/>
                  </a:schemeClr>
                </a:solidFill>
              </a:rPr>
              <a:t>人あたり</a:t>
            </a:r>
            <a:r>
              <a:rPr lang="ja-JP" altLang="en-US" sz="1600" b="1" dirty="0" smtClean="0">
                <a:solidFill>
                  <a:srgbClr val="FF0000"/>
                </a:solidFill>
              </a:rPr>
              <a:t>２万円</a:t>
            </a:r>
            <a:r>
              <a:rPr lang="ja-JP" altLang="en-US" sz="1600" b="1" dirty="0" smtClean="0">
                <a:solidFill>
                  <a:schemeClr val="tx2">
                    <a:lumMod val="75000"/>
                  </a:schemeClr>
                </a:solidFill>
              </a:rPr>
              <a:t>まで</a:t>
            </a:r>
            <a:endParaRPr lang="en-US" altLang="ja-JP" sz="1600" b="1" dirty="0">
              <a:solidFill>
                <a:schemeClr val="tx2">
                  <a:lumMod val="75000"/>
                </a:schemeClr>
              </a:solidFill>
            </a:endParaRPr>
          </a:p>
          <a:p>
            <a:r>
              <a:rPr lang="ja-JP" altLang="en-US" sz="1600" b="1" dirty="0" smtClean="0">
                <a:solidFill>
                  <a:schemeClr val="tx2">
                    <a:lumMod val="75000"/>
                  </a:schemeClr>
                </a:solidFill>
              </a:rPr>
              <a:t>　　　　　　　　　　　　　　　  九州圏：</a:t>
            </a:r>
            <a:r>
              <a:rPr lang="en-US" altLang="ja-JP" sz="1600" b="1" dirty="0" smtClean="0">
                <a:solidFill>
                  <a:schemeClr val="tx2">
                    <a:lumMod val="75000"/>
                  </a:schemeClr>
                </a:solidFill>
              </a:rPr>
              <a:t>1</a:t>
            </a:r>
            <a:r>
              <a:rPr lang="ja-JP" altLang="en-US" sz="1600" b="1" dirty="0" smtClean="0">
                <a:solidFill>
                  <a:schemeClr val="tx2">
                    <a:lumMod val="75000"/>
                  </a:schemeClr>
                </a:solidFill>
              </a:rPr>
              <a:t>人あたり</a:t>
            </a:r>
            <a:r>
              <a:rPr lang="ja-JP" altLang="en-US" sz="1600" b="1" dirty="0" smtClean="0">
                <a:solidFill>
                  <a:srgbClr val="FF0000"/>
                </a:solidFill>
              </a:rPr>
              <a:t>６万円</a:t>
            </a:r>
            <a:r>
              <a:rPr lang="ja-JP" altLang="en-US" sz="1600" b="1" dirty="0" smtClean="0">
                <a:solidFill>
                  <a:schemeClr val="tx2">
                    <a:lumMod val="75000"/>
                  </a:schemeClr>
                </a:solidFill>
              </a:rPr>
              <a:t>まで</a:t>
            </a:r>
            <a:endParaRPr lang="en-US" altLang="ja-JP" sz="1600" b="1" dirty="0" smtClean="0">
              <a:solidFill>
                <a:schemeClr val="tx2">
                  <a:lumMod val="75000"/>
                </a:schemeClr>
              </a:solidFill>
            </a:endParaRPr>
          </a:p>
          <a:p>
            <a:r>
              <a:rPr lang="ja-JP" altLang="en-US" sz="1600" b="1" dirty="0">
                <a:solidFill>
                  <a:schemeClr val="tx2">
                    <a:lumMod val="75000"/>
                  </a:schemeClr>
                </a:solidFill>
              </a:rPr>
              <a:t>　</a:t>
            </a:r>
            <a:r>
              <a:rPr lang="ja-JP" altLang="en-US" sz="1600" b="1" dirty="0" smtClean="0">
                <a:solidFill>
                  <a:schemeClr val="tx2">
                    <a:lumMod val="75000"/>
                  </a:schemeClr>
                </a:solidFill>
              </a:rPr>
              <a:t>　　　　　○対象経費・・・交通費、宿泊費、昼食費、体験及び施設利用に係る経費</a:t>
            </a:r>
            <a:endParaRPr lang="en-US" altLang="ja-JP" sz="1600" b="1" dirty="0" smtClean="0">
              <a:solidFill>
                <a:schemeClr val="tx2">
                  <a:lumMod val="75000"/>
                </a:schemeClr>
              </a:solidFill>
            </a:endParaRPr>
          </a:p>
          <a:p>
            <a:pPr>
              <a:spcBef>
                <a:spcPts val="600"/>
              </a:spcBef>
            </a:pPr>
            <a:r>
              <a:rPr kumimoji="1" lang="ja-JP" altLang="en-US" sz="2000" b="1" dirty="0" smtClean="0">
                <a:solidFill>
                  <a:schemeClr val="tx2">
                    <a:lumMod val="75000"/>
                  </a:schemeClr>
                </a:solidFill>
              </a:rPr>
              <a:t>　３．事前学習の支援</a:t>
            </a:r>
            <a:endParaRPr kumimoji="1" lang="en-US" altLang="ja-JP" sz="2000" b="1" dirty="0" smtClean="0">
              <a:solidFill>
                <a:schemeClr val="tx2">
                  <a:lumMod val="75000"/>
                </a:schemeClr>
              </a:solidFill>
            </a:endParaRPr>
          </a:p>
          <a:p>
            <a:r>
              <a:rPr lang="ja-JP" altLang="en-US" sz="2000" b="1" dirty="0">
                <a:solidFill>
                  <a:schemeClr val="tx2">
                    <a:lumMod val="75000"/>
                  </a:schemeClr>
                </a:solidFill>
              </a:rPr>
              <a:t>　</a:t>
            </a:r>
            <a:r>
              <a:rPr lang="ja-JP" altLang="en-US" sz="2000" b="1" dirty="0" smtClean="0">
                <a:solidFill>
                  <a:schemeClr val="tx2">
                    <a:lumMod val="75000"/>
                  </a:schemeClr>
                </a:solidFill>
              </a:rPr>
              <a:t>　　　</a:t>
            </a:r>
            <a:r>
              <a:rPr lang="ja-JP" altLang="en-US" sz="1600" b="1" dirty="0">
                <a:solidFill>
                  <a:schemeClr val="tx2">
                    <a:lumMod val="75000"/>
                  </a:schemeClr>
                </a:solidFill>
              </a:rPr>
              <a:t>　</a:t>
            </a:r>
            <a:r>
              <a:rPr lang="ja-JP" altLang="en-US" sz="1600" b="1" dirty="0" smtClean="0">
                <a:solidFill>
                  <a:schemeClr val="tx2">
                    <a:lumMod val="75000"/>
                  </a:schemeClr>
                </a:solidFill>
              </a:rPr>
              <a:t>修学旅行の内容等を学校を訪問してご説明します。</a:t>
            </a:r>
            <a:endParaRPr kumimoji="1" lang="en-US" altLang="ja-JP" sz="1600" b="1" dirty="0" smtClean="0">
              <a:solidFill>
                <a:schemeClr val="tx2">
                  <a:lumMod val="75000"/>
                </a:schemeClr>
              </a:solidFill>
            </a:endParaRPr>
          </a:p>
          <a:p>
            <a:pPr>
              <a:spcBef>
                <a:spcPts val="600"/>
              </a:spcBef>
            </a:pPr>
            <a:r>
              <a:rPr lang="ja-JP" altLang="en-US" sz="2000" b="1" dirty="0" smtClean="0">
                <a:solidFill>
                  <a:schemeClr val="tx2">
                    <a:lumMod val="75000"/>
                  </a:schemeClr>
                </a:solidFill>
              </a:rPr>
              <a:t>　４</a:t>
            </a:r>
            <a:r>
              <a:rPr kumimoji="1" lang="ja-JP" altLang="en-US" sz="2000" b="1" dirty="0" smtClean="0">
                <a:solidFill>
                  <a:schemeClr val="tx2">
                    <a:lumMod val="75000"/>
                  </a:schemeClr>
                </a:solidFill>
              </a:rPr>
              <a:t>．パンフレット、ノベルティの提供</a:t>
            </a:r>
            <a:endParaRPr kumimoji="1" lang="en-US" altLang="ja-JP" sz="2000" b="1" dirty="0" smtClean="0">
              <a:solidFill>
                <a:schemeClr val="tx2">
                  <a:lumMod val="75000"/>
                </a:schemeClr>
              </a:solidFill>
            </a:endParaRPr>
          </a:p>
          <a:p>
            <a:r>
              <a:rPr lang="ja-JP" altLang="en-US" sz="1600" b="1" dirty="0">
                <a:solidFill>
                  <a:schemeClr val="tx2">
                    <a:lumMod val="75000"/>
                  </a:schemeClr>
                </a:solidFill>
              </a:rPr>
              <a:t>　</a:t>
            </a:r>
            <a:r>
              <a:rPr lang="ja-JP" altLang="en-US" sz="1600" b="1" dirty="0" smtClean="0">
                <a:solidFill>
                  <a:schemeClr val="tx2">
                    <a:lumMod val="75000"/>
                  </a:schemeClr>
                </a:solidFill>
              </a:rPr>
              <a:t>　　　　　（例）ミニタオル、紙袋 </a:t>
            </a:r>
            <a:r>
              <a:rPr lang="en-US" altLang="ja-JP" sz="1600" b="1" dirty="0" err="1" smtClean="0">
                <a:solidFill>
                  <a:schemeClr val="tx2">
                    <a:lumMod val="75000"/>
                  </a:schemeClr>
                </a:solidFill>
              </a:rPr>
              <a:t>etc</a:t>
            </a:r>
            <a:r>
              <a:rPr lang="ja-JP" altLang="en-US" sz="1600" b="1" dirty="0" smtClean="0">
                <a:solidFill>
                  <a:schemeClr val="tx2">
                    <a:lumMod val="75000"/>
                  </a:schemeClr>
                </a:solidFill>
              </a:rPr>
              <a:t>）</a:t>
            </a:r>
          </a:p>
          <a:p>
            <a:endParaRPr kumimoji="1" lang="en-US" altLang="ja-JP" sz="2000" b="1" dirty="0" smtClean="0">
              <a:solidFill>
                <a:schemeClr val="tx2">
                  <a:lumMod val="75000"/>
                </a:schemeClr>
              </a:solidFill>
            </a:endParaRPr>
          </a:p>
        </p:txBody>
      </p:sp>
      <p:sp>
        <p:nvSpPr>
          <p:cNvPr id="10" name="スライド番号プレースホルダー 9"/>
          <p:cNvSpPr>
            <a:spLocks noGrp="1"/>
          </p:cNvSpPr>
          <p:nvPr>
            <p:ph type="sldNum" sz="quarter" idx="12"/>
          </p:nvPr>
        </p:nvSpPr>
        <p:spPr/>
        <p:txBody>
          <a:bodyPr/>
          <a:lstStyle/>
          <a:p>
            <a:fld id="{85E754C9-D8DF-439D-B96B-3FD00F9E1147}" type="slidenum">
              <a:rPr kumimoji="1" lang="ja-JP" altLang="en-US" smtClean="0"/>
              <a:t>27</a:t>
            </a:fld>
            <a:endParaRPr kumimoji="1" lang="ja-JP" altLang="en-US"/>
          </a:p>
        </p:txBody>
      </p:sp>
      <p:sp>
        <p:nvSpPr>
          <p:cNvPr id="26" name="ホームベース 19">
            <a:extLst>
              <a:ext uri="{FF2B5EF4-FFF2-40B4-BE49-F238E27FC236}">
                <a16:creationId xmlns:a16="http://schemas.microsoft.com/office/drawing/2014/main" id="{A7F3E54F-A009-49E6-A80C-D3D9571D5D01}"/>
              </a:ext>
            </a:extLst>
          </p:cNvPr>
          <p:cNvSpPr/>
          <p:nvPr/>
        </p:nvSpPr>
        <p:spPr>
          <a:xfrm>
            <a:off x="256582" y="87156"/>
            <a:ext cx="7412866" cy="532136"/>
          </a:xfrm>
          <a:prstGeom prst="homePlate">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４  行政機関等がサポート＆バックアップします！</a:t>
            </a:r>
            <a:endParaRPr lang="ja-JP" altLang="en-US"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0" name="正方形/長方形 29"/>
          <p:cNvSpPr/>
          <p:nvPr/>
        </p:nvSpPr>
        <p:spPr>
          <a:xfrm>
            <a:off x="3347864" y="748045"/>
            <a:ext cx="6012668" cy="314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400" b="1" dirty="0" smtClean="0">
                <a:solidFill>
                  <a:schemeClr val="accent6">
                    <a:lumMod val="75000"/>
                  </a:schemeClr>
                </a:solidFill>
              </a:rPr>
              <a:t>１</a:t>
            </a:r>
            <a:r>
              <a:rPr kumimoji="1" lang="ja-JP" altLang="en-US" sz="1400" b="1" dirty="0" smtClean="0">
                <a:solidFill>
                  <a:schemeClr val="accent6">
                    <a:lumMod val="75000"/>
                  </a:schemeClr>
                </a:solidFill>
              </a:rPr>
              <a:t>校、１校心をこめたおもてなしをいたします</a:t>
            </a:r>
            <a:r>
              <a:rPr kumimoji="1" lang="en-US" altLang="ja-JP" sz="1400" b="1" dirty="0" smtClean="0">
                <a:solidFill>
                  <a:schemeClr val="accent6">
                    <a:lumMod val="75000"/>
                  </a:schemeClr>
                </a:solidFill>
              </a:rPr>
              <a:t>!</a:t>
            </a:r>
            <a:r>
              <a:rPr kumimoji="1" lang="ja-JP" altLang="en-US" sz="1400" b="1" dirty="0" smtClean="0">
                <a:solidFill>
                  <a:schemeClr val="accent6">
                    <a:lumMod val="75000"/>
                  </a:schemeClr>
                </a:solidFill>
              </a:rPr>
              <a:t>　</a:t>
            </a:r>
            <a:r>
              <a:rPr lang="ja-JP" altLang="en-US" sz="1400" b="1" dirty="0" smtClean="0">
                <a:solidFill>
                  <a:srgbClr val="FF0000"/>
                </a:solidFill>
              </a:rPr>
              <a:t>心</a:t>
            </a:r>
            <a:r>
              <a:rPr lang="ja-JP" altLang="en-US" sz="1400" b="1" dirty="0">
                <a:solidFill>
                  <a:srgbClr val="FF0000"/>
                </a:solidFill>
              </a:rPr>
              <a:t>に残る最高の</a:t>
            </a:r>
            <a:r>
              <a:rPr lang="ja-JP" altLang="en-US" sz="1400" b="1" dirty="0" smtClean="0">
                <a:solidFill>
                  <a:srgbClr val="FF0000"/>
                </a:solidFill>
              </a:rPr>
              <a:t>修学旅行を</a:t>
            </a:r>
            <a:r>
              <a:rPr lang="en-US" altLang="ja-JP" sz="1400" b="1" dirty="0">
                <a:solidFill>
                  <a:srgbClr val="FF0000"/>
                </a:solidFill>
              </a:rPr>
              <a:t>!!</a:t>
            </a:r>
          </a:p>
          <a:p>
            <a:r>
              <a:rPr kumimoji="1" lang="ja-JP" altLang="en-US" sz="1400" b="1" dirty="0" smtClean="0">
                <a:solidFill>
                  <a:schemeClr val="accent6">
                    <a:lumMod val="75000"/>
                  </a:schemeClr>
                </a:solidFill>
              </a:rPr>
              <a:t>　　</a:t>
            </a:r>
            <a:endParaRPr kumimoji="1" lang="en-US" altLang="ja-JP" sz="1400" b="1" dirty="0" smtClean="0">
              <a:solidFill>
                <a:schemeClr val="accent6">
                  <a:lumMod val="75000"/>
                </a:schemeClr>
              </a:solidFill>
            </a:endParaRPr>
          </a:p>
        </p:txBody>
      </p:sp>
    </p:spTree>
    <p:extLst>
      <p:ext uri="{BB962C8B-B14F-4D97-AF65-F5344CB8AC3E}">
        <p14:creationId xmlns:p14="http://schemas.microsoft.com/office/powerpoint/2010/main" val="3390583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スライド番号プレースホルダー 3">
            <a:extLst>
              <a:ext uri="{FF2B5EF4-FFF2-40B4-BE49-F238E27FC236}">
                <a16:creationId xmlns:a16="http://schemas.microsoft.com/office/drawing/2014/main" id="{5FAC2544-1B08-4F90-AC2F-03F5796BCA35}"/>
              </a:ext>
            </a:extLst>
          </p:cNvPr>
          <p:cNvSpPr>
            <a:spLocks noGrp="1"/>
          </p:cNvSpPr>
          <p:nvPr>
            <p:ph type="sldNum" sz="quarter" idx="12"/>
          </p:nvPr>
        </p:nvSpPr>
        <p:spPr bwMode="auto">
          <a:xfrm>
            <a:off x="6832571" y="6518440"/>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20000"/>
              </a:spcBef>
              <a:buFontTx/>
              <a:buNone/>
            </a:pPr>
            <a:fld id="{D1B9E1AF-1110-409E-80FA-0D32FB9D2AA2}" type="slidenum">
              <a:rPr lang="en-US" altLang="ja-JP" sz="1200" b="1">
                <a:solidFill>
                  <a:srgbClr val="898989"/>
                </a:solidFill>
                <a:latin typeface="+mj-ea"/>
                <a:ea typeface="+mj-ea"/>
              </a:rPr>
              <a:pPr>
                <a:lnSpc>
                  <a:spcPct val="100000"/>
                </a:lnSpc>
                <a:spcBef>
                  <a:spcPct val="20000"/>
                </a:spcBef>
                <a:buFontTx/>
                <a:buNone/>
              </a:pPr>
              <a:t>28</a:t>
            </a:fld>
            <a:endParaRPr lang="en-US" altLang="ja-JP" sz="1200" b="1" dirty="0">
              <a:solidFill>
                <a:srgbClr val="898989"/>
              </a:solidFill>
              <a:latin typeface="+mj-ea"/>
              <a:ea typeface="+mj-ea"/>
            </a:endParaRPr>
          </a:p>
        </p:txBody>
      </p:sp>
      <p:sp>
        <p:nvSpPr>
          <p:cNvPr id="17" name="ホームベース 16">
            <a:extLst>
              <a:ext uri="{FF2B5EF4-FFF2-40B4-BE49-F238E27FC236}">
                <a16:creationId xmlns:a16="http://schemas.microsoft.com/office/drawing/2014/main" id="{2F1E8F66-07BD-4B34-A1A9-BF0C5F9C4D9E}"/>
              </a:ext>
            </a:extLst>
          </p:cNvPr>
          <p:cNvSpPr/>
          <p:nvPr/>
        </p:nvSpPr>
        <p:spPr>
          <a:xfrm>
            <a:off x="211137" y="1196752"/>
            <a:ext cx="8678834" cy="431800"/>
          </a:xfrm>
          <a:prstGeom prst="homePlate">
            <a:avLst>
              <a:gd name="adj" fmla="val 0"/>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１  ガイドライン</a:t>
            </a:r>
            <a:r>
              <a:rPr lang="ja-JP" altLang="en-US" sz="20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を遵守した感染予防の取組の実施</a:t>
            </a:r>
            <a:endParaRPr lang="en-US" altLang="ja-JP"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8" name="ホームベース 17">
            <a:extLst>
              <a:ext uri="{FF2B5EF4-FFF2-40B4-BE49-F238E27FC236}">
                <a16:creationId xmlns:a16="http://schemas.microsoft.com/office/drawing/2014/main" id="{064600EE-F27D-4142-9F29-AE5E31EBF389}"/>
              </a:ext>
            </a:extLst>
          </p:cNvPr>
          <p:cNvSpPr/>
          <p:nvPr/>
        </p:nvSpPr>
        <p:spPr>
          <a:xfrm>
            <a:off x="211137" y="2420888"/>
            <a:ext cx="8678833" cy="433387"/>
          </a:xfrm>
          <a:prstGeom prst="homePlate">
            <a:avLst>
              <a:gd name="adj" fmla="val 0"/>
            </a:avLst>
          </a:prstGeom>
          <a:solidFill>
            <a:srgbClr val="3399FF"/>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２  宿泊</a:t>
            </a:r>
            <a:r>
              <a:rPr lang="ja-JP" altLang="en-US" sz="20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される皆様に安全・安心な滞在を提供</a:t>
            </a:r>
            <a:endParaRPr lang="ja-JP" altLang="en-US" sz="1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9" name="ホームベース 18">
            <a:extLst>
              <a:ext uri="{FF2B5EF4-FFF2-40B4-BE49-F238E27FC236}">
                <a16:creationId xmlns:a16="http://schemas.microsoft.com/office/drawing/2014/main" id="{0332C341-C082-491B-A54A-B6E025AB5E31}"/>
              </a:ext>
            </a:extLst>
          </p:cNvPr>
          <p:cNvSpPr/>
          <p:nvPr/>
        </p:nvSpPr>
        <p:spPr>
          <a:xfrm>
            <a:off x="211137" y="4309780"/>
            <a:ext cx="8678833" cy="431800"/>
          </a:xfrm>
          <a:prstGeom prst="homePlate">
            <a:avLst>
              <a:gd name="adj" fmla="val 0"/>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３  </a:t>
            </a:r>
            <a:r>
              <a:rPr lang="ja-JP" altLang="en-US" sz="20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ポスター・テンプレートの掲出</a:t>
            </a:r>
            <a:endParaRPr lang="ja-JP" altLang="en-US"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0" name="ホームベース 19">
            <a:extLst>
              <a:ext uri="{FF2B5EF4-FFF2-40B4-BE49-F238E27FC236}">
                <a16:creationId xmlns:a16="http://schemas.microsoft.com/office/drawing/2014/main" id="{B2582739-058E-4876-9553-CED192DE8CE0}"/>
              </a:ext>
            </a:extLst>
          </p:cNvPr>
          <p:cNvSpPr/>
          <p:nvPr/>
        </p:nvSpPr>
        <p:spPr>
          <a:xfrm>
            <a:off x="211138" y="5445224"/>
            <a:ext cx="8678832" cy="431800"/>
          </a:xfrm>
          <a:prstGeom prst="homePlate">
            <a:avLst>
              <a:gd name="adj" fmla="val 0"/>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４  </a:t>
            </a:r>
            <a:r>
              <a:rPr lang="ja-JP" altLang="en-US" sz="20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コロナ感染症に関連する情報の提供</a:t>
            </a:r>
            <a:endParaRPr lang="ja-JP" altLang="en-US"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73067" name="テキスト ボックス 22">
            <a:extLst>
              <a:ext uri="{FF2B5EF4-FFF2-40B4-BE49-F238E27FC236}">
                <a16:creationId xmlns:a16="http://schemas.microsoft.com/office/drawing/2014/main" id="{1D17F3E2-3634-4AD9-AC7D-70DCA57AE054}"/>
              </a:ext>
            </a:extLst>
          </p:cNvPr>
          <p:cNvSpPr txBox="1">
            <a:spLocks noChangeArrowheads="1"/>
          </p:cNvSpPr>
          <p:nvPr/>
        </p:nvSpPr>
        <p:spPr bwMode="auto">
          <a:xfrm>
            <a:off x="88301" y="1661319"/>
            <a:ext cx="880167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600" b="0" u="none" dirty="0" smtClean="0">
                <a:latin typeface="ＭＳ Ｐゴシック" panose="020B0600070205080204" pitchFamily="50" charset="-128"/>
                <a:ea typeface="HG丸ｺﾞｼｯｸM-PRO" panose="020F0600000000000000" pitchFamily="50" charset="-128"/>
              </a:rPr>
              <a:t>　・観光関連事業者（ホテル・旅館、飲食施設、体験施設、バス・タクシー・鉄道など）は、</a:t>
            </a:r>
            <a:endParaRPr lang="en-US" altLang="ja-JP" sz="1600" b="0" u="none" dirty="0" smtClean="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600" dirty="0">
                <a:latin typeface="ＭＳ Ｐゴシック" panose="020B0600070205080204" pitchFamily="50" charset="-128"/>
                <a:ea typeface="HG丸ｺﾞｼｯｸM-PRO" panose="020F0600000000000000" pitchFamily="50" charset="-128"/>
              </a:rPr>
              <a:t>　</a:t>
            </a:r>
            <a:r>
              <a:rPr lang="ja-JP" altLang="en-US" sz="1600" dirty="0" smtClean="0">
                <a:latin typeface="ＭＳ Ｐゴシック" panose="020B0600070205080204" pitchFamily="50" charset="-128"/>
                <a:ea typeface="HG丸ｺﾞｼｯｸM-PRO" panose="020F0600000000000000" pitchFamily="50" charset="-128"/>
              </a:rPr>
              <a:t>　</a:t>
            </a:r>
            <a:r>
              <a:rPr lang="ja-JP" altLang="en-US" sz="1600" b="0" u="none" dirty="0" smtClean="0">
                <a:latin typeface="ＭＳ Ｐゴシック" panose="020B0600070205080204" pitchFamily="50" charset="-128"/>
                <a:ea typeface="HG丸ｺﾞｼｯｸM-PRO" panose="020F0600000000000000" pitchFamily="50" charset="-128"/>
              </a:rPr>
              <a:t>各業界団体が作成するガイドラインを遵守し、必要な対策に取り組んでいます。</a:t>
            </a:r>
            <a:r>
              <a:rPr lang="ja-JP" altLang="en-US" sz="1800" b="0" u="none" dirty="0">
                <a:latin typeface="ＭＳ Ｐゴシック" panose="020B0600070205080204" pitchFamily="50" charset="-128"/>
                <a:ea typeface="HG丸ｺﾞｼｯｸM-PRO" panose="020F0600000000000000" pitchFamily="50" charset="-128"/>
              </a:rPr>
              <a:t>　　　　　　　　　　　</a:t>
            </a:r>
            <a:endParaRPr lang="en-US" altLang="ja-JP" sz="1800" b="0" u="none" dirty="0">
              <a:latin typeface="ＭＳ Ｐゴシック" panose="020B0600070205080204" pitchFamily="50" charset="-128"/>
              <a:ea typeface="HG丸ｺﾞｼｯｸM-PRO" panose="020F0600000000000000" pitchFamily="50" charset="-128"/>
            </a:endParaRPr>
          </a:p>
        </p:txBody>
      </p:sp>
      <p:sp>
        <p:nvSpPr>
          <p:cNvPr id="173068" name="テキスト ボックス 23">
            <a:extLst>
              <a:ext uri="{FF2B5EF4-FFF2-40B4-BE49-F238E27FC236}">
                <a16:creationId xmlns:a16="http://schemas.microsoft.com/office/drawing/2014/main" id="{D5AC2F69-D134-4192-814B-328887D8CE58}"/>
              </a:ext>
            </a:extLst>
          </p:cNvPr>
          <p:cNvSpPr txBox="1">
            <a:spLocks noChangeArrowheads="1"/>
          </p:cNvSpPr>
          <p:nvPr/>
        </p:nvSpPr>
        <p:spPr bwMode="auto">
          <a:xfrm>
            <a:off x="88301" y="2868771"/>
            <a:ext cx="8801669"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600" b="0" u="none" dirty="0" smtClean="0">
                <a:latin typeface="ＭＳ Ｐゴシック" panose="020B0600070205080204" pitchFamily="50" charset="-128"/>
                <a:ea typeface="HG丸ｺﾞｼｯｸM-PRO" panose="020F0600000000000000" pitchFamily="50" charset="-128"/>
              </a:rPr>
              <a:t>　・万全の対策で「おもてなし」ができるよう、県業界団体においても提供</a:t>
            </a:r>
            <a:endParaRPr lang="en-US" altLang="ja-JP" sz="1600" b="0" u="none" dirty="0" smtClean="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600" dirty="0">
                <a:latin typeface="ＭＳ Ｐゴシック" panose="020B0600070205080204" pitchFamily="50" charset="-128"/>
                <a:ea typeface="HG丸ｺﾞｼｯｸM-PRO" panose="020F0600000000000000" pitchFamily="50" charset="-128"/>
              </a:rPr>
              <a:t>　</a:t>
            </a:r>
            <a:r>
              <a:rPr lang="ja-JP" altLang="en-US" sz="1600" dirty="0" smtClean="0">
                <a:latin typeface="ＭＳ Ｐゴシック" panose="020B0600070205080204" pitchFamily="50" charset="-128"/>
                <a:ea typeface="HG丸ｺﾞｼｯｸM-PRO" panose="020F0600000000000000" pitchFamily="50" charset="-128"/>
              </a:rPr>
              <a:t>　</a:t>
            </a:r>
            <a:r>
              <a:rPr lang="ja-JP" altLang="en-US" sz="1600" b="0" u="none" dirty="0" smtClean="0">
                <a:latin typeface="ＭＳ Ｐゴシック" panose="020B0600070205080204" pitchFamily="50" charset="-128"/>
                <a:ea typeface="HG丸ｺﾞｼｯｸM-PRO" panose="020F0600000000000000" pitchFamily="50" charset="-128"/>
              </a:rPr>
              <a:t>するサービスごとに</a:t>
            </a:r>
            <a:r>
              <a:rPr lang="ja-JP" altLang="en-US" sz="1600" dirty="0">
                <a:latin typeface="ＭＳ Ｐゴシック" panose="020B0600070205080204" pitchFamily="50" charset="-128"/>
                <a:ea typeface="HG丸ｺﾞｼｯｸM-PRO" panose="020F0600000000000000" pitchFamily="50" charset="-128"/>
              </a:rPr>
              <a:t>、</a:t>
            </a:r>
            <a:r>
              <a:rPr lang="ja-JP" altLang="en-US" sz="1600" b="0" u="none" dirty="0" smtClean="0">
                <a:latin typeface="ＭＳ Ｐゴシック" panose="020B0600070205080204" pitchFamily="50" charset="-128"/>
                <a:ea typeface="HG丸ｺﾞｼｯｸM-PRO" panose="020F0600000000000000" pitchFamily="50" charset="-128"/>
              </a:rPr>
              <a:t>具体的な取組事例を紹介したガイドラインを作成</a:t>
            </a:r>
            <a:endParaRPr lang="en-US" altLang="ja-JP" sz="1600" b="0" u="none" dirty="0" smtClean="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600" dirty="0">
                <a:latin typeface="ＭＳ Ｐゴシック" panose="020B0600070205080204" pitchFamily="50" charset="-128"/>
                <a:ea typeface="HG丸ｺﾞｼｯｸM-PRO" panose="020F0600000000000000" pitchFamily="50" charset="-128"/>
              </a:rPr>
              <a:t>　</a:t>
            </a:r>
            <a:r>
              <a:rPr lang="ja-JP" altLang="en-US" sz="1600" dirty="0" smtClean="0">
                <a:latin typeface="ＭＳ Ｐゴシック" panose="020B0600070205080204" pitchFamily="50" charset="-128"/>
                <a:ea typeface="HG丸ｺﾞｼｯｸM-PRO" panose="020F0600000000000000" pitchFamily="50" charset="-128"/>
              </a:rPr>
              <a:t>　</a:t>
            </a:r>
            <a:r>
              <a:rPr lang="ja-JP" altLang="en-US" sz="1600" b="0" u="none" dirty="0" smtClean="0">
                <a:latin typeface="ＭＳ Ｐゴシック" panose="020B0600070205080204" pitchFamily="50" charset="-128"/>
                <a:ea typeface="HG丸ｺﾞｼｯｸM-PRO" panose="020F0600000000000000" pitchFamily="50" charset="-128"/>
              </a:rPr>
              <a:t>しています。</a:t>
            </a:r>
            <a:endParaRPr lang="en-US" altLang="ja-JP" sz="1600" b="0" u="none" dirty="0" smtClean="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600" dirty="0">
                <a:latin typeface="ＭＳ Ｐゴシック" panose="020B0600070205080204" pitchFamily="50" charset="-128"/>
                <a:ea typeface="HG丸ｺﾞｼｯｸM-PRO" panose="020F0600000000000000" pitchFamily="50" charset="-128"/>
              </a:rPr>
              <a:t>　</a:t>
            </a:r>
            <a:r>
              <a:rPr lang="ja-JP" altLang="en-US" sz="1600" dirty="0" smtClean="0">
                <a:latin typeface="ＭＳ Ｐゴシック" panose="020B0600070205080204" pitchFamily="50" charset="-128"/>
                <a:ea typeface="HG丸ｺﾞｼｯｸM-PRO" panose="020F0600000000000000" pitchFamily="50" charset="-128"/>
              </a:rPr>
              <a:t>・対策を講じた宿泊施設は「新型コロナ対策取組の宿」</a:t>
            </a:r>
            <a:endParaRPr lang="en-US" altLang="ja-JP" sz="1600" dirty="0" smtClean="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600" dirty="0">
                <a:latin typeface="ＭＳ Ｐゴシック" panose="020B0600070205080204" pitchFamily="50" charset="-128"/>
                <a:ea typeface="HG丸ｺﾞｼｯｸM-PRO" panose="020F0600000000000000" pitchFamily="50" charset="-128"/>
              </a:rPr>
              <a:t>　</a:t>
            </a:r>
            <a:r>
              <a:rPr lang="ja-JP" altLang="en-US" sz="1600" dirty="0" smtClean="0">
                <a:latin typeface="ＭＳ Ｐゴシック" panose="020B0600070205080204" pitchFamily="50" charset="-128"/>
                <a:ea typeface="HG丸ｺﾞｼｯｸM-PRO" panose="020F0600000000000000" pitchFamily="50" charset="-128"/>
              </a:rPr>
              <a:t>　として認定証を交付しています。</a:t>
            </a:r>
            <a:r>
              <a:rPr lang="ja-JP" altLang="en-US" sz="1800" b="0" u="none" dirty="0">
                <a:latin typeface="ＭＳ Ｐゴシック" panose="020B0600070205080204" pitchFamily="50" charset="-128"/>
                <a:ea typeface="HG丸ｺﾞｼｯｸM-PRO" panose="020F0600000000000000" pitchFamily="50" charset="-128"/>
              </a:rPr>
              <a:t>　　　　　</a:t>
            </a:r>
            <a:endParaRPr lang="ja-JP" altLang="en-US" sz="1800" b="0" u="none" dirty="0">
              <a:latin typeface="メイリオ" panose="020B0604030504040204" pitchFamily="50" charset="-128"/>
              <a:ea typeface="メイリオ" panose="020B0604030504040204" pitchFamily="50" charset="-128"/>
            </a:endParaRPr>
          </a:p>
        </p:txBody>
      </p:sp>
      <p:sp>
        <p:nvSpPr>
          <p:cNvPr id="173069" name="テキスト ボックス 24">
            <a:extLst>
              <a:ext uri="{FF2B5EF4-FFF2-40B4-BE49-F238E27FC236}">
                <a16:creationId xmlns:a16="http://schemas.microsoft.com/office/drawing/2014/main" id="{55D9B34F-5F81-4ABF-A852-B6D440EFB301}"/>
              </a:ext>
            </a:extLst>
          </p:cNvPr>
          <p:cNvSpPr txBox="1">
            <a:spLocks noChangeArrowheads="1"/>
          </p:cNvSpPr>
          <p:nvPr/>
        </p:nvSpPr>
        <p:spPr bwMode="auto">
          <a:xfrm>
            <a:off x="88300" y="4757663"/>
            <a:ext cx="88016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600" dirty="0">
                <a:latin typeface="ＭＳ Ｐゴシック" panose="020B0600070205080204" pitchFamily="50" charset="-128"/>
                <a:ea typeface="HG丸ｺﾞｼｯｸM-PRO" panose="020F0600000000000000" pitchFamily="50" charset="-128"/>
              </a:rPr>
              <a:t>　</a:t>
            </a:r>
            <a:r>
              <a:rPr lang="ja-JP" altLang="en-US" sz="1600" dirty="0" smtClean="0">
                <a:latin typeface="ＭＳ Ｐゴシック" panose="020B0600070205080204" pitchFamily="50" charset="-128"/>
                <a:ea typeface="HG丸ｺﾞｼｯｸM-PRO" panose="020F0600000000000000" pitchFamily="50" charset="-128"/>
              </a:rPr>
              <a:t>・施設を訪れる皆様に手洗いや消毒の協力を促すため、啓発用のポスターやテンプレートを</a:t>
            </a:r>
            <a:endParaRPr lang="en-US" altLang="ja-JP" sz="1600" dirty="0" smtClean="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600" dirty="0">
                <a:latin typeface="ＭＳ Ｐゴシック" panose="020B0600070205080204" pitchFamily="50" charset="-128"/>
                <a:ea typeface="HG丸ｺﾞｼｯｸM-PRO" panose="020F0600000000000000" pitchFamily="50" charset="-128"/>
              </a:rPr>
              <a:t>　</a:t>
            </a:r>
            <a:r>
              <a:rPr lang="ja-JP" altLang="en-US" sz="1600" dirty="0" smtClean="0">
                <a:latin typeface="ＭＳ Ｐゴシック" panose="020B0600070205080204" pitchFamily="50" charset="-128"/>
                <a:ea typeface="HG丸ｺﾞｼｯｸM-PRO" panose="020F0600000000000000" pitchFamily="50" charset="-128"/>
              </a:rPr>
              <a:t>　掲出し、コロナ感染症拡大防止の取組を働きかけています。</a:t>
            </a:r>
            <a:r>
              <a:rPr lang="ja-JP" altLang="en-US" sz="1600" b="0" u="none" dirty="0">
                <a:latin typeface="ＭＳ Ｐゴシック" panose="020B0600070205080204" pitchFamily="50" charset="-128"/>
                <a:ea typeface="HG丸ｺﾞｼｯｸM-PRO" panose="020F0600000000000000" pitchFamily="50" charset="-128"/>
              </a:rPr>
              <a:t>　</a:t>
            </a:r>
            <a:r>
              <a:rPr lang="ja-JP" altLang="en-US" sz="1800" b="0" u="none" dirty="0">
                <a:latin typeface="ＭＳ Ｐゴシック" panose="020B0600070205080204" pitchFamily="50" charset="-128"/>
                <a:ea typeface="HG丸ｺﾞｼｯｸM-PRO" panose="020F0600000000000000" pitchFamily="50" charset="-128"/>
              </a:rPr>
              <a:t>　　　　</a:t>
            </a:r>
            <a:endParaRPr lang="ja-JP" altLang="en-US" sz="1800" b="0" u="none" dirty="0">
              <a:latin typeface="メイリオ" panose="020B0604030504040204" pitchFamily="50" charset="-128"/>
              <a:ea typeface="メイリオ" panose="020B0604030504040204" pitchFamily="50" charset="-128"/>
            </a:endParaRPr>
          </a:p>
        </p:txBody>
      </p:sp>
      <p:sp>
        <p:nvSpPr>
          <p:cNvPr id="173070" name="テキスト ボックス 25">
            <a:extLst>
              <a:ext uri="{FF2B5EF4-FFF2-40B4-BE49-F238E27FC236}">
                <a16:creationId xmlns:a16="http://schemas.microsoft.com/office/drawing/2014/main" id="{032E65B8-B02E-43D9-9918-C72CF33BCD0F}"/>
              </a:ext>
            </a:extLst>
          </p:cNvPr>
          <p:cNvSpPr txBox="1">
            <a:spLocks noChangeArrowheads="1"/>
          </p:cNvSpPr>
          <p:nvPr/>
        </p:nvSpPr>
        <p:spPr bwMode="auto">
          <a:xfrm>
            <a:off x="88301" y="5916686"/>
            <a:ext cx="880166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600" b="0" u="none" dirty="0" smtClean="0">
                <a:latin typeface="ＭＳ Ｐゴシック" panose="020B0600070205080204" pitchFamily="50" charset="-128"/>
                <a:ea typeface="HG丸ｺﾞｼｯｸM-PRO" panose="020F0600000000000000" pitchFamily="50" charset="-128"/>
              </a:rPr>
              <a:t>　・以下のホームページにおいて、コロナ感染症に関する和歌山県内の発生状況や対応状況に</a:t>
            </a:r>
            <a:endParaRPr lang="en-US" altLang="ja-JP" sz="1600" b="0" u="none" dirty="0" smtClean="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600" dirty="0">
                <a:latin typeface="ＭＳ Ｐゴシック" panose="020B0600070205080204" pitchFamily="50" charset="-128"/>
                <a:ea typeface="HG丸ｺﾞｼｯｸM-PRO" panose="020F0600000000000000" pitchFamily="50" charset="-128"/>
              </a:rPr>
              <a:t>　</a:t>
            </a:r>
            <a:r>
              <a:rPr lang="ja-JP" altLang="en-US" sz="1600" dirty="0" smtClean="0">
                <a:latin typeface="ＭＳ Ｐゴシック" panose="020B0600070205080204" pitchFamily="50" charset="-128"/>
                <a:ea typeface="HG丸ｺﾞｼｯｸM-PRO" panose="020F0600000000000000" pitchFamily="50" charset="-128"/>
              </a:rPr>
              <a:t>　</a:t>
            </a:r>
            <a:r>
              <a:rPr lang="ja-JP" altLang="en-US" sz="1600" b="0" u="none" dirty="0" smtClean="0">
                <a:latin typeface="ＭＳ Ｐゴシック" panose="020B0600070205080204" pitchFamily="50" charset="-128"/>
                <a:ea typeface="HG丸ｺﾞｼｯｸM-PRO" panose="020F0600000000000000" pitchFamily="50" charset="-128"/>
              </a:rPr>
              <a:t>ついて、随時お知らせしています。</a:t>
            </a:r>
            <a:endParaRPr lang="en-US" altLang="ja-JP" sz="1600" b="0" u="none" dirty="0" smtClean="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600" dirty="0">
                <a:latin typeface="ＭＳ Ｐゴシック" panose="020B0600070205080204" pitchFamily="50" charset="-128"/>
                <a:ea typeface="HG丸ｺﾞｼｯｸM-PRO" panose="020F0600000000000000" pitchFamily="50" charset="-128"/>
              </a:rPr>
              <a:t>　</a:t>
            </a:r>
            <a:r>
              <a:rPr lang="ja-JP" altLang="en-US" sz="1600" dirty="0" smtClean="0">
                <a:latin typeface="ＭＳ Ｐゴシック" panose="020B0600070205080204" pitchFamily="50" charset="-128"/>
                <a:ea typeface="HG丸ｺﾞｼｯｸM-PRO" panose="020F0600000000000000" pitchFamily="50" charset="-128"/>
              </a:rPr>
              <a:t>　　</a:t>
            </a:r>
            <a:r>
              <a:rPr lang="en-US" altLang="ja-JP" sz="1600" dirty="0" smtClean="0">
                <a:latin typeface="Arial" panose="020B0604020202020204" pitchFamily="34" charset="0"/>
                <a:ea typeface="HG丸ｺﾞｼｯｸM-PRO" panose="020F0600000000000000" pitchFamily="50" charset="-128"/>
                <a:cs typeface="Arial" panose="020B0604020202020204" pitchFamily="34" charset="0"/>
              </a:rPr>
              <a:t>https</a:t>
            </a:r>
            <a:r>
              <a:rPr lang="en-US" altLang="ja-JP" sz="1600" dirty="0">
                <a:latin typeface="Arial" panose="020B0604020202020204" pitchFamily="34" charset="0"/>
                <a:ea typeface="HG丸ｺﾞｼｯｸM-PRO" panose="020F0600000000000000" pitchFamily="50" charset="-128"/>
                <a:cs typeface="Arial" panose="020B0604020202020204" pitchFamily="34" charset="0"/>
              </a:rPr>
              <a:t>://www.pref.wakayama.lg.jp/prefg/000200/covid19.html</a:t>
            </a:r>
            <a:r>
              <a:rPr lang="ja-JP" altLang="en-US" sz="1600" dirty="0" smtClean="0">
                <a:latin typeface="Arial" panose="020B0604020202020204" pitchFamily="34" charset="0"/>
                <a:ea typeface="HG丸ｺﾞｼｯｸM-PRO" panose="020F0600000000000000" pitchFamily="50" charset="-128"/>
                <a:cs typeface="Arial" panose="020B0604020202020204" pitchFamily="34" charset="0"/>
              </a:rPr>
              <a:t>　</a:t>
            </a:r>
            <a:r>
              <a:rPr lang="ja-JP" altLang="en-US" sz="1800" b="0" u="none" dirty="0">
                <a:latin typeface="Arial" panose="020B0604020202020204" pitchFamily="34" charset="0"/>
                <a:ea typeface="HG丸ｺﾞｼｯｸM-PRO" panose="020F0600000000000000" pitchFamily="50" charset="-128"/>
                <a:cs typeface="Arial" panose="020B0604020202020204" pitchFamily="34" charset="0"/>
              </a:rPr>
              <a:t>　</a:t>
            </a:r>
            <a:endParaRPr lang="ja-JP" altLang="en-US" sz="1800" b="0" u="none" dirty="0">
              <a:latin typeface="Arial" panose="020B0604020202020204" pitchFamily="34" charset="0"/>
              <a:ea typeface="メイリオ" panose="020B0604030504040204" pitchFamily="50" charset="-128"/>
              <a:cs typeface="Arial" panose="020B0604020202020204" pitchFamily="34" charset="0"/>
            </a:endParaRPr>
          </a:p>
        </p:txBody>
      </p:sp>
      <p:cxnSp>
        <p:nvCxnSpPr>
          <p:cNvPr id="23" name="直線コネクタ 22">
            <a:extLst>
              <a:ext uri="{FF2B5EF4-FFF2-40B4-BE49-F238E27FC236}">
                <a16:creationId xmlns:a16="http://schemas.microsoft.com/office/drawing/2014/main" id="{58277233-3506-4757-ACEA-7A6B1CE9BFBA}"/>
              </a:ext>
            </a:extLst>
          </p:cNvPr>
          <p:cNvCxnSpPr/>
          <p:nvPr/>
        </p:nvCxnSpPr>
        <p:spPr>
          <a:xfrm>
            <a:off x="0" y="922575"/>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19B3F9D1-8D46-42B4-B96B-600C501D40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9493" y="123795"/>
            <a:ext cx="858309" cy="772349"/>
          </a:xfrm>
          <a:prstGeom prst="rect">
            <a:avLst/>
          </a:prstGeom>
        </p:spPr>
      </p:pic>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2970344"/>
            <a:ext cx="1464907" cy="111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ホームベース 26">
            <a:extLst>
              <a:ext uri="{FF2B5EF4-FFF2-40B4-BE49-F238E27FC236}">
                <a16:creationId xmlns:a16="http://schemas.microsoft.com/office/drawing/2014/main" id="{1009B815-F201-4E21-B60A-3CD250B4FA35}"/>
              </a:ext>
            </a:extLst>
          </p:cNvPr>
          <p:cNvSpPr/>
          <p:nvPr/>
        </p:nvSpPr>
        <p:spPr>
          <a:xfrm>
            <a:off x="132631" y="231012"/>
            <a:ext cx="6863914" cy="53369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観光関連事業者の新型コロナ感染防止の取組</a:t>
            </a:r>
            <a:endPar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515725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noChangeArrowheads="1"/>
            <a:extLst>
              <a:ext uri="{84589F7E-364E-4C9E-8A38-B11213B215E9}">
                <a14:cameraTool xmlns:a14="http://schemas.microsoft.com/office/drawing/2010/main" cellRange="$A$13:$M$33"/>
              </a:ext>
            </a:extLst>
          </p:cNvPicPr>
          <p:nvPr/>
        </p:nvPicPr>
        <p:blipFill>
          <a:blip r:embed="rId2"/>
          <a:srcRect/>
          <a:stretch>
            <a:fillRect/>
          </a:stretch>
        </p:blipFill>
        <p:spPr bwMode="auto">
          <a:xfrm>
            <a:off x="132631" y="1204569"/>
            <a:ext cx="8924503" cy="4096639"/>
          </a:xfrm>
          <a:prstGeom prst="rect">
            <a:avLst/>
          </a:prstGeom>
          <a:noFill/>
          <a:ln w="9525">
            <a:noFill/>
            <a:miter lim="800000"/>
            <a:headEnd/>
            <a:tailEnd/>
          </a:ln>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128" y="0"/>
            <a:ext cx="993304" cy="893824"/>
          </a:xfrm>
          <a:prstGeom prst="rect">
            <a:avLst/>
          </a:prstGeom>
        </p:spPr>
      </p:pic>
      <p:cxnSp>
        <p:nvCxnSpPr>
          <p:cNvPr id="5" name="直線コネクタ 4"/>
          <p:cNvCxnSpPr/>
          <p:nvPr/>
        </p:nvCxnSpPr>
        <p:spPr>
          <a:xfrm>
            <a:off x="0" y="908720"/>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ホームベース 5">
            <a:extLst>
              <a:ext uri="{FF2B5EF4-FFF2-40B4-BE49-F238E27FC236}">
                <a16:creationId xmlns:a16="http://schemas.microsoft.com/office/drawing/2014/main" id="{1009B815-F201-4E21-B60A-3CD250B4FA35}"/>
              </a:ext>
            </a:extLst>
          </p:cNvPr>
          <p:cNvSpPr/>
          <p:nvPr/>
        </p:nvSpPr>
        <p:spPr>
          <a:xfrm>
            <a:off x="132631" y="231012"/>
            <a:ext cx="6840760" cy="53369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発熱</a:t>
            </a: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など感染の疑いが生じた場合の相談体制</a:t>
            </a:r>
            <a:endPar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15" name="図 14"/>
          <p:cNvPicPr>
            <a:picLocks noChangeAspect="1" noChangeArrowheads="1"/>
            <a:extLst>
              <a:ext uri="{84589F7E-364E-4C9E-8A38-B11213B215E9}">
                <a14:cameraTool xmlns:a14="http://schemas.microsoft.com/office/drawing/2010/main" cellRange="$A$2:$G$11"/>
              </a:ext>
            </a:extLst>
          </p:cNvPicPr>
          <p:nvPr/>
        </p:nvPicPr>
        <p:blipFill>
          <a:blip r:embed="rId4"/>
          <a:srcRect/>
          <a:stretch>
            <a:fillRect/>
          </a:stretch>
        </p:blipFill>
        <p:spPr bwMode="auto">
          <a:xfrm>
            <a:off x="120173" y="5318007"/>
            <a:ext cx="4379819" cy="1495369"/>
          </a:xfrm>
          <a:prstGeom prst="rect">
            <a:avLst/>
          </a:prstGeom>
          <a:noFill/>
          <a:ln w="9525">
            <a:noFill/>
            <a:miter lim="800000"/>
            <a:headEnd/>
            <a:tailEnd/>
          </a:ln>
        </p:spPr>
      </p:pic>
      <p:pic>
        <p:nvPicPr>
          <p:cNvPr id="16" name="図 15"/>
          <p:cNvPicPr>
            <a:picLocks noChangeAspect="1" noChangeArrowheads="1"/>
            <a:extLst>
              <a:ext uri="{84589F7E-364E-4C9E-8A38-B11213B215E9}">
                <a14:cameraTool xmlns:a14="http://schemas.microsoft.com/office/drawing/2010/main" cellRange="$A$35:$G$41"/>
              </a:ext>
            </a:extLst>
          </p:cNvPicPr>
          <p:nvPr/>
        </p:nvPicPr>
        <p:blipFill>
          <a:blip r:embed="rId5"/>
          <a:srcRect/>
          <a:stretch>
            <a:fillRect/>
          </a:stretch>
        </p:blipFill>
        <p:spPr bwMode="auto">
          <a:xfrm>
            <a:off x="4559073" y="5332392"/>
            <a:ext cx="4498061" cy="1009368"/>
          </a:xfrm>
          <a:prstGeom prst="rect">
            <a:avLst/>
          </a:prstGeom>
          <a:noFill/>
          <a:ln w="9525">
            <a:noFill/>
            <a:miter lim="800000"/>
            <a:headEnd/>
            <a:tailEnd/>
          </a:ln>
        </p:spPr>
      </p:pic>
      <p:sp>
        <p:nvSpPr>
          <p:cNvPr id="18" name="テキスト ボックス 17"/>
          <p:cNvSpPr txBox="1"/>
          <p:nvPr/>
        </p:nvSpPr>
        <p:spPr>
          <a:xfrm>
            <a:off x="120173" y="1181856"/>
            <a:ext cx="4438900" cy="1455056"/>
          </a:xfrm>
          <a:prstGeom prst="rect">
            <a:avLst/>
          </a:prstGeom>
          <a:noFill/>
        </p:spPr>
        <p:txBody>
          <a:bodyPr wrap="square" rtlCol="0">
            <a:noAutofit/>
          </a:bodyPr>
          <a:lstStyle/>
          <a:p>
            <a:r>
              <a:rPr lang="ja-JP" altLang="en-US" dirty="0" smtClean="0"/>
              <a:t>和歌山県内での滞在中に発熱等の症状が出た場合に備え、</a:t>
            </a:r>
            <a:r>
              <a:rPr lang="en-US" altLang="ja-JP" dirty="0" smtClean="0"/>
              <a:t>24</a:t>
            </a:r>
            <a:r>
              <a:rPr lang="ja-JP" altLang="en-US" dirty="0" smtClean="0"/>
              <a:t>時間体制で、相談窓口を設置しています。</a:t>
            </a:r>
            <a:r>
              <a:rPr lang="ja-JP" altLang="en-US" dirty="0"/>
              <a:t>　</a:t>
            </a:r>
            <a:r>
              <a:rPr lang="ja-JP" altLang="en-US" sz="2000" dirty="0" smtClean="0"/>
              <a:t>　</a:t>
            </a:r>
            <a:endParaRPr kumimoji="1" lang="ja-JP" altLang="en-US" sz="2000" dirty="0"/>
          </a:p>
        </p:txBody>
      </p:sp>
      <p:sp>
        <p:nvSpPr>
          <p:cNvPr id="10" name="スライド番号プレースホルダー 1"/>
          <p:cNvSpPr>
            <a:spLocks noGrp="1"/>
          </p:cNvSpPr>
          <p:nvPr>
            <p:ph type="sldNum" sz="quarter" idx="12"/>
          </p:nvPr>
        </p:nvSpPr>
        <p:spPr>
          <a:xfrm>
            <a:off x="6553200" y="6453336"/>
            <a:ext cx="2133600" cy="365125"/>
          </a:xfrm>
        </p:spPr>
        <p:txBody>
          <a:bodyPr/>
          <a:lstStyle/>
          <a:p>
            <a:pPr>
              <a:defRPr/>
            </a:pPr>
            <a:r>
              <a:rPr lang="en-US" altLang="ja-JP" dirty="0" smtClean="0"/>
              <a:t>29</a:t>
            </a:r>
            <a:endParaRPr lang="en-US" altLang="ja-JP" dirty="0"/>
          </a:p>
        </p:txBody>
      </p:sp>
    </p:spTree>
    <p:extLst>
      <p:ext uri="{BB962C8B-B14F-4D97-AF65-F5344CB8AC3E}">
        <p14:creationId xmlns:p14="http://schemas.microsoft.com/office/powerpoint/2010/main" val="250017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図表 1"/>
          <p:cNvGraphicFramePr/>
          <p:nvPr>
            <p:extLst>
              <p:ext uri="{D42A27DB-BD31-4B8C-83A1-F6EECF244321}">
                <p14:modId xmlns:p14="http://schemas.microsoft.com/office/powerpoint/2010/main" val="2443860834"/>
              </p:ext>
            </p:extLst>
          </p:nvPr>
        </p:nvGraphicFramePr>
        <p:xfrm>
          <a:off x="293063" y="620688"/>
          <a:ext cx="8557874"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7" name="Picture 6" descr="http://www.wakayama-kanko.or.jp/dc/kanri/upload/spot_20140702_EQ5evRZX.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6365" y="2852936"/>
            <a:ext cx="1263877" cy="109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39814" y="1052736"/>
            <a:ext cx="1329052"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 name="Picture 9" descr="http://www.aws-s.com/assets/img/animals/panda/20181218saihi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001" r="16863"/>
          <a:stretch/>
        </p:blipFill>
        <p:spPr bwMode="auto">
          <a:xfrm>
            <a:off x="5087742" y="1613146"/>
            <a:ext cx="1452072" cy="1177175"/>
          </a:xfrm>
          <a:prstGeom prst="ellipse">
            <a:avLst/>
          </a:prstGeom>
          <a:ln w="3175">
            <a:noFill/>
          </a:ln>
          <a:effectLst>
            <a:softEdge rad="112500"/>
          </a:effectLst>
          <a:extLst>
            <a:ext uri="{909E8E84-426E-40DD-AFC4-6F175D3DCCD1}">
              <a14:hiddenFill xmlns:a14="http://schemas.microsoft.com/office/drawing/2010/main">
                <a:solidFill>
                  <a:srgbClr val="FFFFFF"/>
                </a:solidFill>
              </a14:hiddenFill>
            </a:ext>
          </a:extLst>
        </p:spPr>
      </p:pic>
      <p:pic>
        <p:nvPicPr>
          <p:cNvPr id="23560" name="Picture 14"/>
          <p:cNvPicPr>
            <a:picLocks noChangeAspect="1" noChangeArrowheads="1"/>
          </p:cNvPicPr>
          <p:nvPr/>
        </p:nvPicPr>
        <p:blipFill>
          <a:blip r:embed="rId10">
            <a:extLst>
              <a:ext uri="{28A0092B-C50C-407E-A947-70E740481C1C}">
                <a14:useLocalDpi xmlns:a14="http://schemas.microsoft.com/office/drawing/2010/main" val="0"/>
              </a:ext>
            </a:extLst>
          </a:blip>
          <a:srcRect t="11070" b="11562"/>
          <a:stretch>
            <a:fillRect/>
          </a:stretch>
        </p:blipFill>
        <p:spPr bwMode="auto">
          <a:xfrm>
            <a:off x="7480356" y="2132856"/>
            <a:ext cx="1312619"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3562" name="スライド番号プレースホルダー 1"/>
          <p:cNvSpPr>
            <a:spLocks noGrp="1"/>
          </p:cNvSpPr>
          <p:nvPr>
            <p:ph type="sldNum" sz="quarter" idx="12"/>
          </p:nvPr>
        </p:nvSpPr>
        <p:spPr>
          <a:xfrm>
            <a:off x="7023589" y="654367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ＭＳ Ｐゴシック" charset="-128"/>
                <a:ea typeface="ＭＳ Ｐゴシック" charset="-128"/>
              </a:defRPr>
            </a:lvl1pPr>
            <a:lvl2pPr marL="742950" indent="-285750" algn="l" eaLnBrk="0" hangingPunct="0">
              <a:spcBef>
                <a:spcPct val="20000"/>
              </a:spcBef>
              <a:buChar char="–"/>
              <a:defRPr kumimoji="1" sz="2800">
                <a:solidFill>
                  <a:schemeClr val="tx1"/>
                </a:solidFill>
                <a:latin typeface="Arial" charset="0"/>
                <a:ea typeface="ＭＳ Ｐゴシック" charset="-128"/>
              </a:defRPr>
            </a:lvl2pPr>
            <a:lvl3pPr marL="1143000" indent="-228600" algn="l" eaLnBrk="0" hangingPunct="0">
              <a:spcBef>
                <a:spcPct val="20000"/>
              </a:spcBef>
              <a:buChar char="•"/>
              <a:defRPr kumimoji="1" sz="2400">
                <a:solidFill>
                  <a:schemeClr val="tx1"/>
                </a:solidFill>
                <a:latin typeface="Arial" charset="0"/>
                <a:ea typeface="ＭＳ Ｐゴシック" charset="-128"/>
              </a:defRPr>
            </a:lvl3pPr>
            <a:lvl4pPr marL="1600200" indent="-228600" algn="l" eaLnBrk="0" hangingPunct="0">
              <a:spcBef>
                <a:spcPct val="20000"/>
              </a:spcBef>
              <a:buChar char="–"/>
              <a:defRPr kumimoji="1" sz="2000">
                <a:solidFill>
                  <a:schemeClr val="tx1"/>
                </a:solidFill>
                <a:latin typeface="Arial" charset="0"/>
                <a:ea typeface="ＭＳ Ｐゴシック" charset="-128"/>
              </a:defRPr>
            </a:lvl4pPr>
            <a:lvl5pPr marL="2057400" indent="-228600" algn="l"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r" eaLnBrk="1" hangingPunct="1">
              <a:spcBef>
                <a:spcPct val="0"/>
              </a:spcBef>
              <a:buFontTx/>
              <a:buNone/>
            </a:pPr>
            <a:fld id="{CFCB0D48-DEB6-4AEC-9F4E-0ECCF57E0C00}" type="slidenum">
              <a:rPr lang="en-US" altLang="ja-JP" sz="1400" smtClean="0">
                <a:solidFill>
                  <a:srgbClr val="000000"/>
                </a:solidFill>
                <a:latin typeface="メイリオ" pitchFamily="50" charset="-128"/>
                <a:ea typeface="メイリオ" pitchFamily="50" charset="-128"/>
              </a:rPr>
              <a:pPr algn="r" eaLnBrk="1" hangingPunct="1">
                <a:spcBef>
                  <a:spcPct val="0"/>
                </a:spcBef>
                <a:buFontTx/>
                <a:buNone/>
              </a:pPr>
              <a:t>3</a:t>
            </a:fld>
            <a:endParaRPr lang="en-US" altLang="ja-JP" sz="1400" smtClean="0">
              <a:solidFill>
                <a:srgbClr val="000000"/>
              </a:solidFill>
              <a:latin typeface="メイリオ" pitchFamily="50" charset="-128"/>
              <a:ea typeface="メイリオ" pitchFamily="50" charset="-128"/>
            </a:endParaRPr>
          </a:p>
        </p:txBody>
      </p:sp>
      <p:sp>
        <p:nvSpPr>
          <p:cNvPr id="11" name="Text Box 17">
            <a:extLst>
              <a:ext uri="{FF2B5EF4-FFF2-40B4-BE49-F238E27FC236}">
                <a16:creationId xmlns:a16="http://schemas.microsoft.com/office/drawing/2014/main" id="{A0CD7F5D-CDCD-4B93-AAB7-3FFA3133F782}"/>
              </a:ext>
            </a:extLst>
          </p:cNvPr>
          <p:cNvSpPr txBox="1">
            <a:spLocks noChangeArrowheads="1"/>
          </p:cNvSpPr>
          <p:nvPr/>
        </p:nvSpPr>
        <p:spPr bwMode="auto">
          <a:xfrm>
            <a:off x="-1073232" y="99118"/>
            <a:ext cx="417671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400" u="none" dirty="0">
                <a:solidFill>
                  <a:schemeClr val="accent2"/>
                </a:solidFill>
                <a:latin typeface="HG丸ｺﾞｼｯｸM-PRO" panose="020F0600000000000000" pitchFamily="50" charset="-128"/>
                <a:ea typeface="HG丸ｺﾞｼｯｸM-PRO" panose="020F0600000000000000" pitchFamily="50" charset="-128"/>
              </a:rPr>
              <a:t>民間データ</a:t>
            </a:r>
          </a:p>
        </p:txBody>
      </p:sp>
      <p:cxnSp>
        <p:nvCxnSpPr>
          <p:cNvPr id="12" name="直線コネクタ 11">
            <a:extLst>
              <a:ext uri="{FF2B5EF4-FFF2-40B4-BE49-F238E27FC236}">
                <a16:creationId xmlns:a16="http://schemas.microsoft.com/office/drawing/2014/main" id="{FE558DF8-7BEE-45C7-BA75-C446F68E6BF8}"/>
              </a:ext>
            </a:extLst>
          </p:cNvPr>
          <p:cNvCxnSpPr/>
          <p:nvPr/>
        </p:nvCxnSpPr>
        <p:spPr>
          <a:xfrm>
            <a:off x="0" y="525753"/>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 name="タイトル 1">
            <a:extLst>
              <a:ext uri="{FF2B5EF4-FFF2-40B4-BE49-F238E27FC236}">
                <a16:creationId xmlns:a16="http://schemas.microsoft.com/office/drawing/2014/main" id="{73548286-6BAD-4F27-B07F-883993BDD959}"/>
              </a:ext>
            </a:extLst>
          </p:cNvPr>
          <p:cNvSpPr txBox="1">
            <a:spLocks/>
          </p:cNvSpPr>
          <p:nvPr/>
        </p:nvSpPr>
        <p:spPr bwMode="auto">
          <a:xfrm>
            <a:off x="1691680" y="15528"/>
            <a:ext cx="5616624" cy="47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0" u="none" dirty="0">
                <a:latin typeface="HG丸ｺﾞｼｯｸM-PRO" panose="020F0600000000000000" pitchFamily="50" charset="-128"/>
                <a:ea typeface="HG丸ｺﾞｼｯｸM-PRO" panose="020F0600000000000000" pitchFamily="50" charset="-128"/>
              </a:rPr>
              <a:t>実は！！全国から注目されている！？和歌山県</a:t>
            </a:r>
          </a:p>
        </p:txBody>
      </p:sp>
      <p:pic>
        <p:nvPicPr>
          <p:cNvPr id="14" name="図 13">
            <a:extLst>
              <a:ext uri="{FF2B5EF4-FFF2-40B4-BE49-F238E27FC236}">
                <a16:creationId xmlns:a16="http://schemas.microsoft.com/office/drawing/2014/main" id="{6D160049-AE47-4905-BC9A-7C96E36B43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57197" y="0"/>
            <a:ext cx="708555" cy="637593"/>
          </a:xfrm>
          <a:prstGeom prst="rect">
            <a:avLst/>
          </a:prstGeom>
        </p:spPr>
      </p:pic>
      <p:pic>
        <p:nvPicPr>
          <p:cNvPr id="15" name="Picture 2" descr="\\TS3-FILE02D\user2$\103454\デスクトップ\Travel_award_badge_export\Travel_award_badge_export\GP_travel_awards_bad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1625" y="4869509"/>
            <a:ext cx="920602"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Y:\課長・副課長\4.岩阪 真弓\13.表彰関係\2.ふるさとづくり大賞\Ｈ27年度\お写真\大門坂茶屋　宮本先生写真\４(熊野古道大門坂).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71863" y="4886087"/>
            <a:ext cx="1202115"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2"/>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2" y="5576804"/>
            <a:ext cx="1360411" cy="90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948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553200" y="6592267"/>
            <a:ext cx="2133600" cy="365125"/>
          </a:xfrm>
        </p:spPr>
        <p:txBody>
          <a:bodyPr/>
          <a:lstStyle/>
          <a:p>
            <a:pPr>
              <a:defRPr/>
            </a:pPr>
            <a:fld id="{D257F589-FE63-4DC8-8759-53AD0093A912}" type="slidenum">
              <a:rPr lang="en-US" altLang="ja-JP" smtClean="0"/>
              <a:pPr>
                <a:defRPr/>
              </a:pPr>
              <a:t>30</a:t>
            </a:fld>
            <a:endParaRPr lang="en-US" altLang="ja-JP" dirty="0"/>
          </a:p>
        </p:txBody>
      </p:sp>
      <p:cxnSp>
        <p:nvCxnSpPr>
          <p:cNvPr id="3" name="直線コネクタ 2"/>
          <p:cNvCxnSpPr/>
          <p:nvPr/>
        </p:nvCxnSpPr>
        <p:spPr>
          <a:xfrm>
            <a:off x="0" y="908720"/>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3311" y="136371"/>
            <a:ext cx="858309" cy="772349"/>
          </a:xfrm>
          <a:prstGeom prst="rect">
            <a:avLst/>
          </a:prstGeom>
        </p:spPr>
      </p:pic>
      <p:sp>
        <p:nvSpPr>
          <p:cNvPr id="6" name="テキスト ボックス 1"/>
          <p:cNvSpPr txBox="1">
            <a:spLocks noChangeArrowheads="1"/>
          </p:cNvSpPr>
          <p:nvPr/>
        </p:nvSpPr>
        <p:spPr bwMode="auto">
          <a:xfrm>
            <a:off x="145032" y="332656"/>
            <a:ext cx="8963472" cy="461665"/>
          </a:xfrm>
          <a:prstGeom prst="rect">
            <a:avLst/>
          </a:prstGeom>
          <a:noFill/>
          <a:ln w="9525">
            <a:noFill/>
            <a:miter lim="800000"/>
            <a:headEnd/>
            <a:tailEnd/>
          </a:ln>
        </p:spPr>
        <p:txBody>
          <a:bodyPr wrap="square">
            <a:spAutoFit/>
          </a:bodyPr>
          <a:lstStyle/>
          <a:p>
            <a:r>
              <a:rPr lang="ja-JP" altLang="en-US" sz="2400" b="1" dirty="0" smtClean="0">
                <a:latin typeface="HG丸ｺﾞｼｯｸM-PRO" panose="020F0600000000000000" pitchFamily="50" charset="-128"/>
                <a:ea typeface="HG丸ｺﾞｼｯｸM-PRO" panose="020F0600000000000000" pitchFamily="50" charset="-128"/>
              </a:rPr>
              <a:t>知ってました？ アドベンチャーワールド</a:t>
            </a:r>
            <a:r>
              <a:rPr lang="ja-JP" altLang="en-US" sz="2400" b="1" dirty="0">
                <a:latin typeface="HG丸ｺﾞｼｯｸM-PRO" panose="020F0600000000000000" pitchFamily="50" charset="-128"/>
                <a:ea typeface="HG丸ｺﾞｼｯｸM-PRO" panose="020F0600000000000000" pitchFamily="50" charset="-128"/>
              </a:rPr>
              <a:t>の</a:t>
            </a:r>
            <a:r>
              <a:rPr lang="ja-JP" altLang="en-US" sz="2400" b="1" dirty="0" smtClean="0">
                <a:latin typeface="HG丸ｺﾞｼｯｸM-PRO" panose="020F0600000000000000" pitchFamily="50" charset="-128"/>
                <a:ea typeface="HG丸ｺﾞｼｯｸM-PRO" panose="020F0600000000000000" pitchFamily="50" charset="-128"/>
              </a:rPr>
              <a:t>パンダ</a:t>
            </a:r>
            <a:endParaRPr lang="ja-JP" altLang="en-US" sz="2400" b="1" dirty="0">
              <a:latin typeface="HG丸ｺﾞｼｯｸM-PRO" panose="020F0600000000000000" pitchFamily="50" charset="-128"/>
              <a:ea typeface="HG丸ｺﾞｼｯｸM-PRO" panose="020F0600000000000000" pitchFamily="50" charset="-128"/>
            </a:endParaRPr>
          </a:p>
        </p:txBody>
      </p:sp>
      <p:sp>
        <p:nvSpPr>
          <p:cNvPr id="10" name="角丸四角形 9"/>
          <p:cNvSpPr/>
          <p:nvPr/>
        </p:nvSpPr>
        <p:spPr>
          <a:xfrm>
            <a:off x="134626" y="4725145"/>
            <a:ext cx="5661510" cy="1584176"/>
          </a:xfrm>
          <a:prstGeom prst="roundRect">
            <a:avLst/>
          </a:prstGeom>
          <a:ln/>
        </p:spPr>
        <p:style>
          <a:lnRef idx="2">
            <a:schemeClr val="dk1"/>
          </a:lnRef>
          <a:fillRef idx="1">
            <a:schemeClr val="lt1"/>
          </a:fillRef>
          <a:effectRef idx="0">
            <a:schemeClr val="dk1"/>
          </a:effectRef>
          <a:fontRef idx="minor">
            <a:schemeClr val="dk1"/>
          </a:fontRef>
        </p:style>
        <p:txBody>
          <a:bodyPr anchor="ctr"/>
          <a:lstStyle/>
          <a:p>
            <a:pPr>
              <a:defRPr/>
            </a:pPr>
            <a:endParaRPr lang="en-US" altLang="ja-JP" sz="2400" b="1" dirty="0">
              <a:latin typeface="HG丸ｺﾞｼｯｸM-PRO" panose="020F0600000000000000" pitchFamily="50" charset="-128"/>
              <a:ea typeface="HG丸ｺﾞｼｯｸM-PRO" panose="020F0600000000000000" pitchFamily="50" charset="-128"/>
            </a:endParaRPr>
          </a:p>
          <a:p>
            <a:pPr>
              <a:defRPr/>
            </a:pPr>
            <a:r>
              <a:rPr lang="ja-JP" altLang="en-US" sz="2400" b="1" dirty="0" smtClean="0">
                <a:latin typeface="HG丸ｺﾞｼｯｸM-PRO" panose="020F0600000000000000" pitchFamily="50" charset="-128"/>
                <a:ea typeface="HG丸ｺﾞｼｯｸM-PRO" panose="020F0600000000000000" pitchFamily="50" charset="-128"/>
              </a:rPr>
              <a:t>日本一</a:t>
            </a:r>
            <a:r>
              <a:rPr lang="ja-JP" altLang="en-US" sz="2400" b="1" dirty="0">
                <a:latin typeface="HG丸ｺﾞｼｯｸM-PRO" panose="020F0600000000000000" pitchFamily="50" charset="-128"/>
                <a:ea typeface="HG丸ｺﾞｼｯｸM-PRO" panose="020F0600000000000000" pitchFamily="50" charset="-128"/>
              </a:rPr>
              <a:t>の飼育頭数　</a:t>
            </a:r>
            <a:r>
              <a:rPr lang="ja-JP" altLang="en-US" sz="2400" b="1" u="sng" dirty="0" smtClean="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現在７頭</a:t>
            </a:r>
            <a:endParaRPr lang="en-US" altLang="ja-JP" sz="2400" b="1" u="sng" dirty="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defRPr/>
            </a:pPr>
            <a:r>
              <a:rPr lang="ja-JP" altLang="en-US" sz="2400" b="1" dirty="0">
                <a:latin typeface="HG丸ｺﾞｼｯｸM-PRO" panose="020F0600000000000000" pitchFamily="50" charset="-128"/>
                <a:ea typeface="HG丸ｺﾞｼｯｸM-PRO" panose="020F0600000000000000" pitchFamily="50" charset="-128"/>
              </a:rPr>
              <a:t>隠れたパンダ王国！！</a:t>
            </a:r>
            <a:endParaRPr lang="en-US" altLang="ja-JP" sz="2400" b="1" dirty="0">
              <a:latin typeface="HG丸ｺﾞｼｯｸM-PRO" panose="020F0600000000000000" pitchFamily="50" charset="-128"/>
              <a:ea typeface="HG丸ｺﾞｼｯｸM-PRO" panose="020F0600000000000000" pitchFamily="50" charset="-128"/>
            </a:endParaRPr>
          </a:p>
          <a:p>
            <a:pPr>
              <a:defRPr/>
            </a:pPr>
            <a:r>
              <a:rPr lang="ja-JP" altLang="en-US" sz="2400" b="1" dirty="0">
                <a:solidFill>
                  <a:srgbClr val="FF0000"/>
                </a:solidFill>
                <a:latin typeface="HG丸ｺﾞｼｯｸM-PRO" panose="020F0600000000000000" pitchFamily="50" charset="-128"/>
                <a:ea typeface="HG丸ｺﾞｼｯｸM-PRO" panose="020F0600000000000000" pitchFamily="50" charset="-128"/>
              </a:rPr>
              <a:t>パンダとの距離がめちゃくちゃ</a:t>
            </a: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近い</a:t>
            </a:r>
            <a:r>
              <a:rPr lang="en-US" altLang="ja-JP" sz="2400" b="1" dirty="0">
                <a:solidFill>
                  <a:srgbClr val="FF0000"/>
                </a:solidFill>
                <a:latin typeface="HG丸ｺﾞｼｯｸM-PRO" panose="020F0600000000000000" pitchFamily="50" charset="-128"/>
                <a:ea typeface="HG丸ｺﾞｼｯｸM-PRO" panose="020F0600000000000000" pitchFamily="50" charset="-128"/>
              </a:rPr>
              <a:t>!!</a:t>
            </a:r>
          </a:p>
          <a:p>
            <a:pPr>
              <a:defRPr/>
            </a:pPr>
            <a:r>
              <a:rPr lang="ja-JP" altLang="en-US" sz="2400" b="1" dirty="0">
                <a:latin typeface="HG丸ｺﾞｼｯｸM-PRO" panose="020F0600000000000000" pitchFamily="50" charset="-128"/>
                <a:ea typeface="HG丸ｺﾞｼｯｸM-PRO" panose="020F0600000000000000" pitchFamily="50" charset="-128"/>
              </a:rPr>
              <a:t>　</a:t>
            </a:r>
          </a:p>
        </p:txBody>
      </p:sp>
      <p:pic>
        <p:nvPicPr>
          <p:cNvPr id="11" name="図 10">
            <a:extLst>
              <a:ext uri="{FF2B5EF4-FFF2-40B4-BE49-F238E27FC236}">
                <a16:creationId xmlns:a16="http://schemas.microsoft.com/office/drawing/2014/main" id="{F1EB4949-B4AB-4151-8CB4-092ECA73E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60" y="1255655"/>
            <a:ext cx="2222416" cy="3005443"/>
          </a:xfrm>
          <a:prstGeom prst="rect">
            <a:avLst/>
          </a:prstGeom>
        </p:spPr>
      </p:pic>
      <p:pic>
        <p:nvPicPr>
          <p:cNvPr id="13" name="図 12">
            <a:extLst>
              <a:ext uri="{FF2B5EF4-FFF2-40B4-BE49-F238E27FC236}">
                <a16:creationId xmlns:a16="http://schemas.microsoft.com/office/drawing/2014/main" id="{93E178FD-550F-4C22-AB0F-0E81A03CE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8197" y="4441868"/>
            <a:ext cx="2366171" cy="1579420"/>
          </a:xfrm>
          <a:prstGeom prst="rect">
            <a:avLst/>
          </a:prstGeom>
        </p:spPr>
      </p:pic>
      <p:pic>
        <p:nvPicPr>
          <p:cNvPr id="15" name="図 14">
            <a:extLst>
              <a:ext uri="{FF2B5EF4-FFF2-40B4-BE49-F238E27FC236}">
                <a16:creationId xmlns:a16="http://schemas.microsoft.com/office/drawing/2014/main" id="{9CD7EBF0-28EA-4159-8963-93EE9CF12B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9957" y="5589240"/>
            <a:ext cx="1682430" cy="1080120"/>
          </a:xfrm>
          <a:prstGeom prst="rect">
            <a:avLst/>
          </a:prstGeom>
        </p:spPr>
      </p:pic>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7951" y="1268477"/>
            <a:ext cx="6439997" cy="3096627"/>
          </a:xfrm>
          <a:prstGeom prst="rect">
            <a:avLst/>
          </a:prstGeom>
        </p:spPr>
      </p:pic>
    </p:spTree>
    <p:extLst>
      <p:ext uri="{BB962C8B-B14F-4D97-AF65-F5344CB8AC3E}">
        <p14:creationId xmlns:p14="http://schemas.microsoft.com/office/powerpoint/2010/main" val="14802115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8" name="角丸四角形 7"/>
          <p:cNvSpPr/>
          <p:nvPr/>
        </p:nvSpPr>
        <p:spPr>
          <a:xfrm>
            <a:off x="269032" y="141136"/>
            <a:ext cx="5807640"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tx1"/>
                </a:solidFill>
                <a:latin typeface="HG丸ｺﾞｼｯｸM-PRO" panose="020F0600000000000000" pitchFamily="50" charset="-128"/>
                <a:ea typeface="HG丸ｺﾞｼｯｸM-PRO" panose="020F0600000000000000" pitchFamily="50" charset="-128"/>
              </a:rPr>
              <a:t>和歌山県</a:t>
            </a:r>
            <a:r>
              <a:rPr lang="ja-JP" altLang="en-US" sz="2400" b="1" dirty="0">
                <a:solidFill>
                  <a:schemeClr val="tx1"/>
                </a:solidFill>
                <a:latin typeface="HG丸ｺﾞｼｯｸM-PRO" panose="020F0600000000000000" pitchFamily="50" charset="-128"/>
                <a:ea typeface="HG丸ｺﾞｼｯｸM-PRO" panose="020F0600000000000000" pitchFamily="50" charset="-128"/>
              </a:rPr>
              <a:t>へ</a:t>
            </a:r>
            <a:r>
              <a:rPr lang="ja-JP" altLang="en-US" sz="2400" b="1" dirty="0" smtClean="0">
                <a:solidFill>
                  <a:schemeClr val="tx1"/>
                </a:solidFill>
                <a:latin typeface="HG丸ｺﾞｼｯｸM-PRO" panose="020F0600000000000000" pitchFamily="50" charset="-128"/>
                <a:ea typeface="HG丸ｺﾞｼｯｸM-PRO" panose="020F0600000000000000" pitchFamily="50" charset="-128"/>
              </a:rPr>
              <a:t>の鉄道アクセス</a:t>
            </a:r>
            <a:endParaRPr lang="en-US" altLang="ja-JP" sz="2400" b="1"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4397"/>
            <a:ext cx="3981487"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表 10"/>
          <p:cNvGraphicFramePr>
            <a:graphicFrameLocks noGrp="1"/>
          </p:cNvGraphicFramePr>
          <p:nvPr>
            <p:extLst>
              <p:ext uri="{D42A27DB-BD31-4B8C-83A1-F6EECF244321}">
                <p14:modId xmlns:p14="http://schemas.microsoft.com/office/powerpoint/2010/main" val="829615209"/>
              </p:ext>
            </p:extLst>
          </p:nvPr>
        </p:nvGraphicFramePr>
        <p:xfrm>
          <a:off x="269032" y="3356992"/>
          <a:ext cx="3376538" cy="2540585"/>
        </p:xfrm>
        <a:graphic>
          <a:graphicData uri="http://schemas.openxmlformats.org/drawingml/2006/table">
            <a:tbl>
              <a:tblPr firstRow="1" bandRow="1">
                <a:tableStyleId>{5C22544A-7EE6-4342-B048-85BDC9FD1C3A}</a:tableStyleId>
              </a:tblPr>
              <a:tblGrid>
                <a:gridCol w="1412007">
                  <a:extLst>
                    <a:ext uri="{9D8B030D-6E8A-4147-A177-3AD203B41FA5}">
                      <a16:colId xmlns:a16="http://schemas.microsoft.com/office/drawing/2014/main" val="20000"/>
                    </a:ext>
                  </a:extLst>
                </a:gridCol>
                <a:gridCol w="1964531">
                  <a:extLst>
                    <a:ext uri="{9D8B030D-6E8A-4147-A177-3AD203B41FA5}">
                      <a16:colId xmlns:a16="http://schemas.microsoft.com/office/drawing/2014/main" val="20001"/>
                    </a:ext>
                  </a:extLst>
                </a:gridCol>
              </a:tblGrid>
              <a:tr h="508117">
                <a:tc gridSpan="2">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新大阪駅からの時間</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dirty="0"/>
                    </a:p>
                  </a:txBody>
                  <a:tcPr anchor="ctr"/>
                </a:tc>
                <a:extLst>
                  <a:ext uri="{0D108BD9-81ED-4DB2-BD59-A6C34878D82A}">
                    <a16:rowId xmlns:a16="http://schemas.microsoft.com/office/drawing/2014/main" val="10000"/>
                  </a:ext>
                </a:extLst>
              </a:tr>
              <a:tr h="508117">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南部</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約２時間</a:t>
                      </a: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08117">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紀伊日置</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約２時間</a:t>
                      </a: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508117">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串本</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約３時間</a:t>
                      </a: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508117">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紀伊勝浦</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約４時間</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bl>
          </a:graphicData>
        </a:graphic>
      </p:graphicFrame>
      <p:sp>
        <p:nvSpPr>
          <p:cNvPr id="15" name="角丸四角形 14"/>
          <p:cNvSpPr/>
          <p:nvPr/>
        </p:nvSpPr>
        <p:spPr>
          <a:xfrm>
            <a:off x="3981487" y="757568"/>
            <a:ext cx="5162513" cy="583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快適で便利な特急「くろしお」号</a:t>
            </a:r>
            <a:endParaRPr lang="en-US" altLang="ja-JP" b="1" dirty="0" smtClean="0">
              <a:solidFill>
                <a:schemeClr val="tx1"/>
              </a:solidFill>
            </a:endParaRPr>
          </a:p>
        </p:txBody>
      </p:sp>
      <p:sp>
        <p:nvSpPr>
          <p:cNvPr id="16" name="テキスト ボックス 15"/>
          <p:cNvSpPr txBox="1"/>
          <p:nvPr/>
        </p:nvSpPr>
        <p:spPr>
          <a:xfrm>
            <a:off x="3945991" y="1224352"/>
            <a:ext cx="5162513" cy="1200329"/>
          </a:xfrm>
          <a:prstGeom prst="rect">
            <a:avLst/>
          </a:prstGeom>
          <a:solidFill>
            <a:schemeClr val="accent6">
              <a:lumMod val="40000"/>
              <a:lumOff val="60000"/>
            </a:schemeClr>
          </a:solid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latin typeface="+mn-ea"/>
                <a:cs typeface="Meiryo UI" panose="020B0604030504040204" pitchFamily="50" charset="-128"/>
              </a:rPr>
              <a:t>中学生以上の生徒さんで、生徒が８名以上と教職員の方が１名以上で、「団体乗車券」が</a:t>
            </a:r>
            <a:r>
              <a:rPr lang="ja-JP" altLang="en-US" dirty="0">
                <a:latin typeface="+mn-ea"/>
                <a:cs typeface="Meiryo UI" panose="020B0604030504040204" pitchFamily="50" charset="-128"/>
              </a:rPr>
              <a:t>利用</a:t>
            </a:r>
            <a:r>
              <a:rPr lang="ja-JP" altLang="en-US" dirty="0" smtClean="0">
                <a:latin typeface="+mn-ea"/>
                <a:cs typeface="Meiryo UI" panose="020B0604030504040204" pitchFamily="50" charset="-128"/>
              </a:rPr>
              <a:t>可能。</a:t>
            </a:r>
            <a:endParaRPr kumimoji="1" lang="en-US" altLang="ja-JP" dirty="0" smtClean="0">
              <a:latin typeface="+mn-ea"/>
              <a:cs typeface="Meiryo UI" panose="020B0604030504040204" pitchFamily="50" charset="-128"/>
            </a:endParaRPr>
          </a:p>
          <a:p>
            <a:r>
              <a:rPr lang="ja-JP" altLang="en-US" dirty="0">
                <a:latin typeface="+mn-ea"/>
                <a:cs typeface="Meiryo UI" panose="020B0604030504040204" pitchFamily="50" charset="-128"/>
              </a:rPr>
              <a:t>　</a:t>
            </a:r>
            <a:r>
              <a:rPr kumimoji="1" lang="ja-JP" altLang="en-US" dirty="0" smtClean="0">
                <a:latin typeface="+mn-ea"/>
                <a:cs typeface="Meiryo UI" panose="020B0604030504040204" pitchFamily="50" charset="-128"/>
              </a:rPr>
              <a:t>さらに、新幹線利用の場合は、特急く</a:t>
            </a:r>
            <a:r>
              <a:rPr kumimoji="1" lang="ja-JP" altLang="en-US" dirty="0" err="1" smtClean="0">
                <a:latin typeface="+mn-ea"/>
                <a:cs typeface="Meiryo UI" panose="020B0604030504040204" pitchFamily="50" charset="-128"/>
              </a:rPr>
              <a:t>ろしお号の</a:t>
            </a:r>
            <a:r>
              <a:rPr kumimoji="1" lang="ja-JP" altLang="en-US" dirty="0" smtClean="0">
                <a:latin typeface="+mn-ea"/>
                <a:cs typeface="Meiryo UI" panose="020B0604030504040204" pitchFamily="50" charset="-128"/>
              </a:rPr>
              <a:t>特急券が</a:t>
            </a:r>
            <a:r>
              <a:rPr kumimoji="1" lang="ja-JP" altLang="en-US" b="1" dirty="0" smtClean="0">
                <a:solidFill>
                  <a:srgbClr val="FF0000"/>
                </a:solidFill>
                <a:latin typeface="+mn-ea"/>
                <a:cs typeface="Meiryo UI" panose="020B0604030504040204" pitchFamily="50" charset="-128"/>
              </a:rPr>
              <a:t>半額</a:t>
            </a:r>
            <a:r>
              <a:rPr kumimoji="1" lang="ja-JP" altLang="en-US" dirty="0" smtClean="0">
                <a:latin typeface="+mn-ea"/>
                <a:cs typeface="Meiryo UI" panose="020B0604030504040204" pitchFamily="50" charset="-128"/>
              </a:rPr>
              <a:t>に</a:t>
            </a:r>
            <a:r>
              <a:rPr lang="ja-JP" altLang="en-US" dirty="0">
                <a:latin typeface="+mn-ea"/>
                <a:cs typeface="Meiryo UI" panose="020B0604030504040204" pitchFamily="50" charset="-128"/>
              </a:rPr>
              <a:t>！</a:t>
            </a:r>
            <a:endParaRPr kumimoji="1" lang="ja-JP" altLang="en-US" dirty="0">
              <a:latin typeface="+mn-ea"/>
              <a:cs typeface="Meiryo UI" panose="020B0604030504040204" pitchFamily="50" charset="-128"/>
            </a:endParaRPr>
          </a:p>
        </p:txBody>
      </p:sp>
      <p:pic>
        <p:nvPicPr>
          <p:cNvPr id="17" name="図 16"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906" y="3719859"/>
            <a:ext cx="4120706" cy="2466199"/>
          </a:xfrm>
          <a:prstGeom prst="rect">
            <a:avLst/>
          </a:prstGeom>
        </p:spPr>
      </p:pic>
      <p:sp>
        <p:nvSpPr>
          <p:cNvPr id="18" name="テキスト ボックス 17"/>
          <p:cNvSpPr txBox="1"/>
          <p:nvPr/>
        </p:nvSpPr>
        <p:spPr>
          <a:xfrm>
            <a:off x="4132456" y="6243810"/>
            <a:ext cx="4183960" cy="369332"/>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和歌山県の美しい海岸線を走ります</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851920" y="2707526"/>
            <a:ext cx="5292080" cy="10095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smtClean="0">
                <a:solidFill>
                  <a:schemeClr val="tx1"/>
                </a:solidFill>
              </a:rPr>
              <a:t>最大受入人数：約２７０名（新大阪～白浜区間）</a:t>
            </a:r>
            <a:endParaRPr lang="en-US" altLang="ja-JP" dirty="0" smtClean="0">
              <a:solidFill>
                <a:schemeClr val="tx1"/>
              </a:solidFill>
            </a:endParaRPr>
          </a:p>
          <a:p>
            <a:r>
              <a:rPr lang="en-US" altLang="ja-JP" dirty="0" smtClean="0">
                <a:solidFill>
                  <a:schemeClr val="tx1"/>
                </a:solidFill>
              </a:rPr>
              <a:t>※</a:t>
            </a:r>
            <a:r>
              <a:rPr lang="ja-JP" altLang="en-US" dirty="0" smtClean="0">
                <a:solidFill>
                  <a:schemeClr val="tx1"/>
                </a:solidFill>
              </a:rPr>
              <a:t>専用臨時列車（３両）：最大受入人数約１７０名</a:t>
            </a:r>
            <a:endParaRPr lang="en-US" altLang="ja-JP" dirty="0" smtClean="0">
              <a:solidFill>
                <a:schemeClr val="tx1"/>
              </a:solidFill>
            </a:endParaRPr>
          </a:p>
          <a:p>
            <a:r>
              <a:rPr lang="en-US" altLang="ja-JP" dirty="0" smtClean="0">
                <a:solidFill>
                  <a:schemeClr val="tx1"/>
                </a:solidFill>
              </a:rPr>
              <a:t>※</a:t>
            </a:r>
            <a:r>
              <a:rPr lang="ja-JP" altLang="en-US" dirty="0" smtClean="0">
                <a:solidFill>
                  <a:schemeClr val="tx1"/>
                </a:solidFill>
              </a:rPr>
              <a:t>通常</a:t>
            </a:r>
            <a:r>
              <a:rPr lang="ja-JP" altLang="en-US" dirty="0">
                <a:solidFill>
                  <a:schemeClr val="tx1"/>
                </a:solidFill>
              </a:rPr>
              <a:t>の</a:t>
            </a:r>
            <a:r>
              <a:rPr lang="ja-JP" altLang="en-US" dirty="0" smtClean="0">
                <a:solidFill>
                  <a:schemeClr val="tx1"/>
                </a:solidFill>
              </a:rPr>
              <a:t>停車駅以外の駅にも停車</a:t>
            </a:r>
            <a:r>
              <a:rPr lang="ja-JP" altLang="en-US" dirty="0">
                <a:solidFill>
                  <a:schemeClr val="tx1"/>
                </a:solidFill>
              </a:rPr>
              <a:t>させる</a:t>
            </a:r>
            <a:r>
              <a:rPr lang="ja-JP" altLang="en-US" dirty="0" smtClean="0">
                <a:solidFill>
                  <a:schemeClr val="tx1"/>
                </a:solidFill>
              </a:rPr>
              <a:t>ことが可能</a:t>
            </a:r>
            <a:endParaRPr lang="en-US" altLang="ja-JP" dirty="0">
              <a:solidFill>
                <a:schemeClr val="tx1"/>
              </a:solidFill>
            </a:endParaRPr>
          </a:p>
        </p:txBody>
      </p:sp>
      <p:sp>
        <p:nvSpPr>
          <p:cNvPr id="14" name="スライド番号プレースホルダー 6"/>
          <p:cNvSpPr>
            <a:spLocks noGrp="1"/>
          </p:cNvSpPr>
          <p:nvPr>
            <p:ph type="sldNum" sz="quarter" idx="12"/>
          </p:nvPr>
        </p:nvSpPr>
        <p:spPr>
          <a:xfrm>
            <a:off x="6553200" y="6356350"/>
            <a:ext cx="2133600" cy="365125"/>
          </a:xfrm>
        </p:spPr>
        <p:txBody>
          <a:bodyPr/>
          <a:lstStyle/>
          <a:p>
            <a:fld id="{85E754C9-D8DF-439D-B96B-3FD00F9E1147}" type="slidenum">
              <a:rPr kumimoji="1" lang="ja-JP" altLang="en-US" smtClean="0"/>
              <a:t>31</a:t>
            </a:fld>
            <a:endParaRPr kumimoji="1" lang="ja-JP" altLang="en-US"/>
          </a:p>
        </p:txBody>
      </p:sp>
    </p:spTree>
    <p:extLst>
      <p:ext uri="{BB962C8B-B14F-4D97-AF65-F5344CB8AC3E}">
        <p14:creationId xmlns:p14="http://schemas.microsoft.com/office/powerpoint/2010/main" val="1481375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smtClean="0"/>
              <a:t>32</a:t>
            </a:fld>
            <a:endParaRPr kumimoji="1" lang="ja-JP" altLang="en-US"/>
          </a:p>
        </p:txBody>
      </p:sp>
      <p:grpSp>
        <p:nvGrpSpPr>
          <p:cNvPr id="16" name="グループ化 15"/>
          <p:cNvGrpSpPr>
            <a:grpSpLocks noChangeAspect="1"/>
          </p:cNvGrpSpPr>
          <p:nvPr/>
        </p:nvGrpSpPr>
        <p:grpSpPr>
          <a:xfrm>
            <a:off x="4073048" y="1051406"/>
            <a:ext cx="4963448" cy="5248617"/>
            <a:chOff x="114161" y="1468553"/>
            <a:chExt cx="5724525" cy="6519450"/>
          </a:xfrm>
        </p:grpSpPr>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61" y="1468553"/>
              <a:ext cx="5724525" cy="65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114161" y="1468553"/>
              <a:ext cx="1718411" cy="533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41521" y="7721325"/>
              <a:ext cx="1848606" cy="266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吹き出し 1"/>
          <p:cNvSpPr/>
          <p:nvPr/>
        </p:nvSpPr>
        <p:spPr>
          <a:xfrm>
            <a:off x="67496" y="4941168"/>
            <a:ext cx="4144463" cy="1800200"/>
          </a:xfrm>
          <a:prstGeom prst="wedgeRectCallout">
            <a:avLst>
              <a:gd name="adj1" fmla="val 129545"/>
              <a:gd name="adj2" fmla="val 11026"/>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串本</a:t>
            </a:r>
            <a:r>
              <a:rPr lang="ja-JP" altLang="en-US" b="1" dirty="0" smtClean="0">
                <a:solidFill>
                  <a:schemeClr val="tx1"/>
                </a:solidFill>
              </a:rPr>
              <a:t>エリア</a:t>
            </a:r>
            <a:endParaRPr lang="en-US" altLang="ja-JP" dirty="0">
              <a:solidFill>
                <a:schemeClr val="tx1"/>
              </a:solidFill>
            </a:endParaRPr>
          </a:p>
          <a:p>
            <a:r>
              <a:rPr lang="en-US" altLang="ja-JP" dirty="0">
                <a:solidFill>
                  <a:schemeClr val="tx1"/>
                </a:solidFill>
              </a:rPr>
              <a:t>【</a:t>
            </a:r>
            <a:r>
              <a:rPr lang="ja-JP" altLang="en-US" dirty="0">
                <a:solidFill>
                  <a:schemeClr val="tx1"/>
                </a:solidFill>
              </a:rPr>
              <a:t>受入可能人数</a:t>
            </a:r>
            <a:r>
              <a:rPr lang="en-US" altLang="ja-JP" dirty="0">
                <a:solidFill>
                  <a:schemeClr val="tx1"/>
                </a:solidFill>
              </a:rPr>
              <a:t>】</a:t>
            </a:r>
            <a:r>
              <a:rPr lang="ja-JP" altLang="en-US" dirty="0" smtClean="0">
                <a:solidFill>
                  <a:schemeClr val="tx1"/>
                </a:solidFill>
              </a:rPr>
              <a:t>約１６０名　</a:t>
            </a:r>
            <a:r>
              <a:rPr lang="en-US" altLang="ja-JP" dirty="0" smtClean="0">
                <a:solidFill>
                  <a:schemeClr val="tx1"/>
                </a:solidFill>
              </a:rPr>
              <a:t>※</a:t>
            </a:r>
            <a:r>
              <a:rPr lang="ja-JP" altLang="en-US" dirty="0" smtClean="0">
                <a:solidFill>
                  <a:schemeClr val="tx1"/>
                </a:solidFill>
              </a:rPr>
              <a:t>１軒約４名</a:t>
            </a:r>
            <a:endParaRPr lang="en-US" altLang="ja-JP" dirty="0">
              <a:solidFill>
                <a:schemeClr val="tx1"/>
              </a:solidFill>
            </a:endParaRPr>
          </a:p>
          <a:p>
            <a:r>
              <a:rPr lang="en-US" altLang="ja-JP" dirty="0">
                <a:solidFill>
                  <a:schemeClr val="tx1"/>
                </a:solidFill>
              </a:rPr>
              <a:t>【</a:t>
            </a:r>
            <a:r>
              <a:rPr lang="ja-JP" altLang="en-US" dirty="0">
                <a:solidFill>
                  <a:schemeClr val="tx1"/>
                </a:solidFill>
              </a:rPr>
              <a:t>団体名</a:t>
            </a:r>
            <a:r>
              <a:rPr lang="en-US" altLang="ja-JP" dirty="0">
                <a:solidFill>
                  <a:schemeClr val="tx1"/>
                </a:solidFill>
              </a:rPr>
              <a:t>】</a:t>
            </a:r>
            <a:r>
              <a:rPr lang="ja-JP" altLang="en-US" dirty="0">
                <a:solidFill>
                  <a:schemeClr val="tx1"/>
                </a:solidFill>
              </a:rPr>
              <a:t>　</a:t>
            </a:r>
            <a:r>
              <a:rPr lang="ja-JP" altLang="en-US" dirty="0" smtClean="0">
                <a:solidFill>
                  <a:schemeClr val="tx1"/>
                </a:solidFill>
              </a:rPr>
              <a:t>串本町教育旅行誘致協議会</a:t>
            </a:r>
            <a:endParaRPr lang="en-US" altLang="ja-JP" dirty="0" smtClean="0">
              <a:solidFill>
                <a:schemeClr val="tx1"/>
              </a:solidFill>
            </a:endParaRPr>
          </a:p>
          <a:p>
            <a:endParaRPr lang="en-US" altLang="ja-JP" dirty="0">
              <a:solidFill>
                <a:schemeClr val="tx1"/>
              </a:solidFill>
            </a:endParaRPr>
          </a:p>
          <a:p>
            <a:r>
              <a:rPr lang="ja-JP" altLang="en-US" dirty="0">
                <a:solidFill>
                  <a:schemeClr val="tx1"/>
                </a:solidFill>
              </a:rPr>
              <a:t>大阪市内からバスで</a:t>
            </a:r>
            <a:r>
              <a:rPr lang="ja-JP" altLang="en-US" dirty="0" smtClean="0">
                <a:solidFill>
                  <a:schemeClr val="tx1"/>
                </a:solidFill>
              </a:rPr>
              <a:t>約３時間</a:t>
            </a:r>
            <a:r>
              <a:rPr lang="en-US" altLang="ja-JP" dirty="0" smtClean="0">
                <a:solidFill>
                  <a:schemeClr val="tx1"/>
                </a:solidFill>
              </a:rPr>
              <a:t>30</a:t>
            </a:r>
            <a:r>
              <a:rPr lang="ja-JP" altLang="en-US" dirty="0" smtClean="0">
                <a:solidFill>
                  <a:schemeClr val="tx1"/>
                </a:solidFill>
              </a:rPr>
              <a:t>分</a:t>
            </a:r>
            <a:endParaRPr lang="ja-JP" altLang="en-US" dirty="0">
              <a:solidFill>
                <a:schemeClr val="tx1"/>
              </a:solidFill>
            </a:endParaRPr>
          </a:p>
        </p:txBody>
      </p:sp>
      <p:sp>
        <p:nvSpPr>
          <p:cNvPr id="20" name="四角形吹き出し 19"/>
          <p:cNvSpPr/>
          <p:nvPr/>
        </p:nvSpPr>
        <p:spPr>
          <a:xfrm>
            <a:off x="65675" y="812209"/>
            <a:ext cx="4506325" cy="2112735"/>
          </a:xfrm>
          <a:prstGeom prst="wedgeRectCallout">
            <a:avLst>
              <a:gd name="adj1" fmla="val 71788"/>
              <a:gd name="adj2" fmla="val 65721"/>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rPr>
              <a:t>日高川・印南・由良・日高エリア</a:t>
            </a:r>
            <a:endParaRPr lang="en-US" altLang="ja-JP" dirty="0" smtClean="0">
              <a:solidFill>
                <a:schemeClr val="tx1"/>
              </a:solidFill>
            </a:endParaRPr>
          </a:p>
          <a:p>
            <a:r>
              <a:rPr lang="en-US" altLang="ja-JP" dirty="0" smtClean="0">
                <a:solidFill>
                  <a:schemeClr val="tx1"/>
                </a:solidFill>
              </a:rPr>
              <a:t>【</a:t>
            </a:r>
            <a:r>
              <a:rPr lang="ja-JP" altLang="en-US" dirty="0" smtClean="0">
                <a:solidFill>
                  <a:schemeClr val="tx1"/>
                </a:solidFill>
              </a:rPr>
              <a:t>受入可能人数</a:t>
            </a:r>
            <a:r>
              <a:rPr lang="en-US" altLang="ja-JP" dirty="0" smtClean="0">
                <a:solidFill>
                  <a:schemeClr val="tx1"/>
                </a:solidFill>
              </a:rPr>
              <a:t>】</a:t>
            </a:r>
          </a:p>
          <a:p>
            <a:r>
              <a:rPr lang="ja-JP" altLang="en-US" dirty="0" smtClean="0">
                <a:solidFill>
                  <a:schemeClr val="tx1"/>
                </a:solidFill>
              </a:rPr>
              <a:t>　　　　　</a:t>
            </a:r>
            <a:r>
              <a:rPr lang="ja-JP" altLang="en-US" smtClean="0">
                <a:solidFill>
                  <a:schemeClr val="tx1"/>
                </a:solidFill>
              </a:rPr>
              <a:t>　民泊</a:t>
            </a:r>
            <a:r>
              <a:rPr lang="ja-JP" altLang="en-US" dirty="0" smtClean="0">
                <a:solidFill>
                  <a:schemeClr val="tx1"/>
                </a:solidFill>
              </a:rPr>
              <a:t>　  ：約１００名　</a:t>
            </a:r>
            <a:r>
              <a:rPr lang="en-US" altLang="ja-JP" dirty="0" smtClean="0">
                <a:solidFill>
                  <a:schemeClr val="tx1"/>
                </a:solidFill>
              </a:rPr>
              <a:t>※</a:t>
            </a:r>
            <a:r>
              <a:rPr lang="ja-JP" altLang="en-US" dirty="0" smtClean="0">
                <a:solidFill>
                  <a:schemeClr val="tx1"/>
                </a:solidFill>
              </a:rPr>
              <a:t>１軒約４名</a:t>
            </a:r>
            <a:endParaRPr lang="en-US" altLang="ja-JP" dirty="0" smtClean="0">
              <a:solidFill>
                <a:schemeClr val="tx1"/>
              </a:solidFill>
            </a:endParaRPr>
          </a:p>
          <a:p>
            <a:r>
              <a:rPr lang="ja-JP" altLang="en-US" dirty="0" smtClean="0">
                <a:solidFill>
                  <a:schemeClr val="tx1"/>
                </a:solidFill>
              </a:rPr>
              <a:t>　　　　　　民宿泊：約３００名　</a:t>
            </a:r>
            <a:r>
              <a:rPr lang="en-US" altLang="ja-JP" dirty="0" smtClean="0">
                <a:solidFill>
                  <a:schemeClr val="tx1"/>
                </a:solidFill>
              </a:rPr>
              <a:t>※</a:t>
            </a:r>
            <a:r>
              <a:rPr lang="ja-JP" altLang="en-US" dirty="0" smtClean="0">
                <a:solidFill>
                  <a:schemeClr val="tx1"/>
                </a:solidFill>
              </a:rPr>
              <a:t>１軒約２０名</a:t>
            </a:r>
            <a:endParaRPr lang="en-US" altLang="ja-JP" dirty="0" smtClean="0">
              <a:solidFill>
                <a:schemeClr val="tx1"/>
              </a:solidFill>
            </a:endParaRPr>
          </a:p>
          <a:p>
            <a:r>
              <a:rPr kumimoji="1" lang="en-US" altLang="ja-JP" dirty="0" smtClean="0">
                <a:solidFill>
                  <a:schemeClr val="tx1"/>
                </a:solidFill>
              </a:rPr>
              <a:t>【</a:t>
            </a:r>
            <a:r>
              <a:rPr kumimoji="1" lang="ja-JP" altLang="en-US" dirty="0" smtClean="0">
                <a:solidFill>
                  <a:schemeClr val="tx1"/>
                </a:solidFill>
              </a:rPr>
              <a:t>団体</a:t>
            </a:r>
            <a:r>
              <a:rPr lang="ja-JP" altLang="en-US" dirty="0" smtClean="0">
                <a:solidFill>
                  <a:schemeClr val="tx1"/>
                </a:solidFill>
              </a:rPr>
              <a:t>名</a:t>
            </a:r>
            <a:r>
              <a:rPr lang="en-US" altLang="ja-JP" dirty="0" smtClean="0">
                <a:solidFill>
                  <a:schemeClr val="tx1"/>
                </a:solidFill>
              </a:rPr>
              <a:t>】</a:t>
            </a:r>
            <a:r>
              <a:rPr lang="ja-JP" altLang="en-US" dirty="0" smtClean="0">
                <a:solidFill>
                  <a:schemeClr val="tx1"/>
                </a:solidFill>
              </a:rPr>
              <a:t>　紀州体験交流ゆめ倶楽部</a:t>
            </a:r>
            <a:endParaRPr kumimoji="1" lang="en-US" altLang="ja-JP" dirty="0" smtClean="0">
              <a:solidFill>
                <a:schemeClr val="tx1"/>
              </a:solidFill>
            </a:endParaRPr>
          </a:p>
          <a:p>
            <a:endParaRPr lang="en-US" altLang="ja-JP" dirty="0" smtClean="0">
              <a:solidFill>
                <a:schemeClr val="tx1"/>
              </a:solidFill>
            </a:endParaRPr>
          </a:p>
          <a:p>
            <a:r>
              <a:rPr lang="ja-JP" altLang="en-US" dirty="0" smtClean="0">
                <a:solidFill>
                  <a:schemeClr val="tx1"/>
                </a:solidFill>
              </a:rPr>
              <a:t>大阪</a:t>
            </a:r>
            <a:r>
              <a:rPr lang="ja-JP" altLang="en-US" dirty="0">
                <a:solidFill>
                  <a:schemeClr val="tx1"/>
                </a:solidFill>
              </a:rPr>
              <a:t>市内からバスで約</a:t>
            </a:r>
            <a:r>
              <a:rPr lang="ja-JP" altLang="en-US" dirty="0" smtClean="0">
                <a:solidFill>
                  <a:schemeClr val="tx1"/>
                </a:solidFill>
              </a:rPr>
              <a:t>２時間</a:t>
            </a:r>
            <a:endParaRPr kumimoji="1" lang="ja-JP" altLang="en-US" dirty="0">
              <a:solidFill>
                <a:schemeClr val="tx1"/>
              </a:solidFill>
            </a:endParaRPr>
          </a:p>
        </p:txBody>
      </p:sp>
      <p:sp>
        <p:nvSpPr>
          <p:cNvPr id="22" name="四角形吹き出し 21"/>
          <p:cNvSpPr/>
          <p:nvPr/>
        </p:nvSpPr>
        <p:spPr>
          <a:xfrm>
            <a:off x="77535" y="3086155"/>
            <a:ext cx="4134424" cy="1710997"/>
          </a:xfrm>
          <a:prstGeom prst="wedgeRectCallout">
            <a:avLst>
              <a:gd name="adj1" fmla="val 100785"/>
              <a:gd name="adj2" fmla="val 69069"/>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白浜日置川エリア</a:t>
            </a:r>
            <a:endParaRPr lang="en-US" altLang="ja-JP" dirty="0">
              <a:solidFill>
                <a:schemeClr val="tx1"/>
              </a:solidFill>
            </a:endParaRPr>
          </a:p>
          <a:p>
            <a:r>
              <a:rPr lang="en-US" altLang="ja-JP" dirty="0">
                <a:solidFill>
                  <a:schemeClr val="tx1"/>
                </a:solidFill>
              </a:rPr>
              <a:t>【</a:t>
            </a:r>
            <a:r>
              <a:rPr lang="ja-JP" altLang="en-US" dirty="0">
                <a:solidFill>
                  <a:schemeClr val="tx1"/>
                </a:solidFill>
              </a:rPr>
              <a:t>受入可能人数</a:t>
            </a:r>
            <a:r>
              <a:rPr lang="en-US" altLang="ja-JP" dirty="0">
                <a:solidFill>
                  <a:schemeClr val="tx1"/>
                </a:solidFill>
              </a:rPr>
              <a:t>】</a:t>
            </a:r>
            <a:r>
              <a:rPr lang="ja-JP" altLang="en-US" dirty="0" smtClean="0">
                <a:solidFill>
                  <a:schemeClr val="tx1"/>
                </a:solidFill>
              </a:rPr>
              <a:t>約３２０名　</a:t>
            </a:r>
            <a:r>
              <a:rPr lang="en-US" altLang="ja-JP" dirty="0" smtClean="0">
                <a:solidFill>
                  <a:schemeClr val="tx1"/>
                </a:solidFill>
              </a:rPr>
              <a:t>※</a:t>
            </a:r>
            <a:r>
              <a:rPr lang="ja-JP" altLang="en-US" dirty="0" smtClean="0">
                <a:solidFill>
                  <a:schemeClr val="tx1"/>
                </a:solidFill>
              </a:rPr>
              <a:t>１軒約４名</a:t>
            </a:r>
            <a:endParaRPr lang="en-US" altLang="ja-JP" dirty="0">
              <a:solidFill>
                <a:schemeClr val="tx1"/>
              </a:solidFill>
            </a:endParaRPr>
          </a:p>
          <a:p>
            <a:r>
              <a:rPr lang="en-US" altLang="ja-JP" dirty="0">
                <a:solidFill>
                  <a:schemeClr val="tx1"/>
                </a:solidFill>
              </a:rPr>
              <a:t>【</a:t>
            </a:r>
            <a:r>
              <a:rPr lang="ja-JP" altLang="en-US" dirty="0">
                <a:solidFill>
                  <a:schemeClr val="tx1"/>
                </a:solidFill>
              </a:rPr>
              <a:t>団体名</a:t>
            </a:r>
            <a:r>
              <a:rPr lang="en-US" altLang="ja-JP" dirty="0">
                <a:solidFill>
                  <a:schemeClr val="tx1"/>
                </a:solidFill>
              </a:rPr>
              <a:t>】</a:t>
            </a:r>
            <a:r>
              <a:rPr lang="ja-JP" altLang="en-US" dirty="0">
                <a:solidFill>
                  <a:schemeClr val="tx1"/>
                </a:solidFill>
              </a:rPr>
              <a:t>　</a:t>
            </a:r>
            <a:r>
              <a:rPr lang="ja-JP" altLang="en-US" dirty="0" smtClean="0">
                <a:solidFill>
                  <a:schemeClr val="tx1"/>
                </a:solidFill>
              </a:rPr>
              <a:t>南紀州交流公社</a:t>
            </a:r>
            <a:endParaRPr lang="en-US" altLang="ja-JP" dirty="0">
              <a:solidFill>
                <a:schemeClr val="tx1"/>
              </a:solidFill>
            </a:endParaRPr>
          </a:p>
          <a:p>
            <a:r>
              <a:rPr lang="ja-JP" altLang="en-US" dirty="0">
                <a:solidFill>
                  <a:schemeClr val="tx1"/>
                </a:solidFill>
              </a:rPr>
              <a:t>　　　　　　　</a:t>
            </a:r>
            <a:endParaRPr lang="en-US" altLang="ja-JP" dirty="0">
              <a:solidFill>
                <a:schemeClr val="tx1"/>
              </a:solidFill>
            </a:endParaRPr>
          </a:p>
          <a:p>
            <a:r>
              <a:rPr lang="ja-JP" altLang="en-US" dirty="0" smtClean="0">
                <a:solidFill>
                  <a:schemeClr val="tx1"/>
                </a:solidFill>
              </a:rPr>
              <a:t>大阪</a:t>
            </a:r>
            <a:r>
              <a:rPr lang="ja-JP" altLang="en-US" dirty="0">
                <a:solidFill>
                  <a:schemeClr val="tx1"/>
                </a:solidFill>
              </a:rPr>
              <a:t>市内からバスで</a:t>
            </a:r>
            <a:r>
              <a:rPr lang="ja-JP" altLang="en-US" dirty="0" smtClean="0">
                <a:solidFill>
                  <a:schemeClr val="tx1"/>
                </a:solidFill>
              </a:rPr>
              <a:t>約３時間</a:t>
            </a:r>
            <a:endParaRPr lang="ja-JP" altLang="en-US" dirty="0">
              <a:solidFill>
                <a:schemeClr val="tx1"/>
              </a:solidFill>
            </a:endParaRPr>
          </a:p>
        </p:txBody>
      </p:sp>
      <p:sp>
        <p:nvSpPr>
          <p:cNvPr id="4" name="星 5 3"/>
          <p:cNvSpPr/>
          <p:nvPr/>
        </p:nvSpPr>
        <p:spPr>
          <a:xfrm>
            <a:off x="5644587" y="3212976"/>
            <a:ext cx="381610" cy="43204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星 5 14"/>
          <p:cNvSpPr/>
          <p:nvPr/>
        </p:nvSpPr>
        <p:spPr>
          <a:xfrm>
            <a:off x="6444908" y="4970589"/>
            <a:ext cx="381610" cy="43204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星 5 22"/>
          <p:cNvSpPr/>
          <p:nvPr/>
        </p:nvSpPr>
        <p:spPr>
          <a:xfrm>
            <a:off x="7646774" y="5760627"/>
            <a:ext cx="381610" cy="43204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323528" y="141136"/>
            <a:ext cx="5807640"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tx1"/>
                </a:solidFill>
                <a:latin typeface="HG丸ｺﾞｼｯｸM-PRO" panose="020F0600000000000000" pitchFamily="50" charset="-128"/>
                <a:ea typeface="HG丸ｺﾞｼｯｸM-PRO" panose="020F0600000000000000" pitchFamily="50" charset="-128"/>
              </a:rPr>
              <a:t>民泊・民宿泊の受入先</a:t>
            </a:r>
            <a:endParaRPr lang="en-US" altLang="ja-JP" sz="2400" b="1" dirty="0" smtClean="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58246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692696"/>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496" y="-27952"/>
            <a:ext cx="858309" cy="772349"/>
          </a:xfrm>
          <a:prstGeom prst="rect">
            <a:avLst/>
          </a:prstGeom>
        </p:spPr>
      </p:pic>
      <p:sp>
        <p:nvSpPr>
          <p:cNvPr id="7" name="スライド番号プレースホルダー 6"/>
          <p:cNvSpPr>
            <a:spLocks noGrp="1"/>
          </p:cNvSpPr>
          <p:nvPr>
            <p:ph type="sldNum" sz="quarter" idx="12"/>
          </p:nvPr>
        </p:nvSpPr>
        <p:spPr/>
        <p:txBody>
          <a:bodyPr/>
          <a:lstStyle/>
          <a:p>
            <a:fld id="{85E754C9-D8DF-439D-B96B-3FD00F9E1147}" type="slidenum">
              <a:rPr kumimoji="1" lang="ja-JP" altLang="en-US" b="1" smtClean="0">
                <a:latin typeface="ＭＳ Ｐゴシック" panose="020B0600070205080204" pitchFamily="50" charset="-128"/>
                <a:ea typeface="ＭＳ Ｐゴシック" panose="020B0600070205080204" pitchFamily="50" charset="-128"/>
              </a:rPr>
              <a:t>33</a:t>
            </a:fld>
            <a:endParaRPr kumimoji="1" lang="ja-JP" altLang="en-US" b="1" dirty="0">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25A93165-F60F-4D9B-9CDD-EE9ABB5FAB8B}"/>
              </a:ext>
            </a:extLst>
          </p:cNvPr>
          <p:cNvSpPr/>
          <p:nvPr/>
        </p:nvSpPr>
        <p:spPr>
          <a:xfrm>
            <a:off x="58428" y="1561742"/>
            <a:ext cx="4572000" cy="5001369"/>
          </a:xfrm>
          <a:prstGeom prst="rect">
            <a:avLst/>
          </a:prstGeom>
        </p:spPr>
        <p:txBody>
          <a:bodyPr>
            <a:spAutoFit/>
          </a:bodyPr>
          <a:lstStyle/>
          <a:p>
            <a:r>
              <a:rPr lang="ja-JP" altLang="en-US" sz="1100" dirty="0"/>
              <a:t>昨年、今回の修学旅行の行先を「和歌山県」に決めた。私もそうであるが、和歌山県に行ったことがない教員ばかりであった。しかし、いろいろな資料を見たり、旅行案内を検討していくとその素晴らしさが感じられた。ただ、生徒の反応はとても心配であった。案の定、旅行後に行ったアンケートの結果を見ると、</a:t>
            </a:r>
            <a:r>
              <a:rPr lang="ja-JP" altLang="en-US" sz="1100" dirty="0">
                <a:solidFill>
                  <a:srgbClr val="FF0000"/>
                </a:solidFill>
              </a:rPr>
              <a:t>行く前の時点では８５％もの生徒が「あまり行きたくない」という答えであった。</a:t>
            </a:r>
            <a:r>
              <a:rPr lang="ja-JP" altLang="en-US" sz="1100" dirty="0"/>
              <a:t>しかし、様々な手段を使い和歌山県の良さを生徒にＰＲした。串本海中公園の宇井館長に来てもらい講演をして頂いたり、文化祭に合わせて伊勢エビの抜け殻や、間伐材を使ったコースター等を和歌山から送ってもらい展示したり、スキップシティを使って和歌山に関わりのある番組を見たり、様々な事を行った。それにより、修学旅行直前にははっきりと「行きたくない」と言う声はあまり聞かなくなった。また、もう一つの不安は、民家に泊まる事であった。現代、他人の家に泊まったことがあるという経験は少ないと思う。生徒は民家の人と上手くやっていけるだろうか、とても心配であった。旅行前にはこのような様々な不安材料があったが、旅行を終えてみると、全てがうまくいき、素晴らしい修学旅行になったと実感している。</a:t>
            </a:r>
            <a:br>
              <a:rPr lang="ja-JP" altLang="en-US" sz="1100" dirty="0"/>
            </a:br>
            <a:r>
              <a:rPr lang="ja-JP" altLang="en-US" sz="1100" dirty="0"/>
              <a:t>成功した理由の一番目は、和歌山県の素晴らしさである。海・山などの雄大な自然。川口市では全く味わえない事である。そして、和歌山県、特にお世話になった串本町の皆さんの人柄である。不安であった民泊も、２日目にはその家族の方を「お父さん、お母さん」と呼ぶぐらいであった。二番目の理由は、事前の準備がよくできたことである。初めての場所、内容だけに、事前の準備を係の先生を中心として完璧に出来たことである。旅行中のあらゆる事を想定して綿密に準備が出来たことが成功に繋がったと感じる。最後の理由は、生徒の頑張りである。コミュニケーションを目的に様々な事を行った。それによく従ってくれたと思う。携帯電話の使用の制限や、マイ箸、マイ水筒の持参等々、ほぼ完全に行ってくれた。</a:t>
            </a:r>
            <a:br>
              <a:rPr lang="ja-JP" altLang="en-US" sz="1100" dirty="0"/>
            </a:br>
            <a:r>
              <a:rPr lang="ja-JP" altLang="en-US" sz="1100" dirty="0"/>
              <a:t>今回の修学旅行については、</a:t>
            </a:r>
            <a:r>
              <a:rPr lang="ja-JP" altLang="en-US" sz="1100" dirty="0">
                <a:solidFill>
                  <a:srgbClr val="FF0000"/>
                </a:solidFill>
              </a:rPr>
              <a:t>旅行後のアンケートで、９９％の生徒が満足をしてくれた</a:t>
            </a:r>
            <a:r>
              <a:rPr lang="ja-JP" altLang="en-US" sz="1100" dirty="0"/>
              <a:t>。</a:t>
            </a:r>
            <a:r>
              <a:rPr lang="ja-JP" altLang="en-US" sz="1100" dirty="0">
                <a:solidFill>
                  <a:srgbClr val="FF0000"/>
                </a:solidFill>
              </a:rPr>
              <a:t>私の経験には無い数字である。今回、和歌山県のやさしい人たちや雄大な自然に触れ合ったことで、生徒は大きく成長できたと思う。素晴らしい修学旅行にすることが出来た。</a:t>
            </a:r>
          </a:p>
        </p:txBody>
      </p:sp>
      <p:sp>
        <p:nvSpPr>
          <p:cNvPr id="8" name="正方形/長方形 7">
            <a:extLst>
              <a:ext uri="{FF2B5EF4-FFF2-40B4-BE49-F238E27FC236}">
                <a16:creationId xmlns:a16="http://schemas.microsoft.com/office/drawing/2014/main" id="{48A6AC08-31D4-48F8-91ED-F061C548C5B5}"/>
              </a:ext>
            </a:extLst>
          </p:cNvPr>
          <p:cNvSpPr/>
          <p:nvPr/>
        </p:nvSpPr>
        <p:spPr>
          <a:xfrm>
            <a:off x="4788182" y="1493390"/>
            <a:ext cx="3779911" cy="1277273"/>
          </a:xfrm>
          <a:prstGeom prst="rect">
            <a:avLst/>
          </a:prstGeom>
        </p:spPr>
        <p:txBody>
          <a:bodyPr wrap="square">
            <a:spAutoFit/>
          </a:bodyPr>
          <a:lstStyle/>
          <a:p>
            <a:r>
              <a:rPr lang="ja-JP" altLang="en-US" sz="1100" dirty="0"/>
              <a:t>私は、今回の体験学習を行って、普段地元では触れ合うことの出来ない自然と沢山触れ合うことが出来て、とてもいい思い出になりました。午前中のリバーカヌーでは、今まで見たことの無い川の青さを見て感動し、紀州備長炭の風鈴作りでは、炭の音の心地よさを感じる事が出来ました。</a:t>
            </a:r>
            <a:r>
              <a:rPr lang="ja-JP" altLang="en-US" sz="1100" dirty="0">
                <a:solidFill>
                  <a:srgbClr val="FF0000"/>
                </a:solidFill>
              </a:rPr>
              <a:t>あの大自然を見れたことは、私の中で一生の思い出となりまた行きたいと思いました。</a:t>
            </a:r>
          </a:p>
        </p:txBody>
      </p:sp>
      <p:pic>
        <p:nvPicPr>
          <p:cNvPr id="19" name="コンテンツ プレースホルダー 18">
            <a:extLst>
              <a:ext uri="{FF2B5EF4-FFF2-40B4-BE49-F238E27FC236}">
                <a16:creationId xmlns:a16="http://schemas.microsoft.com/office/drawing/2014/main" id="{3AFB8601-2050-4E04-83CD-EB33E075C21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58628" y="4824128"/>
            <a:ext cx="2042956" cy="1532219"/>
          </a:xfrm>
        </p:spPr>
      </p:pic>
      <p:sp>
        <p:nvSpPr>
          <p:cNvPr id="9" name="AutoShape 7">
            <a:extLst>
              <a:ext uri="{FF2B5EF4-FFF2-40B4-BE49-F238E27FC236}">
                <a16:creationId xmlns:a16="http://schemas.microsoft.com/office/drawing/2014/main" id="{8F8D3117-4934-47B6-B987-2EB4300EF65E}"/>
              </a:ext>
            </a:extLst>
          </p:cNvPr>
          <p:cNvSpPr>
            <a:spLocks noChangeArrowheads="1"/>
          </p:cNvSpPr>
          <p:nvPr/>
        </p:nvSpPr>
        <p:spPr bwMode="auto">
          <a:xfrm>
            <a:off x="173457" y="1139068"/>
            <a:ext cx="2232248" cy="343289"/>
          </a:xfrm>
          <a:prstGeom prst="roundRect">
            <a:avLst>
              <a:gd name="adj" fmla="val 16667"/>
            </a:avLst>
          </a:prstGeom>
          <a:solidFill>
            <a:srgbClr val="FFFF00">
              <a:alpha val="59999"/>
            </a:srgbClr>
          </a:solidFill>
          <a:ln w="0" algn="ctr">
            <a:solidFill>
              <a:schemeClr val="tx1"/>
            </a:solidFill>
            <a:round/>
            <a:headEnd/>
            <a:tailEnd/>
          </a:ln>
        </p:spPr>
        <p:txBody>
          <a:bodyPr wrap="none" anchor="ctr"/>
          <a:lstStyle/>
          <a:p>
            <a:pPr algn="ctr"/>
            <a:r>
              <a:rPr lang="ja-JP" altLang="en-US" sz="1100" b="1" dirty="0">
                <a:latin typeface="HG丸ｺﾞｼｯｸM-PRO" pitchFamily="50" charset="-128"/>
                <a:ea typeface="HG丸ｺﾞｼｯｸM-PRO" pitchFamily="50" charset="-128"/>
              </a:rPr>
              <a:t>埼玉県立Ａ高等学校 教諭　感想</a:t>
            </a:r>
          </a:p>
        </p:txBody>
      </p:sp>
      <p:sp>
        <p:nvSpPr>
          <p:cNvPr id="10" name="AutoShape 7">
            <a:extLst>
              <a:ext uri="{FF2B5EF4-FFF2-40B4-BE49-F238E27FC236}">
                <a16:creationId xmlns:a16="http://schemas.microsoft.com/office/drawing/2014/main" id="{C70F8A30-3F3D-4616-B88A-B3BCB4D34481}"/>
              </a:ext>
            </a:extLst>
          </p:cNvPr>
          <p:cNvSpPr>
            <a:spLocks noChangeArrowheads="1"/>
          </p:cNvSpPr>
          <p:nvPr/>
        </p:nvSpPr>
        <p:spPr bwMode="auto">
          <a:xfrm>
            <a:off x="5387752" y="1070056"/>
            <a:ext cx="2232248" cy="343289"/>
          </a:xfrm>
          <a:prstGeom prst="roundRect">
            <a:avLst>
              <a:gd name="adj" fmla="val 16667"/>
            </a:avLst>
          </a:prstGeom>
          <a:solidFill>
            <a:srgbClr val="FFFF00">
              <a:alpha val="59999"/>
            </a:srgbClr>
          </a:solidFill>
          <a:ln w="0" algn="ctr">
            <a:solidFill>
              <a:schemeClr val="tx1"/>
            </a:solidFill>
            <a:round/>
            <a:headEnd/>
            <a:tailEnd/>
          </a:ln>
        </p:spPr>
        <p:txBody>
          <a:bodyPr wrap="none" anchor="ctr"/>
          <a:lstStyle/>
          <a:p>
            <a:pPr algn="ctr"/>
            <a:r>
              <a:rPr lang="ja-JP" altLang="en-US" sz="1100" b="1" dirty="0">
                <a:latin typeface="HG丸ｺﾞｼｯｸM-PRO" pitchFamily="50" charset="-128"/>
                <a:ea typeface="HG丸ｺﾞｼｯｸM-PRO" pitchFamily="50" charset="-128"/>
              </a:rPr>
              <a:t>福岡県立</a:t>
            </a:r>
            <a:r>
              <a:rPr lang="en-US" altLang="ja-JP" sz="1100" b="1" dirty="0">
                <a:latin typeface="HG丸ｺﾞｼｯｸM-PRO" pitchFamily="50" charset="-128"/>
                <a:ea typeface="HG丸ｺﾞｼｯｸM-PRO" pitchFamily="50" charset="-128"/>
              </a:rPr>
              <a:t>B</a:t>
            </a:r>
            <a:r>
              <a:rPr lang="ja-JP" altLang="en-US" sz="1100" b="1" dirty="0">
                <a:latin typeface="HG丸ｺﾞｼｯｸM-PRO" pitchFamily="50" charset="-128"/>
                <a:ea typeface="HG丸ｺﾞｼｯｸM-PRO" pitchFamily="50" charset="-128"/>
              </a:rPr>
              <a:t>高等学校 　生徒　感想</a:t>
            </a:r>
          </a:p>
        </p:txBody>
      </p:sp>
      <p:sp>
        <p:nvSpPr>
          <p:cNvPr id="11" name="正方形/長方形 10">
            <a:extLst>
              <a:ext uri="{FF2B5EF4-FFF2-40B4-BE49-F238E27FC236}">
                <a16:creationId xmlns:a16="http://schemas.microsoft.com/office/drawing/2014/main" id="{A49ECA3D-E7DF-4241-A0E8-B4116ACBAD8F}"/>
              </a:ext>
            </a:extLst>
          </p:cNvPr>
          <p:cNvSpPr/>
          <p:nvPr/>
        </p:nvSpPr>
        <p:spPr>
          <a:xfrm>
            <a:off x="118707" y="1561742"/>
            <a:ext cx="4453294" cy="500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00CDAAD-0D30-4286-8182-4B61E0CC19AA}"/>
              </a:ext>
            </a:extLst>
          </p:cNvPr>
          <p:cNvSpPr/>
          <p:nvPr/>
        </p:nvSpPr>
        <p:spPr>
          <a:xfrm>
            <a:off x="1882021" y="66647"/>
            <a:ext cx="5379957" cy="57136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t>修学旅行後の感想（教諭＆生徒）</a:t>
            </a:r>
            <a:endParaRPr lang="en-US" altLang="ja-JP" sz="2400" dirty="0"/>
          </a:p>
        </p:txBody>
      </p:sp>
      <p:sp>
        <p:nvSpPr>
          <p:cNvPr id="14" name="正方形/長方形 13">
            <a:extLst>
              <a:ext uri="{FF2B5EF4-FFF2-40B4-BE49-F238E27FC236}">
                <a16:creationId xmlns:a16="http://schemas.microsoft.com/office/drawing/2014/main" id="{5FF2432F-7D9A-4115-82BF-B46ABFA31BF8}"/>
              </a:ext>
            </a:extLst>
          </p:cNvPr>
          <p:cNvSpPr/>
          <p:nvPr/>
        </p:nvSpPr>
        <p:spPr>
          <a:xfrm>
            <a:off x="4910038" y="3347383"/>
            <a:ext cx="3564239" cy="1277273"/>
          </a:xfrm>
          <a:prstGeom prst="rect">
            <a:avLst/>
          </a:prstGeom>
        </p:spPr>
        <p:txBody>
          <a:bodyPr wrap="square">
            <a:spAutoFit/>
          </a:bodyPr>
          <a:lstStyle/>
          <a:p>
            <a:r>
              <a:rPr lang="ja-JP" altLang="en-US" sz="1100" dirty="0"/>
              <a:t>今回、和歌山県に修学旅行に行き、とても楽しく過ごしてくることができました。</a:t>
            </a:r>
            <a:r>
              <a:rPr lang="ja-JP" altLang="en-US" sz="1100" dirty="0">
                <a:solidFill>
                  <a:srgbClr val="FF0000"/>
                </a:solidFill>
              </a:rPr>
              <a:t>和歌山県は初めて行きましたが、自分で想像していたところより、とてもいい所だと思いました。</a:t>
            </a:r>
            <a:r>
              <a:rPr lang="ja-JP" altLang="en-US" sz="1100" dirty="0"/>
              <a:t>僕は、自然体験学で花炭焼きと、リバーカヌーをやり、花炭焼きでは入れ物作りがとても難しかったです。リバーカヌーでは、初めてで</a:t>
            </a:r>
            <a:r>
              <a:rPr lang="en-US" altLang="ja-JP" sz="1100" dirty="0"/>
              <a:t>2</a:t>
            </a:r>
            <a:r>
              <a:rPr lang="ja-JP" altLang="en-US" sz="1100" dirty="0"/>
              <a:t>人乗って楽しかったです。また、川へ落ちた時には早く助けてくれたので、とても助かりました。</a:t>
            </a:r>
          </a:p>
        </p:txBody>
      </p:sp>
      <p:sp>
        <p:nvSpPr>
          <p:cNvPr id="15" name="四角形: 角を丸くする 14">
            <a:extLst>
              <a:ext uri="{FF2B5EF4-FFF2-40B4-BE49-F238E27FC236}">
                <a16:creationId xmlns:a16="http://schemas.microsoft.com/office/drawing/2014/main" id="{A7943666-0006-4F14-8FA2-0C9EF5682FD3}"/>
              </a:ext>
            </a:extLst>
          </p:cNvPr>
          <p:cNvSpPr/>
          <p:nvPr/>
        </p:nvSpPr>
        <p:spPr>
          <a:xfrm>
            <a:off x="4754787" y="1482357"/>
            <a:ext cx="3737062" cy="12750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CA403846-D441-4E8B-8C43-93D89FA5C04E}"/>
              </a:ext>
            </a:extLst>
          </p:cNvPr>
          <p:cNvSpPr/>
          <p:nvPr/>
        </p:nvSpPr>
        <p:spPr>
          <a:xfrm>
            <a:off x="4788182" y="3305355"/>
            <a:ext cx="3692978" cy="13315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AutoShape 7">
            <a:extLst>
              <a:ext uri="{FF2B5EF4-FFF2-40B4-BE49-F238E27FC236}">
                <a16:creationId xmlns:a16="http://schemas.microsoft.com/office/drawing/2014/main" id="{7B04933F-F07E-4C11-B41B-2BA8DF8ED2A1}"/>
              </a:ext>
            </a:extLst>
          </p:cNvPr>
          <p:cNvSpPr>
            <a:spLocks noChangeArrowheads="1"/>
          </p:cNvSpPr>
          <p:nvPr/>
        </p:nvSpPr>
        <p:spPr bwMode="auto">
          <a:xfrm>
            <a:off x="5293550" y="2880034"/>
            <a:ext cx="2519300" cy="336107"/>
          </a:xfrm>
          <a:prstGeom prst="roundRect">
            <a:avLst>
              <a:gd name="adj" fmla="val 16667"/>
            </a:avLst>
          </a:prstGeom>
          <a:solidFill>
            <a:srgbClr val="FFFF00">
              <a:alpha val="59999"/>
            </a:srgbClr>
          </a:solidFill>
          <a:ln w="0" algn="ctr">
            <a:solidFill>
              <a:schemeClr val="tx1"/>
            </a:solidFill>
            <a:round/>
            <a:headEnd/>
            <a:tailEnd/>
          </a:ln>
        </p:spPr>
        <p:txBody>
          <a:bodyPr wrap="none" anchor="ctr"/>
          <a:lstStyle/>
          <a:p>
            <a:pPr algn="ctr"/>
            <a:r>
              <a:rPr lang="ja-JP" altLang="en-US" sz="1100" b="1" dirty="0">
                <a:latin typeface="HG丸ｺﾞｼｯｸM-PRO" pitchFamily="50" charset="-128"/>
                <a:ea typeface="HG丸ｺﾞｼｯｸM-PRO" pitchFamily="50" charset="-128"/>
              </a:rPr>
              <a:t>神奈川県立Ｃ高等学校 　生徒　感想</a:t>
            </a:r>
          </a:p>
        </p:txBody>
      </p:sp>
      <p:pic>
        <p:nvPicPr>
          <p:cNvPr id="21" name="図 20">
            <a:extLst>
              <a:ext uri="{FF2B5EF4-FFF2-40B4-BE49-F238E27FC236}">
                <a16:creationId xmlns:a16="http://schemas.microsoft.com/office/drawing/2014/main" id="{5A0A61CE-1458-49A7-AAA2-28FB195AB4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6322" y="4785762"/>
            <a:ext cx="2021199" cy="1515900"/>
          </a:xfrm>
          <a:prstGeom prst="rect">
            <a:avLst/>
          </a:prstGeom>
        </p:spPr>
      </p:pic>
    </p:spTree>
    <p:extLst>
      <p:ext uri="{BB962C8B-B14F-4D97-AF65-F5344CB8AC3E}">
        <p14:creationId xmlns:p14="http://schemas.microsoft.com/office/powerpoint/2010/main" val="3608865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スライド番号プレースホルダー 3">
            <a:extLst>
              <a:ext uri="{FF2B5EF4-FFF2-40B4-BE49-F238E27FC236}">
                <a16:creationId xmlns:a16="http://schemas.microsoft.com/office/drawing/2014/main" id="{5FAC2544-1B08-4F90-AC2F-03F5796BCA35}"/>
              </a:ext>
            </a:extLst>
          </p:cNvPr>
          <p:cNvSpPr>
            <a:spLocks noGrp="1"/>
          </p:cNvSpPr>
          <p:nvPr>
            <p:ph type="sldNum" sz="quarter" idx="12"/>
          </p:nvPr>
        </p:nvSpPr>
        <p:spPr bwMode="auto">
          <a:xfrm>
            <a:off x="6832571" y="6518440"/>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20000"/>
              </a:spcBef>
              <a:buFontTx/>
              <a:buNone/>
            </a:pPr>
            <a:fld id="{D1B9E1AF-1110-409E-80FA-0D32FB9D2AA2}" type="slidenum">
              <a:rPr lang="en-US" altLang="ja-JP" sz="1200" b="1">
                <a:solidFill>
                  <a:srgbClr val="898989"/>
                </a:solidFill>
                <a:latin typeface="+mj-ea"/>
                <a:ea typeface="+mj-ea"/>
              </a:rPr>
              <a:pPr>
                <a:lnSpc>
                  <a:spcPct val="100000"/>
                </a:lnSpc>
                <a:spcBef>
                  <a:spcPct val="20000"/>
                </a:spcBef>
                <a:buFontTx/>
                <a:buNone/>
              </a:pPr>
              <a:t>4</a:t>
            </a:fld>
            <a:endParaRPr lang="en-US" altLang="ja-JP" sz="1200" b="1" dirty="0">
              <a:solidFill>
                <a:srgbClr val="898989"/>
              </a:solidFill>
              <a:latin typeface="+mj-ea"/>
              <a:ea typeface="+mj-ea"/>
            </a:endParaRPr>
          </a:p>
        </p:txBody>
      </p:sp>
      <p:sp>
        <p:nvSpPr>
          <p:cNvPr id="17" name="ホームベース 16">
            <a:extLst>
              <a:ext uri="{FF2B5EF4-FFF2-40B4-BE49-F238E27FC236}">
                <a16:creationId xmlns:a16="http://schemas.microsoft.com/office/drawing/2014/main" id="{2F1E8F66-07BD-4B34-A1A9-BF0C5F9C4D9E}"/>
              </a:ext>
            </a:extLst>
          </p:cNvPr>
          <p:cNvSpPr/>
          <p:nvPr/>
        </p:nvSpPr>
        <p:spPr>
          <a:xfrm>
            <a:off x="211138" y="908720"/>
            <a:ext cx="6161062" cy="431800"/>
          </a:xfrm>
          <a:prstGeom prst="homePlat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１  世界基準の環境で体験ができます！</a:t>
            </a:r>
            <a:endParaRPr lang="en-US" altLang="ja-JP"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8" name="ホームベース 17">
            <a:extLst>
              <a:ext uri="{FF2B5EF4-FFF2-40B4-BE49-F238E27FC236}">
                <a16:creationId xmlns:a16="http://schemas.microsoft.com/office/drawing/2014/main" id="{064600EE-F27D-4142-9F29-AE5E31EBF389}"/>
              </a:ext>
            </a:extLst>
          </p:cNvPr>
          <p:cNvSpPr/>
          <p:nvPr/>
        </p:nvSpPr>
        <p:spPr>
          <a:xfrm>
            <a:off x="211138" y="2479572"/>
            <a:ext cx="6161062" cy="433387"/>
          </a:xfrm>
          <a:prstGeom prst="homePlate">
            <a:avLst/>
          </a:prstGeom>
          <a:solidFill>
            <a:srgbClr val="3399FF"/>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２  学習効果の高い体験メニューが多数あります！</a:t>
            </a:r>
            <a:endParaRPr lang="ja-JP" altLang="en-US" sz="1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9" name="ホームベース 18">
            <a:extLst>
              <a:ext uri="{FF2B5EF4-FFF2-40B4-BE49-F238E27FC236}">
                <a16:creationId xmlns:a16="http://schemas.microsoft.com/office/drawing/2014/main" id="{0332C341-C082-491B-A54A-B6E025AB5E31}"/>
              </a:ext>
            </a:extLst>
          </p:cNvPr>
          <p:cNvSpPr/>
          <p:nvPr/>
        </p:nvSpPr>
        <p:spPr>
          <a:xfrm>
            <a:off x="211137" y="3804678"/>
            <a:ext cx="6161061" cy="431800"/>
          </a:xfrm>
          <a:prstGeom prst="homePlat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３  地の利を生かした効率的な体験ができます！</a:t>
            </a:r>
            <a:endParaRPr lang="ja-JP" altLang="en-US"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0" name="ホームベース 19">
            <a:extLst>
              <a:ext uri="{FF2B5EF4-FFF2-40B4-BE49-F238E27FC236}">
                <a16:creationId xmlns:a16="http://schemas.microsoft.com/office/drawing/2014/main" id="{B2582739-058E-4876-9553-CED192DE8CE0}"/>
              </a:ext>
            </a:extLst>
          </p:cNvPr>
          <p:cNvSpPr/>
          <p:nvPr/>
        </p:nvSpPr>
        <p:spPr>
          <a:xfrm>
            <a:off x="211138" y="5185972"/>
            <a:ext cx="6161060" cy="431800"/>
          </a:xfrm>
          <a:prstGeom prst="homePlate">
            <a:avLst/>
          </a:prstGeom>
          <a:solidFill>
            <a:srgbClr val="00CC66"/>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４  行政機関等がサポート＆バックアップします！</a:t>
            </a:r>
            <a:endParaRPr lang="ja-JP" altLang="en-US"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73067" name="テキスト ボックス 22">
            <a:extLst>
              <a:ext uri="{FF2B5EF4-FFF2-40B4-BE49-F238E27FC236}">
                <a16:creationId xmlns:a16="http://schemas.microsoft.com/office/drawing/2014/main" id="{1D17F3E2-3634-4AD9-AC7D-70DCA57AE054}"/>
              </a:ext>
            </a:extLst>
          </p:cNvPr>
          <p:cNvSpPr txBox="1">
            <a:spLocks noChangeArrowheads="1"/>
          </p:cNvSpPr>
          <p:nvPr/>
        </p:nvSpPr>
        <p:spPr bwMode="auto">
          <a:xfrm>
            <a:off x="88301" y="1329651"/>
            <a:ext cx="88016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800" b="0" u="none" dirty="0">
                <a:latin typeface="ＭＳ Ｐゴシック" panose="020B0600070205080204" pitchFamily="50" charset="-128"/>
                <a:ea typeface="HG丸ｺﾞｼｯｸM-PRO" panose="020F0600000000000000" pitchFamily="50" charset="-128"/>
              </a:rPr>
              <a:t>・世界遺産登録エリア「熊野古道」「高野山」</a:t>
            </a:r>
            <a:endParaRPr lang="en-US" altLang="ja-JP" sz="1800" b="0" u="none" dirty="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800" b="0" u="none" dirty="0">
                <a:latin typeface="ＭＳ Ｐゴシック" panose="020B0600070205080204" pitchFamily="50" charset="-128"/>
                <a:ea typeface="HG丸ｺﾞｼｯｸM-PRO" panose="020F0600000000000000" pitchFamily="50" charset="-128"/>
              </a:rPr>
              <a:t>・国際的に重要な湿地を保全する</a:t>
            </a:r>
            <a:r>
              <a:rPr lang="ja-JP" altLang="en-US" sz="1800" b="0" u="none" dirty="0" smtClean="0">
                <a:latin typeface="ＭＳ Ｐゴシック" panose="020B0600070205080204" pitchFamily="50" charset="-128"/>
                <a:ea typeface="HG丸ｺﾞｼｯｸM-PRO" panose="020F0600000000000000" pitchFamily="50" charset="-128"/>
              </a:rPr>
              <a:t>条約</a:t>
            </a:r>
            <a:endParaRPr lang="en-US" altLang="ja-JP" sz="1800" b="0" u="none" dirty="0" smtClean="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800" dirty="0">
                <a:latin typeface="ＭＳ Ｐゴシック" panose="020B0600070205080204" pitchFamily="50" charset="-128"/>
                <a:ea typeface="HG丸ｺﾞｼｯｸM-PRO" panose="020F0600000000000000" pitchFamily="50" charset="-128"/>
              </a:rPr>
              <a:t> </a:t>
            </a:r>
            <a:r>
              <a:rPr lang="ja-JP" altLang="en-US" sz="1800" dirty="0" smtClean="0">
                <a:latin typeface="ＭＳ Ｐゴシック" panose="020B0600070205080204" pitchFamily="50" charset="-128"/>
                <a:ea typeface="HG丸ｺﾞｼｯｸM-PRO" panose="020F0600000000000000" pitchFamily="50" charset="-128"/>
              </a:rPr>
              <a:t>   </a:t>
            </a:r>
            <a:r>
              <a:rPr lang="ja-JP" altLang="en-US" sz="1800" b="0" u="none" dirty="0" smtClean="0">
                <a:latin typeface="ＭＳ Ｐゴシック" panose="020B0600070205080204" pitchFamily="50" charset="-128"/>
                <a:ea typeface="HG丸ｺﾞｼｯｸM-PRO" panose="020F0600000000000000" pitchFamily="50" charset="-128"/>
              </a:rPr>
              <a:t>「</a:t>
            </a:r>
            <a:r>
              <a:rPr lang="ja-JP" altLang="en-US" sz="1800" b="0" u="none" dirty="0">
                <a:latin typeface="ＭＳ Ｐゴシック" panose="020B0600070205080204" pitchFamily="50" charset="-128"/>
                <a:ea typeface="HG丸ｺﾞｼｯｸM-PRO" panose="020F0600000000000000" pitchFamily="50" charset="-128"/>
              </a:rPr>
              <a:t>ラムサール条約 串本町のテーブル珊瑚</a:t>
            </a:r>
            <a:r>
              <a:rPr lang="ja-JP" altLang="en-US" sz="1800" dirty="0">
                <a:latin typeface="ＭＳ Ｐゴシック" panose="020B0600070205080204" pitchFamily="50" charset="-128"/>
                <a:ea typeface="HG丸ｺﾞｼｯｸM-PRO" panose="020F0600000000000000" pitchFamily="50" charset="-128"/>
              </a:rPr>
              <a:t>群</a:t>
            </a:r>
            <a:r>
              <a:rPr lang="ja-JP" altLang="en-US" sz="1800" b="0" u="none" dirty="0">
                <a:latin typeface="ＭＳ Ｐゴシック" panose="020B0600070205080204" pitchFamily="50" charset="-128"/>
                <a:ea typeface="HG丸ｺﾞｼｯｸM-PRO" panose="020F0600000000000000" pitchFamily="50" charset="-128"/>
              </a:rPr>
              <a:t>」　　　　　　　　　　　　</a:t>
            </a:r>
            <a:endParaRPr lang="en-US" altLang="ja-JP" sz="1800" b="0" u="none" dirty="0">
              <a:latin typeface="ＭＳ Ｐゴシック" panose="020B0600070205080204" pitchFamily="50" charset="-128"/>
              <a:ea typeface="HG丸ｺﾞｼｯｸM-PRO" panose="020F0600000000000000" pitchFamily="50" charset="-128"/>
            </a:endParaRPr>
          </a:p>
        </p:txBody>
      </p:sp>
      <p:sp>
        <p:nvSpPr>
          <p:cNvPr id="173068" name="テキスト ボックス 23">
            <a:extLst>
              <a:ext uri="{FF2B5EF4-FFF2-40B4-BE49-F238E27FC236}">
                <a16:creationId xmlns:a16="http://schemas.microsoft.com/office/drawing/2014/main" id="{D5AC2F69-D134-4192-814B-328887D8CE58}"/>
              </a:ext>
            </a:extLst>
          </p:cNvPr>
          <p:cNvSpPr txBox="1">
            <a:spLocks noChangeArrowheads="1"/>
          </p:cNvSpPr>
          <p:nvPr/>
        </p:nvSpPr>
        <p:spPr bwMode="auto">
          <a:xfrm>
            <a:off x="88301" y="2899745"/>
            <a:ext cx="8507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800" b="0" u="none" dirty="0">
                <a:latin typeface="ＭＳ Ｐゴシック" panose="020B0600070205080204" pitchFamily="50" charset="-128"/>
                <a:ea typeface="HG丸ｺﾞｼｯｸM-PRO" panose="020F0600000000000000" pitchFamily="50" charset="-128"/>
              </a:rPr>
              <a:t>・熊野古道の保全活動や黒マグロによる資源の枯渇や食育　</a:t>
            </a:r>
            <a:endParaRPr lang="en-US" altLang="ja-JP" sz="1800" b="0" u="none" dirty="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800" b="0" u="none" dirty="0">
                <a:latin typeface="ＭＳ Ｐゴシック" panose="020B0600070205080204" pitchFamily="50" charset="-128"/>
                <a:ea typeface="HG丸ｺﾞｼｯｸM-PRO" panose="020F0600000000000000" pitchFamily="50" charset="-128"/>
              </a:rPr>
              <a:t>・アクティブ体験・インドア体験等の選択肢の多さ　　　　　</a:t>
            </a:r>
            <a:endParaRPr lang="ja-JP" altLang="en-US" sz="1800" b="0" u="none" dirty="0">
              <a:latin typeface="メイリオ" panose="020B0604030504040204" pitchFamily="50" charset="-128"/>
              <a:ea typeface="メイリオ" panose="020B0604030504040204" pitchFamily="50" charset="-128"/>
            </a:endParaRPr>
          </a:p>
        </p:txBody>
      </p:sp>
      <p:sp>
        <p:nvSpPr>
          <p:cNvPr id="173069" name="テキスト ボックス 24">
            <a:extLst>
              <a:ext uri="{FF2B5EF4-FFF2-40B4-BE49-F238E27FC236}">
                <a16:creationId xmlns:a16="http://schemas.microsoft.com/office/drawing/2014/main" id="{55D9B34F-5F81-4ABF-A852-B6D440EFB301}"/>
              </a:ext>
            </a:extLst>
          </p:cNvPr>
          <p:cNvSpPr txBox="1">
            <a:spLocks noChangeArrowheads="1"/>
          </p:cNvSpPr>
          <p:nvPr/>
        </p:nvSpPr>
        <p:spPr bwMode="auto">
          <a:xfrm>
            <a:off x="88300" y="4224851"/>
            <a:ext cx="8507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800" b="0" u="none" dirty="0">
                <a:latin typeface="ＭＳ Ｐゴシック" panose="020B0600070205080204" pitchFamily="50" charset="-128"/>
                <a:ea typeface="HG丸ｺﾞｼｯｸM-PRO" panose="020F0600000000000000" pitchFamily="50" charset="-128"/>
              </a:rPr>
              <a:t>・紀伊半島の特徴として山と海の距離が近い　</a:t>
            </a:r>
            <a:endParaRPr lang="en-US" altLang="ja-JP" sz="1800" b="0" u="none" dirty="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800" b="0" u="none" dirty="0">
                <a:latin typeface="ＭＳ Ｐゴシック" panose="020B0600070205080204" pitchFamily="50" charset="-128"/>
                <a:ea typeface="HG丸ｺﾞｼｯｸM-PRO" panose="020F0600000000000000" pitchFamily="50" charset="-128"/>
              </a:rPr>
              <a:t>・山の体験、川の体験、海の体験が午前と午後に分けできる　　　　　</a:t>
            </a:r>
            <a:endParaRPr lang="ja-JP" altLang="en-US" sz="1800" b="0" u="none" dirty="0">
              <a:latin typeface="メイリオ" panose="020B0604030504040204" pitchFamily="50" charset="-128"/>
              <a:ea typeface="メイリオ" panose="020B0604030504040204" pitchFamily="50" charset="-128"/>
            </a:endParaRPr>
          </a:p>
        </p:txBody>
      </p:sp>
      <p:sp>
        <p:nvSpPr>
          <p:cNvPr id="173070" name="テキスト ボックス 25">
            <a:extLst>
              <a:ext uri="{FF2B5EF4-FFF2-40B4-BE49-F238E27FC236}">
                <a16:creationId xmlns:a16="http://schemas.microsoft.com/office/drawing/2014/main" id="{032E65B8-B02E-43D9-9918-C72CF33BCD0F}"/>
              </a:ext>
            </a:extLst>
          </p:cNvPr>
          <p:cNvSpPr txBox="1">
            <a:spLocks noChangeArrowheads="1"/>
          </p:cNvSpPr>
          <p:nvPr/>
        </p:nvSpPr>
        <p:spPr bwMode="auto">
          <a:xfrm>
            <a:off x="157653" y="5597173"/>
            <a:ext cx="85074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1800" b="0" u="none" dirty="0">
                <a:latin typeface="ＭＳ Ｐゴシック" panose="020B0600070205080204" pitchFamily="50" charset="-128"/>
                <a:ea typeface="HG丸ｺﾞｼｯｸM-PRO" panose="020F0600000000000000" pitchFamily="50" charset="-128"/>
              </a:rPr>
              <a:t>・トラブル時や災害時における安全安心の対応や来県実績数</a:t>
            </a:r>
            <a:endParaRPr lang="en-US" altLang="ja-JP" sz="1800" b="0" u="none" dirty="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600" b="0" u="none" dirty="0" smtClean="0">
                <a:latin typeface="ＭＳ Ｐゴシック" panose="020B0600070205080204" pitchFamily="50" charset="-128"/>
                <a:ea typeface="HG丸ｺﾞｼｯｸM-PRO" panose="020F0600000000000000" pitchFamily="50" charset="-128"/>
              </a:rPr>
              <a:t>（Ｒ元年度：８５校　Ｈ３０年度：６３校　</a:t>
            </a:r>
            <a:r>
              <a:rPr lang="ja-JP" altLang="en-US" sz="1600" dirty="0" smtClean="0">
                <a:latin typeface="ＭＳ Ｐゴシック" panose="020B0600070205080204" pitchFamily="50" charset="-128"/>
                <a:ea typeface="HG丸ｺﾞｼｯｸM-PRO" panose="020F0600000000000000" pitchFamily="50" charset="-128"/>
              </a:rPr>
              <a:t>Ｈ</a:t>
            </a:r>
            <a:r>
              <a:rPr lang="ja-JP" altLang="en-US" sz="1600" dirty="0">
                <a:latin typeface="ＭＳ Ｐゴシック" panose="020B0600070205080204" pitchFamily="50" charset="-128"/>
                <a:ea typeface="HG丸ｺﾞｼｯｸM-PRO" panose="020F0600000000000000" pitchFamily="50" charset="-128"/>
              </a:rPr>
              <a:t>２９年度</a:t>
            </a:r>
            <a:r>
              <a:rPr lang="ja-JP" altLang="en-US" sz="1600" dirty="0" smtClean="0">
                <a:latin typeface="ＭＳ Ｐゴシック" panose="020B0600070205080204" pitchFamily="50" charset="-128"/>
                <a:ea typeface="HG丸ｺﾞｼｯｸM-PRO" panose="020F0600000000000000" pitchFamily="50" charset="-128"/>
              </a:rPr>
              <a:t>：</a:t>
            </a:r>
            <a:r>
              <a:rPr lang="ja-JP" altLang="en-US" sz="1600" dirty="0">
                <a:latin typeface="ＭＳ Ｐゴシック" panose="020B0600070205080204" pitchFamily="50" charset="-128"/>
                <a:ea typeface="HG丸ｺﾞｼｯｸM-PRO" panose="020F0600000000000000" pitchFamily="50" charset="-128"/>
              </a:rPr>
              <a:t>６６</a:t>
            </a:r>
            <a:r>
              <a:rPr lang="ja-JP" altLang="en-US" sz="1600" b="0" u="none" dirty="0" smtClean="0">
                <a:latin typeface="ＭＳ Ｐゴシック" panose="020B0600070205080204" pitchFamily="50" charset="-128"/>
                <a:ea typeface="HG丸ｺﾞｼｯｸM-PRO" panose="020F0600000000000000" pitchFamily="50" charset="-128"/>
              </a:rPr>
              <a:t>校  ） </a:t>
            </a:r>
            <a:r>
              <a:rPr lang="ja-JP" altLang="en-US" sz="1800" b="0" u="none" dirty="0">
                <a:latin typeface="ＭＳ Ｐゴシック" panose="020B0600070205080204" pitchFamily="50" charset="-128"/>
                <a:ea typeface="HG丸ｺﾞｼｯｸM-PRO" panose="020F0600000000000000" pitchFamily="50" charset="-128"/>
              </a:rPr>
              <a:t>　</a:t>
            </a:r>
            <a:endParaRPr lang="en-US" altLang="ja-JP" sz="1800" b="0" u="none" dirty="0">
              <a:latin typeface="ＭＳ Ｐゴシック" panose="020B0600070205080204" pitchFamily="50" charset="-128"/>
              <a:ea typeface="HG丸ｺﾞｼｯｸM-PRO" panose="020F0600000000000000" pitchFamily="50" charset="-128"/>
            </a:endParaRPr>
          </a:p>
          <a:p>
            <a:pPr>
              <a:lnSpc>
                <a:spcPct val="100000"/>
              </a:lnSpc>
              <a:spcBef>
                <a:spcPct val="0"/>
              </a:spcBef>
              <a:buFontTx/>
              <a:buNone/>
            </a:pPr>
            <a:r>
              <a:rPr lang="ja-JP" altLang="en-US" sz="1800" b="0" u="none" dirty="0">
                <a:latin typeface="ＭＳ Ｐゴシック" panose="020B0600070205080204" pitchFamily="50" charset="-128"/>
                <a:ea typeface="HG丸ｺﾞｼｯｸM-PRO" panose="020F0600000000000000" pitchFamily="50" charset="-128"/>
              </a:rPr>
              <a:t>・事前事後学習や地域と連携した手作りの修学旅行が可能　　</a:t>
            </a:r>
            <a:endParaRPr lang="ja-JP" altLang="en-US" sz="1800" b="0" u="none" dirty="0">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55A9EDF6-1BFD-4769-8FEE-C72D5AFB87B9}"/>
              </a:ext>
            </a:extLst>
          </p:cNvPr>
          <p:cNvSpPr/>
          <p:nvPr/>
        </p:nvSpPr>
        <p:spPr>
          <a:xfrm>
            <a:off x="425240" y="-43016"/>
            <a:ext cx="5946959" cy="55577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a:solidFill>
                  <a:srgbClr val="FF0000"/>
                </a:solidFill>
              </a:rPr>
              <a:t>他県と違う和歌山県の特徴＆セールスポイント！！</a:t>
            </a:r>
            <a:endParaRPr lang="en-US" altLang="ja-JP" sz="2000" b="1" dirty="0">
              <a:solidFill>
                <a:srgbClr val="FF0000"/>
              </a:solidFill>
            </a:endParaRPr>
          </a:p>
        </p:txBody>
      </p:sp>
      <p:cxnSp>
        <p:nvCxnSpPr>
          <p:cNvPr id="23" name="直線コネクタ 22">
            <a:extLst>
              <a:ext uri="{FF2B5EF4-FFF2-40B4-BE49-F238E27FC236}">
                <a16:creationId xmlns:a16="http://schemas.microsoft.com/office/drawing/2014/main" id="{58277233-3506-4757-ACEA-7A6B1CE9BFBA}"/>
              </a:ext>
            </a:extLst>
          </p:cNvPr>
          <p:cNvCxnSpPr/>
          <p:nvPr/>
        </p:nvCxnSpPr>
        <p:spPr>
          <a:xfrm>
            <a:off x="0" y="514800"/>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19B3F9D1-8D46-42B4-B96B-600C501D40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9493" y="123795"/>
            <a:ext cx="858309" cy="772349"/>
          </a:xfrm>
          <a:prstGeom prst="rect">
            <a:avLst/>
          </a:prstGeom>
        </p:spPr>
      </p:pic>
      <p:pic>
        <p:nvPicPr>
          <p:cNvPr id="3" name="図 2">
            <a:extLst>
              <a:ext uri="{FF2B5EF4-FFF2-40B4-BE49-F238E27FC236}">
                <a16:creationId xmlns:a16="http://schemas.microsoft.com/office/drawing/2014/main" id="{1181CC75-6416-42CD-9059-E3CC44CC2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8914" y="3068960"/>
            <a:ext cx="2226952" cy="1486491"/>
          </a:xfrm>
          <a:prstGeom prst="rect">
            <a:avLst/>
          </a:prstGeom>
        </p:spPr>
      </p:pic>
      <p:pic>
        <p:nvPicPr>
          <p:cNvPr id="7" name="図 6">
            <a:extLst>
              <a:ext uri="{FF2B5EF4-FFF2-40B4-BE49-F238E27FC236}">
                <a16:creationId xmlns:a16="http://schemas.microsoft.com/office/drawing/2014/main" id="{D7EA3D6C-995B-4B67-8962-318E379F80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2051" y="1268760"/>
            <a:ext cx="2233815" cy="1505247"/>
          </a:xfrm>
          <a:prstGeom prst="rect">
            <a:avLst/>
          </a:prstGeom>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051" y="4820572"/>
            <a:ext cx="2233815" cy="1675361"/>
          </a:xfrm>
          <a:prstGeom prst="rect">
            <a:avLst/>
          </a:prstGeom>
        </p:spPr>
      </p:pic>
    </p:spTree>
    <p:extLst>
      <p:ext uri="{BB962C8B-B14F-4D97-AF65-F5344CB8AC3E}">
        <p14:creationId xmlns:p14="http://schemas.microsoft.com/office/powerpoint/2010/main" val="3237305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スライド番号プレースホルダー 3">
            <a:extLst>
              <a:ext uri="{FF2B5EF4-FFF2-40B4-BE49-F238E27FC236}">
                <a16:creationId xmlns:a16="http://schemas.microsoft.com/office/drawing/2014/main" id="{5FAC2544-1B08-4F90-AC2F-03F5796BCA35}"/>
              </a:ext>
            </a:extLst>
          </p:cNvPr>
          <p:cNvSpPr>
            <a:spLocks noGrp="1"/>
          </p:cNvSpPr>
          <p:nvPr>
            <p:ph type="sldNum" sz="quarter" idx="12"/>
          </p:nvPr>
        </p:nvSpPr>
        <p:spPr bwMode="auto">
          <a:xfrm>
            <a:off x="6832571" y="6518440"/>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20000"/>
              </a:spcBef>
              <a:buFontTx/>
              <a:buNone/>
            </a:pPr>
            <a:fld id="{D1B9E1AF-1110-409E-80FA-0D32FB9D2AA2}" type="slidenum">
              <a:rPr lang="en-US" altLang="ja-JP" sz="1200" b="1">
                <a:solidFill>
                  <a:srgbClr val="898989"/>
                </a:solidFill>
                <a:latin typeface="+mj-ea"/>
                <a:ea typeface="+mj-ea"/>
              </a:rPr>
              <a:pPr>
                <a:lnSpc>
                  <a:spcPct val="100000"/>
                </a:lnSpc>
                <a:spcBef>
                  <a:spcPct val="20000"/>
                </a:spcBef>
                <a:buFontTx/>
                <a:buNone/>
              </a:pPr>
              <a:t>5</a:t>
            </a:fld>
            <a:endParaRPr lang="en-US" altLang="ja-JP" sz="1200" b="1" dirty="0">
              <a:solidFill>
                <a:srgbClr val="898989"/>
              </a:solidFill>
              <a:latin typeface="+mj-ea"/>
              <a:ea typeface="+mj-ea"/>
            </a:endParaRPr>
          </a:p>
        </p:txBody>
      </p:sp>
      <p:sp>
        <p:nvSpPr>
          <p:cNvPr id="173067" name="テキスト ボックス 22">
            <a:extLst>
              <a:ext uri="{FF2B5EF4-FFF2-40B4-BE49-F238E27FC236}">
                <a16:creationId xmlns:a16="http://schemas.microsoft.com/office/drawing/2014/main" id="{1D17F3E2-3634-4AD9-AC7D-70DCA57AE054}"/>
              </a:ext>
            </a:extLst>
          </p:cNvPr>
          <p:cNvSpPr txBox="1">
            <a:spLocks noChangeArrowheads="1"/>
          </p:cNvSpPr>
          <p:nvPr/>
        </p:nvSpPr>
        <p:spPr bwMode="auto">
          <a:xfrm>
            <a:off x="88301" y="692696"/>
            <a:ext cx="8801670" cy="79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ts val="600"/>
              </a:spcBef>
              <a:buFontTx/>
              <a:buNone/>
            </a:pPr>
            <a:r>
              <a:rPr lang="ja-JP" altLang="en-US" sz="2200" dirty="0" smtClean="0">
                <a:latin typeface="ＭＳ Ｐゴシック" panose="020B0600070205080204" pitchFamily="50" charset="-128"/>
                <a:ea typeface="HG丸ｺﾞｼｯｸM-PRO" panose="020F0600000000000000" pitchFamily="50" charset="-128"/>
              </a:rPr>
              <a:t>　</a:t>
            </a:r>
            <a:r>
              <a:rPr lang="ja-JP" altLang="en-US" sz="2400" dirty="0" smtClean="0">
                <a:latin typeface="ＭＳ Ｐゴシック" panose="020B0600070205080204" pitchFamily="50" charset="-128"/>
                <a:ea typeface="HG丸ｺﾞｼｯｸM-PRO" panose="020F0600000000000000" pitchFamily="50" charset="-128"/>
              </a:rPr>
              <a:t>修学旅行で和歌山県を訪れる学校は年々増加。</a:t>
            </a:r>
            <a:endParaRPr lang="en-US" altLang="ja-JP" sz="2400" dirty="0" smtClean="0">
              <a:latin typeface="ＭＳ Ｐゴシック" panose="020B0600070205080204" pitchFamily="50" charset="-128"/>
              <a:ea typeface="HG丸ｺﾞｼｯｸM-PRO" panose="020F0600000000000000" pitchFamily="50" charset="-128"/>
            </a:endParaRPr>
          </a:p>
          <a:p>
            <a:pPr>
              <a:lnSpc>
                <a:spcPct val="100000"/>
              </a:lnSpc>
              <a:spcBef>
                <a:spcPts val="600"/>
              </a:spcBef>
              <a:buFontTx/>
              <a:buNone/>
            </a:pPr>
            <a:r>
              <a:rPr lang="ja-JP" altLang="en-US" sz="2400" dirty="0" smtClean="0">
                <a:latin typeface="ＭＳ Ｐゴシック" panose="020B0600070205080204" pitchFamily="50" charset="-128"/>
                <a:ea typeface="HG丸ｺﾞｼｯｸM-PRO" panose="020F0600000000000000" pitchFamily="50" charset="-128"/>
              </a:rPr>
              <a:t>　令和２年度は、県外校が前年の２倍近く増加し１５８校に。</a:t>
            </a:r>
            <a:r>
              <a:rPr lang="ja-JP" altLang="en-US" sz="2400" b="0" u="none" dirty="0" smtClean="0">
                <a:latin typeface="ＭＳ Ｐゴシック" panose="020B0600070205080204" pitchFamily="50" charset="-128"/>
                <a:ea typeface="HG丸ｺﾞｼｯｸM-PRO" panose="020F0600000000000000" pitchFamily="50" charset="-128"/>
              </a:rPr>
              <a:t>　　</a:t>
            </a:r>
            <a:r>
              <a:rPr lang="ja-JP" altLang="en-US" sz="1800" b="0" u="none" dirty="0" smtClean="0">
                <a:latin typeface="ＭＳ Ｐゴシック" panose="020B0600070205080204" pitchFamily="50" charset="-128"/>
                <a:ea typeface="HG丸ｺﾞｼｯｸM-PRO" panose="020F0600000000000000" pitchFamily="50" charset="-128"/>
              </a:rPr>
              <a:t>　　　　　　　　　　</a:t>
            </a:r>
            <a:endParaRPr lang="en-US" altLang="ja-JP" sz="1800" b="0" u="none" dirty="0">
              <a:latin typeface="ＭＳ Ｐゴシック" panose="020B0600070205080204" pitchFamily="50" charset="-128"/>
              <a:ea typeface="HG丸ｺﾞｼｯｸM-PRO" panose="020F0600000000000000" pitchFamily="50" charset="-128"/>
            </a:endParaRPr>
          </a:p>
        </p:txBody>
      </p:sp>
      <p:sp>
        <p:nvSpPr>
          <p:cNvPr id="22" name="正方形/長方形 21">
            <a:extLst>
              <a:ext uri="{FF2B5EF4-FFF2-40B4-BE49-F238E27FC236}">
                <a16:creationId xmlns:a16="http://schemas.microsoft.com/office/drawing/2014/main" id="{55A9EDF6-1BFD-4769-8FEE-C72D5AFB87B9}"/>
              </a:ext>
            </a:extLst>
          </p:cNvPr>
          <p:cNvSpPr/>
          <p:nvPr/>
        </p:nvSpPr>
        <p:spPr>
          <a:xfrm>
            <a:off x="425240" y="-43016"/>
            <a:ext cx="5946959" cy="55577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000" b="1" dirty="0" smtClean="0">
                <a:solidFill>
                  <a:srgbClr val="FF0000"/>
                </a:solidFill>
              </a:rPr>
              <a:t>修学旅行の来県実績</a:t>
            </a:r>
            <a:endParaRPr lang="ja-JP" altLang="en-US" sz="2000" b="1" dirty="0">
              <a:solidFill>
                <a:srgbClr val="FF0000"/>
              </a:solidFill>
            </a:endParaRPr>
          </a:p>
        </p:txBody>
      </p:sp>
      <p:cxnSp>
        <p:nvCxnSpPr>
          <p:cNvPr id="23" name="直線コネクタ 22">
            <a:extLst>
              <a:ext uri="{FF2B5EF4-FFF2-40B4-BE49-F238E27FC236}">
                <a16:creationId xmlns:a16="http://schemas.microsoft.com/office/drawing/2014/main" id="{58277233-3506-4757-ACEA-7A6B1CE9BFBA}"/>
              </a:ext>
            </a:extLst>
          </p:cNvPr>
          <p:cNvCxnSpPr/>
          <p:nvPr/>
        </p:nvCxnSpPr>
        <p:spPr>
          <a:xfrm>
            <a:off x="0" y="514800"/>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19B3F9D1-8D46-42B4-B96B-600C501D4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9493" y="123795"/>
            <a:ext cx="858309" cy="772349"/>
          </a:xfrm>
          <a:prstGeom prst="rect">
            <a:avLst/>
          </a:prstGeom>
        </p:spPr>
      </p:pic>
      <p:pic>
        <p:nvPicPr>
          <p:cNvPr id="28" name="図 27">
            <a:extLst>
              <a:ext uri="{FF2B5EF4-FFF2-40B4-BE49-F238E27FC236}">
                <a16:creationId xmlns:a16="http://schemas.microsoft.com/office/drawing/2014/main" id="{ABE08312-566B-4F65-A90A-F6487254A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1228" y="3658976"/>
            <a:ext cx="2166314" cy="1749715"/>
          </a:xfrm>
          <a:prstGeom prst="rect">
            <a:avLst/>
          </a:prstGeom>
        </p:spPr>
      </p:pic>
      <p:pic>
        <p:nvPicPr>
          <p:cNvPr id="2" name="図 1"/>
          <p:cNvPicPr>
            <a:picLocks noChangeAspect="1"/>
          </p:cNvPicPr>
          <p:nvPr/>
        </p:nvPicPr>
        <p:blipFill>
          <a:blip r:embed="rId5"/>
          <a:stretch>
            <a:fillRect/>
          </a:stretch>
        </p:blipFill>
        <p:spPr>
          <a:xfrm>
            <a:off x="6401228" y="1919911"/>
            <a:ext cx="2216043" cy="1536615"/>
          </a:xfrm>
          <a:prstGeom prst="rect">
            <a:avLst/>
          </a:prstGeom>
        </p:spPr>
      </p:pic>
      <p:graphicFrame>
        <p:nvGraphicFramePr>
          <p:cNvPr id="14" name="グラフ 13"/>
          <p:cNvGraphicFramePr>
            <a:graphicFrameLocks/>
          </p:cNvGraphicFramePr>
          <p:nvPr>
            <p:extLst>
              <p:ext uri="{D42A27DB-BD31-4B8C-83A1-F6EECF244321}">
                <p14:modId xmlns:p14="http://schemas.microsoft.com/office/powerpoint/2010/main" val="1613710771"/>
              </p:ext>
            </p:extLst>
          </p:nvPr>
        </p:nvGraphicFramePr>
        <p:xfrm>
          <a:off x="480316" y="1832751"/>
          <a:ext cx="5675860" cy="3633996"/>
        </p:xfrm>
        <a:graphic>
          <a:graphicData uri="http://schemas.openxmlformats.org/drawingml/2006/chart">
            <c:chart xmlns:c="http://schemas.openxmlformats.org/drawingml/2006/chart" xmlns:r="http://schemas.openxmlformats.org/officeDocument/2006/relationships" r:id="rId6"/>
          </a:graphicData>
        </a:graphic>
      </p:graphicFrame>
      <p:pic>
        <p:nvPicPr>
          <p:cNvPr id="25" name="図 24"/>
          <p:cNvPicPr>
            <a:picLocks noChangeAspect="1" noChangeArrowheads="1"/>
            <a:extLst>
              <a:ext uri="{84589F7E-364E-4C9E-8A38-B11213B215E9}">
                <a14:cameraTool xmlns:a14="http://schemas.microsoft.com/office/drawing/2010/main" cellRange="$A$3:$L$6"/>
              </a:ext>
            </a:extLst>
          </p:cNvPicPr>
          <p:nvPr/>
        </p:nvPicPr>
        <p:blipFill>
          <a:blip r:embed="rId7"/>
          <a:srcRect/>
          <a:stretch>
            <a:fillRect/>
          </a:stretch>
        </p:blipFill>
        <p:spPr bwMode="auto">
          <a:xfrm>
            <a:off x="480316" y="5592406"/>
            <a:ext cx="8115300" cy="1104900"/>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spTree>
    <p:extLst>
      <p:ext uri="{BB962C8B-B14F-4D97-AF65-F5344CB8AC3E}">
        <p14:creationId xmlns:p14="http://schemas.microsoft.com/office/powerpoint/2010/main" val="2488539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D257F589-FE63-4DC8-8759-53AD0093A912}" type="slidenum">
              <a:rPr lang="en-US" altLang="ja-JP" b="1" smtClean="0">
                <a:latin typeface="ＭＳ Ｐゴシック" panose="020B0600070205080204" pitchFamily="50" charset="-128"/>
                <a:ea typeface="ＭＳ Ｐゴシック" panose="020B0600070205080204" pitchFamily="50" charset="-128"/>
              </a:rPr>
              <a:pPr>
                <a:defRPr/>
              </a:pPr>
              <a:t>6</a:t>
            </a:fld>
            <a:endParaRPr lang="en-US" altLang="ja-JP" b="1">
              <a:latin typeface="ＭＳ Ｐゴシック" panose="020B0600070205080204" pitchFamily="50" charset="-128"/>
              <a:ea typeface="ＭＳ Ｐゴシック" panose="020B0600070205080204" pitchFamily="50" charset="-128"/>
            </a:endParaRPr>
          </a:p>
        </p:txBody>
      </p:sp>
      <p:cxnSp>
        <p:nvCxnSpPr>
          <p:cNvPr id="3" name="直線コネクタ 2"/>
          <p:cNvCxnSpPr/>
          <p:nvPr/>
        </p:nvCxnSpPr>
        <p:spPr>
          <a:xfrm>
            <a:off x="0" y="908720"/>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3311" y="136371"/>
            <a:ext cx="858309" cy="772349"/>
          </a:xfrm>
          <a:prstGeom prst="rect">
            <a:avLst/>
          </a:prstGeom>
        </p:spPr>
      </p:pic>
      <p:sp>
        <p:nvSpPr>
          <p:cNvPr id="6" name="正方形/長方形 5"/>
          <p:cNvSpPr/>
          <p:nvPr/>
        </p:nvSpPr>
        <p:spPr>
          <a:xfrm>
            <a:off x="69010" y="1268760"/>
            <a:ext cx="5079053" cy="33123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i="1" u="sng" dirty="0">
                <a:solidFill>
                  <a:srgbClr val="7030A0"/>
                </a:solidFill>
              </a:rPr>
              <a:t>世界遺産「熊野古道」</a:t>
            </a:r>
            <a:endParaRPr lang="en-US" altLang="ja-JP" sz="3600" b="1" i="1" u="sng" dirty="0">
              <a:solidFill>
                <a:srgbClr val="7030A0"/>
              </a:solidFill>
            </a:endParaRPr>
          </a:p>
          <a:p>
            <a:pPr algn="ctr"/>
            <a:endParaRPr lang="en-US" altLang="ja-JP" sz="3600" dirty="0"/>
          </a:p>
          <a:p>
            <a:pPr algn="ctr"/>
            <a:r>
              <a:rPr kumimoji="1" lang="ja-JP" altLang="en-US" sz="2400" dirty="0"/>
              <a:t>平成１６年紀伊山地の霊場と参詣道として世界遺産に登録。道が世界遺産なのは、熊野古道とスペインの参詣道</a:t>
            </a:r>
            <a:endParaRPr kumimoji="1" lang="en-US" altLang="ja-JP" sz="2400" dirty="0"/>
          </a:p>
          <a:p>
            <a:pPr algn="ctr"/>
            <a:r>
              <a:rPr kumimoji="1" lang="ja-JP" altLang="en-US" sz="2400" dirty="0"/>
              <a:t>サンティアゴ・デ・コンポステーラのみ。</a:t>
            </a:r>
            <a:r>
              <a:rPr kumimoji="1" lang="ja-JP" altLang="en-US" sz="2400" b="1" u="sng" dirty="0">
                <a:solidFill>
                  <a:srgbClr val="FF0000"/>
                </a:solidFill>
              </a:rPr>
              <a:t>世界で２つ！！非常にレア！！</a:t>
            </a:r>
            <a:endParaRPr kumimoji="1" lang="en-US" altLang="ja-JP" sz="2400" b="1" u="sng" dirty="0">
              <a:solidFill>
                <a:srgbClr val="FF0000"/>
              </a:solidFill>
            </a:endParaRPr>
          </a:p>
          <a:p>
            <a:pPr algn="ctr"/>
            <a:endParaRPr lang="en-US" altLang="ja-JP" sz="2400" dirty="0"/>
          </a:p>
        </p:txBody>
      </p:sp>
      <p:pic>
        <p:nvPicPr>
          <p:cNvPr id="7" name="Picture 2" descr="Y:\04 新観光推進班\06 小坂\09 奥野\H26\教育旅行\修旅セミナー\H.27　東京会場\チラシ作成\セミナーチラシ用写真\景色写真\那智山大門坂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3108" y="1132492"/>
            <a:ext cx="2520780" cy="2650049"/>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24510B14-92F8-4A5B-8F99-31D8757BEF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10" y="4665240"/>
            <a:ext cx="2665395" cy="2146976"/>
          </a:xfrm>
          <a:prstGeom prst="rect">
            <a:avLst/>
          </a:prstGeom>
        </p:spPr>
      </p:pic>
      <p:pic>
        <p:nvPicPr>
          <p:cNvPr id="15" name="図 14">
            <a:extLst>
              <a:ext uri="{FF2B5EF4-FFF2-40B4-BE49-F238E27FC236}">
                <a16:creationId xmlns:a16="http://schemas.microsoft.com/office/drawing/2014/main" id="{ABE08312-566B-4F65-A90A-F6487254A6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8607" y="4006314"/>
            <a:ext cx="2909567" cy="2350035"/>
          </a:xfrm>
          <a:prstGeom prst="rect">
            <a:avLst/>
          </a:prstGeom>
        </p:spPr>
      </p:pic>
      <p:pic>
        <p:nvPicPr>
          <p:cNvPr id="19" name="図 18">
            <a:extLst>
              <a:ext uri="{FF2B5EF4-FFF2-40B4-BE49-F238E27FC236}">
                <a16:creationId xmlns:a16="http://schemas.microsoft.com/office/drawing/2014/main" id="{7669DDAA-DB15-4947-BF70-A68576AF1D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3808" y="4633133"/>
            <a:ext cx="2665396" cy="2153640"/>
          </a:xfrm>
          <a:prstGeom prst="rect">
            <a:avLst/>
          </a:prstGeom>
        </p:spPr>
      </p:pic>
      <p:sp>
        <p:nvSpPr>
          <p:cNvPr id="12" name="ホームベース 16">
            <a:extLst>
              <a:ext uri="{FF2B5EF4-FFF2-40B4-BE49-F238E27FC236}">
                <a16:creationId xmlns:a16="http://schemas.microsoft.com/office/drawing/2014/main" id="{E291118B-DE28-430D-A95D-9E569E08B7CD}"/>
              </a:ext>
            </a:extLst>
          </p:cNvPr>
          <p:cNvSpPr/>
          <p:nvPr/>
        </p:nvSpPr>
        <p:spPr>
          <a:xfrm>
            <a:off x="516864" y="296901"/>
            <a:ext cx="6161062" cy="431800"/>
          </a:xfrm>
          <a:prstGeom prst="homePlat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１  世界基準の環境で体験ができます！</a:t>
            </a:r>
            <a:endParaRPr lang="en-US" altLang="ja-JP"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28314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04248" y="6407176"/>
            <a:ext cx="2133600" cy="365125"/>
          </a:xfrm>
        </p:spPr>
        <p:txBody>
          <a:bodyPr/>
          <a:lstStyle/>
          <a:p>
            <a:pPr>
              <a:defRPr/>
            </a:pPr>
            <a:fld id="{D257F589-FE63-4DC8-8759-53AD0093A912}" type="slidenum">
              <a:rPr lang="en-US" altLang="ja-JP" b="1" smtClean="0">
                <a:latin typeface="+mj-ea"/>
                <a:ea typeface="+mj-ea"/>
              </a:rPr>
              <a:pPr>
                <a:defRPr/>
              </a:pPr>
              <a:t>7</a:t>
            </a:fld>
            <a:endParaRPr lang="en-US" altLang="ja-JP" b="1" dirty="0">
              <a:latin typeface="+mj-ea"/>
              <a:ea typeface="+mj-ea"/>
            </a:endParaRPr>
          </a:p>
        </p:txBody>
      </p:sp>
      <p:cxnSp>
        <p:nvCxnSpPr>
          <p:cNvPr id="3" name="直線コネクタ 2"/>
          <p:cNvCxnSpPr/>
          <p:nvPr/>
        </p:nvCxnSpPr>
        <p:spPr>
          <a:xfrm>
            <a:off x="0" y="908720"/>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3311" y="136371"/>
            <a:ext cx="858309" cy="772349"/>
          </a:xfrm>
          <a:prstGeom prst="rect">
            <a:avLst/>
          </a:prstGeom>
        </p:spPr>
      </p:pic>
      <p:sp>
        <p:nvSpPr>
          <p:cNvPr id="6" name="正方形/長方形 5"/>
          <p:cNvSpPr/>
          <p:nvPr/>
        </p:nvSpPr>
        <p:spPr>
          <a:xfrm>
            <a:off x="0" y="1065584"/>
            <a:ext cx="4572000" cy="4320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800" dirty="0"/>
              <a:t>「熊野三山・熊野古道とは」</a:t>
            </a:r>
            <a:endParaRPr kumimoji="1" lang="ja-JP" altLang="en-US" sz="2800" dirty="0"/>
          </a:p>
        </p:txBody>
      </p:sp>
      <p:sp>
        <p:nvSpPr>
          <p:cNvPr id="7" name="正方形/長方形 6"/>
          <p:cNvSpPr/>
          <p:nvPr/>
        </p:nvSpPr>
        <p:spPr>
          <a:xfrm>
            <a:off x="167308" y="1497634"/>
            <a:ext cx="8350100" cy="329951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t>神々がいる聖地として崇められてきた熊野三山（熊野本宮大社、熊野速玉大社、熊野那智大社、那智山青岸渡寺、補陀洛山寺）に参詣する街道の総称。熊野三山にお参りすることを「熊野詣で」と言う。「熊野詣」は、日本人の旅の始まりとも言われている。また、熊野三山には、</a:t>
            </a:r>
            <a:r>
              <a:rPr lang="ja-JP" altLang="en-US" sz="2400" b="1" dirty="0">
                <a:solidFill>
                  <a:srgbClr val="FF0000"/>
                </a:solidFill>
              </a:rPr>
              <a:t>過去・現在・未来</a:t>
            </a:r>
            <a:r>
              <a:rPr lang="ja-JP" altLang="en-US" sz="2400" dirty="0"/>
              <a:t>への御利益のある神様が奉られており「蘇りの道」ともされている。</a:t>
            </a:r>
            <a:endParaRPr lang="en-US" altLang="ja-JP" sz="2400" dirty="0"/>
          </a:p>
          <a:p>
            <a:endParaRPr lang="en-US" altLang="ja-JP" sz="2400" dirty="0"/>
          </a:p>
          <a:p>
            <a:endParaRPr kumimoji="1" lang="ja-JP" altLang="en-US" sz="2400" dirty="0"/>
          </a:p>
        </p:txBody>
      </p:sp>
      <p:pic>
        <p:nvPicPr>
          <p:cNvPr id="10" name="Picture 4" descr="shaden1"/>
          <p:cNvPicPr>
            <a:picLocks noChangeAspect="1" noChangeArrowheads="1"/>
          </p:cNvPicPr>
          <p:nvPr/>
        </p:nvPicPr>
        <p:blipFill>
          <a:blip r:embed="rId4"/>
          <a:srcRect/>
          <a:stretch>
            <a:fillRect/>
          </a:stretch>
        </p:blipFill>
        <p:spPr bwMode="auto">
          <a:xfrm>
            <a:off x="6055197" y="3924619"/>
            <a:ext cx="2536771" cy="2071530"/>
          </a:xfrm>
          <a:prstGeom prst="rect">
            <a:avLst/>
          </a:prstGeom>
          <a:noFill/>
          <a:ln w="9525">
            <a:noFill/>
            <a:miter lim="800000"/>
            <a:headEnd/>
            <a:tailEnd/>
          </a:ln>
        </p:spPr>
      </p:pic>
      <p:pic>
        <p:nvPicPr>
          <p:cNvPr id="11" name="Picture 6" descr="kei_haiden"/>
          <p:cNvPicPr>
            <a:picLocks noChangeAspect="1" noChangeArrowheads="1"/>
          </p:cNvPicPr>
          <p:nvPr/>
        </p:nvPicPr>
        <p:blipFill>
          <a:blip r:embed="rId5"/>
          <a:srcRect/>
          <a:stretch>
            <a:fillRect/>
          </a:stretch>
        </p:blipFill>
        <p:spPr bwMode="auto">
          <a:xfrm>
            <a:off x="231596" y="3941927"/>
            <a:ext cx="2707268" cy="2054222"/>
          </a:xfrm>
          <a:prstGeom prst="rect">
            <a:avLst/>
          </a:prstGeom>
          <a:noFill/>
          <a:ln w="9525">
            <a:noFill/>
            <a:miter lim="800000"/>
            <a:headEnd/>
            <a:tailEnd/>
          </a:ln>
        </p:spPr>
      </p:pic>
      <p:pic>
        <p:nvPicPr>
          <p:cNvPr id="12" name="Picture 5" descr="sha4_1"/>
          <p:cNvPicPr>
            <a:picLocks noChangeAspect="1" noChangeArrowheads="1"/>
          </p:cNvPicPr>
          <p:nvPr/>
        </p:nvPicPr>
        <p:blipFill>
          <a:blip r:embed="rId6"/>
          <a:srcRect/>
          <a:stretch>
            <a:fillRect/>
          </a:stretch>
        </p:blipFill>
        <p:spPr bwMode="auto">
          <a:xfrm>
            <a:off x="3038745" y="3941927"/>
            <a:ext cx="2873310" cy="2054332"/>
          </a:xfrm>
          <a:prstGeom prst="rect">
            <a:avLst/>
          </a:prstGeom>
          <a:noFill/>
          <a:ln w="9525">
            <a:noFill/>
            <a:miter lim="800000"/>
            <a:headEnd/>
            <a:tailEnd/>
          </a:ln>
        </p:spPr>
      </p:pic>
      <p:sp>
        <p:nvSpPr>
          <p:cNvPr id="13" name="AutoShape 7"/>
          <p:cNvSpPr>
            <a:spLocks noChangeArrowheads="1"/>
          </p:cNvSpPr>
          <p:nvPr/>
        </p:nvSpPr>
        <p:spPr bwMode="auto">
          <a:xfrm>
            <a:off x="6092476" y="6168797"/>
            <a:ext cx="2462211" cy="352019"/>
          </a:xfrm>
          <a:prstGeom prst="roundRect">
            <a:avLst>
              <a:gd name="adj" fmla="val 16667"/>
            </a:avLst>
          </a:prstGeom>
          <a:solidFill>
            <a:srgbClr val="FFFF00">
              <a:alpha val="59999"/>
            </a:srgbClr>
          </a:solidFill>
          <a:ln w="0" algn="ctr">
            <a:solidFill>
              <a:schemeClr val="tx1"/>
            </a:solidFill>
            <a:round/>
            <a:headEnd/>
            <a:tailEnd/>
          </a:ln>
        </p:spPr>
        <p:txBody>
          <a:bodyPr wrap="none" anchor="ctr"/>
          <a:lstStyle/>
          <a:p>
            <a:pPr algn="r"/>
            <a:r>
              <a:rPr lang="ja-JP" altLang="en-US" sz="1800" b="1" dirty="0">
                <a:latin typeface="HG丸ｺﾞｼｯｸM-PRO" pitchFamily="50" charset="-128"/>
                <a:ea typeface="HG丸ｺﾞｼｯｸM-PRO" pitchFamily="50" charset="-128"/>
              </a:rPr>
              <a:t>熊野本宮大社（未来）</a:t>
            </a:r>
          </a:p>
        </p:txBody>
      </p:sp>
      <p:sp>
        <p:nvSpPr>
          <p:cNvPr id="15" name="AutoShape 9"/>
          <p:cNvSpPr>
            <a:spLocks noChangeArrowheads="1"/>
          </p:cNvSpPr>
          <p:nvPr/>
        </p:nvSpPr>
        <p:spPr bwMode="auto">
          <a:xfrm>
            <a:off x="354124" y="6168797"/>
            <a:ext cx="2462211" cy="360362"/>
          </a:xfrm>
          <a:prstGeom prst="roundRect">
            <a:avLst>
              <a:gd name="adj" fmla="val 16667"/>
            </a:avLst>
          </a:prstGeom>
          <a:solidFill>
            <a:srgbClr val="FFFF00">
              <a:alpha val="59999"/>
            </a:srgbClr>
          </a:solidFill>
          <a:ln w="0" algn="ctr">
            <a:solidFill>
              <a:schemeClr val="tx1"/>
            </a:solidFill>
            <a:round/>
            <a:headEnd/>
            <a:tailEnd/>
          </a:ln>
        </p:spPr>
        <p:txBody>
          <a:bodyPr wrap="none" anchor="ctr"/>
          <a:lstStyle/>
          <a:p>
            <a:pPr algn="r"/>
            <a:r>
              <a:rPr lang="ja-JP" altLang="en-US" sz="1800" b="1" dirty="0">
                <a:latin typeface="HG丸ｺﾞｼｯｸM-PRO" pitchFamily="50" charset="-128"/>
                <a:ea typeface="HG丸ｺﾞｼｯｸM-PRO" pitchFamily="50" charset="-128"/>
              </a:rPr>
              <a:t>熊野速玉大社</a:t>
            </a:r>
            <a:r>
              <a:rPr lang="ja-JP" altLang="en-US" sz="1800" b="1" dirty="0" smtClean="0">
                <a:latin typeface="HG丸ｺﾞｼｯｸM-PRO" pitchFamily="50" charset="-128"/>
                <a:ea typeface="HG丸ｺﾞｼｯｸM-PRO" pitchFamily="50" charset="-128"/>
              </a:rPr>
              <a:t>（過去）</a:t>
            </a:r>
            <a:endParaRPr lang="ja-JP" altLang="en-US" sz="1800" b="1" dirty="0">
              <a:latin typeface="HG丸ｺﾞｼｯｸM-PRO" pitchFamily="50" charset="-128"/>
              <a:ea typeface="HG丸ｺﾞｼｯｸM-PRO" pitchFamily="50" charset="-128"/>
            </a:endParaRPr>
          </a:p>
        </p:txBody>
      </p:sp>
      <p:sp>
        <p:nvSpPr>
          <p:cNvPr id="16" name="AutoShape 8"/>
          <p:cNvSpPr>
            <a:spLocks noChangeArrowheads="1"/>
          </p:cNvSpPr>
          <p:nvPr/>
        </p:nvSpPr>
        <p:spPr bwMode="auto">
          <a:xfrm>
            <a:off x="3244294" y="6168797"/>
            <a:ext cx="2462211" cy="369361"/>
          </a:xfrm>
          <a:prstGeom prst="roundRect">
            <a:avLst>
              <a:gd name="adj" fmla="val 16667"/>
            </a:avLst>
          </a:prstGeom>
          <a:solidFill>
            <a:srgbClr val="FFFF00">
              <a:alpha val="59999"/>
            </a:srgbClr>
          </a:solidFill>
          <a:ln w="0" algn="ctr">
            <a:solidFill>
              <a:schemeClr val="tx1"/>
            </a:solidFill>
            <a:round/>
            <a:headEnd/>
            <a:tailEnd/>
          </a:ln>
        </p:spPr>
        <p:txBody>
          <a:bodyPr wrap="none" anchor="ctr"/>
          <a:lstStyle/>
          <a:p>
            <a:pPr algn="r"/>
            <a:r>
              <a:rPr lang="ja-JP" altLang="en-US" sz="1800" b="1" dirty="0">
                <a:latin typeface="HG丸ｺﾞｼｯｸM-PRO" pitchFamily="50" charset="-128"/>
                <a:ea typeface="HG丸ｺﾞｼｯｸM-PRO" pitchFamily="50" charset="-128"/>
              </a:rPr>
              <a:t>熊野那智大社</a:t>
            </a:r>
            <a:r>
              <a:rPr lang="ja-JP" altLang="en-US" sz="1800" b="1" dirty="0" smtClean="0">
                <a:latin typeface="HG丸ｺﾞｼｯｸM-PRO" pitchFamily="50" charset="-128"/>
                <a:ea typeface="HG丸ｺﾞｼｯｸM-PRO" pitchFamily="50" charset="-128"/>
              </a:rPr>
              <a:t>（現在）</a:t>
            </a:r>
            <a:endParaRPr lang="ja-JP" altLang="en-US" sz="1800" b="1" dirty="0">
              <a:latin typeface="HG丸ｺﾞｼｯｸM-PRO" pitchFamily="50" charset="-128"/>
              <a:ea typeface="HG丸ｺﾞｼｯｸM-PRO" pitchFamily="50" charset="-128"/>
            </a:endParaRPr>
          </a:p>
        </p:txBody>
      </p:sp>
      <p:sp>
        <p:nvSpPr>
          <p:cNvPr id="17" name="ホームベース 16">
            <a:extLst>
              <a:ext uri="{FF2B5EF4-FFF2-40B4-BE49-F238E27FC236}">
                <a16:creationId xmlns:a16="http://schemas.microsoft.com/office/drawing/2014/main" id="{D615E788-2CE4-4FFB-B304-E471EDFF30BA}"/>
              </a:ext>
            </a:extLst>
          </p:cNvPr>
          <p:cNvSpPr/>
          <p:nvPr/>
        </p:nvSpPr>
        <p:spPr>
          <a:xfrm>
            <a:off x="516864" y="296901"/>
            <a:ext cx="6161062" cy="431800"/>
          </a:xfrm>
          <a:prstGeom prst="homePlat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１  世界基準の環境で体験ができます！</a:t>
            </a:r>
            <a:endParaRPr lang="en-US" altLang="ja-JP"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63636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D257F589-FE63-4DC8-8759-53AD0093A912}" type="slidenum">
              <a:rPr lang="en-US" altLang="ja-JP" b="1" smtClean="0">
                <a:latin typeface="+mj-ea"/>
                <a:ea typeface="+mj-ea"/>
              </a:rPr>
              <a:pPr>
                <a:defRPr/>
              </a:pPr>
              <a:t>8</a:t>
            </a:fld>
            <a:endParaRPr lang="en-US" altLang="ja-JP" b="1">
              <a:latin typeface="+mj-ea"/>
              <a:ea typeface="+mj-ea"/>
            </a:endParaRPr>
          </a:p>
        </p:txBody>
      </p:sp>
      <p:cxnSp>
        <p:nvCxnSpPr>
          <p:cNvPr id="3" name="直線コネクタ 2"/>
          <p:cNvCxnSpPr/>
          <p:nvPr/>
        </p:nvCxnSpPr>
        <p:spPr>
          <a:xfrm>
            <a:off x="0" y="908720"/>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3311" y="136371"/>
            <a:ext cx="858309" cy="772349"/>
          </a:xfrm>
          <a:prstGeom prst="rect">
            <a:avLst/>
          </a:prstGeom>
        </p:spPr>
      </p:pic>
      <p:sp>
        <p:nvSpPr>
          <p:cNvPr id="6" name="正方形/長方形 5"/>
          <p:cNvSpPr/>
          <p:nvPr/>
        </p:nvSpPr>
        <p:spPr>
          <a:xfrm>
            <a:off x="179512" y="980729"/>
            <a:ext cx="4896544" cy="35283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i="1" u="sng" dirty="0">
                <a:solidFill>
                  <a:srgbClr val="7030A0"/>
                </a:solidFill>
              </a:rPr>
              <a:t>世界遺産</a:t>
            </a:r>
            <a:r>
              <a:rPr lang="ja-JP" altLang="en-US" sz="3200" b="1" i="1" u="sng" dirty="0">
                <a:solidFill>
                  <a:srgbClr val="7030A0"/>
                </a:solidFill>
              </a:rPr>
              <a:t>「高野山」</a:t>
            </a:r>
            <a:endParaRPr lang="en-US" altLang="ja-JP" sz="3200" b="1" i="1" u="sng" dirty="0">
              <a:solidFill>
                <a:srgbClr val="7030A0"/>
              </a:solidFill>
            </a:endParaRPr>
          </a:p>
          <a:p>
            <a:pPr algn="ctr"/>
            <a:endParaRPr lang="en-US" altLang="ja-JP" sz="2400" b="1" dirty="0"/>
          </a:p>
          <a:p>
            <a:r>
              <a:rPr lang="ja-JP" altLang="en-US" sz="2400" dirty="0"/>
              <a:t>平成１６年紀伊山地の霊場と参詣道として世界遺産に登録。約１２００年の歴史が紡ぐ永遠の聖地。標高９００ｍの山上に数多くの寺院が点在する一大宗教都市。</a:t>
            </a:r>
            <a:endParaRPr lang="en-US" altLang="ja-JP" sz="2400" dirty="0"/>
          </a:p>
          <a:p>
            <a:r>
              <a:rPr kumimoji="1" lang="ja-JP" altLang="en-US" sz="2400" dirty="0"/>
              <a:t>　　</a:t>
            </a:r>
            <a:r>
              <a:rPr kumimoji="1" lang="ja-JP" altLang="en-US" sz="2400" b="1" u="sng" dirty="0">
                <a:solidFill>
                  <a:srgbClr val="FF0000"/>
                </a:solidFill>
              </a:rPr>
              <a:t>旅行雑誌の「ミシュラン」３★★★</a:t>
            </a:r>
            <a:endParaRPr kumimoji="1" lang="en-US" altLang="ja-JP" sz="2400" b="1" u="sng" dirty="0">
              <a:solidFill>
                <a:srgbClr val="FF0000"/>
              </a:solidFill>
            </a:endParaRPr>
          </a:p>
        </p:txBody>
      </p:sp>
      <p:pic>
        <p:nvPicPr>
          <p:cNvPr id="8" name="図 7">
            <a:extLst>
              <a:ext uri="{FF2B5EF4-FFF2-40B4-BE49-F238E27FC236}">
                <a16:creationId xmlns:a16="http://schemas.microsoft.com/office/drawing/2014/main" id="{D8C532BD-E710-43B1-9B51-6DEC0F0BF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371" y="1001783"/>
            <a:ext cx="3625117" cy="2495407"/>
          </a:xfrm>
          <a:prstGeom prst="rect">
            <a:avLst/>
          </a:prstGeom>
        </p:spPr>
      </p:pic>
      <p:pic>
        <p:nvPicPr>
          <p:cNvPr id="14" name="図 13">
            <a:extLst>
              <a:ext uri="{FF2B5EF4-FFF2-40B4-BE49-F238E27FC236}">
                <a16:creationId xmlns:a16="http://schemas.microsoft.com/office/drawing/2014/main" id="{5B262A26-DD2A-4985-A6E3-1A720D3944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69" y="4667847"/>
            <a:ext cx="3093525" cy="2053625"/>
          </a:xfrm>
          <a:prstGeom prst="rect">
            <a:avLst/>
          </a:prstGeom>
        </p:spPr>
      </p:pic>
      <p:pic>
        <p:nvPicPr>
          <p:cNvPr id="16" name="図 15">
            <a:extLst>
              <a:ext uri="{FF2B5EF4-FFF2-40B4-BE49-F238E27FC236}">
                <a16:creationId xmlns:a16="http://schemas.microsoft.com/office/drawing/2014/main" id="{B153EBE3-8785-4C4C-99DB-3C99EAF795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2821" y="3534337"/>
            <a:ext cx="2268799" cy="2819731"/>
          </a:xfrm>
          <a:prstGeom prst="rect">
            <a:avLst/>
          </a:prstGeom>
        </p:spPr>
      </p:pic>
      <p:pic>
        <p:nvPicPr>
          <p:cNvPr id="20" name="図 19">
            <a:extLst>
              <a:ext uri="{FF2B5EF4-FFF2-40B4-BE49-F238E27FC236}">
                <a16:creationId xmlns:a16="http://schemas.microsoft.com/office/drawing/2014/main" id="{EA0DBDBE-8EA3-4173-868F-66DD1346FD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2643" y="4676233"/>
            <a:ext cx="2927166" cy="2090833"/>
          </a:xfrm>
          <a:prstGeom prst="rect">
            <a:avLst/>
          </a:prstGeom>
        </p:spPr>
      </p:pic>
      <p:sp>
        <p:nvSpPr>
          <p:cNvPr id="11" name="ホームベース 16">
            <a:extLst>
              <a:ext uri="{FF2B5EF4-FFF2-40B4-BE49-F238E27FC236}">
                <a16:creationId xmlns:a16="http://schemas.microsoft.com/office/drawing/2014/main" id="{C562602E-43E3-4B0A-9F9D-6D9DBDFBC8EB}"/>
              </a:ext>
            </a:extLst>
          </p:cNvPr>
          <p:cNvSpPr/>
          <p:nvPr/>
        </p:nvSpPr>
        <p:spPr>
          <a:xfrm>
            <a:off x="516864" y="296901"/>
            <a:ext cx="6161062" cy="431800"/>
          </a:xfrm>
          <a:prstGeom prst="homePlat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１  世界基準の環境で体験ができます！</a:t>
            </a:r>
            <a:endParaRPr lang="en-US" altLang="ja-JP"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53785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360" y="4905197"/>
            <a:ext cx="2516077" cy="1556791"/>
          </a:xfrm>
          <a:prstGeom prst="rect">
            <a:avLst/>
          </a:prstGeom>
        </p:spPr>
      </p:pic>
      <p:cxnSp>
        <p:nvCxnSpPr>
          <p:cNvPr id="3" name="直線コネクタ 2"/>
          <p:cNvCxnSpPr/>
          <p:nvPr/>
        </p:nvCxnSpPr>
        <p:spPr>
          <a:xfrm>
            <a:off x="0" y="908720"/>
            <a:ext cx="9144000" cy="0"/>
          </a:xfrm>
          <a:prstGeom prst="line">
            <a:avLst/>
          </a:prstGeom>
          <a:ln w="63500">
            <a:gradFill flip="none" rotWithShape="1">
              <a:gsLst>
                <a:gs pos="100000">
                  <a:srgbClr val="CCECFF"/>
                </a:gs>
                <a:gs pos="0">
                  <a:srgbClr val="0070C0"/>
                </a:gs>
                <a:gs pos="100000">
                  <a:schemeClr val="accent1">
                    <a:tint val="44500"/>
                    <a:satMod val="160000"/>
                  </a:schemeClr>
                </a:gs>
                <a:gs pos="100000">
                  <a:schemeClr val="accent6">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311" y="136371"/>
            <a:ext cx="858309" cy="772349"/>
          </a:xfrm>
          <a:prstGeom prst="rect">
            <a:avLst/>
          </a:prstGeom>
        </p:spPr>
      </p:pic>
      <p:sp>
        <p:nvSpPr>
          <p:cNvPr id="14" name="ホームベース 16">
            <a:extLst>
              <a:ext uri="{FF2B5EF4-FFF2-40B4-BE49-F238E27FC236}">
                <a16:creationId xmlns:a16="http://schemas.microsoft.com/office/drawing/2014/main" id="{8A5FD46A-7CAE-4486-B7B9-66D9C15D9BBF}"/>
              </a:ext>
            </a:extLst>
          </p:cNvPr>
          <p:cNvSpPr/>
          <p:nvPr/>
        </p:nvSpPr>
        <p:spPr>
          <a:xfrm>
            <a:off x="516864" y="296901"/>
            <a:ext cx="6161062" cy="431800"/>
          </a:xfrm>
          <a:prstGeom prst="homePlat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tabLst>
                <a:tab pos="5021263" algn="l"/>
              </a:tabLst>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１  世界基準の環境で体験ができます！</a:t>
            </a:r>
            <a:endParaRPr lang="en-US" altLang="ja-JP" sz="1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6" name="正方形/長方形 15"/>
          <p:cNvSpPr/>
          <p:nvPr/>
        </p:nvSpPr>
        <p:spPr>
          <a:xfrm>
            <a:off x="620533" y="2063102"/>
            <a:ext cx="2095142" cy="521573"/>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阿字</a:t>
            </a:r>
            <a:r>
              <a:rPr lang="ja-JP" altLang="en-US" dirty="0" smtClean="0"/>
              <a:t>観（瞑想）体験</a:t>
            </a:r>
            <a:endParaRPr kumimoji="1" lang="ja-JP" altLang="en-US" dirty="0"/>
          </a:p>
        </p:txBody>
      </p:sp>
      <p:sp>
        <p:nvSpPr>
          <p:cNvPr id="17" name="正方形/長方形 16"/>
          <p:cNvSpPr/>
          <p:nvPr/>
        </p:nvSpPr>
        <p:spPr>
          <a:xfrm>
            <a:off x="4039887" y="2060848"/>
            <a:ext cx="1146178" cy="478346"/>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勤行</a:t>
            </a:r>
            <a:r>
              <a:rPr lang="ja-JP" altLang="en-US" dirty="0" smtClean="0"/>
              <a:t>体験</a:t>
            </a:r>
            <a:endParaRPr kumimoji="1" lang="ja-JP" altLang="en-US" dirty="0"/>
          </a:p>
        </p:txBody>
      </p:sp>
      <p:pic>
        <p:nvPicPr>
          <p:cNvPr id="21" name="図 20">
            <a:extLst>
              <a:ext uri="{FF2B5EF4-FFF2-40B4-BE49-F238E27FC236}">
                <a16:creationId xmlns:a16="http://schemas.microsoft.com/office/drawing/2014/main" id="{0DEE11EB-23D0-4069-9817-D9CF78D6B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3838" y="2357975"/>
            <a:ext cx="2633600" cy="2033786"/>
          </a:xfrm>
          <a:prstGeom prst="rect">
            <a:avLst/>
          </a:prstGeom>
          <a:ln>
            <a:noFill/>
          </a:ln>
          <a:effectLst>
            <a:softEdge rad="112500"/>
          </a:effectLst>
        </p:spPr>
      </p:pic>
      <p:sp>
        <p:nvSpPr>
          <p:cNvPr id="22" name="正方形/長方形 21"/>
          <p:cNvSpPr/>
          <p:nvPr/>
        </p:nvSpPr>
        <p:spPr>
          <a:xfrm>
            <a:off x="179512" y="980730"/>
            <a:ext cx="6696744" cy="8463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i="1" u="sng" dirty="0" smtClean="0">
                <a:solidFill>
                  <a:srgbClr val="7030A0"/>
                </a:solidFill>
              </a:rPr>
              <a:t>宗教都市ならではの</a:t>
            </a:r>
            <a:r>
              <a:rPr lang="ja-JP" altLang="en-US" sz="3200" b="1" i="1" u="sng" dirty="0" smtClean="0">
                <a:solidFill>
                  <a:srgbClr val="7030A0"/>
                </a:solidFill>
              </a:rPr>
              <a:t>体験が可能！</a:t>
            </a:r>
            <a:endParaRPr lang="en-US" altLang="ja-JP" sz="3200" b="1" i="1" u="sng" dirty="0">
              <a:solidFill>
                <a:srgbClr val="7030A0"/>
              </a:solidFill>
            </a:endParaRPr>
          </a:p>
        </p:txBody>
      </p:sp>
      <p:sp>
        <p:nvSpPr>
          <p:cNvPr id="23" name="正方形/長方形 22"/>
          <p:cNvSpPr/>
          <p:nvPr/>
        </p:nvSpPr>
        <p:spPr>
          <a:xfrm>
            <a:off x="6522073" y="2139772"/>
            <a:ext cx="2314599" cy="3204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smtClean="0"/>
              <a:t>奥の院ナイトツアー</a:t>
            </a:r>
            <a:endParaRPr kumimoji="1" lang="ja-JP" altLang="en-US" dirty="0"/>
          </a:p>
        </p:txBody>
      </p:sp>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07" y="4887547"/>
            <a:ext cx="2653030" cy="1613656"/>
          </a:xfrm>
          <a:prstGeom prst="rect">
            <a:avLst/>
          </a:prstGeom>
        </p:spPr>
      </p:pic>
      <p:sp>
        <p:nvSpPr>
          <p:cNvPr id="25" name="正方形/長方形 24"/>
          <p:cNvSpPr/>
          <p:nvPr/>
        </p:nvSpPr>
        <p:spPr>
          <a:xfrm>
            <a:off x="1009570" y="4581128"/>
            <a:ext cx="1368152" cy="3789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smtClean="0"/>
              <a:t>写経体験</a:t>
            </a:r>
            <a:endParaRPr kumimoji="1" lang="ja-JP" altLang="en-US" dirty="0"/>
          </a:p>
        </p:txBody>
      </p:sp>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2821" y="2430078"/>
            <a:ext cx="2821456" cy="1880971"/>
          </a:xfrm>
          <a:prstGeom prst="rect">
            <a:avLst/>
          </a:prstGeom>
        </p:spPr>
      </p:pic>
      <p:pic>
        <p:nvPicPr>
          <p:cNvPr id="11" name="図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908" y="2436498"/>
            <a:ext cx="2653029" cy="1872499"/>
          </a:xfrm>
          <a:prstGeom prst="rect">
            <a:avLst/>
          </a:prstGeom>
        </p:spPr>
      </p:pic>
      <p:sp>
        <p:nvSpPr>
          <p:cNvPr id="27" name="正方形/長方形 26"/>
          <p:cNvSpPr/>
          <p:nvPr/>
        </p:nvSpPr>
        <p:spPr>
          <a:xfrm>
            <a:off x="3707904" y="4581128"/>
            <a:ext cx="2119757" cy="382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err="1" smtClean="0"/>
              <a:t>ごま</a:t>
            </a:r>
            <a:r>
              <a:rPr lang="ja-JP" altLang="en-US" dirty="0" smtClean="0"/>
              <a:t>豆腐づくり体験</a:t>
            </a:r>
            <a:endParaRPr kumimoji="1" lang="ja-JP" altLang="en-US" dirty="0"/>
          </a:p>
        </p:txBody>
      </p:sp>
      <p:sp>
        <p:nvSpPr>
          <p:cNvPr id="28" name="正方形/長方形 27"/>
          <p:cNvSpPr/>
          <p:nvPr/>
        </p:nvSpPr>
        <p:spPr>
          <a:xfrm>
            <a:off x="6957171" y="4582536"/>
            <a:ext cx="1600350" cy="382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smtClean="0"/>
              <a:t>精進料理</a:t>
            </a:r>
            <a:endParaRPr kumimoji="1" lang="ja-JP" altLang="en-US" dirty="0"/>
          </a:p>
        </p:txBody>
      </p:sp>
      <p:sp>
        <p:nvSpPr>
          <p:cNvPr id="19" name="スライド番号プレースホルダー 1"/>
          <p:cNvSpPr txBox="1">
            <a:spLocks/>
          </p:cNvSpPr>
          <p:nvPr/>
        </p:nvSpPr>
        <p:spPr>
          <a:xfrm>
            <a:off x="6703072" y="638132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smtClean="0"/>
              <a:t>9</a:t>
            </a:r>
            <a:endParaRPr lang="en-US" altLang="ja-JP" dirty="0"/>
          </a:p>
        </p:txBody>
      </p:sp>
      <p:pic>
        <p:nvPicPr>
          <p:cNvPr id="2" name="図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3848" y="4900247"/>
            <a:ext cx="2072880" cy="1592093"/>
          </a:xfrm>
          <a:prstGeom prst="rect">
            <a:avLst/>
          </a:prstGeom>
        </p:spPr>
      </p:pic>
      <p:pic>
        <p:nvPicPr>
          <p:cNvPr id="6" name="図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7623" y="4901605"/>
            <a:ext cx="876422" cy="1588095"/>
          </a:xfrm>
          <a:prstGeom prst="rect">
            <a:avLst/>
          </a:prstGeom>
        </p:spPr>
      </p:pic>
    </p:spTree>
    <p:extLst>
      <p:ext uri="{BB962C8B-B14F-4D97-AF65-F5344CB8AC3E}">
        <p14:creationId xmlns:p14="http://schemas.microsoft.com/office/powerpoint/2010/main" val="3363886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5352</TotalTime>
  <Words>4779</Words>
  <Application>Microsoft Office PowerPoint</Application>
  <PresentationFormat>画面に合わせる (4:3)</PresentationFormat>
  <Paragraphs>425</Paragraphs>
  <Slides>33</Slides>
  <Notes>16</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33</vt:i4>
      </vt:variant>
    </vt:vector>
  </HeadingPairs>
  <TitlesOfParts>
    <vt:vector size="43" baseType="lpstr">
      <vt:lpstr>ＤＦ特太ゴシック体</vt:lpstr>
      <vt:lpstr>HGP創英角ﾎﾟｯﾌﾟ体</vt:lpstr>
      <vt:lpstr>HG丸ｺﾞｼｯｸM-PRO</vt:lpstr>
      <vt:lpstr>Meiryo UI</vt:lpstr>
      <vt:lpstr>ＭＳ Ｐゴシック</vt:lpstr>
      <vt:lpstr>ＭＳ Ｐ明朝</vt:lpstr>
      <vt:lpstr>メイリオ</vt:lpstr>
      <vt:lpstr>Arial</vt:lpstr>
      <vt:lpstr>Calibri</vt:lpstr>
      <vt:lpstr>Office ​​テーマ</vt:lpstr>
      <vt:lpstr>和歌山県教育旅行のご提案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和歌山だからできること</vt:lpstr>
      <vt:lpstr>和歌山だからできること</vt:lpstr>
      <vt:lpstr>和歌山だからできること</vt:lpstr>
      <vt:lpstr>和歌山だからできること</vt:lpstr>
      <vt:lpstr>和歌山だからできること</vt:lpstr>
      <vt:lpstr>和歌山だからできること</vt:lpstr>
      <vt:lpstr>和歌山だからできること</vt:lpstr>
      <vt:lpstr>和歌山だからできること</vt:lpstr>
      <vt:lpstr>PowerPoint プレゼンテーション</vt:lpstr>
      <vt:lpstr>和歌山だからできること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Wakayama Prefecture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Wakayama Prefecture</dc:creator>
  <cp:lastModifiedBy>105708</cp:lastModifiedBy>
  <cp:revision>262</cp:revision>
  <cp:lastPrinted>2021-10-05T02:09:32Z</cp:lastPrinted>
  <dcterms:created xsi:type="dcterms:W3CDTF">2016-06-28T07:29:52Z</dcterms:created>
  <dcterms:modified xsi:type="dcterms:W3CDTF">2021-11-10T10:59:43Z</dcterms:modified>
</cp:coreProperties>
</file>