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01" r:id="rId2"/>
    <p:sldId id="333" r:id="rId3"/>
    <p:sldId id="256" r:id="rId4"/>
    <p:sldId id="302" r:id="rId5"/>
    <p:sldId id="303" r:id="rId6"/>
    <p:sldId id="358" r:id="rId7"/>
    <p:sldId id="359" r:id="rId8"/>
    <p:sldId id="299" r:id="rId9"/>
    <p:sldId id="337" r:id="rId10"/>
    <p:sldId id="335" r:id="rId11"/>
    <p:sldId id="336" r:id="rId12"/>
    <p:sldId id="338" r:id="rId13"/>
    <p:sldId id="340" r:id="rId14"/>
    <p:sldId id="346" r:id="rId15"/>
    <p:sldId id="339" r:id="rId16"/>
    <p:sldId id="360" r:id="rId17"/>
    <p:sldId id="356" r:id="rId18"/>
    <p:sldId id="351" r:id="rId19"/>
    <p:sldId id="352" r:id="rId20"/>
    <p:sldId id="341" r:id="rId21"/>
    <p:sldId id="342" r:id="rId22"/>
    <p:sldId id="328" r:id="rId23"/>
    <p:sldId id="314" r:id="rId24"/>
    <p:sldId id="313" r:id="rId25"/>
    <p:sldId id="315" r:id="rId26"/>
    <p:sldId id="320" r:id="rId27"/>
    <p:sldId id="321" r:id="rId28"/>
    <p:sldId id="361" r:id="rId29"/>
    <p:sldId id="362" r:id="rId30"/>
    <p:sldId id="363" r:id="rId31"/>
    <p:sldId id="364" r:id="rId32"/>
    <p:sldId id="365" r:id="rId33"/>
    <p:sldId id="366" r:id="rId34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22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678" tIns="47339" rIns="94678" bIns="4733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4678" tIns="47339" rIns="94678" bIns="47339" rtlCol="0"/>
          <a:lstStyle>
            <a:lvl1pPr algn="r">
              <a:defRPr sz="1200"/>
            </a:lvl1pPr>
          </a:lstStyle>
          <a:p>
            <a:fld id="{9D40ADD3-CE77-4ED8-AC3F-9EC88EB6457F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678" tIns="47339" rIns="94678" bIns="4733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4678" tIns="47339" rIns="94678" bIns="47339" rtlCol="0" anchor="b"/>
          <a:lstStyle>
            <a:lvl1pPr algn="r">
              <a:defRPr sz="1200"/>
            </a:lvl1pPr>
          </a:lstStyle>
          <a:p>
            <a:fld id="{2231FA41-D7AB-4E7D-AD51-D16A8BACC1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4596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678" tIns="47339" rIns="94678" bIns="4733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4678" tIns="47339" rIns="94678" bIns="47339" rtlCol="0"/>
          <a:lstStyle>
            <a:lvl1pPr algn="r">
              <a:defRPr sz="1200"/>
            </a:lvl1pPr>
          </a:lstStyle>
          <a:p>
            <a:fld id="{8076F7B5-E8C4-4EF4-9ABC-B63A30C0D531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57438" y="1281113"/>
            <a:ext cx="2389187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78" tIns="47339" rIns="94678" bIns="4733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8" y="4925408"/>
            <a:ext cx="5683250" cy="4029878"/>
          </a:xfrm>
          <a:prstGeom prst="rect">
            <a:avLst/>
          </a:prstGeom>
        </p:spPr>
        <p:txBody>
          <a:bodyPr vert="horz" lIns="94678" tIns="47339" rIns="94678" bIns="4733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678" tIns="47339" rIns="94678" bIns="4733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4678" tIns="47339" rIns="94678" bIns="47339" rtlCol="0" anchor="b"/>
          <a:lstStyle>
            <a:lvl1pPr algn="r">
              <a:defRPr sz="1200"/>
            </a:lvl1pPr>
          </a:lstStyle>
          <a:p>
            <a:fld id="{4BE87222-11AA-4957-98F1-4EEBB3735B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7901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2B62-A625-49E2-8071-14A7DB695AE3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90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B29A-9C6E-48D1-8E62-AFA66ABFA80E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27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4C3-9CEA-44E5-AE81-3C6E4CF58E4C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46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3B3C-9310-4FC2-80B7-FF0636A66E20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17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CD99-0E51-46D0-9E95-96C2685CBC13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842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4531-EE4B-4595-9C5A-EE7BB09F691A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78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0AFF-E7E1-4811-AB6C-4BDDCD15D511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240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A63-3683-4DAD-A2CD-F830EC7D5EFF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110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5948-22D9-4E3C-829F-C7D76606C600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85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C297-9EF4-4FA6-8F68-DF44F73909EE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07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C902-45F0-492A-8E83-1403BF0814A0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65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A8BE9-2B36-4742-AE71-DA7FF4705A11}" type="datetime1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A219C-716A-4629-9A11-344D8EC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77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2314542" y="798496"/>
            <a:ext cx="2312787" cy="1978432"/>
            <a:chOff x="200025" y="6877998"/>
            <a:chExt cx="3012951" cy="269224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07" y="7264448"/>
              <a:ext cx="2559131" cy="1919348"/>
            </a:xfrm>
            <a:prstGeom prst="rect">
              <a:avLst/>
            </a:prstGeom>
          </p:spPr>
        </p:pic>
        <p:sp>
          <p:nvSpPr>
            <p:cNvPr id="3" name="楕円 2"/>
            <p:cNvSpPr/>
            <p:nvPr/>
          </p:nvSpPr>
          <p:spPr>
            <a:xfrm>
              <a:off x="441842" y="7010644"/>
              <a:ext cx="2415060" cy="2426955"/>
            </a:xfrm>
            <a:prstGeom prst="ellipse">
              <a:avLst/>
            </a:prstGeom>
            <a:noFill/>
            <a:ln w="50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楕円 7"/>
            <p:cNvSpPr/>
            <p:nvPr/>
          </p:nvSpPr>
          <p:spPr>
            <a:xfrm>
              <a:off x="200025" y="6877998"/>
              <a:ext cx="3012951" cy="2692246"/>
            </a:xfrm>
            <a:prstGeom prst="ellipse">
              <a:avLst/>
            </a:prstGeom>
            <a:noFill/>
            <a:ln w="50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136255" y="2492942"/>
            <a:ext cx="6669360" cy="678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 anchor="ctr">
            <a:noAutofit/>
          </a:bodyPr>
          <a:lstStyle/>
          <a:p>
            <a:pPr algn="ctr"/>
            <a:r>
              <a:rPr lang="ja-JP" altLang="en-US" sz="32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令和２年度 </a:t>
            </a:r>
            <a:endParaRPr lang="en-US" altLang="ja-JP" sz="32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32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高野参詣道調査</a:t>
            </a:r>
            <a:endParaRPr lang="en-US" altLang="ja-JP" sz="32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32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・</a:t>
            </a:r>
            <a:endParaRPr lang="en-US" altLang="ja-JP" sz="32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32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看板整備方針について</a:t>
            </a:r>
            <a:endParaRPr lang="en-US" altLang="ja-JP" sz="32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lang="en-US" altLang="ja-JP" sz="28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lang="en-US" altLang="ja-JP" sz="28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lang="en-US" altLang="ja-JP" sz="28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24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令和</a:t>
            </a:r>
            <a:r>
              <a:rPr lang="en-US" altLang="ja-JP" sz="24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</a:t>
            </a:r>
            <a:r>
              <a:rPr lang="ja-JP" altLang="en-US" sz="24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</a:t>
            </a:r>
            <a:r>
              <a:rPr lang="en-US" altLang="ja-JP" sz="24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</a:t>
            </a:r>
            <a:r>
              <a:rPr lang="ja-JP" altLang="en-US" sz="24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月</a:t>
            </a:r>
            <a:endParaRPr lang="en-US" altLang="ja-JP" sz="24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24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橋本・伊都広域観光協議会</a:t>
            </a: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2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　　　</a:t>
            </a:r>
            <a:endParaRPr lang="en-US" altLang="ja-JP" sz="20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8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1433" y="365585"/>
            <a:ext cx="64665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/>
              <a:t>・</a:t>
            </a:r>
            <a:r>
              <a:rPr lang="ja-JP" altLang="en-US" b="1" u="sng" dirty="0" smtClean="0"/>
              <a:t>設置位置が分かりにくい（設置場所）</a:t>
            </a:r>
            <a:r>
              <a:rPr lang="ja-JP" altLang="en-US" b="1" dirty="0" smtClean="0"/>
              <a:t>　</a:t>
            </a:r>
            <a:endParaRPr lang="en-US" altLang="ja-JP" b="1" dirty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/>
          </a:p>
          <a:p>
            <a:endParaRPr lang="en-US" altLang="ja-JP" b="1" dirty="0" smtClean="0"/>
          </a:p>
          <a:p>
            <a:r>
              <a:rPr lang="ja-JP" altLang="en-US" b="1" dirty="0" smtClean="0"/>
              <a:t>　　　　</a:t>
            </a:r>
            <a:endParaRPr lang="en-US" altLang="ja-JP" b="1" dirty="0" smtClean="0"/>
          </a:p>
          <a:p>
            <a:r>
              <a:rPr lang="ja-JP" altLang="en-US" b="1" dirty="0"/>
              <a:t>　</a:t>
            </a:r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r>
              <a:rPr lang="ja-JP" altLang="en-US" b="1" dirty="0" smtClean="0"/>
              <a:t>・</a:t>
            </a:r>
            <a:r>
              <a:rPr lang="ja-JP" altLang="en-US" b="1" u="sng" dirty="0" smtClean="0"/>
              <a:t>同ルート内でデザインが変わってしまう（デザイン）</a:t>
            </a:r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u="sng" dirty="0" smtClean="0"/>
          </a:p>
          <a:p>
            <a:endParaRPr lang="en-US" altLang="ja-JP" b="1" dirty="0"/>
          </a:p>
          <a:p>
            <a:r>
              <a:rPr lang="ja-JP" altLang="en-US" b="1" dirty="0">
                <a:latin typeface="+mn-ea"/>
              </a:rPr>
              <a:t>・</a:t>
            </a:r>
            <a:r>
              <a:rPr lang="ja-JP" altLang="en-US" b="1" u="sng" dirty="0">
                <a:latin typeface="+mn-ea"/>
              </a:rPr>
              <a:t>下る人向けの</a:t>
            </a:r>
            <a:r>
              <a:rPr lang="ja-JP" altLang="en-US" b="1" u="sng" dirty="0" smtClean="0">
                <a:latin typeface="+mn-ea"/>
              </a:rPr>
              <a:t>デザインの欠如</a:t>
            </a:r>
            <a:r>
              <a:rPr lang="ja-JP" altLang="en-US" b="1" u="sng" dirty="0">
                <a:latin typeface="+mn-ea"/>
              </a:rPr>
              <a:t>（デザイン）</a:t>
            </a:r>
            <a:r>
              <a:rPr lang="ja-JP" altLang="en-US" sz="1600" b="1" dirty="0">
                <a:latin typeface="+mn-ea"/>
              </a:rPr>
              <a:t>　</a:t>
            </a:r>
            <a:endParaRPr lang="en-US" altLang="ja-JP" b="1" dirty="0" smtClean="0"/>
          </a:p>
          <a:p>
            <a:endParaRPr lang="en-US" altLang="ja-JP" b="1" dirty="0"/>
          </a:p>
        </p:txBody>
      </p:sp>
      <p:sp>
        <p:nvSpPr>
          <p:cNvPr id="23" name="正方形/長方形 22"/>
          <p:cNvSpPr/>
          <p:nvPr/>
        </p:nvSpPr>
        <p:spPr>
          <a:xfrm>
            <a:off x="243327" y="2688391"/>
            <a:ext cx="3103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京大坂道（</a:t>
            </a:r>
            <a:r>
              <a:rPr kumimoji="1" lang="ja-JP" altLang="en-US" sz="1400" b="1" dirty="0" smtClean="0"/>
              <a:t>橋本市：苅</a:t>
            </a:r>
            <a:r>
              <a:rPr kumimoji="1" lang="ja-JP" altLang="en-US" sz="1400" b="1" dirty="0"/>
              <a:t>萱堂</a:t>
            </a:r>
            <a:r>
              <a:rPr kumimoji="1" lang="ja-JP" altLang="en-US" sz="1400" b="1" dirty="0" smtClean="0"/>
              <a:t>付近）</a:t>
            </a:r>
            <a:endParaRPr kumimoji="1" lang="en-US" altLang="ja-JP" sz="1400" b="1" dirty="0"/>
          </a:p>
          <a:p>
            <a:r>
              <a:rPr kumimoji="1" lang="ja-JP" altLang="en-US" sz="1400" dirty="0"/>
              <a:t>上</a:t>
            </a:r>
            <a:r>
              <a:rPr kumimoji="1" lang="ja-JP" altLang="en-US" sz="1400" dirty="0" smtClean="0"/>
              <a:t>りの時、進行方向が明示されない</a:t>
            </a:r>
            <a:endParaRPr kumimoji="1" lang="en-US" altLang="ja-JP" sz="1400" dirty="0"/>
          </a:p>
        </p:txBody>
      </p:sp>
      <p:sp>
        <p:nvSpPr>
          <p:cNvPr id="24" name="正方形/長方形 23"/>
          <p:cNvSpPr/>
          <p:nvPr/>
        </p:nvSpPr>
        <p:spPr>
          <a:xfrm>
            <a:off x="3467939" y="2613072"/>
            <a:ext cx="2918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1400" b="1" dirty="0" smtClean="0"/>
              <a:t>女人道（高野町：鶯谷地区）</a:t>
            </a:r>
            <a:endParaRPr kumimoji="1" lang="en-US" altLang="ja-JP" sz="1400" dirty="0"/>
          </a:p>
          <a:p>
            <a:r>
              <a:rPr kumimoji="1" lang="ja-JP" altLang="en-US" sz="1400" dirty="0"/>
              <a:t>設置位置が高く、気が付きにくい</a:t>
            </a:r>
            <a:endParaRPr kumimoji="1" lang="en-US" altLang="ja-JP" sz="1400" dirty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97" y="797829"/>
            <a:ext cx="2959578" cy="175766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939" y="784113"/>
            <a:ext cx="2938861" cy="1716762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1229610" y="6077554"/>
            <a:ext cx="1028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京大坂道</a:t>
            </a:r>
            <a:endParaRPr lang="ja-JP" altLang="en-US" sz="1400" dirty="0"/>
          </a:p>
        </p:txBody>
      </p:sp>
      <p:sp>
        <p:nvSpPr>
          <p:cNvPr id="28" name="正方形/長方形 27"/>
          <p:cNvSpPr/>
          <p:nvPr/>
        </p:nvSpPr>
        <p:spPr>
          <a:xfrm>
            <a:off x="4681618" y="6082970"/>
            <a:ext cx="7782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黒河道</a:t>
            </a:r>
            <a:endParaRPr lang="ja-JP" altLang="en-US" sz="1400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97" y="3804752"/>
            <a:ext cx="1362869" cy="116015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137" y="3821671"/>
            <a:ext cx="1729249" cy="116284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867"/>
          <a:stretch/>
        </p:blipFill>
        <p:spPr>
          <a:xfrm>
            <a:off x="274897" y="5005730"/>
            <a:ext cx="1362869" cy="1071823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068" y="5008236"/>
            <a:ext cx="1748810" cy="104559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0745" y="3872626"/>
            <a:ext cx="1222706" cy="1068878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2183" y="3810038"/>
            <a:ext cx="1251994" cy="1131759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0745" y="5005730"/>
            <a:ext cx="1225771" cy="105943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2183" y="4990638"/>
            <a:ext cx="1251994" cy="1074522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flipH="1" flipV="1">
            <a:off x="1659498" y="1980012"/>
            <a:ext cx="215447" cy="5208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H="1" flipV="1">
            <a:off x="852030" y="1673177"/>
            <a:ext cx="583354" cy="1902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1738109" y="1875131"/>
            <a:ext cx="757255" cy="322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楕円 16"/>
          <p:cNvSpPr/>
          <p:nvPr/>
        </p:nvSpPr>
        <p:spPr>
          <a:xfrm>
            <a:off x="1029473" y="1406120"/>
            <a:ext cx="232228" cy="2467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乗算 36"/>
          <p:cNvSpPr/>
          <p:nvPr/>
        </p:nvSpPr>
        <p:spPr>
          <a:xfrm>
            <a:off x="1992577" y="1464449"/>
            <a:ext cx="363693" cy="404855"/>
          </a:xfrm>
          <a:prstGeom prst="mathMultiply">
            <a:avLst>
              <a:gd name="adj1" fmla="val 57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724" y="1652863"/>
            <a:ext cx="278912" cy="837841"/>
          </a:xfrm>
          <a:prstGeom prst="rect">
            <a:avLst/>
          </a:prstGeom>
        </p:spPr>
      </p:pic>
      <p:sp>
        <p:nvSpPr>
          <p:cNvPr id="55" name="楕円 54"/>
          <p:cNvSpPr/>
          <p:nvPr/>
        </p:nvSpPr>
        <p:spPr>
          <a:xfrm>
            <a:off x="4444765" y="1168693"/>
            <a:ext cx="589632" cy="4480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8</a:t>
            </a: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36" y="6753137"/>
            <a:ext cx="2975546" cy="2038749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261232" y="8826348"/>
            <a:ext cx="2942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黒河道 </a:t>
            </a:r>
            <a:r>
              <a:rPr kumimoji="1" lang="en-US" altLang="ja-JP" sz="1400" dirty="0" smtClean="0"/>
              <a:t/>
            </a:r>
            <a:br>
              <a:rPr kumimoji="1" lang="en-US" altLang="ja-JP" sz="1400" dirty="0" smtClean="0"/>
            </a:br>
            <a:r>
              <a:rPr kumimoji="1" lang="ja-JP" altLang="en-US" sz="1400" dirty="0" smtClean="0"/>
              <a:t>文字が下から見た側のみ</a:t>
            </a:r>
            <a:endParaRPr kumimoji="1" lang="en-US" altLang="ja-JP" sz="1400" dirty="0" smtClean="0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148" y="6798357"/>
            <a:ext cx="2964395" cy="1987027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3438560" y="8800772"/>
            <a:ext cx="3001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槇尾道</a:t>
            </a:r>
            <a:r>
              <a:rPr kumimoji="1" lang="en-US" altLang="ja-JP" sz="1400" dirty="0" smtClean="0"/>
              <a:t/>
            </a:r>
            <a:br>
              <a:rPr kumimoji="1" lang="en-US" altLang="ja-JP" sz="1400" dirty="0" smtClean="0"/>
            </a:br>
            <a:r>
              <a:rPr kumimoji="1" lang="ja-JP" altLang="en-US" sz="1400" dirty="0" smtClean="0"/>
              <a:t>表示内容、設置位置とも上りのみ</a:t>
            </a:r>
            <a:endParaRPr kumimoji="1"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19723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99308" y="345112"/>
            <a:ext cx="646656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/>
              <a:t>・</a:t>
            </a:r>
            <a:r>
              <a:rPr lang="ja-JP" altLang="en-US" b="1" u="sng" dirty="0" smtClean="0"/>
              <a:t>目的地までの距離の記載がない（表記内容）</a:t>
            </a:r>
            <a:r>
              <a:rPr lang="ja-JP" altLang="en-US" b="1" dirty="0" smtClean="0"/>
              <a:t>　</a:t>
            </a:r>
            <a:endParaRPr lang="en-US" altLang="ja-JP" b="1" dirty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/>
          </a:p>
          <a:p>
            <a:endParaRPr lang="en-US" altLang="ja-JP" b="1" dirty="0" smtClean="0"/>
          </a:p>
          <a:p>
            <a:r>
              <a:rPr lang="ja-JP" altLang="en-US" b="1" dirty="0" smtClean="0"/>
              <a:t>　　　　</a:t>
            </a:r>
            <a:endParaRPr lang="en-US" altLang="ja-JP" b="1" dirty="0" smtClean="0"/>
          </a:p>
          <a:p>
            <a:r>
              <a:rPr lang="ja-JP" altLang="en-US" b="1" dirty="0"/>
              <a:t>　</a:t>
            </a:r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r>
              <a:rPr lang="ja-JP" altLang="en-US" b="1" dirty="0" smtClean="0"/>
              <a:t>・</a:t>
            </a:r>
            <a:r>
              <a:rPr lang="ja-JP" altLang="en-US" b="1" u="sng" dirty="0" smtClean="0"/>
              <a:t>目標スポットの記載基準がばらばら（表記内容）</a:t>
            </a:r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/>
          </a:p>
          <a:p>
            <a:endParaRPr lang="en-US" altLang="ja-JP" b="1" dirty="0" smtClean="0"/>
          </a:p>
          <a:p>
            <a:endParaRPr lang="en-US" altLang="ja-JP" b="1" dirty="0"/>
          </a:p>
          <a:p>
            <a:endParaRPr lang="en-US" altLang="ja-JP" b="1" dirty="0" smtClean="0"/>
          </a:p>
          <a:p>
            <a:r>
              <a:rPr lang="ja-JP" altLang="en-US" b="1" dirty="0">
                <a:latin typeface="+mn-ea"/>
              </a:rPr>
              <a:t>（３）解説板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・</a:t>
            </a:r>
            <a:r>
              <a:rPr lang="ja-JP" altLang="en-US" b="1" u="sng" dirty="0">
                <a:latin typeface="+mn-ea"/>
              </a:rPr>
              <a:t>解説板が設置されていない（設置場所）</a:t>
            </a:r>
            <a:r>
              <a:rPr lang="ja-JP" altLang="en-US" sz="1600" b="1" dirty="0">
                <a:latin typeface="+mn-ea"/>
              </a:rPr>
              <a:t>　</a:t>
            </a:r>
            <a:r>
              <a:rPr lang="ja-JP" altLang="en-US" b="1" dirty="0"/>
              <a:t>　</a:t>
            </a:r>
            <a:endParaRPr lang="en-US" altLang="ja-JP" b="1" dirty="0"/>
          </a:p>
          <a:p>
            <a:r>
              <a:rPr lang="ja-JP" altLang="en-US" b="1" dirty="0"/>
              <a:t>　⇒せっかくのスポットが何もわからず、ただあるだけ</a:t>
            </a:r>
            <a:endParaRPr lang="en-US" altLang="ja-JP" b="1" dirty="0"/>
          </a:p>
          <a:p>
            <a:endParaRPr lang="en-US" altLang="ja-JP" b="1" dirty="0"/>
          </a:p>
        </p:txBody>
      </p:sp>
      <p:sp>
        <p:nvSpPr>
          <p:cNvPr id="44" name="正方形/長方形 43"/>
          <p:cNvSpPr/>
          <p:nvPr/>
        </p:nvSpPr>
        <p:spPr>
          <a:xfrm>
            <a:off x="608993" y="2616086"/>
            <a:ext cx="2959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京大坂道不動坂（</a:t>
            </a:r>
            <a:r>
              <a:rPr kumimoji="1" lang="ja-JP" altLang="en-US" sz="1400" dirty="0" smtClean="0"/>
              <a:t>高野町）</a:t>
            </a:r>
            <a:endParaRPr kumimoji="1" lang="en-US" altLang="ja-JP" sz="1400" dirty="0"/>
          </a:p>
        </p:txBody>
      </p:sp>
      <p:sp>
        <p:nvSpPr>
          <p:cNvPr id="45" name="正方形/長方形 44"/>
          <p:cNvSpPr/>
          <p:nvPr/>
        </p:nvSpPr>
        <p:spPr>
          <a:xfrm>
            <a:off x="3747302" y="2616087"/>
            <a:ext cx="2918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1400" b="1" dirty="0" smtClean="0"/>
              <a:t>八町坂 （</a:t>
            </a:r>
            <a:r>
              <a:rPr kumimoji="1" lang="ja-JP" altLang="en-US" sz="1400" dirty="0" smtClean="0"/>
              <a:t>かつらぎ町天野）</a:t>
            </a:r>
            <a:endParaRPr kumimoji="1" lang="en-US" altLang="ja-JP" sz="1400" dirty="0"/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366" y="822866"/>
            <a:ext cx="2961236" cy="1802967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5828" y="800199"/>
            <a:ext cx="2915441" cy="1782951"/>
          </a:xfrm>
          <a:prstGeom prst="rect">
            <a:avLst/>
          </a:prstGeom>
        </p:spPr>
      </p:pic>
      <p:sp>
        <p:nvSpPr>
          <p:cNvPr id="48" name="正方形/長方形 47"/>
          <p:cNvSpPr/>
          <p:nvPr/>
        </p:nvSpPr>
        <p:spPr>
          <a:xfrm>
            <a:off x="199308" y="5354052"/>
            <a:ext cx="3096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町石道 </a:t>
            </a:r>
            <a:endParaRPr kumimoji="1" lang="en-US" altLang="ja-JP" sz="1400" dirty="0"/>
          </a:p>
          <a:p>
            <a:r>
              <a:rPr kumimoji="1" lang="ja-JP" altLang="en-US" sz="1400" dirty="0" smtClean="0"/>
              <a:t>起点・終点のみ記載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（区切りのスポットがわからない）</a:t>
            </a:r>
            <a:endParaRPr kumimoji="1" lang="en-US" altLang="ja-JP" sz="1400" dirty="0" smtClean="0"/>
          </a:p>
        </p:txBody>
      </p:sp>
      <p:sp>
        <p:nvSpPr>
          <p:cNvPr id="49" name="正方形/長方形 48"/>
          <p:cNvSpPr/>
          <p:nvPr/>
        </p:nvSpPr>
        <p:spPr>
          <a:xfrm>
            <a:off x="3524590" y="5293772"/>
            <a:ext cx="30279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京大坂道</a:t>
            </a:r>
            <a:endParaRPr lang="en-US" altLang="ja-JP" sz="1400" b="1" dirty="0" smtClean="0"/>
          </a:p>
          <a:p>
            <a:r>
              <a:rPr kumimoji="1" lang="ja-JP" altLang="en-US" sz="1400" dirty="0" smtClean="0"/>
              <a:t>次の著名スポットを記載した例</a:t>
            </a:r>
            <a:r>
              <a:rPr kumimoji="1" lang="en-US" altLang="ja-JP" sz="1400" dirty="0" smtClean="0"/>
              <a:t/>
            </a:r>
            <a:br>
              <a:rPr kumimoji="1" lang="en-US" altLang="ja-JP" sz="1400" dirty="0" smtClean="0"/>
            </a:br>
            <a:r>
              <a:rPr kumimoji="1" lang="ja-JP" altLang="en-US" sz="1400" dirty="0" smtClean="0"/>
              <a:t>著名スポットが区切りとは限らない</a:t>
            </a:r>
            <a:endParaRPr kumimoji="1" lang="en-US" altLang="ja-JP" sz="1400" dirty="0"/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04" y="3537258"/>
            <a:ext cx="2948104" cy="1802945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171318" y="2934512"/>
            <a:ext cx="1756514" cy="2962006"/>
          </a:xfrm>
          <a:prstGeom prst="rect">
            <a:avLst/>
          </a:prstGeom>
        </p:spPr>
      </p:pic>
      <p:sp>
        <p:nvSpPr>
          <p:cNvPr id="16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9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9846" y="8981673"/>
            <a:ext cx="2535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槇</a:t>
            </a:r>
            <a:r>
              <a:rPr kumimoji="1" lang="ja-JP" altLang="en-US" sz="1400" b="1" dirty="0" smtClean="0"/>
              <a:t>尾道</a:t>
            </a:r>
            <a:r>
              <a:rPr kumimoji="1" lang="ja-JP" altLang="en-US" sz="1400" b="1" dirty="0"/>
              <a:t>（</a:t>
            </a:r>
            <a:r>
              <a:rPr kumimoji="1" lang="ja-JP" altLang="en-US" sz="1400" dirty="0" smtClean="0"/>
              <a:t>九度山町苅萱堂）</a:t>
            </a:r>
            <a:endParaRPr kumimoji="1" lang="en-US" altLang="ja-JP" sz="1400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91986" y="9001380"/>
            <a:ext cx="3194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八町坂</a:t>
            </a:r>
            <a:r>
              <a:rPr kumimoji="1" lang="ja-JP" altLang="en-US" sz="1400" b="1" dirty="0"/>
              <a:t>（</a:t>
            </a:r>
            <a:r>
              <a:rPr kumimoji="1" lang="ja-JP" altLang="en-US" sz="1400" dirty="0" smtClean="0"/>
              <a:t>かつらぎ町）</a:t>
            </a:r>
            <a:endParaRPr kumimoji="1" lang="en-US" altLang="ja-JP" sz="1400" dirty="0" smtClean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6" y="7050287"/>
            <a:ext cx="2535493" cy="190162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1985" y="7050825"/>
            <a:ext cx="2864467" cy="19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0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0975" y="760402"/>
            <a:ext cx="656816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latin typeface="+mn-ea"/>
              </a:rPr>
              <a:t>（１）共通事項</a:t>
            </a:r>
            <a:endParaRPr lang="en-US" altLang="ja-JP" sz="2400" b="1" dirty="0" smtClean="0">
              <a:latin typeface="+mn-ea"/>
            </a:endParaRPr>
          </a:p>
          <a:p>
            <a:endParaRPr lang="en-US" altLang="ja-JP" sz="24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・</a:t>
            </a:r>
            <a:r>
              <a:rPr lang="ja-JP" altLang="en-US" sz="2000" b="1" u="sng" dirty="0" smtClean="0">
                <a:latin typeface="+mn-ea"/>
              </a:rPr>
              <a:t>看板の種類を大きく３種類に分類すること</a:t>
            </a:r>
            <a:endParaRPr lang="en-US" altLang="ja-JP" sz="2000" b="1" u="sng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　「</a:t>
            </a:r>
            <a:r>
              <a:rPr lang="ja-JP" altLang="en-US" sz="2000" b="1" u="sng" dirty="0" smtClean="0">
                <a:latin typeface="+mn-ea"/>
              </a:rPr>
              <a:t>総合案内板</a:t>
            </a:r>
            <a:r>
              <a:rPr lang="ja-JP" altLang="en-US" sz="2000" b="1" dirty="0">
                <a:latin typeface="+mn-ea"/>
              </a:rPr>
              <a:t>」 「</a:t>
            </a:r>
            <a:r>
              <a:rPr lang="ja-JP" altLang="en-US" sz="2000" b="1" u="sng" dirty="0">
                <a:latin typeface="+mn-ea"/>
              </a:rPr>
              <a:t>道標</a:t>
            </a:r>
            <a:r>
              <a:rPr lang="ja-JP" altLang="en-US" sz="2000" b="1" dirty="0">
                <a:latin typeface="+mn-ea"/>
              </a:rPr>
              <a:t>」 「</a:t>
            </a:r>
            <a:r>
              <a:rPr lang="ja-JP" altLang="en-US" sz="2000" b="1" u="sng" dirty="0" smtClean="0">
                <a:latin typeface="+mn-ea"/>
              </a:rPr>
              <a:t>解説板</a:t>
            </a:r>
            <a:r>
              <a:rPr lang="ja-JP" altLang="en-US" sz="2000" b="1" dirty="0" smtClean="0">
                <a:latin typeface="+mn-ea"/>
              </a:rPr>
              <a:t>」</a:t>
            </a:r>
            <a:endParaRPr lang="en-US" altLang="ja-JP" sz="2000" b="1" dirty="0" smtClean="0">
              <a:latin typeface="+mn-ea"/>
            </a:endParaRPr>
          </a:p>
          <a:p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・</a:t>
            </a:r>
            <a:r>
              <a:rPr lang="ja-JP" altLang="en-US" sz="2000" b="1" u="sng" dirty="0" smtClean="0">
                <a:latin typeface="+mn-ea"/>
              </a:rPr>
              <a:t>ルート名の表記を統一すること</a:t>
            </a:r>
            <a:endParaRPr lang="en-US" altLang="ja-JP" sz="2400" b="1" u="sng" dirty="0" smtClean="0">
              <a:latin typeface="+mn-ea"/>
            </a:endParaRPr>
          </a:p>
          <a:p>
            <a:r>
              <a:rPr lang="ja-JP" altLang="en-US" dirty="0" smtClean="0"/>
              <a:t>　 </a:t>
            </a:r>
            <a:r>
              <a:rPr lang="ja-JP" altLang="en-US" sz="1600" dirty="0" smtClean="0"/>
              <a:t>⇒日本語、英語ともルート名の表記を統一、</a:t>
            </a:r>
            <a:endParaRPr lang="en-US" altLang="ja-JP" sz="1600" dirty="0" smtClean="0"/>
          </a:p>
          <a:p>
            <a:r>
              <a:rPr lang="ja-JP" altLang="en-US" sz="1600" dirty="0"/>
              <a:t>　</a:t>
            </a:r>
            <a:r>
              <a:rPr lang="ja-JP" altLang="en-US" sz="1600" dirty="0" smtClean="0"/>
              <a:t>　「高野参詣道」としてブランド化を図る。</a:t>
            </a:r>
            <a:endParaRPr lang="en-US" altLang="ja-JP" sz="1600" dirty="0" smtClean="0"/>
          </a:p>
          <a:p>
            <a:r>
              <a:rPr lang="ja-JP" altLang="en-US" sz="1600" dirty="0" smtClean="0"/>
              <a:t>　 ⇒原則、英語併記とする。（その他言語は必要に応じて）</a:t>
            </a:r>
            <a:endParaRPr lang="en-US" altLang="ja-JP" sz="1600" dirty="0" smtClean="0"/>
          </a:p>
          <a:p>
            <a:endParaRPr lang="en-US" altLang="ja-JP" sz="2000" b="1" dirty="0" smtClean="0"/>
          </a:p>
          <a:p>
            <a:r>
              <a:rPr lang="ja-JP" altLang="en-US" sz="2000" b="1" dirty="0" smtClean="0"/>
              <a:t>・</a:t>
            </a:r>
            <a:r>
              <a:rPr lang="ja-JP" altLang="en-US" sz="2000" b="1" u="sng" dirty="0"/>
              <a:t>上</a:t>
            </a:r>
            <a:r>
              <a:rPr lang="ja-JP" altLang="en-US" sz="2000" b="1" u="sng" dirty="0" smtClean="0"/>
              <a:t>り、下り双方に配慮して整備すること</a:t>
            </a:r>
            <a:endParaRPr lang="en-US" altLang="ja-JP" sz="2000" b="1" u="sng" dirty="0" smtClean="0"/>
          </a:p>
          <a:p>
            <a:endParaRPr lang="en-US" altLang="ja-JP" sz="2000" b="1" u="sng" dirty="0"/>
          </a:p>
          <a:p>
            <a:r>
              <a:rPr lang="ja-JP" altLang="en-US" sz="2000" b="1" dirty="0" smtClean="0"/>
              <a:t>・</a:t>
            </a:r>
            <a:r>
              <a:rPr lang="ja-JP" altLang="en-US" sz="2000" b="1" u="sng" dirty="0" smtClean="0"/>
              <a:t>同じルート内で掲載する情報を統一すること</a:t>
            </a:r>
            <a:endParaRPr lang="en-US" altLang="ja-JP" sz="2000" b="1" u="sng" dirty="0" smtClean="0"/>
          </a:p>
          <a:p>
            <a:endParaRPr lang="en-US" altLang="ja-JP" sz="2000" b="1" dirty="0" smtClean="0"/>
          </a:p>
          <a:p>
            <a:r>
              <a:rPr lang="ja-JP" altLang="en-US" sz="2000" b="1" dirty="0" smtClean="0"/>
              <a:t>・</a:t>
            </a:r>
            <a:r>
              <a:rPr lang="ja-JP" altLang="en-US" sz="2000" b="1" u="sng" dirty="0" smtClean="0"/>
              <a:t>整備年度、設置主体を看板に明記すること</a:t>
            </a:r>
            <a:endParaRPr lang="en-US" altLang="ja-JP" sz="2400" b="1" u="sng" dirty="0"/>
          </a:p>
          <a:p>
            <a:endParaRPr lang="en-US" altLang="ja-JP" sz="2000" u="sng" dirty="0" smtClean="0"/>
          </a:p>
          <a:p>
            <a:r>
              <a:rPr lang="ja-JP" altLang="en-US" sz="2000" dirty="0" smtClean="0"/>
              <a:t>・</a:t>
            </a:r>
            <a:r>
              <a:rPr lang="ja-JP" altLang="en-US" sz="2000" b="1" u="sng" dirty="0" smtClean="0"/>
              <a:t>老朽化、損壊している看板を撤去すること</a:t>
            </a:r>
            <a:endParaRPr lang="en-US" altLang="ja-JP" sz="2400" b="1" u="sng" dirty="0" smtClean="0"/>
          </a:p>
          <a:p>
            <a:r>
              <a:rPr lang="ja-JP" altLang="en-US" sz="1600" dirty="0" smtClean="0"/>
              <a:t>　 ⇒放置すると誤った情報提供を行うおそれがある。</a:t>
            </a:r>
            <a:endParaRPr lang="en-US" altLang="ja-JP" sz="1600" dirty="0"/>
          </a:p>
          <a:p>
            <a:endParaRPr lang="en-US" altLang="ja-JP" b="1" dirty="0" smtClean="0"/>
          </a:p>
          <a:p>
            <a:endParaRPr lang="en-US" altLang="ja-JP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9308" y="302547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+mn-ea"/>
              </a:rPr>
              <a:t>４　看板整備の考え方</a:t>
            </a:r>
            <a:endParaRPr kumimoji="1" lang="ja-JP" altLang="en-US" sz="2400" b="1" dirty="0">
              <a:latin typeface="+mn-ea"/>
            </a:endParaRPr>
          </a:p>
        </p:txBody>
      </p:sp>
      <p:sp>
        <p:nvSpPr>
          <p:cNvPr id="5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6044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7479" y="249402"/>
            <a:ext cx="64670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latin typeface="+mn-ea"/>
              </a:rPr>
              <a:t>（２）総合案内板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・ルートの起点、終点への設置を基本とする。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・ルートの状況を鑑みながら</a:t>
            </a:r>
            <a:r>
              <a:rPr lang="ja-JP" altLang="en-US" sz="2000" b="1" dirty="0">
                <a:latin typeface="+mn-ea"/>
              </a:rPr>
              <a:t>主要</a:t>
            </a:r>
            <a:r>
              <a:rPr lang="ja-JP" altLang="en-US" sz="2000" b="1" dirty="0" smtClean="0">
                <a:latin typeface="+mn-ea"/>
              </a:rPr>
              <a:t>スポット、休憩ポイント等への設置も検討する。</a:t>
            </a:r>
            <a:endParaRPr lang="en-US" altLang="ja-JP" sz="2000" b="1" u="sng" dirty="0" smtClean="0"/>
          </a:p>
          <a:p>
            <a:r>
              <a:rPr lang="ja-JP" altLang="en-US" sz="2000" b="1" dirty="0" smtClean="0"/>
              <a:t>・茶色地に白文字を原則とすること。</a:t>
            </a:r>
            <a:endParaRPr lang="en-US" altLang="ja-JP" sz="2000" b="1" dirty="0" smtClean="0"/>
          </a:p>
          <a:p>
            <a:r>
              <a:rPr lang="ja-JP" altLang="en-US" sz="2000" b="1" dirty="0" smtClean="0"/>
              <a:t>（</a:t>
            </a:r>
            <a:r>
              <a:rPr lang="ja-JP" altLang="en-US" sz="2000" b="1" dirty="0"/>
              <a:t>ただし、</a:t>
            </a:r>
            <a:r>
              <a:rPr lang="ja-JP" altLang="en-US" sz="2000" b="1" dirty="0" smtClean="0"/>
              <a:t>既存看板</a:t>
            </a:r>
            <a:r>
              <a:rPr lang="ja-JP" altLang="en-US" sz="2000" b="1" dirty="0"/>
              <a:t>との整合性も</a:t>
            </a:r>
            <a:r>
              <a:rPr lang="ja-JP" altLang="en-US" sz="2000" b="1" dirty="0" smtClean="0"/>
              <a:t>含めて調整。）</a:t>
            </a:r>
            <a:endParaRPr lang="en-US" altLang="ja-JP" sz="1400" b="1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742" y="2300851"/>
            <a:ext cx="659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latin typeface="+mn-ea"/>
              </a:rPr>
              <a:t>【</a:t>
            </a:r>
            <a:r>
              <a:rPr kumimoji="1" lang="ja-JP" altLang="en-US" sz="2000" b="1" dirty="0" smtClean="0"/>
              <a:t>総合案内板</a:t>
            </a:r>
            <a:r>
              <a:rPr kumimoji="1" lang="ja-JP" altLang="en-US" sz="2000" b="1" dirty="0"/>
              <a:t>に求められる</a:t>
            </a:r>
            <a:r>
              <a:rPr kumimoji="1" lang="ja-JP" altLang="en-US" sz="2000" b="1" dirty="0" smtClean="0"/>
              <a:t>情報</a:t>
            </a:r>
            <a:r>
              <a:rPr kumimoji="1" lang="en-US" altLang="ja-JP" sz="2000" b="1" dirty="0" smtClean="0">
                <a:latin typeface="+mn-ea"/>
              </a:rPr>
              <a:t>】</a:t>
            </a:r>
            <a:endParaRPr kumimoji="1" lang="ja-JP" altLang="en-US" sz="2000" b="1" dirty="0">
              <a:latin typeface="+mn-ea"/>
            </a:endParaRPr>
          </a:p>
          <a:p>
            <a:r>
              <a:rPr kumimoji="1" lang="ja-JP" altLang="en-US" sz="1600" dirty="0" smtClean="0"/>
              <a:t>　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22595" y="8728026"/>
            <a:ext cx="132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女人</a:t>
            </a:r>
            <a:r>
              <a:rPr kumimoji="1" lang="ja-JP" altLang="en-US" sz="1400" dirty="0" smtClean="0"/>
              <a:t>道設置例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高野町</a:t>
            </a:r>
            <a:endParaRPr kumimoji="1" lang="en-US" altLang="ja-JP" sz="1400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3788" y="8612338"/>
            <a:ext cx="132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黒河道</a:t>
            </a:r>
            <a:r>
              <a:rPr kumimoji="1" lang="ja-JP" altLang="en-US" sz="1400" dirty="0" smtClean="0"/>
              <a:t>設置例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橋本市</a:t>
            </a:r>
            <a:endParaRPr kumimoji="1" lang="en-US" altLang="ja-JP" sz="1400" dirty="0" smtClean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" t="21700" r="35780" b="2435"/>
          <a:stretch/>
        </p:blipFill>
        <p:spPr>
          <a:xfrm>
            <a:off x="313788" y="5986252"/>
            <a:ext cx="2809656" cy="2554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5" t="7551" r="11122" b="-251"/>
          <a:stretch/>
        </p:blipFill>
        <p:spPr>
          <a:xfrm rot="16200000">
            <a:off x="3315817" y="6121726"/>
            <a:ext cx="2697390" cy="2283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11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879962"/>
              </p:ext>
            </p:extLst>
          </p:nvPr>
        </p:nvGraphicFramePr>
        <p:xfrm>
          <a:off x="313788" y="2835181"/>
          <a:ext cx="6082687" cy="24737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91254">
                  <a:extLst>
                    <a:ext uri="{9D8B030D-6E8A-4147-A177-3AD203B41FA5}">
                      <a16:colId xmlns:a16="http://schemas.microsoft.com/office/drawing/2014/main" val="1937310423"/>
                    </a:ext>
                  </a:extLst>
                </a:gridCol>
                <a:gridCol w="730467">
                  <a:extLst>
                    <a:ext uri="{9D8B030D-6E8A-4147-A177-3AD203B41FA5}">
                      <a16:colId xmlns:a16="http://schemas.microsoft.com/office/drawing/2014/main" val="2116442461"/>
                    </a:ext>
                  </a:extLst>
                </a:gridCol>
                <a:gridCol w="803082">
                  <a:extLst>
                    <a:ext uri="{9D8B030D-6E8A-4147-A177-3AD203B41FA5}">
                      <a16:colId xmlns:a16="http://schemas.microsoft.com/office/drawing/2014/main" val="604604351"/>
                    </a:ext>
                  </a:extLst>
                </a:gridCol>
                <a:gridCol w="2957884">
                  <a:extLst>
                    <a:ext uri="{9D8B030D-6E8A-4147-A177-3AD203B41FA5}">
                      <a16:colId xmlns:a16="http://schemas.microsoft.com/office/drawing/2014/main" val="3266550445"/>
                    </a:ext>
                  </a:extLst>
                </a:gridCol>
              </a:tblGrid>
              <a:tr h="29949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大型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小型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備考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9078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ルート名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英文を併記</a:t>
                      </a:r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407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ルートマップ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縮尺、方位などを入れて実用に耐える地図を基本とする</a:t>
                      </a:r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577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ルート全体に対する解説文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英文を併記、日本語の直訳ではなく、ネイティブによる意訳を</a:t>
                      </a:r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661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沿道のスポット情報など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7904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設置者・設置年月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8609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1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38553" y="302580"/>
            <a:ext cx="4799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>
                <a:latin typeface="+mn-ea"/>
              </a:rPr>
              <a:t>・総合案内板デザインパターン</a:t>
            </a:r>
            <a:endParaRPr lang="en-US" altLang="ja-JP" sz="2000" b="1" dirty="0" smtClean="0">
              <a:latin typeface="+mn-ea"/>
            </a:endParaRPr>
          </a:p>
        </p:txBody>
      </p:sp>
      <p:sp>
        <p:nvSpPr>
          <p:cNvPr id="15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sz="1800" dirty="0" smtClean="0"/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226195" y="702690"/>
            <a:ext cx="2588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/>
              <a:t>・総合－１</a:t>
            </a:r>
            <a:r>
              <a:rPr lang="en-US" altLang="ja-JP" sz="1600" b="1" dirty="0" smtClean="0"/>
              <a:t> </a:t>
            </a:r>
            <a:r>
              <a:rPr lang="ja-JP" altLang="en-US" sz="1600" b="1" dirty="0" smtClean="0"/>
              <a:t>大型</a:t>
            </a:r>
            <a:endParaRPr lang="en-US" altLang="ja-JP" sz="1600" b="1" dirty="0" smtClean="0"/>
          </a:p>
        </p:txBody>
      </p:sp>
      <p:sp>
        <p:nvSpPr>
          <p:cNvPr id="29" name="正方形/長方形 28"/>
          <p:cNvSpPr/>
          <p:nvPr/>
        </p:nvSpPr>
        <p:spPr>
          <a:xfrm>
            <a:off x="238553" y="5020521"/>
            <a:ext cx="3252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/>
              <a:t>・総合－２</a:t>
            </a:r>
            <a:r>
              <a:rPr lang="en-US" altLang="ja-JP" sz="1600" b="1" dirty="0" smtClean="0"/>
              <a:t> </a:t>
            </a:r>
            <a:r>
              <a:rPr lang="ja-JP" altLang="en-US" sz="1600" b="1" dirty="0" smtClean="0"/>
              <a:t>小型</a:t>
            </a:r>
            <a:endParaRPr lang="en-US" altLang="ja-JP" sz="12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275" y="953012"/>
            <a:ext cx="6102097" cy="396692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70" y="5327351"/>
            <a:ext cx="6152600" cy="4020627"/>
          </a:xfrm>
          <a:prstGeom prst="rect">
            <a:avLst/>
          </a:prstGeom>
        </p:spPr>
      </p:pic>
      <p:sp>
        <p:nvSpPr>
          <p:cNvPr id="16" name="角丸四角形吹き出し 15"/>
          <p:cNvSpPr/>
          <p:nvPr/>
        </p:nvSpPr>
        <p:spPr>
          <a:xfrm>
            <a:off x="4710918" y="4888214"/>
            <a:ext cx="1548455" cy="832275"/>
          </a:xfrm>
          <a:prstGeom prst="wedgeRoundRectCallout">
            <a:avLst>
              <a:gd name="adj1" fmla="val -80707"/>
              <a:gd name="adj2" fmla="val 10788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14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4" name="角丸四角形吹き出し 23"/>
          <p:cNvSpPr/>
          <p:nvPr/>
        </p:nvSpPr>
        <p:spPr>
          <a:xfrm>
            <a:off x="4710917" y="4888213"/>
            <a:ext cx="1548455" cy="832275"/>
          </a:xfrm>
          <a:prstGeom prst="wedgeRoundRectCallout">
            <a:avLst>
              <a:gd name="adj1" fmla="val -75103"/>
              <a:gd name="adj2" fmla="val -937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コース長、状況、設置場所の状況などで検討</a:t>
            </a:r>
            <a:endParaRPr kumimoji="1" lang="en-US" altLang="ja-JP" sz="14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2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6199" y="369415"/>
            <a:ext cx="667702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latin typeface="+mn-ea"/>
              </a:rPr>
              <a:t>（３）道標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・</a:t>
            </a:r>
            <a:r>
              <a:rPr lang="ja-JP" altLang="en-US" sz="2000" b="1" dirty="0">
                <a:latin typeface="+mn-ea"/>
              </a:rPr>
              <a:t>分岐点</a:t>
            </a:r>
            <a:r>
              <a:rPr lang="ja-JP" altLang="en-US" sz="2000" b="1" dirty="0" smtClean="0">
                <a:latin typeface="+mn-ea"/>
              </a:rPr>
              <a:t>に必ず</a:t>
            </a:r>
            <a:r>
              <a:rPr lang="ja-JP" altLang="en-US" sz="2000" b="1" dirty="0">
                <a:latin typeface="+mn-ea"/>
              </a:rPr>
              <a:t>設置すること</a:t>
            </a:r>
            <a:r>
              <a:rPr lang="ja-JP" altLang="en-US" sz="2000" b="1" dirty="0" smtClean="0">
                <a:latin typeface="+mn-ea"/>
              </a:rPr>
              <a:t>（上り下り</a:t>
            </a:r>
            <a:r>
              <a:rPr lang="ja-JP" altLang="en-US" sz="2000" b="1" dirty="0">
                <a:latin typeface="+mn-ea"/>
              </a:rPr>
              <a:t>とも）</a:t>
            </a:r>
            <a:r>
              <a:rPr lang="ja-JP" altLang="en-US" sz="2000" b="1" dirty="0" smtClean="0">
                <a:latin typeface="+mn-ea"/>
              </a:rPr>
              <a:t>。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・上り下り双方に分かりやすい位置に設置すること。</a:t>
            </a:r>
            <a:endParaRPr lang="en-US" altLang="ja-JP" sz="2000" b="1" u="sng" dirty="0" smtClean="0"/>
          </a:p>
          <a:p>
            <a:r>
              <a:rPr lang="ja-JP" altLang="en-US" sz="2000" b="1" dirty="0" smtClean="0"/>
              <a:t>・</a:t>
            </a:r>
            <a:r>
              <a:rPr lang="ja-JP" altLang="en-US" sz="2000" b="1" dirty="0"/>
              <a:t>目的地までの距離を記載する</a:t>
            </a:r>
            <a:r>
              <a:rPr lang="ja-JP" altLang="en-US" sz="2000" b="1" dirty="0" smtClean="0"/>
              <a:t>こと</a:t>
            </a:r>
            <a:endParaRPr lang="en-US" altLang="ja-JP" sz="2000" b="1" dirty="0" smtClean="0"/>
          </a:p>
          <a:p>
            <a:r>
              <a:rPr lang="ja-JP" altLang="en-US" sz="2000" b="1" dirty="0" smtClean="0"/>
              <a:t>・</a:t>
            </a:r>
            <a:r>
              <a:rPr lang="ja-JP" altLang="en-US" sz="2000" b="1" dirty="0"/>
              <a:t>目的地の主要ポイントをルート毎に整理</a:t>
            </a:r>
            <a:r>
              <a:rPr lang="ja-JP" altLang="en-US" sz="2000" b="1" dirty="0" smtClean="0"/>
              <a:t>し、</a:t>
            </a:r>
            <a:endParaRPr lang="ja-JP" altLang="en-US" sz="2000" b="1" dirty="0"/>
          </a:p>
          <a:p>
            <a:r>
              <a:rPr lang="ja-JP" altLang="en-US" sz="2000" b="1" dirty="0"/>
              <a:t>　</a:t>
            </a:r>
            <a:r>
              <a:rPr lang="ja-JP" altLang="en-US" sz="2000" b="1" dirty="0" smtClean="0"/>
              <a:t>統一</a:t>
            </a:r>
            <a:r>
              <a:rPr lang="ja-JP" altLang="en-US" sz="2000" b="1" dirty="0"/>
              <a:t>した情報提供を行うこと</a:t>
            </a:r>
            <a:r>
              <a:rPr lang="ja-JP" altLang="en-US" sz="2000" b="1" dirty="0" smtClean="0"/>
              <a:t>　</a:t>
            </a:r>
            <a:endParaRPr lang="en-US" altLang="ja-JP" sz="2000" b="1" dirty="0" smtClean="0"/>
          </a:p>
          <a:p>
            <a:r>
              <a:rPr lang="ja-JP" altLang="en-US" sz="2000" b="1" dirty="0" smtClean="0"/>
              <a:t>・茶色地に白文字を</a:t>
            </a:r>
            <a:r>
              <a:rPr lang="ja-JP" altLang="en-US" sz="2000" b="1" dirty="0"/>
              <a:t>原則とすること</a:t>
            </a:r>
            <a:r>
              <a:rPr lang="ja-JP" altLang="en-US" sz="2000" b="1" dirty="0" smtClean="0"/>
              <a:t>。</a:t>
            </a:r>
            <a:endParaRPr lang="en-US" altLang="ja-JP" sz="2000" b="1" dirty="0" smtClean="0"/>
          </a:p>
          <a:p>
            <a:r>
              <a:rPr lang="ja-JP" altLang="en-US" sz="2000" b="1" dirty="0" smtClean="0"/>
              <a:t>（</a:t>
            </a:r>
            <a:r>
              <a:rPr lang="ja-JP" altLang="en-US" sz="2000" b="1" dirty="0"/>
              <a:t>ただし、</a:t>
            </a:r>
            <a:r>
              <a:rPr lang="ja-JP" altLang="en-US" sz="2000" b="1" dirty="0" smtClean="0"/>
              <a:t>既存看板</a:t>
            </a:r>
            <a:r>
              <a:rPr lang="ja-JP" altLang="en-US" sz="2000" b="1" dirty="0"/>
              <a:t>との整合性も</a:t>
            </a:r>
            <a:r>
              <a:rPr lang="ja-JP" altLang="en-US" sz="2000" b="1" dirty="0" smtClean="0"/>
              <a:t>含めて調整。）</a:t>
            </a:r>
            <a:endParaRPr lang="en-US" altLang="ja-JP" b="1" dirty="0" smtClean="0"/>
          </a:p>
        </p:txBody>
      </p:sp>
      <p:sp>
        <p:nvSpPr>
          <p:cNvPr id="15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sz="1800" dirty="0" smtClean="0"/>
              <a:t>13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999389"/>
              </p:ext>
            </p:extLst>
          </p:nvPr>
        </p:nvGraphicFramePr>
        <p:xfrm>
          <a:off x="489409" y="3170867"/>
          <a:ext cx="5897105" cy="49615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44031">
                  <a:extLst>
                    <a:ext uri="{9D8B030D-6E8A-4147-A177-3AD203B41FA5}">
                      <a16:colId xmlns:a16="http://schemas.microsoft.com/office/drawing/2014/main" val="1098919564"/>
                    </a:ext>
                  </a:extLst>
                </a:gridCol>
                <a:gridCol w="534764">
                  <a:extLst>
                    <a:ext uri="{9D8B030D-6E8A-4147-A177-3AD203B41FA5}">
                      <a16:colId xmlns:a16="http://schemas.microsoft.com/office/drawing/2014/main" val="414182407"/>
                    </a:ext>
                  </a:extLst>
                </a:gridCol>
                <a:gridCol w="484712">
                  <a:extLst>
                    <a:ext uri="{9D8B030D-6E8A-4147-A177-3AD203B41FA5}">
                      <a16:colId xmlns:a16="http://schemas.microsoft.com/office/drawing/2014/main" val="1381913824"/>
                    </a:ext>
                  </a:extLst>
                </a:gridCol>
                <a:gridCol w="517104">
                  <a:extLst>
                    <a:ext uri="{9D8B030D-6E8A-4147-A177-3AD203B41FA5}">
                      <a16:colId xmlns:a16="http://schemas.microsoft.com/office/drawing/2014/main" val="2989082298"/>
                    </a:ext>
                  </a:extLst>
                </a:gridCol>
                <a:gridCol w="508079">
                  <a:extLst>
                    <a:ext uri="{9D8B030D-6E8A-4147-A177-3AD203B41FA5}">
                      <a16:colId xmlns:a16="http://schemas.microsoft.com/office/drawing/2014/main" val="3318639825"/>
                    </a:ext>
                  </a:extLst>
                </a:gridCol>
                <a:gridCol w="533068">
                  <a:extLst>
                    <a:ext uri="{9D8B030D-6E8A-4147-A177-3AD203B41FA5}">
                      <a16:colId xmlns:a16="http://schemas.microsoft.com/office/drawing/2014/main" val="1881393583"/>
                    </a:ext>
                  </a:extLst>
                </a:gridCol>
                <a:gridCol w="524738">
                  <a:extLst>
                    <a:ext uri="{9D8B030D-6E8A-4147-A177-3AD203B41FA5}">
                      <a16:colId xmlns:a16="http://schemas.microsoft.com/office/drawing/2014/main" val="213819477"/>
                    </a:ext>
                  </a:extLst>
                </a:gridCol>
                <a:gridCol w="1650609">
                  <a:extLst>
                    <a:ext uri="{9D8B030D-6E8A-4147-A177-3AD203B41FA5}">
                      <a16:colId xmlns:a16="http://schemas.microsoft.com/office/drawing/2014/main" val="4252018632"/>
                    </a:ext>
                  </a:extLst>
                </a:gridCol>
              </a:tblGrid>
              <a:tr h="115663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標準型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簡易型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dirty="0" smtClean="0"/>
                        <a:t>女人道用</a:t>
                      </a:r>
                      <a:endParaRPr kumimoji="1" lang="en-US" altLang="zh-TW" dirty="0" smtClean="0"/>
                    </a:p>
                    <a:p>
                      <a:pPr algn="ctr"/>
                      <a:r>
                        <a:rPr kumimoji="1" lang="zh-TW" altLang="en-US" dirty="0" smtClean="0"/>
                        <a:t>標準型</a:t>
                      </a:r>
                      <a:endParaRPr kumimoji="1" lang="ja-JP" altLang="en-US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dirty="0" smtClean="0"/>
                        <a:t>女人道用</a:t>
                      </a:r>
                      <a:endParaRPr kumimoji="1" lang="en-US" altLang="zh-TW" dirty="0" smtClean="0"/>
                    </a:p>
                    <a:p>
                      <a:pPr algn="ctr"/>
                      <a:r>
                        <a:rPr kumimoji="1" lang="zh-TW" altLang="en-US" dirty="0" smtClean="0"/>
                        <a:t>簡易型</a:t>
                      </a:r>
                      <a:endParaRPr kumimoji="1" lang="ja-JP" altLang="en-US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単純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ja-JP" altLang="en-US" dirty="0" smtClean="0"/>
                        <a:t>ルート名型</a:t>
                      </a:r>
                      <a:endParaRPr kumimoji="1" lang="ja-JP" altLang="en-US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ルート外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ja-JP" altLang="en-US" dirty="0" smtClean="0"/>
                        <a:t>案内型</a:t>
                      </a:r>
                      <a:endParaRPr kumimoji="1" lang="ja-JP" altLang="en-US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備考</a:t>
                      </a:r>
                      <a:endParaRPr kumimoji="1" lang="ja-JP" altLang="en-US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4369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設置場所名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▲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女人道用簡易型では必須ではないが、表示は可能</a:t>
                      </a:r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6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起終点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9343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主要</a:t>
                      </a:r>
                      <a:r>
                        <a:rPr kumimoji="1" lang="ja-JP" altLang="en-US" sz="1050" dirty="0" smtClean="0"/>
                        <a:t>ポイント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94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矢印表示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982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距離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0831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地点番号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▲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▲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女人道用では省略も可能</a:t>
                      </a:r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971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ルート名称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607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設置者・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設置年月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23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そのほか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フリーワードを必要に応じて</a:t>
                      </a:r>
                      <a:endParaRPr kumimoji="1" lang="ja-JP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7457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8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6" y="1388404"/>
            <a:ext cx="5202331" cy="5536093"/>
          </a:xfrm>
          <a:prstGeom prst="rect">
            <a:avLst/>
          </a:prstGeom>
        </p:spPr>
      </p:pic>
      <p:sp>
        <p:nvSpPr>
          <p:cNvPr id="18" name="角丸四角形吹き出し 17"/>
          <p:cNvSpPr/>
          <p:nvPr/>
        </p:nvSpPr>
        <p:spPr>
          <a:xfrm>
            <a:off x="3347456" y="4327391"/>
            <a:ext cx="1118211" cy="366732"/>
          </a:xfrm>
          <a:prstGeom prst="wedgeRoundRectCallout">
            <a:avLst>
              <a:gd name="adj1" fmla="val -113399"/>
              <a:gd name="adj2" fmla="val -5100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ルート</a:t>
            </a:r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名称</a:t>
            </a:r>
            <a:endParaRPr kumimoji="1"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391501" y="3905937"/>
            <a:ext cx="1246911" cy="366732"/>
          </a:xfrm>
          <a:prstGeom prst="wedgeRoundRectCallout">
            <a:avLst>
              <a:gd name="adj1" fmla="val 52522"/>
              <a:gd name="adj2" fmla="val -11588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主要</a:t>
            </a:r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ポイント</a:t>
            </a:r>
            <a:endParaRPr kumimoji="1"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3165657" y="3625510"/>
            <a:ext cx="1224850" cy="366732"/>
          </a:xfrm>
          <a:prstGeom prst="wedgeRoundRectCallout">
            <a:avLst>
              <a:gd name="adj1" fmla="val -31346"/>
              <a:gd name="adj2" fmla="val -15548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主要</a:t>
            </a:r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ポイント</a:t>
            </a:r>
            <a:endParaRPr kumimoji="1"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1" name="角丸四角形吹き出し 20"/>
          <p:cNvSpPr/>
          <p:nvPr/>
        </p:nvSpPr>
        <p:spPr>
          <a:xfrm>
            <a:off x="310821" y="2943094"/>
            <a:ext cx="910473" cy="366732"/>
          </a:xfrm>
          <a:prstGeom prst="wedgeRoundRectCallout">
            <a:avLst>
              <a:gd name="adj1" fmla="val 86091"/>
              <a:gd name="adj2" fmla="val -12312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起終点</a:t>
            </a:r>
            <a:endParaRPr kumimoji="1"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3" name="角丸四角形吹き出し 22"/>
          <p:cNvSpPr/>
          <p:nvPr/>
        </p:nvSpPr>
        <p:spPr>
          <a:xfrm>
            <a:off x="3979098" y="2505864"/>
            <a:ext cx="910473" cy="366732"/>
          </a:xfrm>
          <a:prstGeom prst="wedgeRoundRectCallout">
            <a:avLst>
              <a:gd name="adj1" fmla="val -68057"/>
              <a:gd name="adj2" fmla="val -11157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起終点</a:t>
            </a:r>
            <a:endParaRPr kumimoji="1"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4" name="角丸四角形吹き出し 23"/>
          <p:cNvSpPr/>
          <p:nvPr/>
        </p:nvSpPr>
        <p:spPr>
          <a:xfrm>
            <a:off x="661066" y="1841186"/>
            <a:ext cx="1530084" cy="399137"/>
          </a:xfrm>
          <a:prstGeom prst="wedgeRoundRectCallout">
            <a:avLst>
              <a:gd name="adj1" fmla="val 69303"/>
              <a:gd name="adj2" fmla="val 701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設置場所名</a:t>
            </a:r>
            <a:endParaRPr kumimoji="1"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3548222" y="4838125"/>
            <a:ext cx="1091555" cy="541708"/>
          </a:xfrm>
          <a:prstGeom prst="wedgeRoundRectCallout">
            <a:avLst>
              <a:gd name="adj1" fmla="val -119534"/>
              <a:gd name="adj2" fmla="val 2810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設置者</a:t>
            </a:r>
            <a:endParaRPr kumimoji="1" lang="en-US" altLang="ja-JP" sz="14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設置年月</a:t>
            </a:r>
            <a:endParaRPr kumimoji="1"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5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sz="1800" dirty="0" smtClean="0"/>
              <a:t>14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118760" y="906521"/>
            <a:ext cx="2205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 smtClean="0"/>
              <a:t>・道標－１</a:t>
            </a:r>
            <a:r>
              <a:rPr lang="en-US" altLang="ja-JP" sz="1600" b="1" dirty="0" smtClean="0"/>
              <a:t> </a:t>
            </a:r>
            <a:r>
              <a:rPr lang="ja-JP" altLang="en-US" sz="1600" b="1" dirty="0" smtClean="0"/>
              <a:t>標準型</a:t>
            </a:r>
            <a:endParaRPr lang="en-US" altLang="ja-JP" sz="1600" b="1" dirty="0" smtClean="0"/>
          </a:p>
        </p:txBody>
      </p:sp>
      <p:sp>
        <p:nvSpPr>
          <p:cNvPr id="16" name="正方形/長方形 15"/>
          <p:cNvSpPr/>
          <p:nvPr/>
        </p:nvSpPr>
        <p:spPr>
          <a:xfrm>
            <a:off x="238553" y="302580"/>
            <a:ext cx="3480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・</a:t>
            </a:r>
            <a:r>
              <a:rPr lang="ja-JP" altLang="en-US" sz="2000" b="1" dirty="0" smtClean="0">
                <a:latin typeface="+mn-ea"/>
              </a:rPr>
              <a:t>道標デザインパターン</a:t>
            </a:r>
            <a:endParaRPr lang="en-US" altLang="ja-JP" sz="2000" b="1" dirty="0" smtClean="0">
              <a:latin typeface="+mn-ea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55" y="6330045"/>
            <a:ext cx="2597242" cy="1524054"/>
          </a:xfrm>
          <a:prstGeom prst="rect">
            <a:avLst/>
          </a:prstGeom>
        </p:spPr>
      </p:pic>
      <p:sp>
        <p:nvSpPr>
          <p:cNvPr id="22" name="角丸四角形吹き出し 21"/>
          <p:cNvSpPr/>
          <p:nvPr/>
        </p:nvSpPr>
        <p:spPr>
          <a:xfrm>
            <a:off x="4933014" y="7924198"/>
            <a:ext cx="1548455" cy="550024"/>
          </a:xfrm>
          <a:prstGeom prst="wedgeRoundRectCallout">
            <a:avLst>
              <a:gd name="adj1" fmla="val -99432"/>
              <a:gd name="adj2" fmla="val -16841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4937807" y="7926180"/>
            <a:ext cx="1548455" cy="550024"/>
          </a:xfrm>
          <a:prstGeom prst="wedgeRoundRectCallout">
            <a:avLst>
              <a:gd name="adj1" fmla="val 29910"/>
              <a:gd name="adj2" fmla="val -23618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矢印表示の</a:t>
            </a:r>
            <a:endParaRPr kumimoji="1" lang="en-US" altLang="ja-JP" sz="14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kumimoji="1"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バリエーション</a:t>
            </a:r>
            <a:endParaRPr kumimoji="1"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3" y="6313445"/>
            <a:ext cx="2546516" cy="1933820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391501" y="8310225"/>
            <a:ext cx="32520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 smtClean="0"/>
              <a:t>（カラーバリエーション）</a:t>
            </a:r>
            <a:endParaRPr lang="en-US" altLang="ja-JP" sz="1200" dirty="0" smtClean="0"/>
          </a:p>
        </p:txBody>
      </p:sp>
    </p:spTree>
    <p:extLst>
      <p:ext uri="{BB962C8B-B14F-4D97-AF65-F5344CB8AC3E}">
        <p14:creationId xmlns:p14="http://schemas.microsoft.com/office/powerpoint/2010/main" val="29955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sz="1800" dirty="0" smtClean="0"/>
              <a:t>15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2453" y="297323"/>
            <a:ext cx="4276755" cy="4226557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06357" y="160638"/>
            <a:ext cx="2616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/>
              <a:t>・</a:t>
            </a:r>
            <a:r>
              <a:rPr lang="ja-JP" altLang="en-US" sz="1600" b="1" dirty="0"/>
              <a:t>道標</a:t>
            </a:r>
            <a:r>
              <a:rPr lang="ja-JP" altLang="en-US" sz="1600" b="1" dirty="0" smtClean="0"/>
              <a:t>－２</a:t>
            </a:r>
            <a:r>
              <a:rPr lang="en-US" altLang="ja-JP" sz="1600" b="1" dirty="0" smtClean="0"/>
              <a:t> </a:t>
            </a:r>
            <a:r>
              <a:rPr lang="ja-JP" altLang="en-US" sz="1600" b="1" dirty="0" smtClean="0"/>
              <a:t>簡易型</a:t>
            </a:r>
            <a:endParaRPr lang="en-US" altLang="ja-JP" sz="1600" b="1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4734276" y="8919787"/>
            <a:ext cx="13156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 smtClean="0"/>
              <a:t>（表示板拡大）</a:t>
            </a:r>
            <a:endParaRPr lang="en-US" altLang="ja-JP" sz="11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" y="4876948"/>
            <a:ext cx="4454266" cy="492848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57" y="7264382"/>
            <a:ext cx="2174711" cy="163725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50682" y="4647776"/>
            <a:ext cx="3238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/>
              <a:t>・</a:t>
            </a:r>
            <a:r>
              <a:rPr lang="ja-JP" altLang="en-US" sz="1600" b="1" dirty="0" smtClean="0"/>
              <a:t>道標－３</a:t>
            </a:r>
            <a:r>
              <a:rPr lang="en-US" altLang="ja-JP" sz="1600" b="1" dirty="0" smtClean="0"/>
              <a:t> </a:t>
            </a:r>
            <a:r>
              <a:rPr lang="ja-JP" altLang="en-US" sz="1600" b="1" dirty="0"/>
              <a:t>女</a:t>
            </a:r>
            <a:r>
              <a:rPr lang="ja-JP" altLang="en-US" sz="1600" b="1" dirty="0" smtClean="0"/>
              <a:t>人道用 標準型</a:t>
            </a:r>
            <a:endParaRPr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11893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5035" y="423567"/>
            <a:ext cx="3361037" cy="3847744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477801" y="492591"/>
            <a:ext cx="3238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/>
              <a:t>・</a:t>
            </a:r>
            <a:r>
              <a:rPr lang="ja-JP" altLang="en-US" sz="1600" b="1" dirty="0" smtClean="0"/>
              <a:t>道標－４</a:t>
            </a:r>
            <a:r>
              <a:rPr lang="en-US" altLang="ja-JP" sz="1600" b="1" dirty="0" smtClean="0"/>
              <a:t> </a:t>
            </a:r>
            <a:r>
              <a:rPr lang="ja-JP" altLang="en-US" sz="1600" b="1" dirty="0"/>
              <a:t>女</a:t>
            </a:r>
            <a:r>
              <a:rPr lang="ja-JP" altLang="en-US" sz="1600" b="1" dirty="0" smtClean="0"/>
              <a:t>人道用 簡易型</a:t>
            </a:r>
            <a:endParaRPr lang="en-US" altLang="ja-JP" sz="1400" dirty="0" smtClean="0"/>
          </a:p>
        </p:txBody>
      </p:sp>
      <p:sp>
        <p:nvSpPr>
          <p:cNvPr id="21" name="正方形/長方形 20"/>
          <p:cNvSpPr/>
          <p:nvPr/>
        </p:nvSpPr>
        <p:spPr>
          <a:xfrm>
            <a:off x="781377" y="3788122"/>
            <a:ext cx="13156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 smtClean="0"/>
              <a:t>（表示板拡大）</a:t>
            </a:r>
            <a:endParaRPr lang="en-US" altLang="ja-JP" sz="1100" dirty="0" smtClean="0"/>
          </a:p>
        </p:txBody>
      </p:sp>
      <p:sp>
        <p:nvSpPr>
          <p:cNvPr id="15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943022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16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1" y="1713045"/>
            <a:ext cx="2565089" cy="193332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0506" y="6155881"/>
            <a:ext cx="2508774" cy="2651761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3915201" y="8886460"/>
            <a:ext cx="33221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 smtClean="0"/>
              <a:t>（カラーバリエーション）</a:t>
            </a:r>
            <a:endParaRPr lang="en-US" altLang="ja-JP" sz="1200" dirty="0" smtClean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1" y="4920892"/>
            <a:ext cx="4427469" cy="3886750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266616" y="4688185"/>
            <a:ext cx="3143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/>
              <a:t>・道標－</a:t>
            </a:r>
            <a:r>
              <a:rPr lang="ja-JP" altLang="en-US" sz="1600" b="1" dirty="0"/>
              <a:t>５</a:t>
            </a:r>
            <a:r>
              <a:rPr lang="en-US" altLang="ja-JP" sz="1600" b="1" dirty="0" smtClean="0"/>
              <a:t> </a:t>
            </a:r>
            <a:r>
              <a:rPr lang="ja-JP" altLang="en-US" sz="1600" b="1" dirty="0" smtClean="0"/>
              <a:t>単純ルート名型</a:t>
            </a:r>
            <a:endParaRPr lang="en-US" altLang="ja-JP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5831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sz="1800" dirty="0" smtClean="0"/>
              <a:t>17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6894" y="133816"/>
            <a:ext cx="3060655" cy="366727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729082" y="357422"/>
            <a:ext cx="3143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/>
              <a:t>・道標－６</a:t>
            </a:r>
            <a:r>
              <a:rPr lang="en-US" altLang="ja-JP" sz="1600" b="1" dirty="0" smtClean="0"/>
              <a:t> </a:t>
            </a:r>
            <a:r>
              <a:rPr lang="ja-JP" altLang="en-US" sz="1600" b="1" dirty="0" smtClean="0"/>
              <a:t>ルート外案内</a:t>
            </a:r>
            <a:endParaRPr lang="en-US" altLang="ja-JP" sz="1600" b="1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496674" y="3697683"/>
            <a:ext cx="5118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>
                <a:latin typeface="+mn-ea"/>
              </a:rPr>
              <a:t>・既存道標改良例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1600" dirty="0" smtClean="0"/>
              <a:t>既設の道標を活かして不足する情報を追加する</a:t>
            </a:r>
            <a:endParaRPr lang="en-US" altLang="ja-JP" sz="1600" b="1" dirty="0" smtClean="0">
              <a:latin typeface="+mn-ea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3" y="4433160"/>
            <a:ext cx="2281362" cy="228136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33" y="4433160"/>
            <a:ext cx="2269059" cy="23312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4" y="6925433"/>
            <a:ext cx="2311496" cy="225596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52" y="6925432"/>
            <a:ext cx="3084861" cy="22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136255" y="952500"/>
            <a:ext cx="6669360" cy="828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 anchor="ctr">
            <a:noAutofit/>
          </a:bodyPr>
          <a:lstStyle/>
          <a:p>
            <a:pPr algn="ctr"/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目次</a:t>
            </a:r>
            <a:endParaRPr kumimoji="1" lang="en-US" altLang="ja-JP" sz="3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１　現況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調査に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ついて ・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・・・・・ 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２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　調査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報告様式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ついて ・・・ 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３　調査結果（概要）・・・・・・ 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４　看板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整備の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考え方 ・・・・・  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５　英語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表記の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基準 ・・・・・・・ 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６　主要ポイント ・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・・・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・・・・・・・ 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</a:p>
          <a:p>
            <a: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７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　整備の優先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順位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・・・・・・・ 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27</a:t>
            </a: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  ８　今後のスケジュール ・・・・・・ 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31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9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967" y="371257"/>
            <a:ext cx="685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latin typeface="+mn-ea"/>
              </a:rPr>
              <a:t>（４）解説板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・ガイドマップに掲載している史跡等へ設置すること。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（見どころ、休憩ポイントとなる）</a:t>
            </a:r>
            <a:endParaRPr lang="en-US" altLang="ja-JP" sz="2000" b="1" u="sng" dirty="0" smtClean="0"/>
          </a:p>
          <a:p>
            <a:r>
              <a:rPr lang="ja-JP" altLang="en-US" sz="2000" b="1" dirty="0" smtClean="0"/>
              <a:t>・茶色地に白文字を原則とすること。</a:t>
            </a:r>
            <a:endParaRPr lang="en-US" altLang="ja-JP" sz="2000" b="1" dirty="0" smtClean="0"/>
          </a:p>
        </p:txBody>
      </p:sp>
      <p:sp>
        <p:nvSpPr>
          <p:cNvPr id="9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18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7083" y="3354017"/>
            <a:ext cx="4079723" cy="5798344"/>
          </a:xfrm>
          <a:prstGeom prst="rect">
            <a:avLst/>
          </a:prstGeom>
        </p:spPr>
      </p:pic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16375"/>
              </p:ext>
            </p:extLst>
          </p:nvPr>
        </p:nvGraphicFramePr>
        <p:xfrm>
          <a:off x="242626" y="1756252"/>
          <a:ext cx="5696261" cy="1569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46688">
                  <a:extLst>
                    <a:ext uri="{9D8B030D-6E8A-4147-A177-3AD203B41FA5}">
                      <a16:colId xmlns:a16="http://schemas.microsoft.com/office/drawing/2014/main" val="1621383430"/>
                    </a:ext>
                  </a:extLst>
                </a:gridCol>
                <a:gridCol w="732072">
                  <a:extLst>
                    <a:ext uri="{9D8B030D-6E8A-4147-A177-3AD203B41FA5}">
                      <a16:colId xmlns:a16="http://schemas.microsoft.com/office/drawing/2014/main" val="2907333507"/>
                    </a:ext>
                  </a:extLst>
                </a:gridCol>
                <a:gridCol w="3217501">
                  <a:extLst>
                    <a:ext uri="{9D8B030D-6E8A-4147-A177-3AD203B41FA5}">
                      <a16:colId xmlns:a16="http://schemas.microsoft.com/office/drawing/2014/main" val="3230951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解説板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備考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2889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施設・史跡等の名称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25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解説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英文を併記、日本語の直訳ではなく、ネイティブによる意訳を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749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設置者・設置年月</a:t>
                      </a:r>
                      <a:endParaRPr kumimoji="1" lang="en-US" altLang="ja-JP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●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529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8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725652"/>
            <a:ext cx="685800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latin typeface="+mn-ea"/>
              </a:rPr>
              <a:t>（１）共通</a:t>
            </a:r>
            <a:endParaRPr lang="en-US" altLang="ja-JP" sz="2400" b="1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　以下</a:t>
            </a:r>
            <a:r>
              <a:rPr lang="ja-JP" altLang="en-US" sz="2000" dirty="0">
                <a:latin typeface="+mn-ea"/>
              </a:rPr>
              <a:t>を</a:t>
            </a:r>
            <a:r>
              <a:rPr lang="ja-JP" altLang="en-US" sz="2000" dirty="0" smtClean="0">
                <a:latin typeface="+mn-ea"/>
              </a:rPr>
              <a:t>参照し、</a:t>
            </a:r>
            <a:r>
              <a:rPr lang="ja-JP" altLang="en-US" sz="2000" dirty="0">
                <a:latin typeface="+mn-ea"/>
              </a:rPr>
              <a:t>同じもの</a:t>
            </a:r>
            <a:r>
              <a:rPr lang="ja-JP" altLang="en-US" sz="2000" dirty="0" smtClean="0">
                <a:latin typeface="+mn-ea"/>
              </a:rPr>
              <a:t>は表記を揃えること</a:t>
            </a:r>
            <a:r>
              <a:rPr lang="ja-JP" altLang="en-US" sz="2000" dirty="0">
                <a:latin typeface="+mn-ea"/>
              </a:rPr>
              <a:t>。</a:t>
            </a:r>
          </a:p>
          <a:p>
            <a:endParaRPr lang="ja-JP" altLang="en-US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b="1" dirty="0">
                <a:latin typeface="+mn-ea"/>
              </a:rPr>
              <a:t>・観光立国実現に向けた多言語対応の改善・強化の</a:t>
            </a:r>
          </a:p>
          <a:p>
            <a:r>
              <a:rPr lang="ja-JP" altLang="en-US" sz="2000" b="1" dirty="0">
                <a:latin typeface="+mn-ea"/>
              </a:rPr>
              <a:t>　　ためのガイドライン</a:t>
            </a: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en-US" altLang="ja-JP" dirty="0" smtClean="0">
                <a:latin typeface="+mn-ea"/>
              </a:rPr>
              <a:t>https</a:t>
            </a:r>
            <a:r>
              <a:rPr lang="en-US" altLang="ja-JP" dirty="0">
                <a:latin typeface="+mn-ea"/>
              </a:rPr>
              <a:t>://www.mlit.go.jp/kankocho/news03_000102.html</a:t>
            </a:r>
          </a:p>
          <a:p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b="1" dirty="0">
                <a:latin typeface="+mn-ea"/>
              </a:rPr>
              <a:t>・和歌山県外国語表記</a:t>
            </a:r>
            <a:r>
              <a:rPr lang="ja-JP" altLang="en-US" sz="2000" b="1" dirty="0" smtClean="0">
                <a:latin typeface="+mn-ea"/>
              </a:rPr>
              <a:t>ガイドライン　　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1200" dirty="0" smtClean="0">
                <a:latin typeface="+mn-ea"/>
              </a:rPr>
              <a:t>　　</a:t>
            </a:r>
            <a:r>
              <a:rPr lang="en-US" altLang="ja-JP" sz="1200" dirty="0" smtClean="0">
                <a:latin typeface="+mn-ea"/>
              </a:rPr>
              <a:t>https</a:t>
            </a:r>
            <a:r>
              <a:rPr lang="ja-JP" altLang="en-US" sz="1200" dirty="0" smtClean="0">
                <a:latin typeface="+mn-ea"/>
              </a:rPr>
              <a:t>：</a:t>
            </a:r>
            <a:r>
              <a:rPr lang="en-US" altLang="ja-JP" sz="1200" dirty="0" smtClean="0">
                <a:latin typeface="+mn-ea"/>
              </a:rPr>
              <a:t>//www.pref.wakayama.lg.jp/prefg/062500/index_d/fil/gaidorain.pdf</a:t>
            </a:r>
          </a:p>
          <a:p>
            <a:endParaRPr lang="en-US" altLang="ja-JP" sz="1600" dirty="0">
              <a:latin typeface="+mn-ea"/>
            </a:endParaRPr>
          </a:p>
          <a:p>
            <a:endParaRPr lang="en-US" altLang="ja-JP" sz="1600" b="1" dirty="0" smtClean="0">
              <a:latin typeface="+mn-ea"/>
            </a:endParaRPr>
          </a:p>
          <a:p>
            <a:r>
              <a:rPr lang="ja-JP" altLang="en-US" sz="2400" b="1" dirty="0" smtClean="0">
                <a:latin typeface="+mn-ea"/>
              </a:rPr>
              <a:t>（</a:t>
            </a:r>
            <a:r>
              <a:rPr lang="ja-JP" altLang="en-US" sz="2400" b="1" dirty="0">
                <a:latin typeface="+mn-ea"/>
              </a:rPr>
              <a:t>２）ルート</a:t>
            </a:r>
            <a:r>
              <a:rPr lang="ja-JP" altLang="en-US" sz="2400" b="1" dirty="0" smtClean="0">
                <a:latin typeface="+mn-ea"/>
              </a:rPr>
              <a:t>名称を下記に統一</a:t>
            </a:r>
            <a:endParaRPr lang="ja-JP" altLang="en-US" sz="2400" b="1" dirty="0">
              <a:latin typeface="+mn-ea"/>
            </a:endParaRPr>
          </a:p>
          <a:p>
            <a:endParaRPr lang="ja-JP" altLang="en-US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・高野参詣道　</a:t>
            </a:r>
            <a:r>
              <a:rPr lang="ja-JP" altLang="en-US" sz="2000" dirty="0" smtClean="0">
                <a:latin typeface="+mn-ea"/>
              </a:rPr>
              <a:t>　　</a:t>
            </a:r>
            <a:r>
              <a:rPr lang="en-US" altLang="ja-JP" sz="2000" dirty="0" smtClean="0">
                <a:latin typeface="+mn-ea"/>
              </a:rPr>
              <a:t>Koyasan </a:t>
            </a:r>
            <a:r>
              <a:rPr lang="en-US" altLang="ja-JP" sz="2000" dirty="0">
                <a:latin typeface="+mn-ea"/>
              </a:rPr>
              <a:t>Pilgrimage Routes</a:t>
            </a: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・</a:t>
            </a:r>
            <a:r>
              <a:rPr lang="ja-JP" altLang="en-US" sz="2000" dirty="0">
                <a:latin typeface="+mn-ea"/>
              </a:rPr>
              <a:t>町石道　</a:t>
            </a:r>
            <a:r>
              <a:rPr lang="ja-JP" altLang="en-US" sz="2000" dirty="0" smtClean="0">
                <a:latin typeface="+mn-ea"/>
              </a:rPr>
              <a:t>　　　　</a:t>
            </a:r>
            <a:r>
              <a:rPr lang="en-US" altLang="ja-JP" sz="2000" dirty="0" err="1" smtClean="0">
                <a:latin typeface="+mn-ea"/>
              </a:rPr>
              <a:t>Choishi-michi</a:t>
            </a:r>
            <a:r>
              <a:rPr lang="en-US" altLang="ja-JP" sz="2000" dirty="0" smtClean="0">
                <a:latin typeface="+mn-ea"/>
              </a:rPr>
              <a:t> </a:t>
            </a:r>
            <a:r>
              <a:rPr lang="en-US" altLang="ja-JP" sz="2000" dirty="0">
                <a:latin typeface="+mn-ea"/>
              </a:rPr>
              <a:t>Route</a:t>
            </a:r>
          </a:p>
          <a:p>
            <a:r>
              <a:rPr lang="ja-JP" altLang="en-US" sz="2000" dirty="0">
                <a:latin typeface="+mn-ea"/>
              </a:rPr>
              <a:t>　・京</a:t>
            </a:r>
            <a:r>
              <a:rPr lang="ja-JP" altLang="en-US" sz="2000" dirty="0" smtClean="0">
                <a:latin typeface="+mn-ea"/>
              </a:rPr>
              <a:t>大坂道　</a:t>
            </a:r>
            <a:r>
              <a:rPr lang="ja-JP" altLang="en-US" sz="2000" dirty="0">
                <a:latin typeface="+mn-ea"/>
              </a:rPr>
              <a:t>　　</a:t>
            </a:r>
            <a:r>
              <a:rPr lang="ja-JP" altLang="en-US" sz="2000" dirty="0" smtClean="0">
                <a:latin typeface="+mn-ea"/>
              </a:rPr>
              <a:t>　</a:t>
            </a:r>
            <a:r>
              <a:rPr lang="en-US" altLang="ja-JP" sz="2000" dirty="0" err="1" smtClean="0">
                <a:latin typeface="+mn-ea"/>
              </a:rPr>
              <a:t>Kyo</a:t>
            </a:r>
            <a:r>
              <a:rPr lang="en-US" altLang="ja-JP" sz="2000" dirty="0" smtClean="0">
                <a:latin typeface="+mn-ea"/>
              </a:rPr>
              <a:t> </a:t>
            </a:r>
            <a:r>
              <a:rPr lang="en-US" altLang="ja-JP" sz="2000" dirty="0">
                <a:latin typeface="+mn-ea"/>
              </a:rPr>
              <a:t>Osaka-</a:t>
            </a:r>
            <a:r>
              <a:rPr lang="en-US" altLang="ja-JP" sz="2000" dirty="0" err="1">
                <a:latin typeface="+mn-ea"/>
              </a:rPr>
              <a:t>michi</a:t>
            </a:r>
            <a:r>
              <a:rPr lang="en-US" altLang="ja-JP" sz="2000" dirty="0">
                <a:latin typeface="+mn-ea"/>
              </a:rPr>
              <a:t> Route</a:t>
            </a:r>
          </a:p>
          <a:p>
            <a:r>
              <a:rPr lang="ja-JP" altLang="en-US" sz="2000" dirty="0">
                <a:latin typeface="+mn-ea"/>
              </a:rPr>
              <a:t>　・黒河</a:t>
            </a:r>
            <a:r>
              <a:rPr lang="ja-JP" altLang="en-US" sz="2000" dirty="0" smtClean="0">
                <a:latin typeface="+mn-ea"/>
              </a:rPr>
              <a:t>道　　</a:t>
            </a:r>
            <a:r>
              <a:rPr lang="ja-JP" altLang="en-US" sz="2000" dirty="0">
                <a:latin typeface="+mn-ea"/>
              </a:rPr>
              <a:t>　　</a:t>
            </a:r>
            <a:r>
              <a:rPr lang="ja-JP" altLang="en-US" sz="2000" dirty="0" smtClean="0">
                <a:latin typeface="+mn-ea"/>
              </a:rPr>
              <a:t>　</a:t>
            </a:r>
            <a:r>
              <a:rPr lang="en-US" altLang="ja-JP" sz="2000" dirty="0" smtClean="0">
                <a:latin typeface="+mn-ea"/>
              </a:rPr>
              <a:t>Kuroko-</a:t>
            </a:r>
            <a:r>
              <a:rPr lang="en-US" altLang="ja-JP" sz="2000" dirty="0" err="1" smtClean="0">
                <a:latin typeface="+mn-ea"/>
              </a:rPr>
              <a:t>michi</a:t>
            </a:r>
            <a:r>
              <a:rPr lang="en-US" altLang="ja-JP" sz="2000" dirty="0" smtClean="0">
                <a:latin typeface="+mn-ea"/>
              </a:rPr>
              <a:t> </a:t>
            </a:r>
            <a:r>
              <a:rPr lang="en-US" altLang="ja-JP" sz="2000" dirty="0">
                <a:latin typeface="+mn-ea"/>
              </a:rPr>
              <a:t>Route</a:t>
            </a:r>
          </a:p>
          <a:p>
            <a:r>
              <a:rPr lang="ja-JP" altLang="en-US" sz="2000" dirty="0">
                <a:latin typeface="+mn-ea"/>
              </a:rPr>
              <a:t>　・女</a:t>
            </a:r>
            <a:r>
              <a:rPr lang="ja-JP" altLang="en-US" sz="2000" dirty="0" smtClean="0">
                <a:latin typeface="+mn-ea"/>
              </a:rPr>
              <a:t>人道　　</a:t>
            </a:r>
            <a:r>
              <a:rPr lang="ja-JP" altLang="en-US" sz="2000" dirty="0">
                <a:latin typeface="+mn-ea"/>
              </a:rPr>
              <a:t>　　</a:t>
            </a:r>
            <a:r>
              <a:rPr lang="ja-JP" altLang="en-US" sz="2000" dirty="0" smtClean="0">
                <a:latin typeface="+mn-ea"/>
              </a:rPr>
              <a:t>　</a:t>
            </a:r>
            <a:r>
              <a:rPr lang="en-US" altLang="ja-JP" sz="2000" dirty="0" err="1" smtClean="0">
                <a:latin typeface="+mn-ea"/>
              </a:rPr>
              <a:t>Nyonin-michi</a:t>
            </a:r>
            <a:r>
              <a:rPr lang="en-US" altLang="ja-JP" sz="2000" dirty="0" smtClean="0">
                <a:latin typeface="+mn-ea"/>
              </a:rPr>
              <a:t> </a:t>
            </a:r>
            <a:r>
              <a:rPr lang="en-US" altLang="ja-JP" sz="2000" dirty="0">
                <a:latin typeface="+mn-ea"/>
              </a:rPr>
              <a:t>Route </a:t>
            </a: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・槇尾道</a:t>
            </a:r>
            <a:r>
              <a:rPr lang="ja-JP" altLang="en-US" sz="2000" dirty="0">
                <a:latin typeface="+mn-ea"/>
              </a:rPr>
              <a:t>　　　　　</a:t>
            </a:r>
            <a:r>
              <a:rPr lang="en-US" altLang="ja-JP" sz="2000" dirty="0" err="1" smtClean="0">
                <a:latin typeface="+mn-ea"/>
              </a:rPr>
              <a:t>Makio-michi</a:t>
            </a:r>
            <a:r>
              <a:rPr lang="en-US" altLang="ja-JP" sz="2000" dirty="0" smtClean="0">
                <a:latin typeface="+mn-ea"/>
              </a:rPr>
              <a:t> </a:t>
            </a:r>
            <a:r>
              <a:rPr lang="en-US" altLang="ja-JP" sz="2000" dirty="0">
                <a:latin typeface="+mn-ea"/>
              </a:rPr>
              <a:t>Route </a:t>
            </a: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・三谷</a:t>
            </a:r>
            <a:r>
              <a:rPr lang="ja-JP" altLang="en-US" sz="2000" dirty="0">
                <a:latin typeface="+mn-ea"/>
              </a:rPr>
              <a:t>坂　　　　</a:t>
            </a:r>
            <a:r>
              <a:rPr lang="ja-JP" altLang="en-US" sz="2000" dirty="0" smtClean="0">
                <a:latin typeface="+mn-ea"/>
              </a:rPr>
              <a:t>　</a:t>
            </a:r>
            <a:r>
              <a:rPr lang="en-US" altLang="ja-JP" sz="2000" dirty="0" err="1" smtClean="0">
                <a:latin typeface="+mn-ea"/>
              </a:rPr>
              <a:t>Mitani-zaka</a:t>
            </a:r>
            <a:r>
              <a:rPr lang="en-US" altLang="ja-JP" sz="2000" dirty="0" smtClean="0">
                <a:latin typeface="+mn-ea"/>
              </a:rPr>
              <a:t> Slope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・八町坂</a:t>
            </a:r>
            <a:r>
              <a:rPr lang="ja-JP" altLang="en-US" sz="2000" dirty="0">
                <a:latin typeface="+mn-ea"/>
              </a:rPr>
              <a:t>　　　　</a:t>
            </a:r>
            <a:r>
              <a:rPr lang="ja-JP" altLang="en-US" sz="2000" dirty="0" smtClean="0">
                <a:latin typeface="+mn-ea"/>
              </a:rPr>
              <a:t>　</a:t>
            </a:r>
            <a:r>
              <a:rPr lang="en-US" altLang="ja-JP" sz="2000" dirty="0" err="1" smtClean="0">
                <a:latin typeface="+mn-ea"/>
              </a:rPr>
              <a:t>Hatcho-zaka</a:t>
            </a:r>
            <a:r>
              <a:rPr lang="en-US" altLang="ja-JP" sz="2000" dirty="0" smtClean="0">
                <a:latin typeface="+mn-ea"/>
              </a:rPr>
              <a:t> Slope 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・上古沢駅連絡路</a:t>
            </a:r>
            <a:r>
              <a:rPr lang="ja-JP" altLang="en-US" sz="2000" dirty="0">
                <a:latin typeface="+mn-ea"/>
              </a:rPr>
              <a:t>　</a:t>
            </a:r>
            <a:r>
              <a:rPr lang="en-US" altLang="ja-JP" sz="2000" dirty="0" smtClean="0">
                <a:latin typeface="+mn-ea"/>
              </a:rPr>
              <a:t>KAMIKOSAWA Sta. Access </a:t>
            </a:r>
            <a:r>
              <a:rPr lang="en-US" altLang="ja-JP" sz="2000" dirty="0">
                <a:latin typeface="+mn-ea"/>
              </a:rPr>
              <a:t>Route </a:t>
            </a:r>
          </a:p>
          <a:p>
            <a:r>
              <a:rPr lang="ja-JP" altLang="en-US" sz="2000" b="1" dirty="0" smtClean="0">
                <a:latin typeface="+mn-ea"/>
              </a:rPr>
              <a:t>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　</a:t>
            </a:r>
            <a:endParaRPr lang="en-US" altLang="ja-JP" sz="1100" dirty="0">
              <a:latin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9308" y="302547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+mn-ea"/>
              </a:rPr>
              <a:t>５　英語表記の</a:t>
            </a:r>
            <a:r>
              <a:rPr kumimoji="1" lang="ja-JP" altLang="en-US" sz="2400" b="1" dirty="0" smtClean="0">
                <a:latin typeface="+mn-ea"/>
              </a:rPr>
              <a:t>基準</a:t>
            </a:r>
            <a:endParaRPr kumimoji="1" lang="ja-JP" altLang="en-US" sz="2400" b="1" dirty="0">
              <a:latin typeface="+mn-ea"/>
            </a:endParaRPr>
          </a:p>
        </p:txBody>
      </p:sp>
      <p:sp>
        <p:nvSpPr>
          <p:cNvPr id="5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sz="1800" dirty="0" smtClean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792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54222" y="443686"/>
            <a:ext cx="62785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2000" dirty="0" smtClean="0"/>
          </a:p>
          <a:p>
            <a:r>
              <a:rPr kumimoji="1" lang="ja-JP" altLang="en-US" sz="2000" dirty="0" smtClean="0"/>
              <a:t>・道標に記載する「次のポイント」の採用基準</a:t>
            </a:r>
            <a:endParaRPr kumimoji="1" lang="en-US" altLang="ja-JP" sz="2000" dirty="0" smtClean="0"/>
          </a:p>
          <a:p>
            <a:r>
              <a:rPr kumimoji="1" lang="ja-JP" altLang="en-US" sz="2000" dirty="0"/>
              <a:t>　</a:t>
            </a:r>
            <a:r>
              <a:rPr kumimoji="1" lang="ja-JP" altLang="en-US" sz="2000" dirty="0" smtClean="0"/>
              <a:t>各コース上で、起</a:t>
            </a:r>
            <a:r>
              <a:rPr kumimoji="1" lang="ja-JP" altLang="en-US" sz="2000" dirty="0"/>
              <a:t>終点、ネットワーク上の交点、二次交通との連携ポイント、主要</a:t>
            </a:r>
            <a:r>
              <a:rPr kumimoji="1" lang="ja-JP" altLang="en-US" sz="2000" dirty="0" smtClean="0"/>
              <a:t>施設、エスケープ目標地点など、歩く上で重要な目標、区切りとなるポイント</a:t>
            </a:r>
            <a:endParaRPr kumimoji="1" lang="en-US" altLang="ja-JP" sz="2000" dirty="0" smtClean="0"/>
          </a:p>
          <a:p>
            <a:r>
              <a:rPr kumimoji="1" lang="ja-JP" altLang="en-US" sz="1600" dirty="0" smtClean="0"/>
              <a:t>　 </a:t>
            </a:r>
            <a:r>
              <a:rPr kumimoji="1" lang="en-US" altLang="ja-JP" sz="2000" dirty="0" smtClean="0"/>
              <a:t>A</a:t>
            </a:r>
            <a:r>
              <a:rPr kumimoji="1" lang="ja-JP" altLang="en-US" sz="2000" dirty="0" smtClean="0"/>
              <a:t>：起終点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B</a:t>
            </a:r>
            <a:r>
              <a:rPr kumimoji="1" lang="ja-JP" altLang="en-US" sz="2000" dirty="0" smtClean="0"/>
              <a:t>：ネットワークの交点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C</a:t>
            </a:r>
            <a:r>
              <a:rPr kumimoji="1" lang="ja-JP" altLang="en-US" sz="2000" dirty="0" smtClean="0"/>
              <a:t>：山頂・峠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D</a:t>
            </a:r>
            <a:r>
              <a:rPr kumimoji="1" lang="ja-JP" altLang="en-US" sz="2000" dirty="0" smtClean="0"/>
              <a:t>：交通拠点、主要道路との交差点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E</a:t>
            </a:r>
            <a:r>
              <a:rPr kumimoji="1" lang="ja-JP" altLang="en-US" sz="2000" dirty="0" smtClean="0"/>
              <a:t>：主要施設</a:t>
            </a:r>
            <a:endParaRPr kumimoji="1" lang="en-US" altLang="ja-JP" sz="2000" dirty="0" smtClean="0"/>
          </a:p>
        </p:txBody>
      </p:sp>
      <p:grpSp>
        <p:nvGrpSpPr>
          <p:cNvPr id="3" name="グループ化 2"/>
          <p:cNvGrpSpPr/>
          <p:nvPr/>
        </p:nvGrpSpPr>
        <p:grpSpPr>
          <a:xfrm>
            <a:off x="405927" y="4304386"/>
            <a:ext cx="5975128" cy="5563514"/>
            <a:chOff x="265059" y="2736621"/>
            <a:chExt cx="6447020" cy="6465580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059" y="2736621"/>
              <a:ext cx="6447020" cy="6465580"/>
            </a:xfrm>
            <a:prstGeom prst="rect">
              <a:avLst/>
            </a:prstGeom>
          </p:spPr>
        </p:pic>
        <p:sp>
          <p:nvSpPr>
            <p:cNvPr id="9" name="楕円 8"/>
            <p:cNvSpPr/>
            <p:nvPr/>
          </p:nvSpPr>
          <p:spPr>
            <a:xfrm>
              <a:off x="820129" y="6504942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12" name="楕円 11"/>
            <p:cNvSpPr/>
            <p:nvPr/>
          </p:nvSpPr>
          <p:spPr>
            <a:xfrm>
              <a:off x="1751680" y="6558133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13" name="楕円 12"/>
            <p:cNvSpPr/>
            <p:nvPr/>
          </p:nvSpPr>
          <p:spPr>
            <a:xfrm>
              <a:off x="2746481" y="7095250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14" name="楕円 13"/>
            <p:cNvSpPr/>
            <p:nvPr/>
          </p:nvSpPr>
          <p:spPr>
            <a:xfrm>
              <a:off x="724866" y="7698114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15" name="楕円 14"/>
            <p:cNvSpPr/>
            <p:nvPr/>
          </p:nvSpPr>
          <p:spPr>
            <a:xfrm>
              <a:off x="1956381" y="5735046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16" name="楕円 15"/>
            <p:cNvSpPr/>
            <p:nvPr/>
          </p:nvSpPr>
          <p:spPr>
            <a:xfrm>
              <a:off x="1930745" y="4308213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17" name="楕円 16"/>
            <p:cNvSpPr/>
            <p:nvPr/>
          </p:nvSpPr>
          <p:spPr>
            <a:xfrm>
              <a:off x="4120281" y="6142497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18" name="楕円 17"/>
            <p:cNvSpPr/>
            <p:nvPr/>
          </p:nvSpPr>
          <p:spPr>
            <a:xfrm>
              <a:off x="4575584" y="5544298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19" name="楕円 18"/>
            <p:cNvSpPr/>
            <p:nvPr/>
          </p:nvSpPr>
          <p:spPr>
            <a:xfrm>
              <a:off x="6067311" y="5384094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20" name="楕円 19"/>
            <p:cNvSpPr/>
            <p:nvPr/>
          </p:nvSpPr>
          <p:spPr>
            <a:xfrm>
              <a:off x="5188053" y="6153990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21" name="楕円 20"/>
            <p:cNvSpPr/>
            <p:nvPr/>
          </p:nvSpPr>
          <p:spPr>
            <a:xfrm>
              <a:off x="6032683" y="4178628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22" name="楕円 21"/>
            <p:cNvSpPr/>
            <p:nvPr/>
          </p:nvSpPr>
          <p:spPr>
            <a:xfrm>
              <a:off x="5230720" y="4114947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23" name="楕円 22"/>
            <p:cNvSpPr/>
            <p:nvPr/>
          </p:nvSpPr>
          <p:spPr>
            <a:xfrm>
              <a:off x="4481123" y="3972632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24" name="楕円 23"/>
            <p:cNvSpPr/>
            <p:nvPr/>
          </p:nvSpPr>
          <p:spPr>
            <a:xfrm>
              <a:off x="5056412" y="7270726"/>
              <a:ext cx="348616" cy="350952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　</a:t>
              </a:r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202127" y="4078522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D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677026" y="7344193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BD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007999" y="590133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70C0"/>
                  </a:solidFill>
                </a:rPr>
                <a:t>A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081903" y="6409314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AB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367326" y="532999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B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099628" y="3848639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BC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783482" y="7395431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BE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926207" y="6855894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B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105524" y="6409314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70C0"/>
                  </a:solidFill>
                </a:rPr>
                <a:t>C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875404" y="5996592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B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085238" y="3980780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BC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497911" y="428983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70C0"/>
                  </a:solidFill>
                </a:rPr>
                <a:t>C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5776497" y="5359632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70C0"/>
                  </a:solidFill>
                </a:rPr>
                <a:t>C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2235939" y="5895250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BE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243840" y="268528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+mn-ea"/>
              </a:rPr>
              <a:t>６　主要ポイント</a:t>
            </a:r>
            <a:endParaRPr kumimoji="1" lang="ja-JP" altLang="en-US" sz="2400" b="1" dirty="0">
              <a:latin typeface="+mn-e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42" name="スライド番号プレースホルダー 2"/>
          <p:cNvSpPr txBox="1">
            <a:spLocks/>
          </p:cNvSpPr>
          <p:nvPr/>
        </p:nvSpPr>
        <p:spPr>
          <a:xfrm>
            <a:off x="5205413" y="93337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dirty="0" smtClean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834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186" y="880430"/>
            <a:ext cx="6019405" cy="695523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2855" y="346396"/>
            <a:ext cx="6065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町石道の主要</a:t>
            </a:r>
            <a:r>
              <a:rPr kumimoji="1" lang="ja-JP" altLang="en-US" sz="1600" b="1" dirty="0"/>
              <a:t>ポイントの</a:t>
            </a:r>
            <a:r>
              <a:rPr kumimoji="1" lang="ja-JP" altLang="en-US" sz="1600" b="1" dirty="0" smtClean="0"/>
              <a:t>設定案</a:t>
            </a:r>
            <a:endParaRPr kumimoji="1" lang="en-US" altLang="ja-JP" sz="1600" b="1" dirty="0"/>
          </a:p>
        </p:txBody>
      </p:sp>
      <p:sp>
        <p:nvSpPr>
          <p:cNvPr id="13" name="楕円 12"/>
          <p:cNvSpPr/>
          <p:nvPr/>
        </p:nvSpPr>
        <p:spPr>
          <a:xfrm>
            <a:off x="4395921" y="7271658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3" name="楕円 22"/>
          <p:cNvSpPr/>
          <p:nvPr/>
        </p:nvSpPr>
        <p:spPr>
          <a:xfrm>
            <a:off x="3950901" y="7250070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4" name="楕円 23"/>
          <p:cNvSpPr/>
          <p:nvPr/>
        </p:nvSpPr>
        <p:spPr>
          <a:xfrm>
            <a:off x="6064300" y="6486142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697831" y="1488487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197953" y="677202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19718" y="7531211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17162" y="7476459"/>
            <a:ext cx="4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315188" y="109706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九度山駅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589107" y="5404220"/>
            <a:ext cx="57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</a:t>
            </a:r>
            <a:r>
              <a:rPr kumimoji="1" lang="en-US" altLang="ja-JP" dirty="0" smtClean="0">
                <a:solidFill>
                  <a:srgbClr val="0070C0"/>
                </a:solidFill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986431" y="6724164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CD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515333" y="674439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奥之院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108181" y="694625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壇上伽藍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785482" y="88043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慈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尊院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8657" y="8242580"/>
            <a:ext cx="290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A</a:t>
            </a:r>
            <a:r>
              <a:rPr kumimoji="1" lang="ja-JP" altLang="en-US" sz="1200" dirty="0"/>
              <a:t>：起終点</a:t>
            </a:r>
            <a:endParaRPr kumimoji="1" lang="en-US" altLang="ja-JP" sz="1200" dirty="0"/>
          </a:p>
          <a:p>
            <a:r>
              <a:rPr kumimoji="1" lang="en-US" altLang="ja-JP" sz="1200" dirty="0"/>
              <a:t>B</a:t>
            </a:r>
            <a:r>
              <a:rPr kumimoji="1" lang="ja-JP" altLang="en-US" sz="1200" dirty="0"/>
              <a:t>：ネットワーク</a:t>
            </a:r>
            <a:r>
              <a:rPr kumimoji="1" lang="ja-JP" altLang="en-US" sz="1200" dirty="0" smtClean="0"/>
              <a:t>の交点</a:t>
            </a:r>
            <a:endParaRPr kumimoji="1" lang="en-US" altLang="ja-JP" sz="1200" dirty="0"/>
          </a:p>
          <a:p>
            <a:r>
              <a:rPr kumimoji="1" lang="en-US" altLang="ja-JP" sz="1200" dirty="0"/>
              <a:t>C</a:t>
            </a:r>
            <a:r>
              <a:rPr kumimoji="1" lang="ja-JP" altLang="en-US" sz="1200" dirty="0"/>
              <a:t>：山頂・峠</a:t>
            </a:r>
            <a:endParaRPr kumimoji="1" lang="en-US" altLang="ja-JP" sz="1200" dirty="0"/>
          </a:p>
          <a:p>
            <a:r>
              <a:rPr kumimoji="1" lang="en-US" altLang="ja-JP" sz="1200" dirty="0"/>
              <a:t>D</a:t>
            </a:r>
            <a:r>
              <a:rPr kumimoji="1" lang="ja-JP" altLang="en-US" sz="1200" dirty="0"/>
              <a:t>：交通拠点、主</a:t>
            </a:r>
            <a:r>
              <a:rPr kumimoji="1" lang="ja-JP" altLang="en-US" sz="1200" dirty="0" smtClean="0"/>
              <a:t>要道路</a:t>
            </a:r>
            <a:r>
              <a:rPr kumimoji="1" lang="ja-JP" altLang="en-US" sz="1200" dirty="0"/>
              <a:t>と</a:t>
            </a:r>
            <a:r>
              <a:rPr kumimoji="1" lang="ja-JP" altLang="en-US" sz="1200" dirty="0" smtClean="0"/>
              <a:t>の交差点</a:t>
            </a:r>
            <a:endParaRPr kumimoji="1" lang="en-US" altLang="ja-JP" sz="1200" dirty="0"/>
          </a:p>
          <a:p>
            <a:r>
              <a:rPr kumimoji="1" lang="en-US" altLang="ja-JP" sz="1200" dirty="0"/>
              <a:t>E</a:t>
            </a:r>
            <a:r>
              <a:rPr kumimoji="1" lang="ja-JP" altLang="en-US" sz="1200" dirty="0"/>
              <a:t>：主要施設</a:t>
            </a:r>
            <a:endParaRPr kumimoji="1" lang="en-US" altLang="ja-JP" sz="1200" dirty="0"/>
          </a:p>
        </p:txBody>
      </p:sp>
      <p:sp>
        <p:nvSpPr>
          <p:cNvPr id="30" name="楕円 29"/>
          <p:cNvSpPr/>
          <p:nvPr/>
        </p:nvSpPr>
        <p:spPr>
          <a:xfrm>
            <a:off x="1673426" y="6749890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1" name="楕円 30"/>
          <p:cNvSpPr/>
          <p:nvPr/>
        </p:nvSpPr>
        <p:spPr>
          <a:xfrm>
            <a:off x="1888133" y="5227160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2" name="楕円 31"/>
          <p:cNvSpPr/>
          <p:nvPr/>
        </p:nvSpPr>
        <p:spPr>
          <a:xfrm>
            <a:off x="1035823" y="3739849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3" name="楕円 32"/>
          <p:cNvSpPr/>
          <p:nvPr/>
        </p:nvSpPr>
        <p:spPr>
          <a:xfrm>
            <a:off x="1168468" y="3506878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4" name="楕円 33"/>
          <p:cNvSpPr/>
          <p:nvPr/>
        </p:nvSpPr>
        <p:spPr>
          <a:xfrm>
            <a:off x="1100964" y="2802903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8" name="楕円 37"/>
          <p:cNvSpPr/>
          <p:nvPr/>
        </p:nvSpPr>
        <p:spPr>
          <a:xfrm>
            <a:off x="2435645" y="971249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9" name="楕円 38"/>
          <p:cNvSpPr/>
          <p:nvPr/>
        </p:nvSpPr>
        <p:spPr>
          <a:xfrm>
            <a:off x="3401088" y="1412564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14327" y="3920675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442462" y="3593446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434257" y="290548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01195" y="111915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400914" y="275821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六本杉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342776" y="325300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古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峠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298384" y="391259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二ツ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鳥居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749789" y="493156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笠木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峠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852320" y="650772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矢立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459940" y="735451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大門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679575" y="3970651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662125" y="368235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上古沢駅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57" name="楕円 56"/>
          <p:cNvSpPr/>
          <p:nvPr/>
        </p:nvSpPr>
        <p:spPr>
          <a:xfrm>
            <a:off x="2354587" y="3832082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310713" y="747784"/>
            <a:ext cx="2305636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九度山駅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KUDOYAMA Sta.</a:t>
            </a:r>
          </a:p>
          <a:p>
            <a:r>
              <a:rPr kumimoji="1" lang="ja-JP" altLang="en-US" sz="1200" dirty="0"/>
              <a:t>慈尊院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Jison</a:t>
            </a:r>
            <a:r>
              <a:rPr kumimoji="1" lang="en-US" altLang="ja-JP" sz="1200" dirty="0" smtClean="0"/>
              <a:t>-in</a:t>
            </a:r>
            <a:endParaRPr kumimoji="1" lang="en-US" altLang="ja-JP" sz="1200" dirty="0"/>
          </a:p>
          <a:p>
            <a:r>
              <a:rPr kumimoji="1" lang="ja-JP" altLang="en-US" sz="1200" dirty="0" smtClean="0"/>
              <a:t>六本</a:t>
            </a:r>
            <a:r>
              <a:rPr kumimoji="1" lang="ja-JP" altLang="en-US" sz="1200" dirty="0"/>
              <a:t>杉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Ropponsugi</a:t>
            </a:r>
            <a:endParaRPr kumimoji="1" lang="en-US" altLang="ja-JP" sz="1200" dirty="0"/>
          </a:p>
          <a:p>
            <a:r>
              <a:rPr kumimoji="1" lang="ja-JP" altLang="en-US" sz="1200" dirty="0" smtClean="0"/>
              <a:t>古峠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Furu-toge</a:t>
            </a:r>
            <a:r>
              <a:rPr kumimoji="1" lang="en-US" altLang="ja-JP" sz="1200" dirty="0"/>
              <a:t> Pass</a:t>
            </a:r>
          </a:p>
          <a:p>
            <a:r>
              <a:rPr kumimoji="1" lang="ja-JP" altLang="en-US" sz="1200" dirty="0"/>
              <a:t>二ツ鳥居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Futatsu-torii</a:t>
            </a:r>
            <a:endParaRPr kumimoji="1" lang="en-US" altLang="ja-JP" sz="1200" dirty="0"/>
          </a:p>
          <a:p>
            <a:r>
              <a:rPr kumimoji="1" lang="ja-JP" altLang="en-US" sz="1200" dirty="0"/>
              <a:t>上古沢駅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KAMIKOSAWA Sta</a:t>
            </a:r>
            <a:r>
              <a:rPr kumimoji="1" lang="en-US" altLang="ja-JP" sz="1200" dirty="0" smtClean="0"/>
              <a:t>.</a:t>
            </a:r>
          </a:p>
          <a:p>
            <a:r>
              <a:rPr kumimoji="1" lang="ja-JP" altLang="en-US" sz="1200" dirty="0" smtClean="0"/>
              <a:t>神田地蔵堂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Koda</a:t>
            </a:r>
            <a:r>
              <a:rPr kumimoji="1" lang="en-US" altLang="ja-JP" sz="1200" dirty="0"/>
              <a:t> </a:t>
            </a:r>
            <a:r>
              <a:rPr kumimoji="1" lang="en-US" altLang="ja-JP" sz="1200" dirty="0" err="1" smtClean="0"/>
              <a:t>Jizo</a:t>
            </a:r>
            <a:r>
              <a:rPr kumimoji="1" lang="en-US" altLang="ja-JP" sz="1200" dirty="0" smtClean="0"/>
              <a:t>-do</a:t>
            </a:r>
            <a:endParaRPr kumimoji="1" lang="en-US" altLang="ja-JP" sz="1200" dirty="0"/>
          </a:p>
          <a:p>
            <a:r>
              <a:rPr kumimoji="1" lang="ja-JP" altLang="en-US" sz="1200" dirty="0"/>
              <a:t>笠木峠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Kasagi-toge</a:t>
            </a:r>
            <a:r>
              <a:rPr kumimoji="1" lang="en-US" altLang="ja-JP" sz="1200" dirty="0"/>
              <a:t> Pass</a:t>
            </a:r>
          </a:p>
          <a:p>
            <a:r>
              <a:rPr kumimoji="1" lang="ja-JP" altLang="en-US" sz="1200" dirty="0"/>
              <a:t>矢立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Yatate</a:t>
            </a:r>
            <a:endParaRPr kumimoji="1" lang="en-US" altLang="ja-JP" sz="1200" dirty="0" smtClean="0"/>
          </a:p>
          <a:p>
            <a:r>
              <a:rPr kumimoji="1" lang="ja-JP" altLang="en-US" sz="1200" dirty="0"/>
              <a:t>大門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Dai-mon Gate</a:t>
            </a:r>
          </a:p>
          <a:p>
            <a:r>
              <a:rPr kumimoji="1" lang="ja-JP" altLang="en-US" sz="1200" dirty="0"/>
              <a:t>壇上伽藍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Danjo</a:t>
            </a:r>
            <a:r>
              <a:rPr kumimoji="1" lang="en-US" altLang="ja-JP" sz="1200" dirty="0"/>
              <a:t> </a:t>
            </a:r>
            <a:r>
              <a:rPr kumimoji="1" lang="en-US" altLang="ja-JP" sz="1200" dirty="0" err="1"/>
              <a:t>Garan</a:t>
            </a:r>
            <a:endParaRPr kumimoji="1" lang="en-US" altLang="ja-JP" sz="1200" dirty="0"/>
          </a:p>
          <a:p>
            <a:r>
              <a:rPr kumimoji="1" lang="ja-JP" altLang="en-US" sz="1200" dirty="0" smtClean="0"/>
              <a:t>奥之院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Okuno</a:t>
            </a:r>
            <a:r>
              <a:rPr kumimoji="1" lang="en-US" altLang="ja-JP" sz="1200" dirty="0" smtClean="0"/>
              <a:t>-in</a:t>
            </a:r>
            <a:endParaRPr kumimoji="1" lang="en-US" altLang="ja-JP" sz="1200" dirty="0"/>
          </a:p>
        </p:txBody>
      </p:sp>
      <p:sp>
        <p:nvSpPr>
          <p:cNvPr id="68" name="スライド番号プレースホルダー 2"/>
          <p:cNvSpPr txBox="1">
            <a:spLocks/>
          </p:cNvSpPr>
          <p:nvPr/>
        </p:nvSpPr>
        <p:spPr>
          <a:xfrm>
            <a:off x="5281613" y="93337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dirty="0" smtClean="0"/>
              <a:t>21</a:t>
            </a:r>
          </a:p>
        </p:txBody>
      </p:sp>
      <p:sp>
        <p:nvSpPr>
          <p:cNvPr id="72" name="楕円 71"/>
          <p:cNvSpPr/>
          <p:nvPr/>
        </p:nvSpPr>
        <p:spPr>
          <a:xfrm>
            <a:off x="1124076" y="4389603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47482" y="4361499"/>
            <a:ext cx="400110" cy="99001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神田地蔵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堂</a:t>
            </a:r>
          </a:p>
        </p:txBody>
      </p:sp>
    </p:spTree>
    <p:extLst>
      <p:ext uri="{BB962C8B-B14F-4D97-AF65-F5344CB8AC3E}">
        <p14:creationId xmlns:p14="http://schemas.microsoft.com/office/powerpoint/2010/main" val="312658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4765" y="803585"/>
            <a:ext cx="4801450" cy="8793913"/>
          </a:xfrm>
          <a:prstGeom prst="rect">
            <a:avLst/>
          </a:prstGeom>
        </p:spPr>
      </p:pic>
      <p:sp>
        <p:nvSpPr>
          <p:cNvPr id="13" name="楕円 12"/>
          <p:cNvSpPr/>
          <p:nvPr/>
        </p:nvSpPr>
        <p:spPr>
          <a:xfrm>
            <a:off x="3608005" y="6422269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14" name="楕円 13"/>
          <p:cNvSpPr/>
          <p:nvPr/>
        </p:nvSpPr>
        <p:spPr>
          <a:xfrm>
            <a:off x="4228576" y="9162684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0" name="楕円 19"/>
          <p:cNvSpPr/>
          <p:nvPr/>
        </p:nvSpPr>
        <p:spPr>
          <a:xfrm>
            <a:off x="4413042" y="8494653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2" name="楕円 21"/>
          <p:cNvSpPr/>
          <p:nvPr/>
        </p:nvSpPr>
        <p:spPr>
          <a:xfrm>
            <a:off x="4135436" y="3289104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3" name="楕円 22"/>
          <p:cNvSpPr/>
          <p:nvPr/>
        </p:nvSpPr>
        <p:spPr>
          <a:xfrm>
            <a:off x="4266321" y="1131867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4" name="楕円 23"/>
          <p:cNvSpPr/>
          <p:nvPr/>
        </p:nvSpPr>
        <p:spPr>
          <a:xfrm>
            <a:off x="4360626" y="7683055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85803" y="1352429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065151" y="772628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863100" y="899171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73942" y="658855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614937" y="116523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学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文路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駅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863100" y="3279914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038759" y="8482117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21416" y="905326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女人堂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705995" y="853782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清不動堂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715699" y="768305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極楽橋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919495" y="641181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神谷辻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445136" y="3223728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丹生神社・日輪寺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219C-716A-4629-9A11-344D8EC9EF65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28" name="スライド番号プレースホルダー 2"/>
          <p:cNvSpPr txBox="1">
            <a:spLocks/>
          </p:cNvSpPr>
          <p:nvPr/>
        </p:nvSpPr>
        <p:spPr>
          <a:xfrm>
            <a:off x="5281613" y="93337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dirty="0" smtClean="0"/>
              <a:t>22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1324" y="345265"/>
            <a:ext cx="43035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京大坂道の主要</a:t>
            </a:r>
            <a:r>
              <a:rPr kumimoji="1" lang="ja-JP" altLang="en-US" sz="1600" b="1" dirty="0"/>
              <a:t>ポイントの</a:t>
            </a:r>
            <a:r>
              <a:rPr kumimoji="1" lang="ja-JP" altLang="en-US" sz="1600" b="1" dirty="0" smtClean="0"/>
              <a:t>設定案</a:t>
            </a:r>
            <a:endParaRPr kumimoji="1" lang="en-US" altLang="ja-JP" sz="16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25137" y="803585"/>
            <a:ext cx="258031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A</a:t>
            </a:r>
            <a:r>
              <a:rPr kumimoji="1" lang="ja-JP" altLang="en-US" sz="1200" dirty="0"/>
              <a:t>：起終点</a:t>
            </a:r>
            <a:endParaRPr kumimoji="1" lang="en-US" altLang="ja-JP" sz="1200" dirty="0"/>
          </a:p>
          <a:p>
            <a:r>
              <a:rPr kumimoji="1" lang="en-US" altLang="ja-JP" sz="1200" dirty="0"/>
              <a:t>B</a:t>
            </a:r>
            <a:r>
              <a:rPr kumimoji="1" lang="ja-JP" altLang="en-US" sz="1200" dirty="0"/>
              <a:t>：ネットワーク</a:t>
            </a:r>
            <a:r>
              <a:rPr kumimoji="1" lang="ja-JP" altLang="en-US" sz="1200" dirty="0" smtClean="0"/>
              <a:t>の交点</a:t>
            </a:r>
            <a:endParaRPr kumimoji="1" lang="en-US" altLang="ja-JP" sz="1200" dirty="0"/>
          </a:p>
          <a:p>
            <a:r>
              <a:rPr kumimoji="1" lang="en-US" altLang="ja-JP" sz="1200" dirty="0"/>
              <a:t>C</a:t>
            </a:r>
            <a:r>
              <a:rPr kumimoji="1" lang="ja-JP" altLang="en-US" sz="1200" dirty="0"/>
              <a:t>：山頂・峠</a:t>
            </a:r>
            <a:endParaRPr kumimoji="1" lang="en-US" altLang="ja-JP" sz="1200" dirty="0"/>
          </a:p>
          <a:p>
            <a:r>
              <a:rPr kumimoji="1" lang="en-US" altLang="ja-JP" sz="1200" dirty="0"/>
              <a:t>D</a:t>
            </a:r>
            <a:r>
              <a:rPr kumimoji="1" lang="ja-JP" altLang="en-US" sz="1200" dirty="0"/>
              <a:t>：交通拠点、主</a:t>
            </a:r>
            <a:r>
              <a:rPr kumimoji="1" lang="ja-JP" altLang="en-US" sz="1200" dirty="0" smtClean="0"/>
              <a:t>要道路</a:t>
            </a:r>
            <a:r>
              <a:rPr kumimoji="1" lang="ja-JP" altLang="en-US" sz="1200" dirty="0"/>
              <a:t>と</a:t>
            </a:r>
            <a:r>
              <a:rPr kumimoji="1" lang="ja-JP" altLang="en-US" sz="1200" dirty="0" smtClean="0"/>
              <a:t>の交差点</a:t>
            </a:r>
            <a:endParaRPr kumimoji="1" lang="en-US" altLang="ja-JP" sz="1200" dirty="0"/>
          </a:p>
          <a:p>
            <a:r>
              <a:rPr kumimoji="1" lang="en-US" altLang="ja-JP" sz="1200" dirty="0"/>
              <a:t>E</a:t>
            </a:r>
            <a:r>
              <a:rPr kumimoji="1" lang="ja-JP" altLang="en-US" sz="1200" dirty="0"/>
              <a:t>：主要</a:t>
            </a:r>
            <a:r>
              <a:rPr kumimoji="1" lang="ja-JP" altLang="en-US" sz="1200" dirty="0" smtClean="0"/>
              <a:t>施設</a:t>
            </a:r>
            <a:endParaRPr kumimoji="1" lang="en-US" altLang="ja-JP" sz="1200" dirty="0" smtClean="0"/>
          </a:p>
          <a:p>
            <a:endParaRPr kumimoji="1" lang="en-US" altLang="ja-JP" sz="1200" dirty="0"/>
          </a:p>
          <a:p>
            <a:r>
              <a:rPr kumimoji="1" lang="ja-JP" altLang="en-US" sz="1200" dirty="0"/>
              <a:t>学文路駅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KAMURO Sta.</a:t>
            </a:r>
          </a:p>
          <a:p>
            <a:r>
              <a:rPr kumimoji="1" lang="ja-JP" altLang="en-US" sz="1200" dirty="0"/>
              <a:t>丹生神社・日輪寺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Niu-jinja</a:t>
            </a:r>
            <a:r>
              <a:rPr kumimoji="1" lang="en-US" altLang="ja-JP" sz="1200" dirty="0"/>
              <a:t>, </a:t>
            </a:r>
            <a:r>
              <a:rPr kumimoji="1" lang="en-US" altLang="ja-JP" sz="1200" dirty="0" err="1" smtClean="0"/>
              <a:t>Nichirin-ji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神谷辻</a:t>
            </a:r>
            <a:endParaRPr kumimoji="1" lang="en-US" altLang="ja-JP" sz="1200" dirty="0" smtClean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Kamiya-tsuji</a:t>
            </a:r>
            <a:r>
              <a:rPr kumimoji="1" lang="en-US" altLang="ja-JP" sz="1200" dirty="0"/>
              <a:t> Junction</a:t>
            </a:r>
            <a:endParaRPr kumimoji="1" lang="ja-JP" altLang="en-US" sz="1200" dirty="0"/>
          </a:p>
          <a:p>
            <a:r>
              <a:rPr kumimoji="1" lang="ja-JP" altLang="en-US" sz="1200" dirty="0"/>
              <a:t>極楽橋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Gokuraku-bashi</a:t>
            </a:r>
            <a:r>
              <a:rPr kumimoji="1" lang="en-US" altLang="ja-JP" sz="1200" dirty="0"/>
              <a:t> Bridge</a:t>
            </a:r>
          </a:p>
          <a:p>
            <a:r>
              <a:rPr kumimoji="1" lang="ja-JP" altLang="en-US" sz="1200" dirty="0"/>
              <a:t>清不動堂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Kiyome</a:t>
            </a:r>
            <a:r>
              <a:rPr kumimoji="1" lang="en-US" altLang="ja-JP" sz="1200" dirty="0" smtClean="0"/>
              <a:t> Fudo-do</a:t>
            </a:r>
            <a:endParaRPr kumimoji="1" lang="en-US" altLang="ja-JP" sz="1200" dirty="0"/>
          </a:p>
          <a:p>
            <a:r>
              <a:rPr kumimoji="1" lang="ja-JP" altLang="en-US" sz="1200" dirty="0"/>
              <a:t>女人堂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Nyonin</a:t>
            </a:r>
            <a:r>
              <a:rPr kumimoji="1" lang="en-US" altLang="ja-JP" sz="1200" dirty="0" smtClean="0"/>
              <a:t>-do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6275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4610" y="740703"/>
            <a:ext cx="3736687" cy="894588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2855" y="346396"/>
            <a:ext cx="6065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黒河道の主要</a:t>
            </a:r>
            <a:r>
              <a:rPr kumimoji="1" lang="ja-JP" altLang="en-US" sz="1600" b="1" dirty="0"/>
              <a:t>ポイントの</a:t>
            </a:r>
            <a:r>
              <a:rPr kumimoji="1" lang="ja-JP" altLang="en-US" sz="1600" b="1" dirty="0" smtClean="0"/>
              <a:t>設定案</a:t>
            </a:r>
            <a:endParaRPr kumimoji="1" lang="en-US" altLang="ja-JP" sz="1600" b="1" dirty="0"/>
          </a:p>
        </p:txBody>
      </p:sp>
      <p:sp>
        <p:nvSpPr>
          <p:cNvPr id="13" name="楕円 12"/>
          <p:cNvSpPr/>
          <p:nvPr/>
        </p:nvSpPr>
        <p:spPr>
          <a:xfrm>
            <a:off x="4415213" y="7408202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2" name="楕円 21"/>
          <p:cNvSpPr/>
          <p:nvPr/>
        </p:nvSpPr>
        <p:spPr>
          <a:xfrm>
            <a:off x="5422922" y="4036662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3" name="楕円 22"/>
          <p:cNvSpPr/>
          <p:nvPr/>
        </p:nvSpPr>
        <p:spPr>
          <a:xfrm>
            <a:off x="4557864" y="8078539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03691" y="4122756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310202" y="934785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006150" y="7418446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55605" y="7786399"/>
            <a:ext cx="4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595549" y="86900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橋本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駅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824591" y="716992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粉撞峠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881853" y="799881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一本杉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736584" y="892111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壇上伽藍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763829" y="391976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市平橋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7751" y="837463"/>
            <a:ext cx="354259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A</a:t>
            </a:r>
            <a:r>
              <a:rPr kumimoji="1" lang="ja-JP" altLang="en-US" sz="1200" dirty="0"/>
              <a:t>：起終点</a:t>
            </a:r>
            <a:endParaRPr kumimoji="1" lang="en-US" altLang="ja-JP" sz="1200" dirty="0"/>
          </a:p>
          <a:p>
            <a:r>
              <a:rPr kumimoji="1" lang="en-US" altLang="ja-JP" sz="1200" dirty="0"/>
              <a:t>B</a:t>
            </a:r>
            <a:r>
              <a:rPr kumimoji="1" lang="ja-JP" altLang="en-US" sz="1200" dirty="0"/>
              <a:t>：ネットワーク</a:t>
            </a:r>
            <a:r>
              <a:rPr kumimoji="1" lang="ja-JP" altLang="en-US" sz="1200" dirty="0" smtClean="0"/>
              <a:t>の交点</a:t>
            </a:r>
            <a:endParaRPr kumimoji="1" lang="en-US" altLang="ja-JP" sz="1200" dirty="0"/>
          </a:p>
          <a:p>
            <a:r>
              <a:rPr kumimoji="1" lang="en-US" altLang="ja-JP" sz="1200" dirty="0"/>
              <a:t>C</a:t>
            </a:r>
            <a:r>
              <a:rPr kumimoji="1" lang="ja-JP" altLang="en-US" sz="1200" dirty="0"/>
              <a:t>：山頂・峠</a:t>
            </a:r>
            <a:endParaRPr kumimoji="1" lang="en-US" altLang="ja-JP" sz="1200" dirty="0"/>
          </a:p>
          <a:p>
            <a:r>
              <a:rPr kumimoji="1" lang="en-US" altLang="ja-JP" sz="1200" dirty="0"/>
              <a:t>D</a:t>
            </a:r>
            <a:r>
              <a:rPr kumimoji="1" lang="ja-JP" altLang="en-US" sz="1200" dirty="0"/>
              <a:t>：交通拠点、主</a:t>
            </a:r>
            <a:r>
              <a:rPr kumimoji="1" lang="ja-JP" altLang="en-US" sz="1200" dirty="0" smtClean="0"/>
              <a:t>要道路</a:t>
            </a:r>
            <a:r>
              <a:rPr kumimoji="1" lang="ja-JP" altLang="en-US" sz="1200" dirty="0"/>
              <a:t>と</a:t>
            </a:r>
            <a:r>
              <a:rPr kumimoji="1" lang="ja-JP" altLang="en-US" sz="1200" dirty="0" smtClean="0"/>
              <a:t>の交差点</a:t>
            </a:r>
            <a:endParaRPr kumimoji="1" lang="en-US" altLang="ja-JP" sz="1200" dirty="0"/>
          </a:p>
          <a:p>
            <a:r>
              <a:rPr kumimoji="1" lang="en-US" altLang="ja-JP" sz="1200" dirty="0"/>
              <a:t>E</a:t>
            </a:r>
            <a:r>
              <a:rPr kumimoji="1" lang="ja-JP" altLang="en-US" sz="1200" dirty="0"/>
              <a:t>：主要</a:t>
            </a:r>
            <a:r>
              <a:rPr kumimoji="1" lang="ja-JP" altLang="en-US" sz="1200" dirty="0" smtClean="0"/>
              <a:t>施設</a:t>
            </a:r>
            <a:endParaRPr kumimoji="1" lang="en-US" altLang="ja-JP" sz="1200" dirty="0" smtClean="0"/>
          </a:p>
          <a:p>
            <a:endParaRPr kumimoji="1" lang="en-US" altLang="ja-JP" sz="1200" dirty="0"/>
          </a:p>
          <a:p>
            <a:r>
              <a:rPr kumimoji="1" lang="ja-JP" altLang="en-US" sz="1200" dirty="0"/>
              <a:t>橋本駅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HASHIMOTO Sta.</a:t>
            </a:r>
          </a:p>
          <a:p>
            <a:r>
              <a:rPr kumimoji="1" lang="ja-JP" altLang="en-US" sz="1200" dirty="0"/>
              <a:t>定福寺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Jofuku-ji</a:t>
            </a:r>
            <a:endParaRPr kumimoji="1" lang="en-US" altLang="ja-JP" sz="1200" dirty="0"/>
          </a:p>
          <a:p>
            <a:r>
              <a:rPr kumimoji="1" lang="ja-JP" altLang="en-US" sz="1200" dirty="0"/>
              <a:t>明神ケ田和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Myojinga-tawa</a:t>
            </a:r>
            <a:r>
              <a:rPr kumimoji="1" lang="en-US" altLang="ja-JP" sz="1200" dirty="0" smtClean="0"/>
              <a:t>  Pass</a:t>
            </a:r>
            <a:endParaRPr kumimoji="1" lang="en-US" altLang="ja-JP" sz="1200" dirty="0"/>
          </a:p>
          <a:p>
            <a:r>
              <a:rPr kumimoji="1" lang="ja-JP" altLang="en-US" sz="1200" dirty="0"/>
              <a:t>市平</a:t>
            </a:r>
            <a:r>
              <a:rPr kumimoji="1" lang="ja-JP" altLang="en-US" sz="1200" dirty="0" smtClean="0"/>
              <a:t>橋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Ichidaira-hashi</a:t>
            </a:r>
            <a:r>
              <a:rPr kumimoji="1" lang="en-US" altLang="ja-JP" sz="1200" dirty="0" smtClean="0"/>
              <a:t> Bridge</a:t>
            </a:r>
          </a:p>
          <a:p>
            <a:r>
              <a:rPr kumimoji="1" lang="zh-TW" altLang="en-US" sz="1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戦場田和（美砂子峠</a:t>
            </a:r>
            <a:r>
              <a:rPr kumimoji="1" lang="zh-TW" altLang="en-US" sz="12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kumimoji="1" lang="en-US" altLang="zh-TW" sz="1200" dirty="0" smtClean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200" dirty="0" smtClean="0">
                <a:ea typeface="游ゴシック" panose="020B0400000000000000" pitchFamily="50" charset="-128"/>
              </a:rPr>
              <a:t>　</a:t>
            </a:r>
            <a:r>
              <a:rPr kumimoji="1" lang="en-US" altLang="zh-TW" sz="1200" dirty="0" err="1" smtClean="0">
                <a:ea typeface="游ゴシック" panose="020B0400000000000000" pitchFamily="50" charset="-128"/>
              </a:rPr>
              <a:t>Senba-tawa</a:t>
            </a:r>
            <a:r>
              <a:rPr kumimoji="1" lang="en-US" altLang="zh-TW" sz="1200" dirty="0" smtClean="0">
                <a:ea typeface="游ゴシック" panose="020B0400000000000000" pitchFamily="50" charset="-128"/>
              </a:rPr>
              <a:t> Pass</a:t>
            </a:r>
            <a:r>
              <a:rPr kumimoji="1" lang="zh-TW" altLang="en-US" sz="1200" dirty="0" smtClean="0">
                <a:ea typeface="游ゴシック" panose="020B0400000000000000" pitchFamily="50" charset="-128"/>
              </a:rPr>
              <a:t> </a:t>
            </a:r>
            <a:r>
              <a:rPr kumimoji="1" lang="en-US" altLang="zh-TW" sz="1200" dirty="0" smtClean="0">
                <a:ea typeface="游ゴシック" panose="020B0400000000000000" pitchFamily="50" charset="-128"/>
              </a:rPr>
              <a:t>(</a:t>
            </a:r>
            <a:r>
              <a:rPr kumimoji="1" lang="en-US" altLang="zh-TW" sz="1200" dirty="0" err="1" smtClean="0">
                <a:ea typeface="游ゴシック" panose="020B0400000000000000" pitchFamily="50" charset="-128"/>
              </a:rPr>
              <a:t>Bishago-toge</a:t>
            </a:r>
            <a:r>
              <a:rPr kumimoji="1" lang="en-US" altLang="zh-TW" sz="1200" dirty="0" smtClean="0">
                <a:ea typeface="游ゴシック" panose="020B0400000000000000" pitchFamily="50" charset="-128"/>
              </a:rPr>
              <a:t> Pass)</a:t>
            </a:r>
          </a:p>
          <a:p>
            <a:r>
              <a:rPr kumimoji="1" lang="ja-JP" altLang="en-US" sz="1200" dirty="0" smtClean="0"/>
              <a:t>くどや</a:t>
            </a:r>
            <a:r>
              <a:rPr kumimoji="1" lang="ja-JP" altLang="en-US" sz="1200" dirty="0" err="1"/>
              <a:t>ま</a:t>
            </a:r>
            <a:r>
              <a:rPr kumimoji="1" lang="ja-JP" altLang="en-US" sz="1200" dirty="0"/>
              <a:t>森の</a:t>
            </a:r>
            <a:r>
              <a:rPr kumimoji="1" lang="ja-JP" altLang="en-US" sz="1200" dirty="0" smtClean="0"/>
              <a:t>童話館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Kudoyama</a:t>
            </a:r>
            <a:r>
              <a:rPr kumimoji="1" lang="en-US" altLang="ja-JP" sz="1200" dirty="0"/>
              <a:t> </a:t>
            </a:r>
            <a:r>
              <a:rPr kumimoji="1" lang="en-US" altLang="ja-JP" sz="1200" dirty="0" smtClean="0"/>
              <a:t>Mori-no-Dowa-</a:t>
            </a:r>
            <a:r>
              <a:rPr kumimoji="1" lang="en-US" altLang="ja-JP" sz="1200" dirty="0" err="1" smtClean="0"/>
              <a:t>kan</a:t>
            </a:r>
            <a:endParaRPr kumimoji="1" lang="en-US" altLang="ja-JP" sz="1200" dirty="0"/>
          </a:p>
          <a:p>
            <a:r>
              <a:rPr kumimoji="1" lang="ja-JP" altLang="en-US" sz="1200" dirty="0"/>
              <a:t>粉撞峠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Kotsuki-toge</a:t>
            </a:r>
            <a:r>
              <a:rPr kumimoji="1" lang="en-US" altLang="ja-JP" sz="1200" dirty="0" smtClean="0"/>
              <a:t> </a:t>
            </a:r>
            <a:r>
              <a:rPr kumimoji="1" lang="en-US" altLang="ja-JP" sz="1200" dirty="0"/>
              <a:t>Pass</a:t>
            </a:r>
          </a:p>
          <a:p>
            <a:r>
              <a:rPr kumimoji="1" lang="ja-JP" altLang="en-US" sz="1200" dirty="0"/>
              <a:t>黒河峠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Kuroko-</a:t>
            </a:r>
            <a:r>
              <a:rPr kumimoji="1" lang="en-US" altLang="ja-JP" sz="1200" dirty="0" err="1"/>
              <a:t>toge</a:t>
            </a:r>
            <a:r>
              <a:rPr kumimoji="1" lang="en-US" altLang="ja-JP" sz="1200" dirty="0"/>
              <a:t> Pass</a:t>
            </a:r>
          </a:p>
          <a:p>
            <a:r>
              <a:rPr kumimoji="1" lang="ja-JP" altLang="en-US" sz="1200" dirty="0"/>
              <a:t>一本杉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Ipponsugi</a:t>
            </a:r>
            <a:endParaRPr kumimoji="1" lang="en-US" altLang="ja-JP" sz="1200" dirty="0"/>
          </a:p>
          <a:p>
            <a:r>
              <a:rPr kumimoji="1" lang="ja-JP" altLang="en-US" sz="1200" dirty="0"/>
              <a:t>中の</a:t>
            </a:r>
            <a:r>
              <a:rPr kumimoji="1" lang="ja-JP" altLang="en-US" sz="1200" dirty="0" smtClean="0"/>
              <a:t>橋口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Nakanohashi-guchi</a:t>
            </a:r>
            <a:endParaRPr kumimoji="1" lang="en-US" altLang="ja-JP" sz="1200" dirty="0"/>
          </a:p>
          <a:p>
            <a:r>
              <a:rPr kumimoji="1" lang="ja-JP" altLang="en-US" sz="1200" dirty="0"/>
              <a:t>壇上伽藍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Danjo</a:t>
            </a:r>
            <a:r>
              <a:rPr kumimoji="1" lang="en-US" altLang="ja-JP" sz="1200" dirty="0"/>
              <a:t> </a:t>
            </a:r>
            <a:r>
              <a:rPr kumimoji="1" lang="en-US" altLang="ja-JP" sz="1200" dirty="0" err="1" smtClean="0"/>
              <a:t>Garan</a:t>
            </a:r>
            <a:endParaRPr kumimoji="1" lang="en-US" altLang="ja-JP" sz="1200" dirty="0"/>
          </a:p>
        </p:txBody>
      </p:sp>
      <p:sp>
        <p:nvSpPr>
          <p:cNvPr id="38" name="楕円 37"/>
          <p:cNvSpPr/>
          <p:nvPr/>
        </p:nvSpPr>
        <p:spPr>
          <a:xfrm>
            <a:off x="5346846" y="661987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9" name="楕円 38"/>
          <p:cNvSpPr/>
          <p:nvPr/>
        </p:nvSpPr>
        <p:spPr>
          <a:xfrm>
            <a:off x="5234923" y="1354484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262330" y="2956915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</a:t>
            </a:r>
            <a:r>
              <a:rPr kumimoji="1" lang="en-US" altLang="ja-JP" dirty="0" smtClean="0">
                <a:solidFill>
                  <a:srgbClr val="0070C0"/>
                </a:solidFill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637286" y="107434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449175" y="163584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702068" y="56263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714692" y="165688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定福寺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439282" y="27723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明神ヶ田和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808340" y="541316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くどや</a:t>
            </a:r>
            <a:r>
              <a:rPr kumimoji="1" lang="ja-JP" altLang="en-US" sz="1400" dirty="0" err="1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ま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森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の</a:t>
            </a:r>
            <a:endParaRPr kumimoji="1" lang="en-US" altLang="ja-JP" sz="1400" dirty="0" smtClean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pPr algn="ctr"/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童話館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57" name="楕円 56"/>
          <p:cNvSpPr/>
          <p:nvPr/>
        </p:nvSpPr>
        <p:spPr>
          <a:xfrm>
            <a:off x="5474217" y="2643386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58" name="楕円 57"/>
          <p:cNvSpPr/>
          <p:nvPr/>
        </p:nvSpPr>
        <p:spPr>
          <a:xfrm>
            <a:off x="4998230" y="5521846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60" name="楕円 59"/>
          <p:cNvSpPr/>
          <p:nvPr/>
        </p:nvSpPr>
        <p:spPr>
          <a:xfrm>
            <a:off x="3013682" y="9256765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318230" y="4730705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</a:t>
            </a:r>
            <a:r>
              <a:rPr kumimoji="1" lang="en-US" altLang="ja-JP" dirty="0" smtClean="0">
                <a:solidFill>
                  <a:srgbClr val="0070C0"/>
                </a:solidFill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899932" y="447606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戦場田和</a:t>
            </a:r>
            <a:endParaRPr kumimoji="1" lang="en-US" altLang="zh-TW" sz="1400" dirty="0" smtClean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pPr algn="ctr"/>
            <a:r>
              <a:rPr kumimoji="1" lang="zh-TW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（</a:t>
            </a:r>
            <a:r>
              <a:rPr kumimoji="1" lang="zh-TW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美砂子峠</a:t>
            </a:r>
            <a:r>
              <a:rPr kumimoji="1" lang="zh-TW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）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0" name="楕円 39"/>
          <p:cNvSpPr/>
          <p:nvPr/>
        </p:nvSpPr>
        <p:spPr>
          <a:xfrm>
            <a:off x="5028855" y="4592385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54" name="スライド番号プレースホルダー 2"/>
          <p:cNvSpPr txBox="1">
            <a:spLocks/>
          </p:cNvSpPr>
          <p:nvPr/>
        </p:nvSpPr>
        <p:spPr>
          <a:xfrm>
            <a:off x="5281613" y="93337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dirty="0" smtClean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0845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66" y="2009398"/>
            <a:ext cx="6210793" cy="522171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2855" y="346396"/>
            <a:ext cx="6065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女人</a:t>
            </a:r>
            <a:r>
              <a:rPr kumimoji="1" lang="ja-JP" altLang="en-US" sz="1600" b="1" dirty="0" smtClean="0"/>
              <a:t>道の主要</a:t>
            </a:r>
            <a:r>
              <a:rPr kumimoji="1" lang="ja-JP" altLang="en-US" sz="1600" b="1" dirty="0"/>
              <a:t>ポイントの</a:t>
            </a:r>
            <a:r>
              <a:rPr kumimoji="1" lang="ja-JP" altLang="en-US" sz="1600" b="1" dirty="0" smtClean="0"/>
              <a:t>設定案</a:t>
            </a:r>
            <a:endParaRPr kumimoji="1" lang="en-US" altLang="ja-JP" sz="1600" b="1" dirty="0"/>
          </a:p>
        </p:txBody>
      </p:sp>
      <p:sp>
        <p:nvSpPr>
          <p:cNvPr id="13" name="楕円 12"/>
          <p:cNvSpPr/>
          <p:nvPr/>
        </p:nvSpPr>
        <p:spPr>
          <a:xfrm>
            <a:off x="2553688" y="6473798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2" name="楕円 21"/>
          <p:cNvSpPr/>
          <p:nvPr/>
        </p:nvSpPr>
        <p:spPr>
          <a:xfrm>
            <a:off x="4507214" y="5315480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3" name="楕円 22"/>
          <p:cNvSpPr/>
          <p:nvPr/>
        </p:nvSpPr>
        <p:spPr>
          <a:xfrm>
            <a:off x="5266372" y="2989294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7751" y="891044"/>
            <a:ext cx="2573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A</a:t>
            </a:r>
            <a:r>
              <a:rPr kumimoji="1" lang="ja-JP" altLang="en-US" sz="1200" dirty="0"/>
              <a:t>：起終点</a:t>
            </a:r>
            <a:endParaRPr kumimoji="1" lang="en-US" altLang="ja-JP" sz="1200" dirty="0"/>
          </a:p>
          <a:p>
            <a:r>
              <a:rPr kumimoji="1" lang="en-US" altLang="ja-JP" sz="1200" dirty="0"/>
              <a:t>B</a:t>
            </a:r>
            <a:r>
              <a:rPr kumimoji="1" lang="ja-JP" altLang="en-US" sz="1200" dirty="0"/>
              <a:t>：ネットワーク</a:t>
            </a:r>
            <a:r>
              <a:rPr kumimoji="1" lang="ja-JP" altLang="en-US" sz="1200" dirty="0" smtClean="0"/>
              <a:t>の交点</a:t>
            </a:r>
            <a:endParaRPr kumimoji="1" lang="en-US" altLang="ja-JP" sz="1200" dirty="0"/>
          </a:p>
          <a:p>
            <a:r>
              <a:rPr kumimoji="1" lang="en-US" altLang="ja-JP" sz="1200" dirty="0"/>
              <a:t>C</a:t>
            </a:r>
            <a:r>
              <a:rPr kumimoji="1" lang="ja-JP" altLang="en-US" sz="1200" dirty="0"/>
              <a:t>：山頂・峠</a:t>
            </a:r>
            <a:endParaRPr kumimoji="1" lang="en-US" altLang="ja-JP" sz="1200" dirty="0"/>
          </a:p>
          <a:p>
            <a:r>
              <a:rPr kumimoji="1" lang="en-US" altLang="ja-JP" sz="1200" dirty="0"/>
              <a:t>D</a:t>
            </a:r>
            <a:r>
              <a:rPr kumimoji="1" lang="ja-JP" altLang="en-US" sz="1200" dirty="0"/>
              <a:t>：交通拠点、主</a:t>
            </a:r>
            <a:r>
              <a:rPr kumimoji="1" lang="ja-JP" altLang="en-US" sz="1200" dirty="0" smtClean="0"/>
              <a:t>要道路</a:t>
            </a:r>
            <a:r>
              <a:rPr kumimoji="1" lang="ja-JP" altLang="en-US" sz="1200" dirty="0"/>
              <a:t>と</a:t>
            </a:r>
            <a:r>
              <a:rPr kumimoji="1" lang="ja-JP" altLang="en-US" sz="1200" dirty="0" smtClean="0"/>
              <a:t>の交差点</a:t>
            </a:r>
            <a:endParaRPr kumimoji="1" lang="en-US" altLang="ja-JP" sz="1200" dirty="0"/>
          </a:p>
          <a:p>
            <a:r>
              <a:rPr kumimoji="1" lang="en-US" altLang="ja-JP" sz="1200" dirty="0"/>
              <a:t>E</a:t>
            </a:r>
            <a:r>
              <a:rPr kumimoji="1" lang="ja-JP" altLang="en-US" sz="1200" dirty="0"/>
              <a:t>：主要施設</a:t>
            </a:r>
            <a:endParaRPr kumimoji="1" lang="en-US" altLang="ja-JP" sz="1200" dirty="0"/>
          </a:p>
        </p:txBody>
      </p:sp>
      <p:sp>
        <p:nvSpPr>
          <p:cNvPr id="38" name="楕円 37"/>
          <p:cNvSpPr/>
          <p:nvPr/>
        </p:nvSpPr>
        <p:spPr>
          <a:xfrm>
            <a:off x="1864739" y="4789052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9" name="楕円 38"/>
          <p:cNvSpPr/>
          <p:nvPr/>
        </p:nvSpPr>
        <p:spPr>
          <a:xfrm>
            <a:off x="4097522" y="2809242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57" name="楕円 56"/>
          <p:cNvSpPr/>
          <p:nvPr/>
        </p:nvSpPr>
        <p:spPr>
          <a:xfrm>
            <a:off x="1106614" y="5724701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58" name="楕円 57"/>
          <p:cNvSpPr/>
          <p:nvPr/>
        </p:nvSpPr>
        <p:spPr>
          <a:xfrm>
            <a:off x="4158598" y="3974623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6" name="楕円 35"/>
          <p:cNvSpPr/>
          <p:nvPr/>
        </p:nvSpPr>
        <p:spPr>
          <a:xfrm>
            <a:off x="5292347" y="3846358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7" name="楕円 36"/>
          <p:cNvSpPr/>
          <p:nvPr/>
        </p:nvSpPr>
        <p:spPr>
          <a:xfrm>
            <a:off x="4158598" y="4546487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682971" y="284468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386865" y="3746637"/>
            <a:ext cx="4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501412" y="259616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粉撞峠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585906" y="378152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一本杉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796615" y="548198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中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の橋口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585301" y="310504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黒河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峠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197856" y="551635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840459" y="4824957"/>
            <a:ext cx="4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971268" y="487672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転軸山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576685" y="398101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摩尼山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424397" y="2728547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5576685" y="370288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2265390" y="471428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2168732" y="456039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女人堂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84560" y="6075653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35881" y="588697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大門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2841657" y="633668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192050" y="684313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轆轤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峠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1" name="楕円 40"/>
          <p:cNvSpPr/>
          <p:nvPr/>
        </p:nvSpPr>
        <p:spPr>
          <a:xfrm>
            <a:off x="1125366" y="4783787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892324" y="4623564"/>
            <a:ext cx="4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3" name="楕円 42"/>
          <p:cNvSpPr/>
          <p:nvPr/>
        </p:nvSpPr>
        <p:spPr>
          <a:xfrm>
            <a:off x="4710641" y="4517222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27821" y="449659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弁天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嶽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993122" y="4546487"/>
            <a:ext cx="4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787375" y="483718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奥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之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院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7" name="楕円 46"/>
          <p:cNvSpPr/>
          <p:nvPr/>
        </p:nvSpPr>
        <p:spPr>
          <a:xfrm>
            <a:off x="4673695" y="2866146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391599" y="320662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楊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柳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山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418735" y="293951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809002" y="7444147"/>
            <a:ext cx="1483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粉撞峠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Kotsuki-toge</a:t>
            </a:r>
            <a:r>
              <a:rPr kumimoji="1" lang="en-US" altLang="ja-JP" sz="1200" dirty="0" smtClean="0"/>
              <a:t> </a:t>
            </a:r>
            <a:r>
              <a:rPr kumimoji="1" lang="en-US" altLang="ja-JP" sz="1200" dirty="0"/>
              <a:t>Pass</a:t>
            </a:r>
          </a:p>
          <a:p>
            <a:r>
              <a:rPr kumimoji="1" lang="ja-JP" altLang="en-US" sz="1200" dirty="0" smtClean="0"/>
              <a:t>一本杉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Ipponsugi</a:t>
            </a:r>
            <a:endParaRPr kumimoji="1" lang="en-US" altLang="ja-JP" sz="1200" dirty="0" smtClean="0"/>
          </a:p>
          <a:p>
            <a:r>
              <a:rPr kumimoji="1" lang="ja-JP" altLang="en-US" sz="1200" dirty="0"/>
              <a:t>転軸山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Mt. </a:t>
            </a:r>
            <a:r>
              <a:rPr kumimoji="1" lang="en-US" altLang="ja-JP" sz="1200" dirty="0" err="1"/>
              <a:t>Tenjikusan</a:t>
            </a:r>
            <a:endParaRPr kumimoji="1" lang="en-US" altLang="ja-JP" sz="1200" dirty="0"/>
          </a:p>
          <a:p>
            <a:endParaRPr kumimoji="1" lang="en-US" altLang="ja-JP" sz="12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136735" y="7524898"/>
            <a:ext cx="144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奥之院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Okuno</a:t>
            </a:r>
            <a:r>
              <a:rPr kumimoji="1" lang="en-US" altLang="ja-JP" sz="1200" dirty="0"/>
              <a:t>-in</a:t>
            </a:r>
          </a:p>
          <a:p>
            <a:r>
              <a:rPr kumimoji="1" lang="ja-JP" altLang="en-US" sz="1200" dirty="0" smtClean="0"/>
              <a:t>摩尼峠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smtClean="0"/>
              <a:t>Mani-</a:t>
            </a:r>
            <a:r>
              <a:rPr kumimoji="1" lang="en-US" altLang="ja-JP" sz="1200" dirty="0" err="1" smtClean="0"/>
              <a:t>toge</a:t>
            </a:r>
            <a:r>
              <a:rPr kumimoji="1" lang="en-US" altLang="ja-JP" sz="1200" dirty="0" smtClean="0"/>
              <a:t> Pass</a:t>
            </a:r>
          </a:p>
          <a:p>
            <a:r>
              <a:rPr kumimoji="1" lang="ja-JP" altLang="en-US" sz="1200" dirty="0"/>
              <a:t>摩尼山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Mt. </a:t>
            </a:r>
            <a:r>
              <a:rPr kumimoji="1" lang="en-US" altLang="ja-JP" sz="1200" dirty="0" err="1"/>
              <a:t>Manisan</a:t>
            </a:r>
            <a:endParaRPr kumimoji="1" lang="en-US" altLang="ja-JP" sz="1200" dirty="0"/>
          </a:p>
          <a:p>
            <a:r>
              <a:rPr kumimoji="1" lang="ja-JP" altLang="en-US" sz="1200" dirty="0"/>
              <a:t>黒河峠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Kuroko-</a:t>
            </a:r>
            <a:r>
              <a:rPr kumimoji="1" lang="en-US" altLang="ja-JP" sz="1200" dirty="0" err="1"/>
              <a:t>toge</a:t>
            </a:r>
            <a:r>
              <a:rPr kumimoji="1" lang="en-US" altLang="ja-JP" sz="1200" dirty="0"/>
              <a:t> Pass</a:t>
            </a:r>
          </a:p>
          <a:p>
            <a:r>
              <a:rPr kumimoji="1" lang="ja-JP" altLang="en-US" sz="1200" dirty="0"/>
              <a:t>楊柳山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Mt. </a:t>
            </a:r>
            <a:r>
              <a:rPr kumimoji="1" lang="en-US" altLang="ja-JP" sz="1200" dirty="0" err="1" smtClean="0"/>
              <a:t>Yoryusan</a:t>
            </a:r>
            <a:endParaRPr kumimoji="1" lang="en-US" altLang="ja-JP" sz="12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97703" y="7444147"/>
            <a:ext cx="18345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女人堂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Nyonin</a:t>
            </a:r>
            <a:r>
              <a:rPr kumimoji="1" lang="en-US" altLang="ja-JP" sz="1200" dirty="0"/>
              <a:t>-do</a:t>
            </a:r>
          </a:p>
          <a:p>
            <a:r>
              <a:rPr kumimoji="1" lang="ja-JP" altLang="en-US" sz="1200" dirty="0" smtClean="0"/>
              <a:t>弁天</a:t>
            </a:r>
            <a:r>
              <a:rPr kumimoji="1" lang="ja-JP" altLang="en-US" sz="1200" dirty="0"/>
              <a:t>嶽（岳）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Mt. </a:t>
            </a:r>
            <a:r>
              <a:rPr kumimoji="1" lang="en-US" altLang="ja-JP" sz="1200" dirty="0" err="1"/>
              <a:t>Bentendake</a:t>
            </a:r>
            <a:endParaRPr kumimoji="1" lang="en-US" altLang="ja-JP" sz="1200" dirty="0"/>
          </a:p>
          <a:p>
            <a:r>
              <a:rPr kumimoji="1" lang="ja-JP" altLang="en-US" sz="1200" dirty="0" smtClean="0"/>
              <a:t>大門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smtClean="0"/>
              <a:t>Dai-mon Gate</a:t>
            </a:r>
            <a:endParaRPr kumimoji="1" lang="en-US" altLang="ja-JP" sz="1200" dirty="0"/>
          </a:p>
          <a:p>
            <a:r>
              <a:rPr kumimoji="1" lang="ja-JP" altLang="en-US" sz="1200" dirty="0"/>
              <a:t>轆轤峠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Rokuro-toge</a:t>
            </a:r>
            <a:r>
              <a:rPr kumimoji="1" lang="en-US" altLang="ja-JP" sz="1200" dirty="0" smtClean="0"/>
              <a:t> Pass</a:t>
            </a:r>
          </a:p>
          <a:p>
            <a:r>
              <a:rPr kumimoji="1" lang="ja-JP" altLang="en-US" sz="1200" dirty="0"/>
              <a:t>中の橋口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Nakanohashi-guchi</a:t>
            </a:r>
            <a:endParaRPr kumimoji="1" lang="en-US" altLang="ja-JP" sz="1200" dirty="0"/>
          </a:p>
          <a:p>
            <a:endParaRPr kumimoji="1" lang="en-US" altLang="ja-JP" sz="1200" dirty="0"/>
          </a:p>
        </p:txBody>
      </p:sp>
      <p:sp>
        <p:nvSpPr>
          <p:cNvPr id="53" name="楕円 52"/>
          <p:cNvSpPr/>
          <p:nvPr/>
        </p:nvSpPr>
        <p:spPr>
          <a:xfrm>
            <a:off x="5425189" y="4228566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552366" y="453880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摩尼峠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730734" y="428878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9" name="スライド番号プレースホルダー 2"/>
          <p:cNvSpPr txBox="1">
            <a:spLocks/>
          </p:cNvSpPr>
          <p:nvPr/>
        </p:nvSpPr>
        <p:spPr>
          <a:xfrm>
            <a:off x="5281613" y="93337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dirty="0" smtClean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38620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323" y="1968328"/>
            <a:ext cx="5743236" cy="588336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2855" y="346396"/>
            <a:ext cx="6065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槇尾</a:t>
            </a:r>
            <a:r>
              <a:rPr kumimoji="1" lang="ja-JP" altLang="en-US" sz="1600" b="1" dirty="0" smtClean="0"/>
              <a:t>道の主要</a:t>
            </a:r>
            <a:r>
              <a:rPr kumimoji="1" lang="ja-JP" altLang="en-US" sz="1600" b="1" dirty="0"/>
              <a:t>ポイントの</a:t>
            </a:r>
            <a:r>
              <a:rPr kumimoji="1" lang="ja-JP" altLang="en-US" sz="1600" b="1" dirty="0" smtClean="0"/>
              <a:t>設定案</a:t>
            </a:r>
            <a:endParaRPr kumimoji="1" lang="en-US" altLang="ja-JP" sz="1600" b="1" dirty="0"/>
          </a:p>
        </p:txBody>
      </p:sp>
      <p:sp>
        <p:nvSpPr>
          <p:cNvPr id="13" name="楕円 12"/>
          <p:cNvSpPr/>
          <p:nvPr/>
        </p:nvSpPr>
        <p:spPr>
          <a:xfrm>
            <a:off x="2749124" y="4923359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7751" y="837463"/>
            <a:ext cx="3542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A</a:t>
            </a:r>
            <a:r>
              <a:rPr kumimoji="1" lang="ja-JP" altLang="en-US" sz="1200" dirty="0"/>
              <a:t>：起終点</a:t>
            </a:r>
            <a:endParaRPr kumimoji="1" lang="en-US" altLang="ja-JP" sz="1200" dirty="0"/>
          </a:p>
          <a:p>
            <a:r>
              <a:rPr kumimoji="1" lang="en-US" altLang="ja-JP" sz="1200" dirty="0"/>
              <a:t>B</a:t>
            </a:r>
            <a:r>
              <a:rPr kumimoji="1" lang="ja-JP" altLang="en-US" sz="1200" dirty="0"/>
              <a:t>：ネットワーク</a:t>
            </a:r>
            <a:r>
              <a:rPr kumimoji="1" lang="ja-JP" altLang="en-US" sz="1200" dirty="0" smtClean="0"/>
              <a:t>の交点</a:t>
            </a:r>
            <a:endParaRPr kumimoji="1" lang="en-US" altLang="ja-JP" sz="1200" dirty="0"/>
          </a:p>
          <a:p>
            <a:r>
              <a:rPr kumimoji="1" lang="en-US" altLang="ja-JP" sz="1200" dirty="0"/>
              <a:t>C</a:t>
            </a:r>
            <a:r>
              <a:rPr kumimoji="1" lang="ja-JP" altLang="en-US" sz="1200" dirty="0"/>
              <a:t>：山頂・峠</a:t>
            </a:r>
            <a:endParaRPr kumimoji="1" lang="en-US" altLang="ja-JP" sz="1200" dirty="0"/>
          </a:p>
          <a:p>
            <a:r>
              <a:rPr kumimoji="1" lang="en-US" altLang="ja-JP" sz="1200" dirty="0"/>
              <a:t>D</a:t>
            </a:r>
            <a:r>
              <a:rPr kumimoji="1" lang="ja-JP" altLang="en-US" sz="1200" dirty="0"/>
              <a:t>：交通拠点、主</a:t>
            </a:r>
            <a:r>
              <a:rPr kumimoji="1" lang="ja-JP" altLang="en-US" sz="1200" dirty="0" smtClean="0"/>
              <a:t>要道路</a:t>
            </a:r>
            <a:r>
              <a:rPr kumimoji="1" lang="ja-JP" altLang="en-US" sz="1200" dirty="0"/>
              <a:t>と</a:t>
            </a:r>
            <a:r>
              <a:rPr kumimoji="1" lang="ja-JP" altLang="en-US" sz="1200" dirty="0" smtClean="0"/>
              <a:t>の交差点</a:t>
            </a:r>
            <a:endParaRPr kumimoji="1" lang="en-US" altLang="ja-JP" sz="1200" dirty="0"/>
          </a:p>
          <a:p>
            <a:r>
              <a:rPr kumimoji="1" lang="en-US" altLang="ja-JP" sz="1200" dirty="0"/>
              <a:t>E</a:t>
            </a:r>
            <a:r>
              <a:rPr kumimoji="1" lang="ja-JP" altLang="en-US" sz="1200" dirty="0"/>
              <a:t>：主要施設</a:t>
            </a:r>
            <a:endParaRPr kumimoji="1" lang="en-US" altLang="ja-JP" sz="1200" dirty="0"/>
          </a:p>
        </p:txBody>
      </p:sp>
      <p:sp>
        <p:nvSpPr>
          <p:cNvPr id="38" name="楕円 37"/>
          <p:cNvSpPr/>
          <p:nvPr/>
        </p:nvSpPr>
        <p:spPr>
          <a:xfrm>
            <a:off x="2482380" y="2627358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57" name="楕円 56"/>
          <p:cNvSpPr/>
          <p:nvPr/>
        </p:nvSpPr>
        <p:spPr>
          <a:xfrm>
            <a:off x="3238633" y="6583139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873961" y="6776072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524531" y="650543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神谷辻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465878" y="503087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928185" y="482323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苅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萱堂跡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162185" y="2971433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736102" y="281754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高野下駅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7651" y="7910556"/>
            <a:ext cx="3542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高野下駅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KOYASHITA Sta.</a:t>
            </a:r>
          </a:p>
          <a:p>
            <a:r>
              <a:rPr kumimoji="1" lang="ja-JP" altLang="en-US" sz="1200" dirty="0"/>
              <a:t>苅</a:t>
            </a:r>
            <a:r>
              <a:rPr kumimoji="1" lang="ja-JP" altLang="en-US" sz="1200" dirty="0" smtClean="0"/>
              <a:t>萱堂跡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Karukaya</a:t>
            </a:r>
            <a:r>
              <a:rPr kumimoji="1" lang="en-US" altLang="ja-JP" sz="1200" dirty="0"/>
              <a:t>-do remains</a:t>
            </a:r>
          </a:p>
          <a:p>
            <a:r>
              <a:rPr kumimoji="1" lang="ja-JP" altLang="en-US" sz="1200" dirty="0"/>
              <a:t>神谷辻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Kamiya-tsuji</a:t>
            </a:r>
            <a:r>
              <a:rPr kumimoji="1" lang="en-US" altLang="ja-JP" sz="1200" dirty="0"/>
              <a:t> </a:t>
            </a:r>
            <a:r>
              <a:rPr kumimoji="1" lang="en-US" altLang="ja-JP" sz="1200" dirty="0" smtClean="0"/>
              <a:t>Junction</a:t>
            </a:r>
            <a:endParaRPr kumimoji="1" lang="en-US" altLang="ja-JP" sz="1200" dirty="0"/>
          </a:p>
        </p:txBody>
      </p:sp>
      <p:sp>
        <p:nvSpPr>
          <p:cNvPr id="16" name="スライド番号プレースホルダー 2"/>
          <p:cNvSpPr txBox="1">
            <a:spLocks/>
          </p:cNvSpPr>
          <p:nvPr/>
        </p:nvSpPr>
        <p:spPr>
          <a:xfrm>
            <a:off x="5281613" y="93337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dirty="0" smtClean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7926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32" y="823311"/>
            <a:ext cx="6003426" cy="728090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2855" y="346396"/>
            <a:ext cx="6065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三谷坂・八丁坂の主要</a:t>
            </a:r>
            <a:r>
              <a:rPr kumimoji="1" lang="ja-JP" altLang="en-US" sz="1600" b="1" dirty="0"/>
              <a:t>ポイントの</a:t>
            </a:r>
            <a:r>
              <a:rPr kumimoji="1" lang="ja-JP" altLang="en-US" sz="1600" b="1" dirty="0" smtClean="0"/>
              <a:t>設定案</a:t>
            </a:r>
            <a:endParaRPr kumimoji="1" lang="en-US" altLang="ja-JP" sz="16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8657" y="8242580"/>
            <a:ext cx="2752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A</a:t>
            </a:r>
            <a:r>
              <a:rPr kumimoji="1" lang="ja-JP" altLang="en-US" sz="1200" dirty="0"/>
              <a:t>：起終点</a:t>
            </a:r>
            <a:endParaRPr kumimoji="1" lang="en-US" altLang="ja-JP" sz="1200" dirty="0"/>
          </a:p>
          <a:p>
            <a:r>
              <a:rPr kumimoji="1" lang="en-US" altLang="ja-JP" sz="1200" dirty="0"/>
              <a:t>B</a:t>
            </a:r>
            <a:r>
              <a:rPr kumimoji="1" lang="ja-JP" altLang="en-US" sz="1200" dirty="0"/>
              <a:t>：ネットワーク</a:t>
            </a:r>
            <a:r>
              <a:rPr kumimoji="1" lang="ja-JP" altLang="en-US" sz="1200" dirty="0" smtClean="0"/>
              <a:t>の交点</a:t>
            </a:r>
            <a:endParaRPr kumimoji="1" lang="en-US" altLang="ja-JP" sz="1200" dirty="0"/>
          </a:p>
          <a:p>
            <a:r>
              <a:rPr kumimoji="1" lang="en-US" altLang="ja-JP" sz="1200" dirty="0"/>
              <a:t>C</a:t>
            </a:r>
            <a:r>
              <a:rPr kumimoji="1" lang="ja-JP" altLang="en-US" sz="1200" dirty="0"/>
              <a:t>：山頂・峠</a:t>
            </a:r>
            <a:endParaRPr kumimoji="1" lang="en-US" altLang="ja-JP" sz="1200" dirty="0"/>
          </a:p>
          <a:p>
            <a:r>
              <a:rPr kumimoji="1" lang="en-US" altLang="ja-JP" sz="1200" dirty="0"/>
              <a:t>D</a:t>
            </a:r>
            <a:r>
              <a:rPr kumimoji="1" lang="ja-JP" altLang="en-US" sz="1200" dirty="0"/>
              <a:t>：交通拠点、主</a:t>
            </a:r>
            <a:r>
              <a:rPr kumimoji="1" lang="ja-JP" altLang="en-US" sz="1200" dirty="0" smtClean="0"/>
              <a:t>要道路</a:t>
            </a:r>
            <a:r>
              <a:rPr kumimoji="1" lang="ja-JP" altLang="en-US" sz="1200" dirty="0"/>
              <a:t>と</a:t>
            </a:r>
            <a:r>
              <a:rPr kumimoji="1" lang="ja-JP" altLang="en-US" sz="1200" dirty="0" smtClean="0"/>
              <a:t>の交差点</a:t>
            </a:r>
            <a:endParaRPr kumimoji="1" lang="en-US" altLang="ja-JP" sz="1200" dirty="0"/>
          </a:p>
          <a:p>
            <a:r>
              <a:rPr kumimoji="1" lang="en-US" altLang="ja-JP" sz="1200" dirty="0"/>
              <a:t>E</a:t>
            </a:r>
            <a:r>
              <a:rPr kumimoji="1" lang="ja-JP" altLang="en-US" sz="1200" dirty="0"/>
              <a:t>：主要施設</a:t>
            </a:r>
            <a:endParaRPr kumimoji="1" lang="en-US" altLang="ja-JP" sz="1200" dirty="0"/>
          </a:p>
        </p:txBody>
      </p:sp>
      <p:sp>
        <p:nvSpPr>
          <p:cNvPr id="32" name="楕円 31"/>
          <p:cNvSpPr/>
          <p:nvPr/>
        </p:nvSpPr>
        <p:spPr>
          <a:xfrm>
            <a:off x="2369593" y="7254099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4" name="楕円 33"/>
          <p:cNvSpPr/>
          <p:nvPr/>
        </p:nvSpPr>
        <p:spPr>
          <a:xfrm>
            <a:off x="2332204" y="5298765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7" name="楕円 36"/>
          <p:cNvSpPr/>
          <p:nvPr/>
        </p:nvSpPr>
        <p:spPr>
          <a:xfrm>
            <a:off x="1525424" y="6175271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048097" y="7434925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680820" y="5313832"/>
            <a:ext cx="31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258775" y="614785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139080" y="492180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六本杉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91167" y="6211911"/>
            <a:ext cx="1441420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丹生都比売神社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632154" y="742684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二ツ</a:t>
            </a:r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鳥居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04516" y="821463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227469" y="89163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妙寺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駅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60" name="楕円 59"/>
          <p:cNvSpPr/>
          <p:nvPr/>
        </p:nvSpPr>
        <p:spPr>
          <a:xfrm>
            <a:off x="952334" y="795428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61" name="楕円 60"/>
          <p:cNvSpPr/>
          <p:nvPr/>
        </p:nvSpPr>
        <p:spPr>
          <a:xfrm>
            <a:off x="1409571" y="5440349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042209" y="5534056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501157" y="513729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笠松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峠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308641" y="796015"/>
            <a:ext cx="230563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妙寺駅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Myoji</a:t>
            </a:r>
            <a:r>
              <a:rPr kumimoji="1" lang="en-US" altLang="ja-JP" sz="1200" dirty="0" smtClean="0"/>
              <a:t> </a:t>
            </a:r>
            <a:r>
              <a:rPr kumimoji="1" lang="en-US" altLang="ja-JP" sz="1200" dirty="0"/>
              <a:t>Sta</a:t>
            </a:r>
            <a:r>
              <a:rPr kumimoji="1" lang="en-US" altLang="ja-JP" sz="1200" dirty="0" smtClean="0"/>
              <a:t>.</a:t>
            </a:r>
          </a:p>
          <a:p>
            <a:r>
              <a:rPr kumimoji="1" lang="ja-JP" altLang="en-US" sz="1200" dirty="0"/>
              <a:t>丹生酒殿</a:t>
            </a:r>
            <a:r>
              <a:rPr kumimoji="1" lang="ja-JP" altLang="en-US" sz="1200" dirty="0" smtClean="0"/>
              <a:t>神社</a:t>
            </a:r>
            <a:endParaRPr kumimoji="1" lang="en-US" altLang="ja-JP" sz="1200" dirty="0" smtClean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Niusakadono-jinja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笠石</a:t>
            </a:r>
            <a:endParaRPr kumimoji="1" lang="ja-JP" altLang="en-US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Kasa-ishi</a:t>
            </a:r>
            <a:r>
              <a:rPr kumimoji="1" lang="en-US" altLang="ja-JP" sz="1200" dirty="0" smtClean="0"/>
              <a:t> Stone</a:t>
            </a:r>
            <a:endParaRPr kumimoji="1" lang="en-US" altLang="ja-JP" sz="1200" dirty="0"/>
          </a:p>
          <a:p>
            <a:r>
              <a:rPr kumimoji="1" lang="ja-JP" altLang="en-US" sz="1200" dirty="0"/>
              <a:t>笠松峠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/>
              <a:t>Kasamatsu-toge</a:t>
            </a:r>
            <a:r>
              <a:rPr kumimoji="1" lang="en-US" altLang="ja-JP" sz="1200" dirty="0"/>
              <a:t> Pass</a:t>
            </a:r>
          </a:p>
          <a:p>
            <a:r>
              <a:rPr kumimoji="1" lang="ja-JP" altLang="en-US" sz="1200" dirty="0"/>
              <a:t>六本杉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Ropponsugi</a:t>
            </a:r>
            <a:endParaRPr kumimoji="1" lang="en-US" altLang="ja-JP" sz="1200" dirty="0"/>
          </a:p>
          <a:p>
            <a:r>
              <a:rPr kumimoji="1" lang="ja-JP" altLang="en-US" sz="1200" dirty="0"/>
              <a:t>丹生都比売神社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Niutsuhime-jinja</a:t>
            </a:r>
            <a:endParaRPr kumimoji="1" lang="en-US" altLang="ja-JP" sz="1200" dirty="0"/>
          </a:p>
          <a:p>
            <a:r>
              <a:rPr kumimoji="1" lang="ja-JP" altLang="en-US" sz="1200" dirty="0" smtClean="0"/>
              <a:t>二</a:t>
            </a:r>
            <a:r>
              <a:rPr kumimoji="1" lang="ja-JP" altLang="en-US" sz="1200" dirty="0"/>
              <a:t>ツ鳥居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err="1" smtClean="0"/>
              <a:t>Futatsu-torii</a:t>
            </a:r>
            <a:endParaRPr kumimoji="1" lang="en-US" altLang="ja-JP" sz="1200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600471" y="2110398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丹生酒殿神社</a:t>
            </a:r>
          </a:p>
        </p:txBody>
      </p:sp>
      <p:sp>
        <p:nvSpPr>
          <p:cNvPr id="66" name="楕円 65"/>
          <p:cNvSpPr/>
          <p:nvPr/>
        </p:nvSpPr>
        <p:spPr>
          <a:xfrm>
            <a:off x="1303788" y="2182030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623383" y="232929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8" name="スライド番号プレースホルダー 2"/>
          <p:cNvSpPr txBox="1">
            <a:spLocks/>
          </p:cNvSpPr>
          <p:nvPr/>
        </p:nvSpPr>
        <p:spPr>
          <a:xfrm>
            <a:off x="5281613" y="93337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dirty="0" smtClean="0"/>
              <a:t>26</a:t>
            </a:r>
          </a:p>
        </p:txBody>
      </p:sp>
      <p:sp>
        <p:nvSpPr>
          <p:cNvPr id="69" name="楕円 68"/>
          <p:cNvSpPr/>
          <p:nvPr/>
        </p:nvSpPr>
        <p:spPr>
          <a:xfrm>
            <a:off x="1274767" y="3459992"/>
            <a:ext cx="348616" cy="35095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002074" y="357265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1607803" y="345149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70C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笠石</a:t>
            </a:r>
            <a:endParaRPr kumimoji="1" lang="ja-JP" altLang="en-US" sz="1400" dirty="0">
              <a:solidFill>
                <a:srgbClr val="0070C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63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199308" y="302547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400" b="1" dirty="0">
              <a:latin typeface="+mn-ea"/>
            </a:endParaRPr>
          </a:p>
        </p:txBody>
      </p:sp>
      <p:sp>
        <p:nvSpPr>
          <p:cNvPr id="5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5186326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27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99308" y="1711632"/>
            <a:ext cx="6568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>
                <a:latin typeface="+mn-ea"/>
              </a:rPr>
              <a:t>・</a:t>
            </a:r>
            <a:r>
              <a:rPr lang="ja-JP" altLang="en-US" sz="2000" b="1" dirty="0" smtClean="0">
                <a:latin typeface="+mn-ea"/>
              </a:rPr>
              <a:t>以下の</a:t>
            </a:r>
            <a:r>
              <a:rPr lang="en-US" altLang="ja-JP" sz="2000" b="1" dirty="0" smtClean="0">
                <a:latin typeface="+mn-ea"/>
              </a:rPr>
              <a:t>A</a:t>
            </a:r>
            <a:r>
              <a:rPr lang="ja-JP" altLang="en-US" sz="2000" b="1" dirty="0" smtClean="0">
                <a:latin typeface="+mn-ea"/>
              </a:rPr>
              <a:t>～</a:t>
            </a:r>
            <a:r>
              <a:rPr lang="en-US" altLang="ja-JP" sz="2000" b="1" dirty="0" smtClean="0">
                <a:latin typeface="+mn-ea"/>
              </a:rPr>
              <a:t>D</a:t>
            </a:r>
            <a:r>
              <a:rPr lang="ja-JP" altLang="en-US" sz="2000" b="1" dirty="0" smtClean="0">
                <a:latin typeface="+mn-ea"/>
              </a:rPr>
              <a:t>の４段階に分類して、優先順位の高いも　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のから整備を検討する。</a:t>
            </a:r>
            <a:endParaRPr lang="en-US" altLang="ja-JP" sz="2000" b="1" dirty="0" smtClean="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3840" y="268528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+mn-ea"/>
              </a:rPr>
              <a:t>７　整備の優先順位</a:t>
            </a: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/>
          </p:nvPr>
        </p:nvGraphicFramePr>
        <p:xfrm>
          <a:off x="279393" y="2728185"/>
          <a:ext cx="6407998" cy="31683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5352">
                  <a:extLst>
                    <a:ext uri="{9D8B030D-6E8A-4147-A177-3AD203B41FA5}">
                      <a16:colId xmlns:a16="http://schemas.microsoft.com/office/drawing/2014/main" val="1098919564"/>
                    </a:ext>
                  </a:extLst>
                </a:gridCol>
                <a:gridCol w="3870666">
                  <a:extLst>
                    <a:ext uri="{9D8B030D-6E8A-4147-A177-3AD203B41FA5}">
                      <a16:colId xmlns:a16="http://schemas.microsoft.com/office/drawing/2014/main" val="414182407"/>
                    </a:ext>
                  </a:extLst>
                </a:gridCol>
                <a:gridCol w="2011980">
                  <a:extLst>
                    <a:ext uri="{9D8B030D-6E8A-4147-A177-3AD203B41FA5}">
                      <a16:colId xmlns:a16="http://schemas.microsoft.com/office/drawing/2014/main" val="4252018632"/>
                    </a:ext>
                  </a:extLst>
                </a:gridCol>
              </a:tblGrid>
              <a:tr h="11566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</a:rPr>
                        <a:t>優先順位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</a:rPr>
                        <a:t>対応事項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6917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</a:rPr>
                        <a:t>急いで整備を検討するもの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短期：～</a:t>
                      </a:r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年目標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796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</a:rPr>
                        <a:t>優先的に整備を検討するも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中期：～</a:t>
                      </a:r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年目標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94555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</a:rPr>
                        <a:t>将来的に整備を検討するもの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長期：個別に検討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98284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</a:rPr>
                        <a:t>対応しないもの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対応しない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3090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5839" y="8096250"/>
            <a:ext cx="3748087" cy="15363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1" y="6835106"/>
            <a:ext cx="1019892" cy="124135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96" y="6822007"/>
            <a:ext cx="1019892" cy="124135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4890" y="6837058"/>
            <a:ext cx="562232" cy="69342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9347" y="6787888"/>
            <a:ext cx="562232" cy="69342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205" y1="4828" x2="60274" y2="9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091" y="6885405"/>
            <a:ext cx="304067" cy="605153"/>
          </a:xfrm>
          <a:prstGeom prst="rect">
            <a:avLst/>
          </a:prstGeom>
        </p:spPr>
      </p:pic>
      <p:sp>
        <p:nvSpPr>
          <p:cNvPr id="4" name="楕円 3"/>
          <p:cNvSpPr/>
          <p:nvPr/>
        </p:nvSpPr>
        <p:spPr>
          <a:xfrm>
            <a:off x="1356093" y="8861866"/>
            <a:ext cx="549825" cy="53922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5173974" y="8642174"/>
            <a:ext cx="549825" cy="53922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/>
          <p:cNvSpPr/>
          <p:nvPr/>
        </p:nvSpPr>
        <p:spPr>
          <a:xfrm>
            <a:off x="1777517" y="8647171"/>
            <a:ext cx="143186" cy="14508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/>
          <p:cNvSpPr/>
          <p:nvPr/>
        </p:nvSpPr>
        <p:spPr>
          <a:xfrm>
            <a:off x="2130226" y="8631737"/>
            <a:ext cx="143186" cy="14508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/>
          <p:cNvSpPr/>
          <p:nvPr/>
        </p:nvSpPr>
        <p:spPr>
          <a:xfrm>
            <a:off x="2201819" y="8985692"/>
            <a:ext cx="143186" cy="14508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/>
          <p:cNvSpPr/>
          <p:nvPr/>
        </p:nvSpPr>
        <p:spPr>
          <a:xfrm>
            <a:off x="3982261" y="9091971"/>
            <a:ext cx="143186" cy="14508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/>
          <p:cNvSpPr/>
          <p:nvPr/>
        </p:nvSpPr>
        <p:spPr>
          <a:xfrm>
            <a:off x="2897637" y="9019430"/>
            <a:ext cx="143186" cy="14508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>
            <a:endCxn id="25" idx="0"/>
          </p:cNvCxnSpPr>
          <p:nvPr/>
        </p:nvCxnSpPr>
        <p:spPr>
          <a:xfrm flipH="1">
            <a:off x="2969230" y="7800693"/>
            <a:ext cx="141871" cy="12187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47" idx="2"/>
            <a:endCxn id="20" idx="0"/>
          </p:cNvCxnSpPr>
          <p:nvPr/>
        </p:nvCxnSpPr>
        <p:spPr>
          <a:xfrm flipH="1">
            <a:off x="2201819" y="7800693"/>
            <a:ext cx="147800" cy="8310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49" idx="2"/>
            <a:endCxn id="23" idx="0"/>
          </p:cNvCxnSpPr>
          <p:nvPr/>
        </p:nvCxnSpPr>
        <p:spPr>
          <a:xfrm flipH="1">
            <a:off x="4053854" y="7810210"/>
            <a:ext cx="530233" cy="12817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44" idx="2"/>
            <a:endCxn id="18" idx="7"/>
          </p:cNvCxnSpPr>
          <p:nvPr/>
        </p:nvCxnSpPr>
        <p:spPr>
          <a:xfrm flipH="1">
            <a:off x="5643279" y="8312041"/>
            <a:ext cx="283404" cy="4091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>
            <a:stCxn id="42" idx="2"/>
            <a:endCxn id="4" idx="1"/>
          </p:cNvCxnSpPr>
          <p:nvPr/>
        </p:nvCxnSpPr>
        <p:spPr>
          <a:xfrm>
            <a:off x="1104910" y="8396364"/>
            <a:ext cx="331703" cy="544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199308" y="761584"/>
            <a:ext cx="6568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>
                <a:latin typeface="+mn-ea"/>
              </a:rPr>
              <a:t>　短期的には既存整備物を活用しつつ低コストで不足を補い、中長期的には老朽化したものの再整備・撤去を含めて、デザインの統一などレベルの高い整備を目指す。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93458" y="8088587"/>
            <a:ext cx="822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+mn-ea"/>
              </a:rPr>
              <a:t>起終点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515231" y="8004264"/>
            <a:ext cx="822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+mn-ea"/>
              </a:rPr>
              <a:t>起終点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1938167" y="7492916"/>
            <a:ext cx="822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+mn-ea"/>
              </a:rPr>
              <a:t>分岐点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3897534" y="7502433"/>
            <a:ext cx="1373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+mn-ea"/>
              </a:rPr>
              <a:t>主要ポイント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3157641" y="7493228"/>
            <a:ext cx="643044" cy="31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+mn-ea"/>
              </a:rPr>
              <a:t>史跡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469893" y="6432777"/>
            <a:ext cx="11430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400" dirty="0" smtClean="0">
                <a:latin typeface="+mn-ea"/>
              </a:rPr>
              <a:t>総合案内板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5335146" y="6432776"/>
            <a:ext cx="11430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400" dirty="0" smtClean="0">
                <a:latin typeface="+mn-ea"/>
              </a:rPr>
              <a:t>総合案内板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2007518" y="6432776"/>
            <a:ext cx="720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400" dirty="0" smtClean="0">
                <a:latin typeface="+mn-ea"/>
              </a:rPr>
              <a:t>道標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4224087" y="6432776"/>
            <a:ext cx="720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400" dirty="0" smtClean="0">
                <a:latin typeface="+mn-ea"/>
              </a:rPr>
              <a:t>道標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3080685" y="6432776"/>
            <a:ext cx="720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400" dirty="0" smtClean="0">
                <a:latin typeface="+mn-ea"/>
              </a:rPr>
              <a:t>解説板</a:t>
            </a:r>
            <a:endParaRPr lang="en-US" altLang="ja-JP" sz="1400" dirty="0" smtClean="0">
              <a:latin typeface="+mn-ea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05740" y="6172200"/>
            <a:ext cx="6523636" cy="35366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796289" y="6028654"/>
            <a:ext cx="540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400" dirty="0" smtClean="0">
                <a:latin typeface="+mn-ea"/>
              </a:rPr>
              <a:t>参考：整備のイメージ図（ガイドマップとの整合性をとること）</a:t>
            </a:r>
            <a:endParaRPr lang="en-US" altLang="ja-JP" sz="14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21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99308" y="302547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+mn-ea"/>
              </a:rPr>
              <a:t>１　現況調査について</a:t>
            </a:r>
            <a:endParaRPr kumimoji="1" lang="ja-JP" altLang="en-US" sz="2400" b="1" dirty="0"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581B70-FA6C-49A9-B331-E4C8B2E429BD}"/>
              </a:ext>
            </a:extLst>
          </p:cNvPr>
          <p:cNvSpPr txBox="1"/>
          <p:nvPr/>
        </p:nvSpPr>
        <p:spPr>
          <a:xfrm>
            <a:off x="199308" y="942379"/>
            <a:ext cx="6424516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1" dirty="0" smtClean="0">
                <a:latin typeface="+mn-ea"/>
              </a:rPr>
              <a:t>（１</a:t>
            </a:r>
            <a:r>
              <a:rPr kumimoji="1" lang="ja-JP" altLang="en-US" sz="2200" b="1" dirty="0">
                <a:latin typeface="+mn-ea"/>
              </a:rPr>
              <a:t>）</a:t>
            </a:r>
            <a:r>
              <a:rPr kumimoji="1" lang="ja-JP" altLang="en-US" sz="2200" b="1" dirty="0" smtClean="0">
                <a:latin typeface="+mn-ea"/>
              </a:rPr>
              <a:t>調査目的</a:t>
            </a:r>
            <a:endParaRPr kumimoji="1" lang="en-US" altLang="ja-JP" sz="2200" b="1" dirty="0" smtClean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</a:t>
            </a:r>
            <a:r>
              <a:rPr kumimoji="1" lang="ja-JP" altLang="en-US" dirty="0" smtClean="0">
                <a:latin typeface="+mn-ea"/>
              </a:rPr>
              <a:t>・看板類（道標</a:t>
            </a:r>
            <a:r>
              <a:rPr kumimoji="1" lang="ja-JP" altLang="en-US" dirty="0">
                <a:latin typeface="+mn-ea"/>
              </a:rPr>
              <a:t>、</a:t>
            </a:r>
            <a:r>
              <a:rPr kumimoji="1" lang="ja-JP" altLang="en-US" dirty="0" smtClean="0">
                <a:latin typeface="+mn-ea"/>
              </a:rPr>
              <a:t>解説板等）の現況確認</a:t>
            </a:r>
            <a:endParaRPr kumimoji="1" lang="en-US" altLang="ja-JP" dirty="0" smtClean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</a:t>
            </a:r>
            <a:r>
              <a:rPr kumimoji="1" lang="ja-JP" altLang="en-US" dirty="0" smtClean="0">
                <a:latin typeface="+mn-ea"/>
              </a:rPr>
              <a:t>・ガイドマップ制作に係る実地調査</a:t>
            </a:r>
            <a:endParaRPr kumimoji="1" lang="en-US" altLang="ja-JP" dirty="0" smtClean="0">
              <a:latin typeface="+mn-ea"/>
            </a:endParaRPr>
          </a:p>
          <a:p>
            <a:endParaRPr kumimoji="1" lang="en-US" altLang="ja-JP" dirty="0">
              <a:latin typeface="+mn-ea"/>
            </a:endParaRPr>
          </a:p>
          <a:p>
            <a:r>
              <a:rPr kumimoji="1" lang="ja-JP" altLang="en-US" sz="2200" b="1" dirty="0" smtClean="0">
                <a:latin typeface="+mn-ea"/>
              </a:rPr>
              <a:t>（２）</a:t>
            </a:r>
            <a:r>
              <a:rPr kumimoji="1" lang="ja-JP" altLang="en-US" sz="2200" b="1" dirty="0">
                <a:latin typeface="+mn-ea"/>
              </a:rPr>
              <a:t>調査手法</a:t>
            </a:r>
            <a:endParaRPr kumimoji="1" lang="en-US" altLang="ja-JP" sz="2200" b="1" dirty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・対象ルートの実踏査調査</a:t>
            </a:r>
            <a:endParaRPr kumimoji="1" lang="en-US" altLang="ja-JP" dirty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・現地写真撮影</a:t>
            </a:r>
            <a:endParaRPr kumimoji="1" lang="en-US" altLang="ja-JP" dirty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・</a:t>
            </a:r>
            <a:r>
              <a:rPr kumimoji="1" lang="en-US" altLang="ja-JP" dirty="0">
                <a:latin typeface="+mn-ea"/>
              </a:rPr>
              <a:t>GPS</a:t>
            </a:r>
            <a:r>
              <a:rPr kumimoji="1" lang="ja-JP" altLang="en-US" dirty="0">
                <a:latin typeface="+mn-ea"/>
              </a:rPr>
              <a:t>による座標・標高の取得</a:t>
            </a:r>
            <a:endParaRPr kumimoji="1" lang="en-US" altLang="ja-JP" dirty="0">
              <a:latin typeface="+mn-ea"/>
            </a:endParaRPr>
          </a:p>
          <a:p>
            <a:endParaRPr kumimoji="1" lang="en-US" altLang="ja-JP" dirty="0">
              <a:latin typeface="+mn-ea"/>
            </a:endParaRPr>
          </a:p>
          <a:p>
            <a:r>
              <a:rPr kumimoji="1" lang="ja-JP" altLang="en-US" sz="2200" b="1" dirty="0" smtClean="0">
                <a:latin typeface="+mn-ea"/>
              </a:rPr>
              <a:t>（３）</a:t>
            </a:r>
            <a:r>
              <a:rPr kumimoji="1" lang="ja-JP" altLang="en-US" sz="2200" b="1" dirty="0">
                <a:latin typeface="+mn-ea"/>
              </a:rPr>
              <a:t>調査時期</a:t>
            </a:r>
            <a:endParaRPr kumimoji="1" lang="en-US" altLang="ja-JP" sz="2200" b="1" dirty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・令和</a:t>
            </a:r>
            <a:r>
              <a:rPr kumimoji="1" lang="en-US" altLang="ja-JP" dirty="0">
                <a:latin typeface="+mn-ea"/>
              </a:rPr>
              <a:t>2</a:t>
            </a:r>
            <a:r>
              <a:rPr kumimoji="1" lang="ja-JP" altLang="en-US" dirty="0">
                <a:latin typeface="+mn-ea"/>
              </a:rPr>
              <a:t>年</a:t>
            </a:r>
            <a:r>
              <a:rPr kumimoji="1" lang="en-US" altLang="ja-JP" dirty="0">
                <a:latin typeface="+mn-ea"/>
              </a:rPr>
              <a:t>10</a:t>
            </a:r>
            <a:r>
              <a:rPr kumimoji="1" lang="ja-JP" altLang="en-US" dirty="0">
                <a:latin typeface="+mn-ea"/>
              </a:rPr>
              <a:t>月</a:t>
            </a:r>
            <a:r>
              <a:rPr kumimoji="1" lang="en-US" altLang="ja-JP" dirty="0">
                <a:latin typeface="+mn-ea"/>
              </a:rPr>
              <a:t>3</a:t>
            </a:r>
            <a:r>
              <a:rPr kumimoji="1" lang="ja-JP" altLang="en-US" dirty="0">
                <a:latin typeface="+mn-ea"/>
              </a:rPr>
              <a:t>～</a:t>
            </a:r>
            <a:r>
              <a:rPr kumimoji="1" lang="en-US" altLang="ja-JP" dirty="0">
                <a:latin typeface="+mn-ea"/>
              </a:rPr>
              <a:t>5</a:t>
            </a:r>
            <a:r>
              <a:rPr kumimoji="1" lang="ja-JP" altLang="en-US" dirty="0">
                <a:latin typeface="+mn-ea"/>
              </a:rPr>
              <a:t>日、</a:t>
            </a:r>
            <a:r>
              <a:rPr kumimoji="1" lang="en-US" altLang="ja-JP" dirty="0">
                <a:latin typeface="+mn-ea"/>
              </a:rPr>
              <a:t>11</a:t>
            </a:r>
            <a:r>
              <a:rPr kumimoji="1" lang="ja-JP" altLang="en-US" dirty="0">
                <a:latin typeface="+mn-ea"/>
              </a:rPr>
              <a:t>月</a:t>
            </a:r>
            <a:r>
              <a:rPr kumimoji="1" lang="en-US" altLang="ja-JP" dirty="0">
                <a:latin typeface="+mn-ea"/>
              </a:rPr>
              <a:t>20</a:t>
            </a:r>
            <a:r>
              <a:rPr kumimoji="1" lang="ja-JP" altLang="en-US" dirty="0" err="1">
                <a:latin typeface="+mn-ea"/>
              </a:rPr>
              <a:t>、</a:t>
            </a:r>
            <a:r>
              <a:rPr kumimoji="1" lang="en-US" altLang="ja-JP" dirty="0">
                <a:latin typeface="+mn-ea"/>
              </a:rPr>
              <a:t>21</a:t>
            </a:r>
            <a:r>
              <a:rPr kumimoji="1" lang="ja-JP" altLang="en-US" dirty="0" err="1">
                <a:latin typeface="+mn-ea"/>
              </a:rPr>
              <a:t>、</a:t>
            </a:r>
            <a:r>
              <a:rPr kumimoji="1" lang="en-US" altLang="ja-JP" dirty="0">
                <a:latin typeface="+mn-ea"/>
              </a:rPr>
              <a:t>23</a:t>
            </a:r>
            <a:r>
              <a:rPr kumimoji="1" lang="ja-JP" altLang="en-US" dirty="0">
                <a:latin typeface="+mn-ea"/>
              </a:rPr>
              <a:t>日（計６日間）</a:t>
            </a:r>
            <a:endParaRPr kumimoji="1" lang="en-US" altLang="ja-JP" dirty="0">
              <a:latin typeface="+mn-ea"/>
            </a:endParaRPr>
          </a:p>
          <a:p>
            <a:endParaRPr kumimoji="1" lang="en-US" altLang="ja-JP" dirty="0">
              <a:latin typeface="+mn-ea"/>
            </a:endParaRPr>
          </a:p>
          <a:p>
            <a:r>
              <a:rPr kumimoji="1" lang="ja-JP" altLang="en-US" sz="2200" b="1" dirty="0" smtClean="0">
                <a:latin typeface="+mn-ea"/>
              </a:rPr>
              <a:t>（４）調査</a:t>
            </a:r>
            <a:r>
              <a:rPr kumimoji="1" lang="ja-JP" altLang="en-US" sz="2200" b="1" dirty="0">
                <a:latin typeface="+mn-ea"/>
              </a:rPr>
              <a:t>対象</a:t>
            </a:r>
            <a:r>
              <a:rPr kumimoji="1" lang="ja-JP" altLang="en-US" sz="2200" b="1" dirty="0" smtClean="0">
                <a:latin typeface="+mn-ea"/>
              </a:rPr>
              <a:t>ルート（次</a:t>
            </a:r>
            <a:r>
              <a:rPr kumimoji="1" lang="ja-JP" altLang="en-US" sz="2200" b="1" dirty="0">
                <a:latin typeface="+mn-ea"/>
              </a:rPr>
              <a:t>ページ</a:t>
            </a:r>
            <a:r>
              <a:rPr kumimoji="1" lang="ja-JP" altLang="en-US" sz="2200" b="1" dirty="0" smtClean="0">
                <a:latin typeface="+mn-ea"/>
              </a:rPr>
              <a:t>地図参照）</a:t>
            </a:r>
            <a:endParaRPr kumimoji="1" lang="en-US" altLang="ja-JP" sz="2200" b="1" dirty="0">
              <a:latin typeface="+mn-ea"/>
            </a:endParaRPr>
          </a:p>
          <a:p>
            <a:r>
              <a:rPr kumimoji="1" lang="ja-JP" altLang="en-US" dirty="0" smtClean="0">
                <a:latin typeface="+mn-ea"/>
              </a:rPr>
              <a:t>　</a:t>
            </a:r>
            <a:r>
              <a:rPr kumimoji="1" lang="ja-JP" altLang="en-US" dirty="0">
                <a:latin typeface="+mn-ea"/>
              </a:rPr>
              <a:t>・</a:t>
            </a:r>
            <a:r>
              <a:rPr kumimoji="1" lang="ja-JP" altLang="en-US" b="1" dirty="0">
                <a:latin typeface="+mn-ea"/>
              </a:rPr>
              <a:t>町石道</a:t>
            </a:r>
            <a:r>
              <a:rPr kumimoji="1" lang="ja-JP" altLang="en-US" dirty="0">
                <a:latin typeface="+mn-ea"/>
              </a:rPr>
              <a:t>（九度山駅～大門～奥の</a:t>
            </a:r>
            <a:r>
              <a:rPr kumimoji="1" lang="ja-JP" altLang="en-US" dirty="0" smtClean="0">
                <a:latin typeface="+mn-ea"/>
              </a:rPr>
              <a:t>院）</a:t>
            </a:r>
            <a:endParaRPr kumimoji="1" lang="en-US" altLang="ja-JP" dirty="0">
              <a:latin typeface="+mn-ea"/>
            </a:endParaRPr>
          </a:p>
          <a:p>
            <a:endParaRPr kumimoji="1" lang="en-US" altLang="ja-JP" dirty="0" smtClean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・</a:t>
            </a:r>
            <a:r>
              <a:rPr kumimoji="1" lang="ja-JP" altLang="en-US" b="1" dirty="0">
                <a:latin typeface="+mn-ea"/>
              </a:rPr>
              <a:t>女人道</a:t>
            </a:r>
            <a:r>
              <a:rPr kumimoji="1" lang="ja-JP" altLang="en-US" dirty="0">
                <a:latin typeface="+mn-ea"/>
              </a:rPr>
              <a:t>（女人堂～中の橋～女人堂）</a:t>
            </a:r>
            <a:endParaRPr kumimoji="1" lang="en-US" altLang="ja-JP" dirty="0">
              <a:latin typeface="+mn-ea"/>
            </a:endParaRPr>
          </a:p>
          <a:p>
            <a:endParaRPr kumimoji="1" lang="en-US" altLang="ja-JP" dirty="0" smtClean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</a:t>
            </a:r>
            <a:r>
              <a:rPr kumimoji="1" lang="ja-JP" altLang="en-US" dirty="0" smtClean="0">
                <a:latin typeface="+mn-ea"/>
              </a:rPr>
              <a:t>・</a:t>
            </a:r>
            <a:r>
              <a:rPr kumimoji="1" lang="ja-JP" altLang="en-US" b="1" dirty="0" smtClean="0">
                <a:latin typeface="+mn-ea"/>
              </a:rPr>
              <a:t>三谷坂、</a:t>
            </a:r>
            <a:r>
              <a:rPr kumimoji="1" lang="ja-JP" altLang="en-US" b="1" dirty="0">
                <a:latin typeface="+mn-ea"/>
              </a:rPr>
              <a:t>八町坂</a:t>
            </a:r>
            <a:r>
              <a:rPr kumimoji="1" lang="ja-JP" altLang="en-US" dirty="0">
                <a:latin typeface="+mn-ea"/>
              </a:rPr>
              <a:t>（妙寺駅～丹生都比売神社～二ツ鳥居）</a:t>
            </a:r>
            <a:endParaRPr kumimoji="1" lang="en-US" altLang="ja-JP" dirty="0">
              <a:latin typeface="+mn-ea"/>
            </a:endParaRPr>
          </a:p>
          <a:p>
            <a:endParaRPr kumimoji="1" lang="en-US" altLang="ja-JP" dirty="0" smtClean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・</a:t>
            </a:r>
            <a:r>
              <a:rPr kumimoji="1" lang="ja-JP" altLang="en-US" b="1" dirty="0">
                <a:latin typeface="+mn-ea"/>
              </a:rPr>
              <a:t>京大坂道</a:t>
            </a:r>
            <a:r>
              <a:rPr kumimoji="1" lang="ja-JP" altLang="en-US" dirty="0">
                <a:latin typeface="+mn-ea"/>
              </a:rPr>
              <a:t>（学文路駅～女人堂、</a:t>
            </a:r>
            <a:r>
              <a:rPr kumimoji="1" lang="ja-JP" altLang="en-US" dirty="0" smtClean="0">
                <a:latin typeface="+mn-ea"/>
              </a:rPr>
              <a:t>不動坂ルートを含む</a:t>
            </a:r>
            <a:r>
              <a:rPr kumimoji="1" lang="ja-JP" altLang="en-US" dirty="0">
                <a:latin typeface="+mn-ea"/>
              </a:rPr>
              <a:t>）</a:t>
            </a:r>
            <a:endParaRPr kumimoji="1" lang="en-US" altLang="ja-JP" dirty="0">
              <a:latin typeface="+mn-ea"/>
            </a:endParaRPr>
          </a:p>
          <a:p>
            <a:endParaRPr kumimoji="1" lang="en-US" altLang="ja-JP" dirty="0" smtClean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・</a:t>
            </a:r>
            <a:r>
              <a:rPr kumimoji="1" lang="ja-JP" altLang="en-US" b="1" dirty="0">
                <a:latin typeface="+mn-ea"/>
              </a:rPr>
              <a:t>黒河道</a:t>
            </a:r>
            <a:r>
              <a:rPr kumimoji="1" lang="ja-JP" altLang="en-US" dirty="0">
                <a:latin typeface="+mn-ea"/>
              </a:rPr>
              <a:t>（橋本駅～壇上伽藍、黒河</a:t>
            </a:r>
            <a:r>
              <a:rPr kumimoji="1" lang="ja-JP" altLang="en-US" dirty="0" smtClean="0">
                <a:latin typeface="+mn-ea"/>
              </a:rPr>
              <a:t>峠、青渕、戦場山</a:t>
            </a:r>
            <a:endParaRPr kumimoji="1" lang="en-US" altLang="ja-JP" dirty="0" smtClean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</a:t>
            </a:r>
            <a:r>
              <a:rPr kumimoji="1" lang="ja-JP" altLang="en-US" dirty="0" smtClean="0">
                <a:latin typeface="+mn-ea"/>
              </a:rPr>
              <a:t>　　　　　ルートを含む</a:t>
            </a:r>
            <a:r>
              <a:rPr kumimoji="1" lang="ja-JP" altLang="en-US" dirty="0">
                <a:latin typeface="+mn-ea"/>
              </a:rPr>
              <a:t>）</a:t>
            </a:r>
            <a:endParaRPr kumimoji="1" lang="en-US" altLang="ja-JP" dirty="0">
              <a:latin typeface="+mn-ea"/>
            </a:endParaRPr>
          </a:p>
          <a:p>
            <a:endParaRPr kumimoji="1" lang="en-US" altLang="ja-JP" dirty="0" smtClean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・</a:t>
            </a:r>
            <a:r>
              <a:rPr kumimoji="1" lang="ja-JP" altLang="en-US" b="1" dirty="0">
                <a:latin typeface="+mn-ea"/>
              </a:rPr>
              <a:t>槇尾道</a:t>
            </a:r>
            <a:r>
              <a:rPr kumimoji="1" lang="ja-JP" altLang="en-US" dirty="0">
                <a:latin typeface="+mn-ea"/>
              </a:rPr>
              <a:t>（高野下駅～神谷辻）</a:t>
            </a:r>
            <a:endParaRPr kumimoji="1" lang="en-US" altLang="ja-JP" dirty="0">
              <a:latin typeface="+mn-ea"/>
            </a:endParaRPr>
          </a:p>
          <a:p>
            <a:endParaRPr kumimoji="1" lang="en-US" altLang="ja-JP" dirty="0" smtClean="0">
              <a:latin typeface="+mn-ea"/>
            </a:endParaRPr>
          </a:p>
          <a:p>
            <a:r>
              <a:rPr kumimoji="1" lang="ja-JP" altLang="en-US" dirty="0">
                <a:latin typeface="+mn-ea"/>
              </a:rPr>
              <a:t>　</a:t>
            </a:r>
            <a:r>
              <a:rPr kumimoji="1" lang="ja-JP" altLang="en-US" dirty="0" smtClean="0">
                <a:latin typeface="+mn-ea"/>
              </a:rPr>
              <a:t>・</a:t>
            </a:r>
            <a:r>
              <a:rPr kumimoji="1" lang="ja-JP" altLang="en-US" b="1" dirty="0" smtClean="0">
                <a:latin typeface="+mn-ea"/>
              </a:rPr>
              <a:t>上古沢駅連絡路</a:t>
            </a:r>
            <a:r>
              <a:rPr kumimoji="1" lang="ja-JP" altLang="en-US" dirty="0" smtClean="0">
                <a:latin typeface="+mn-ea"/>
              </a:rPr>
              <a:t>（上古沢駅～古峠）</a:t>
            </a:r>
            <a:endParaRPr kumimoji="1" lang="en-US" altLang="ja-JP" dirty="0" smtClean="0">
              <a:latin typeface="+mn-e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sz="1800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338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199308" y="302547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400" b="1" dirty="0">
              <a:latin typeface="+mn-ea"/>
            </a:endParaRPr>
          </a:p>
        </p:txBody>
      </p:sp>
      <p:sp>
        <p:nvSpPr>
          <p:cNvPr id="5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5140456" y="9243390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28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275508" y="1162009"/>
          <a:ext cx="6407998" cy="5210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352">
                  <a:extLst>
                    <a:ext uri="{9D8B030D-6E8A-4147-A177-3AD203B41FA5}">
                      <a16:colId xmlns:a16="http://schemas.microsoft.com/office/drawing/2014/main" val="1098919564"/>
                    </a:ext>
                  </a:extLst>
                </a:gridCol>
                <a:gridCol w="3870666">
                  <a:extLst>
                    <a:ext uri="{9D8B030D-6E8A-4147-A177-3AD203B41FA5}">
                      <a16:colId xmlns:a16="http://schemas.microsoft.com/office/drawing/2014/main" val="414182407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4252018632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3535139457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3107939469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2684959073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107765447"/>
                    </a:ext>
                  </a:extLst>
                </a:gridCol>
              </a:tblGrid>
              <a:tr h="11566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</a:rPr>
                        <a:t>優先順位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</a:rPr>
                        <a:t>対応事項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新規設置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改良：全面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改良：一部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撤去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現状維持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6917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起終点・主要ポイントに設置はあるが英語</a:t>
                      </a:r>
                      <a:endParaRPr kumimoji="1" lang="en-US" altLang="ja-JP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表記なし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796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起終点・主要ポイントに設置がない・老朽</a:t>
                      </a:r>
                      <a:endParaRPr kumimoji="1" lang="en-US" altLang="ja-JP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化への対応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34350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老朽化かつ景観上不良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94555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日本語・英語表記の統一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98284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掲載情報の誤り・不足・文言修正が必要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3139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優先度は低いが設置が望ましい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97181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高野参詣道とは目的が異なるもの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07611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基準内にあるもの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3090"/>
                  </a:ext>
                </a:extLst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0" y="0"/>
            <a:ext cx="6568168" cy="13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2000" b="1" dirty="0" smtClean="0">
              <a:latin typeface="+mn-ea"/>
            </a:endParaRPr>
          </a:p>
          <a:p>
            <a:r>
              <a:rPr lang="ja-JP" altLang="en-US" sz="2400" b="1" dirty="0" smtClean="0"/>
              <a:t>（１）</a:t>
            </a:r>
            <a:r>
              <a:rPr lang="ja-JP" altLang="ja-JP" sz="2400" b="1" dirty="0" smtClean="0"/>
              <a:t>総合案内板</a:t>
            </a:r>
            <a:endParaRPr lang="en-US" altLang="ja-JP" sz="2400" b="1" dirty="0" smtClean="0"/>
          </a:p>
          <a:p>
            <a:pPr>
              <a:lnSpc>
                <a:spcPts val="800"/>
              </a:lnSpc>
            </a:pP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・起</a:t>
            </a:r>
            <a:r>
              <a:rPr lang="ja-JP" altLang="en-US" dirty="0"/>
              <a:t>終点・主要ポイントへの整備を優先的に</a:t>
            </a:r>
            <a:r>
              <a:rPr lang="ja-JP" altLang="en-US" dirty="0" smtClean="0"/>
              <a:t>検討</a:t>
            </a:r>
            <a:endParaRPr lang="en-US" altLang="ja-JP" dirty="0" smtClean="0"/>
          </a:p>
          <a:p>
            <a:endParaRPr lang="en-US" altLang="ja-JP" sz="1600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385904" y="6473104"/>
            <a:ext cx="6187205" cy="2123658"/>
          </a:xfrm>
          <a:prstGeom prst="rect">
            <a:avLst/>
          </a:prstGeom>
          <a:ln w="952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A</a:t>
            </a:r>
            <a:r>
              <a:rPr lang="ja-JP" altLang="en-US" sz="1200" dirty="0"/>
              <a:t>の考え方</a:t>
            </a:r>
          </a:p>
          <a:p>
            <a:r>
              <a:rPr lang="ja-JP" altLang="en-US" sz="1200" dirty="0"/>
              <a:t>〇既存看板を外国人向けに積極的に活用、機能していないものを改善</a:t>
            </a:r>
          </a:p>
          <a:p>
            <a:r>
              <a:rPr lang="ja-JP" altLang="en-US" sz="1200" dirty="0"/>
              <a:t>・ルートの起終点・基準点に既存看板の改良（張替等）による外国人観光客への活用</a:t>
            </a:r>
          </a:p>
          <a:p>
            <a:r>
              <a:rPr lang="ja-JP" altLang="en-US" sz="1200" dirty="0"/>
              <a:t>・ルートの起終点・基準点に設置がない・老朽化が著しいものを</a:t>
            </a:r>
            <a:r>
              <a:rPr lang="ja-JP" altLang="en-US" sz="1200" dirty="0" smtClean="0"/>
              <a:t>再整備</a:t>
            </a:r>
            <a:endParaRPr lang="en-US" altLang="ja-JP" sz="1200" dirty="0" smtClean="0"/>
          </a:p>
          <a:p>
            <a:r>
              <a:rPr lang="ja-JP" altLang="en-US" sz="1200" dirty="0"/>
              <a:t>　</a:t>
            </a:r>
            <a:r>
              <a:rPr lang="ja-JP" altLang="en-US" sz="1200" dirty="0" smtClean="0"/>
              <a:t>（</a:t>
            </a:r>
            <a:r>
              <a:rPr lang="ja-JP" altLang="en-US" sz="1200" dirty="0"/>
              <a:t>日本人にも影響が大きいためコスト面が工面できれば最優先）</a:t>
            </a:r>
          </a:p>
          <a:p>
            <a:r>
              <a:rPr lang="en-US" altLang="ja-JP" sz="1200" dirty="0"/>
              <a:t>B</a:t>
            </a:r>
            <a:r>
              <a:rPr lang="ja-JP" altLang="en-US" sz="1200" dirty="0"/>
              <a:t>の考え方</a:t>
            </a:r>
          </a:p>
          <a:p>
            <a:r>
              <a:rPr lang="ja-JP" altLang="en-US" sz="1200" dirty="0"/>
              <a:t>〇積極的に撤去</a:t>
            </a:r>
          </a:p>
          <a:p>
            <a:r>
              <a:rPr lang="ja-JP" altLang="en-US" sz="1200" dirty="0"/>
              <a:t>・老朽化が著しく再整備が不要なものを積極的に撤去</a:t>
            </a:r>
          </a:p>
          <a:p>
            <a:r>
              <a:rPr lang="en-US" altLang="ja-JP" sz="1200" dirty="0"/>
              <a:t>C</a:t>
            </a:r>
            <a:r>
              <a:rPr lang="ja-JP" altLang="en-US" sz="1200" dirty="0"/>
              <a:t>の考え方</a:t>
            </a:r>
          </a:p>
          <a:p>
            <a:r>
              <a:rPr lang="ja-JP" altLang="en-US" sz="1200" dirty="0"/>
              <a:t>〇機能はしているが不完全なものは少しずつ完成度を向上</a:t>
            </a:r>
          </a:p>
          <a:p>
            <a:r>
              <a:rPr lang="ja-JP" altLang="en-US" sz="1200" dirty="0" smtClean="0"/>
              <a:t>・上表については、より上のものが</a:t>
            </a:r>
            <a:r>
              <a:rPr lang="en-US" altLang="ja-JP" sz="1200" dirty="0" smtClean="0"/>
              <a:t>C</a:t>
            </a:r>
            <a:r>
              <a:rPr lang="ja-JP" altLang="en-US" sz="1200" dirty="0" smtClean="0"/>
              <a:t>ランクの中では優先度が高いと</a:t>
            </a:r>
            <a:r>
              <a:rPr lang="ja-JP" altLang="en-US" sz="1200" dirty="0"/>
              <a:t>する</a:t>
            </a:r>
          </a:p>
        </p:txBody>
      </p:sp>
    </p:spTree>
    <p:extLst>
      <p:ext uri="{BB962C8B-B14F-4D97-AF65-F5344CB8AC3E}">
        <p14:creationId xmlns:p14="http://schemas.microsoft.com/office/powerpoint/2010/main" val="34134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236370" y="935972"/>
          <a:ext cx="6407998" cy="6749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352">
                  <a:extLst>
                    <a:ext uri="{9D8B030D-6E8A-4147-A177-3AD203B41FA5}">
                      <a16:colId xmlns:a16="http://schemas.microsoft.com/office/drawing/2014/main" val="1098919564"/>
                    </a:ext>
                  </a:extLst>
                </a:gridCol>
                <a:gridCol w="3870666">
                  <a:extLst>
                    <a:ext uri="{9D8B030D-6E8A-4147-A177-3AD203B41FA5}">
                      <a16:colId xmlns:a16="http://schemas.microsoft.com/office/drawing/2014/main" val="414182407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4252018632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3535139457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3107939469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2684959073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107765447"/>
                    </a:ext>
                  </a:extLst>
                </a:gridCol>
              </a:tblGrid>
              <a:tr h="11566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/>
                        <a:t>優先順位</a:t>
                      </a:r>
                      <a:endParaRPr kumimoji="1" lang="ja-JP" altLang="en-US" sz="1200" b="1" dirty="0"/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/>
                        <a:t>対応事項</a:t>
                      </a:r>
                      <a:endParaRPr kumimoji="1" lang="ja-JP" altLang="en-US" sz="1200" b="1" dirty="0"/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新規設置</a:t>
                      </a:r>
                      <a:endParaRPr kumimoji="1" lang="ja-JP" altLang="en-US" sz="1200" b="1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改良：全面</a:t>
                      </a:r>
                      <a:endParaRPr kumimoji="1" lang="ja-JP" altLang="en-US" sz="1200" b="1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改良：一部</a:t>
                      </a:r>
                      <a:endParaRPr kumimoji="1" lang="ja-JP" altLang="en-US" sz="1200" b="1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撤去</a:t>
                      </a:r>
                      <a:endParaRPr kumimoji="1" lang="ja-JP" altLang="en-US" sz="1200" b="1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現状維持</a:t>
                      </a:r>
                      <a:endParaRPr kumimoji="1" lang="ja-JP" altLang="en-US" sz="1200" b="1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6917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分岐・主要ポイント関連場所への設置がない</a:t>
                      </a:r>
                      <a:endParaRPr lang="en-US" altLang="ja-JP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・老朽化への対応</a:t>
                      </a:r>
                      <a:endParaRPr kumimoji="1" lang="ja-JP" alt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796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分岐・主要ポイント関連場所への設置はあるが表示が誤っている</a:t>
                      </a:r>
                      <a:endParaRPr kumimoji="1" lang="ja-JP" alt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34350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分岐・主要ポイント関連場所への設置はあるが英語表記なし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94555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分岐や主要ポイント関連場所への設置はあるが掲載情報の不足・文言修正が必要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39496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老朽化かつ景観上不良</a:t>
                      </a:r>
                      <a:endParaRPr kumimoji="1" lang="ja-JP" alt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98284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日本語・英語表記の統一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3139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掲載情報の誤り・不足・文言修正が必要</a:t>
                      </a:r>
                      <a:endParaRPr lang="en-US" altLang="ja-JP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97181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統一感がなく設置がなくても問題ない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07611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優先度は低いが新規設置が望ましい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309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高野参詣道とは目的が異なるもの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31057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基準内にあるもの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287378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19050" y="144564"/>
            <a:ext cx="656816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/>
              <a:t>（２）道標</a:t>
            </a:r>
            <a:endParaRPr lang="en-US" altLang="ja-JP" sz="2400" b="1" dirty="0" smtClean="0"/>
          </a:p>
          <a:p>
            <a:pPr>
              <a:lnSpc>
                <a:spcPts val="600"/>
              </a:lnSpc>
            </a:pPr>
            <a:endParaRPr lang="en-US" altLang="ja-JP" sz="2000" b="1" dirty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・分岐</a:t>
            </a:r>
            <a:r>
              <a:rPr lang="ja-JP" altLang="en-US" dirty="0"/>
              <a:t>・主要ポイント関連場所への整備を優先的に</a:t>
            </a:r>
            <a:r>
              <a:rPr lang="ja-JP" altLang="en-US" dirty="0" smtClean="0"/>
              <a:t>検討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36369" y="7721490"/>
            <a:ext cx="6482145" cy="2123658"/>
          </a:xfrm>
          <a:prstGeom prst="rect">
            <a:avLst/>
          </a:prstGeom>
          <a:ln w="952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altLang="ja-JP" sz="1200" dirty="0"/>
              <a:t>A</a:t>
            </a:r>
            <a:r>
              <a:rPr lang="ja-JP" altLang="en-US" sz="1200" dirty="0"/>
              <a:t>の考え方</a:t>
            </a:r>
          </a:p>
          <a:p>
            <a:r>
              <a:rPr lang="ja-JP" altLang="en-US" sz="1200" dirty="0"/>
              <a:t>〇十分に機能していないものを</a:t>
            </a:r>
            <a:r>
              <a:rPr lang="ja-JP" altLang="en-US" sz="1200" dirty="0" smtClean="0"/>
              <a:t>対象とする</a:t>
            </a:r>
            <a:endParaRPr lang="ja-JP" altLang="en-US" sz="1200" dirty="0"/>
          </a:p>
          <a:p>
            <a:r>
              <a:rPr lang="ja-JP" altLang="en-US" sz="1200" dirty="0"/>
              <a:t>・国内外のすべての観光客</a:t>
            </a:r>
            <a:r>
              <a:rPr lang="ja-JP" altLang="en-US" sz="1200" dirty="0" smtClean="0"/>
              <a:t>が、ルート</a:t>
            </a:r>
            <a:r>
              <a:rPr lang="ja-JP" altLang="en-US" sz="1200" dirty="0"/>
              <a:t>を間違えずに安心して歩ける</a:t>
            </a:r>
            <a:r>
              <a:rPr lang="ja-JP" altLang="en-US" sz="1200" dirty="0" smtClean="0"/>
              <a:t>よう、</a:t>
            </a:r>
            <a:r>
              <a:rPr lang="ja-JP" altLang="en-US" sz="1200" dirty="0"/>
              <a:t>分岐などの迷いやすい場所</a:t>
            </a:r>
            <a:r>
              <a:rPr lang="ja-JP" altLang="en-US" sz="1200" dirty="0" smtClean="0"/>
              <a:t>や主要ポイント付近などについて、外国語</a:t>
            </a:r>
            <a:r>
              <a:rPr lang="ja-JP" altLang="en-US" sz="1200" dirty="0"/>
              <a:t>や記載情報を含め高いレベル</a:t>
            </a:r>
            <a:r>
              <a:rPr lang="ja-JP" altLang="en-US" sz="1200" dirty="0" smtClean="0"/>
              <a:t>での整備を</a:t>
            </a:r>
            <a:endParaRPr lang="ja-JP" altLang="en-US" sz="1200" dirty="0"/>
          </a:p>
          <a:p>
            <a:r>
              <a:rPr lang="en-US" altLang="ja-JP" sz="1200" dirty="0"/>
              <a:t>B</a:t>
            </a:r>
            <a:r>
              <a:rPr lang="ja-JP" altLang="en-US" sz="1200" dirty="0"/>
              <a:t>の考え方</a:t>
            </a:r>
          </a:p>
          <a:p>
            <a:r>
              <a:rPr lang="ja-JP" altLang="en-US" sz="1200" dirty="0"/>
              <a:t>〇機能はしているが不完全なものを</a:t>
            </a:r>
            <a:r>
              <a:rPr lang="ja-JP" altLang="en-US" sz="1200" dirty="0" smtClean="0"/>
              <a:t>対象とする</a:t>
            </a:r>
            <a:endParaRPr lang="ja-JP" altLang="en-US" sz="1200" dirty="0"/>
          </a:p>
          <a:p>
            <a:r>
              <a:rPr lang="ja-JP" altLang="en-US" sz="1200" dirty="0"/>
              <a:t>・一定の</a:t>
            </a:r>
            <a:r>
              <a:rPr lang="ja-JP" altLang="en-US" sz="1200" dirty="0" smtClean="0"/>
              <a:t>レベルには</a:t>
            </a:r>
            <a:r>
              <a:rPr lang="ja-JP" altLang="en-US" sz="1200" dirty="0"/>
              <a:t>あるもの</a:t>
            </a:r>
            <a:r>
              <a:rPr lang="ja-JP" altLang="en-US" sz="1200" dirty="0" smtClean="0"/>
              <a:t>の、外国語</a:t>
            </a:r>
            <a:r>
              <a:rPr lang="ja-JP" altLang="en-US" sz="1200" dirty="0"/>
              <a:t>や記載情報を含め高いレベル</a:t>
            </a:r>
            <a:r>
              <a:rPr lang="ja-JP" altLang="en-US" sz="1200" dirty="0" smtClean="0"/>
              <a:t>での整備を</a:t>
            </a:r>
            <a:endParaRPr lang="ja-JP" altLang="en-US" sz="1200" dirty="0"/>
          </a:p>
          <a:p>
            <a:r>
              <a:rPr lang="ja-JP" altLang="en-US" sz="1200" dirty="0"/>
              <a:t>・老朽化が著しく再整備が不要なものを積極的に</a:t>
            </a:r>
            <a:r>
              <a:rPr lang="ja-JP" altLang="en-US" sz="1200" dirty="0" smtClean="0"/>
              <a:t>撤去する</a:t>
            </a:r>
            <a:endParaRPr lang="ja-JP" altLang="en-US" sz="1200" dirty="0"/>
          </a:p>
          <a:p>
            <a:r>
              <a:rPr lang="en-US" altLang="ja-JP" sz="1200" dirty="0"/>
              <a:t>C</a:t>
            </a:r>
            <a:r>
              <a:rPr lang="ja-JP" altLang="en-US" sz="1200" dirty="0"/>
              <a:t>の考え方</a:t>
            </a:r>
          </a:p>
          <a:p>
            <a:r>
              <a:rPr lang="ja-JP" altLang="en-US" sz="1200" dirty="0" smtClean="0"/>
              <a:t>〇一部に過剰に設置された道標について、優先度</a:t>
            </a:r>
            <a:r>
              <a:rPr lang="ja-JP" altLang="en-US" sz="1200" dirty="0"/>
              <a:t>が低いものを</a:t>
            </a:r>
            <a:r>
              <a:rPr lang="ja-JP" altLang="en-US" sz="1200" dirty="0" smtClean="0"/>
              <a:t>対象とする</a:t>
            </a:r>
            <a:endParaRPr lang="ja-JP" altLang="en-US" sz="1200" dirty="0"/>
          </a:p>
          <a:p>
            <a:r>
              <a:rPr lang="ja-JP" altLang="en-US" sz="1200" dirty="0"/>
              <a:t>・上表については、より上のものが</a:t>
            </a:r>
            <a:r>
              <a:rPr lang="en-US" altLang="ja-JP" sz="1200" dirty="0"/>
              <a:t>C</a:t>
            </a:r>
            <a:r>
              <a:rPr lang="ja-JP" altLang="en-US" sz="1200" dirty="0"/>
              <a:t>ランクの中では優先度が高いとする</a:t>
            </a:r>
          </a:p>
        </p:txBody>
      </p:sp>
      <p:sp>
        <p:nvSpPr>
          <p:cNvPr id="11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5044168" y="9317745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8986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199308" y="302547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400" b="1" dirty="0">
              <a:latin typeface="+mn-ea"/>
            </a:endParaRPr>
          </a:p>
        </p:txBody>
      </p:sp>
      <p:sp>
        <p:nvSpPr>
          <p:cNvPr id="5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5223172" y="9378597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30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0" y="0"/>
            <a:ext cx="656816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2000" b="1" dirty="0" smtClean="0">
              <a:latin typeface="+mn-ea"/>
            </a:endParaRPr>
          </a:p>
          <a:p>
            <a:r>
              <a:rPr lang="ja-JP" altLang="en-US" sz="2400" b="1" dirty="0"/>
              <a:t>（３）解説板</a:t>
            </a:r>
            <a:endParaRPr lang="en-US" altLang="ja-JP" sz="2400" b="1" dirty="0"/>
          </a:p>
          <a:p>
            <a:pPr>
              <a:lnSpc>
                <a:spcPts val="600"/>
              </a:lnSpc>
            </a:pPr>
            <a:endParaRPr lang="en-US" altLang="ja-JP" sz="2400" b="1" dirty="0"/>
          </a:p>
          <a:p>
            <a:r>
              <a:rPr lang="ja-JP" altLang="en-US" sz="2000" dirty="0"/>
              <a:t>　・設置がない場所への整備を優先的に検討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/>
          </p:nvPr>
        </p:nvGraphicFramePr>
        <p:xfrm>
          <a:off x="275508" y="1112359"/>
          <a:ext cx="6407998" cy="5682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352">
                  <a:extLst>
                    <a:ext uri="{9D8B030D-6E8A-4147-A177-3AD203B41FA5}">
                      <a16:colId xmlns:a16="http://schemas.microsoft.com/office/drawing/2014/main" val="1098919564"/>
                    </a:ext>
                  </a:extLst>
                </a:gridCol>
                <a:gridCol w="3870666">
                  <a:extLst>
                    <a:ext uri="{9D8B030D-6E8A-4147-A177-3AD203B41FA5}">
                      <a16:colId xmlns:a16="http://schemas.microsoft.com/office/drawing/2014/main" val="414182407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4252018632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3535139457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3107939469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2684959073"/>
                    </a:ext>
                  </a:extLst>
                </a:gridCol>
                <a:gridCol w="402396">
                  <a:extLst>
                    <a:ext uri="{9D8B030D-6E8A-4147-A177-3AD203B41FA5}">
                      <a16:colId xmlns:a16="http://schemas.microsoft.com/office/drawing/2014/main" val="107765447"/>
                    </a:ext>
                  </a:extLst>
                </a:gridCol>
              </a:tblGrid>
              <a:tr h="11566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</a:rPr>
                        <a:t>優先順位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</a:rPr>
                        <a:t>対応事項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新規設置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改良：全面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改良：一部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撤去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現状維持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vert="eaVert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6917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設置がない</a:t>
                      </a:r>
                      <a:endParaRPr lang="en-US" altLang="ja-JP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796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英語表記がない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34350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老朽化への対応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△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94555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老朽化かつ景観不良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39496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日本語・英語の統一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98284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掲載情報の不足・文言修正が必要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3139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</a:rPr>
                        <a:t>優先度は低いが新規設置が望ましい</a:t>
                      </a:r>
                      <a:endParaRPr lang="en-US" altLang="ja-JP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97181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高野参詣道とは目的が異なるもの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31057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基準内にあるもの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</a:rPr>
                        <a:t>〇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287378"/>
                  </a:ext>
                </a:extLst>
              </a:tr>
            </a:tbl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275508" y="6840442"/>
            <a:ext cx="6187205" cy="2492990"/>
          </a:xfrm>
          <a:prstGeom prst="rect">
            <a:avLst/>
          </a:prstGeom>
          <a:ln w="952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altLang="ja-JP" sz="1200" dirty="0"/>
              <a:t>A</a:t>
            </a:r>
            <a:r>
              <a:rPr lang="ja-JP" altLang="en-US" sz="1200" dirty="0"/>
              <a:t>の考え方</a:t>
            </a:r>
          </a:p>
          <a:p>
            <a:r>
              <a:rPr lang="ja-JP" altLang="en-US" sz="1200" dirty="0" smtClean="0"/>
              <a:t>〇設置</a:t>
            </a:r>
            <a:r>
              <a:rPr lang="ja-JP" altLang="en-US" sz="1200" dirty="0"/>
              <a:t>がないもの</a:t>
            </a:r>
          </a:p>
          <a:p>
            <a:r>
              <a:rPr lang="ja-JP" altLang="en-US" sz="1200" dirty="0"/>
              <a:t>・マップ</a:t>
            </a:r>
            <a:r>
              <a:rPr lang="ja-JP" altLang="en-US" sz="1200" dirty="0" smtClean="0"/>
              <a:t>に採録表示されて</a:t>
            </a:r>
            <a:r>
              <a:rPr lang="ja-JP" altLang="en-US" sz="1200" dirty="0"/>
              <a:t>いるが、解説板が設置されていない史跡</a:t>
            </a:r>
            <a:r>
              <a:rPr lang="ja-JP" altLang="en-US" sz="1200" dirty="0" smtClean="0"/>
              <a:t>等のポイントについて、優先的</a:t>
            </a:r>
            <a:r>
              <a:rPr lang="ja-JP" altLang="en-US" sz="1200" dirty="0"/>
              <a:t>に</a:t>
            </a:r>
            <a:r>
              <a:rPr lang="ja-JP" altLang="en-US" sz="1200" dirty="0" smtClean="0"/>
              <a:t>整備を（</a:t>
            </a:r>
            <a:r>
              <a:rPr lang="ja-JP" altLang="en-US" sz="1200" dirty="0"/>
              <a:t>英語込み）</a:t>
            </a:r>
          </a:p>
          <a:p>
            <a:r>
              <a:rPr lang="en-US" altLang="ja-JP" sz="1200" dirty="0"/>
              <a:t>B</a:t>
            </a:r>
            <a:r>
              <a:rPr lang="ja-JP" altLang="en-US" sz="1200" dirty="0"/>
              <a:t>の考え方</a:t>
            </a:r>
          </a:p>
          <a:p>
            <a:r>
              <a:rPr lang="ja-JP" altLang="en-US" sz="1200" dirty="0"/>
              <a:t>〇主に外国人向けに機能していないもの</a:t>
            </a:r>
          </a:p>
          <a:p>
            <a:r>
              <a:rPr lang="ja-JP" altLang="en-US" sz="1200" dirty="0"/>
              <a:t>・既存の解説板のうち、英語表記がないもの、老朽化が著しい</a:t>
            </a:r>
            <a:r>
              <a:rPr lang="ja-JP" altLang="en-US" sz="1200" dirty="0" smtClean="0"/>
              <a:t>ものについて再整備を</a:t>
            </a:r>
            <a:endParaRPr lang="ja-JP" altLang="en-US" sz="1200" dirty="0"/>
          </a:p>
          <a:p>
            <a:r>
              <a:rPr lang="ja-JP" altLang="en-US" sz="1200" dirty="0"/>
              <a:t>（この場合、既存看板を</a:t>
            </a:r>
            <a:r>
              <a:rPr lang="ja-JP" altLang="en-US" sz="1200" dirty="0" smtClean="0"/>
              <a:t>活かしての張替と、</a:t>
            </a:r>
            <a:r>
              <a:rPr lang="ja-JP" altLang="en-US" sz="1200" dirty="0"/>
              <a:t>老朽化・デザイン統一を踏まえて撤去したうえ</a:t>
            </a:r>
            <a:r>
              <a:rPr lang="ja-JP" altLang="en-US" sz="1200" dirty="0" smtClean="0"/>
              <a:t>で再度設置</a:t>
            </a:r>
            <a:r>
              <a:rPr lang="ja-JP" altLang="en-US" sz="1200" dirty="0"/>
              <a:t>するもの</a:t>
            </a:r>
            <a:r>
              <a:rPr lang="ja-JP" altLang="en-US" sz="1200" dirty="0" smtClean="0"/>
              <a:t>に分かれる</a:t>
            </a:r>
            <a:r>
              <a:rPr lang="ja-JP" altLang="en-US" sz="1200" dirty="0"/>
              <a:t>。）</a:t>
            </a:r>
          </a:p>
          <a:p>
            <a:r>
              <a:rPr lang="ja-JP" altLang="en-US" sz="1200" dirty="0"/>
              <a:t>・老朽化が著しく再整備が不要なものを積極的に</a:t>
            </a:r>
            <a:r>
              <a:rPr lang="ja-JP" altLang="en-US" sz="1200" dirty="0" smtClean="0"/>
              <a:t>撤去する</a:t>
            </a:r>
            <a:endParaRPr lang="ja-JP" altLang="en-US" sz="1200" dirty="0"/>
          </a:p>
          <a:p>
            <a:r>
              <a:rPr lang="en-US" altLang="ja-JP" sz="1200" dirty="0"/>
              <a:t>C</a:t>
            </a:r>
            <a:r>
              <a:rPr lang="ja-JP" altLang="en-US" sz="1200" dirty="0"/>
              <a:t>の考え方</a:t>
            </a:r>
          </a:p>
          <a:p>
            <a:r>
              <a:rPr lang="ja-JP" altLang="en-US" sz="1200" dirty="0"/>
              <a:t>〇機能はしているが不完全な</a:t>
            </a:r>
            <a:r>
              <a:rPr lang="ja-JP" altLang="en-US" sz="1200" dirty="0" smtClean="0"/>
              <a:t>ものについて、少し</a:t>
            </a:r>
            <a:r>
              <a:rPr lang="ja-JP" altLang="en-US" sz="1200" dirty="0"/>
              <a:t>ずつ完成度を</a:t>
            </a:r>
            <a:r>
              <a:rPr lang="ja-JP" altLang="en-US" sz="1200" dirty="0" smtClean="0"/>
              <a:t>向上させていく</a:t>
            </a:r>
            <a:endParaRPr lang="ja-JP" altLang="en-US" sz="1200" dirty="0"/>
          </a:p>
          <a:p>
            <a:r>
              <a:rPr lang="ja-JP" altLang="en-US" sz="1200" dirty="0"/>
              <a:t>・上表については、より上のものが</a:t>
            </a:r>
            <a:r>
              <a:rPr lang="en-US" altLang="ja-JP" sz="1200" dirty="0"/>
              <a:t>C</a:t>
            </a:r>
            <a:r>
              <a:rPr lang="ja-JP" altLang="en-US" sz="1200" dirty="0"/>
              <a:t>ランクの中では優先度が高いとする</a:t>
            </a:r>
          </a:p>
        </p:txBody>
      </p:sp>
    </p:spTree>
    <p:extLst>
      <p:ext uri="{BB962C8B-B14F-4D97-AF65-F5344CB8AC3E}">
        <p14:creationId xmlns:p14="http://schemas.microsoft.com/office/powerpoint/2010/main" val="370256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199308" y="302547"/>
            <a:ext cx="5649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+mn-ea"/>
              </a:rPr>
              <a:t>８</a:t>
            </a:r>
            <a:r>
              <a:rPr kumimoji="1" lang="ja-JP" altLang="en-US" sz="2400" b="1" dirty="0" smtClean="0">
                <a:latin typeface="+mn-ea"/>
              </a:rPr>
              <a:t>　次年度以降のスケジュール（案）</a:t>
            </a:r>
            <a:endParaRPr kumimoji="1" lang="en-US" altLang="ja-JP" sz="2400" b="1" dirty="0" smtClean="0">
              <a:latin typeface="+mn-ea"/>
            </a:endParaRPr>
          </a:p>
        </p:txBody>
      </p:sp>
      <p:sp>
        <p:nvSpPr>
          <p:cNvPr id="8" name="スライド番号プレースホルダー 2"/>
          <p:cNvSpPr txBox="1">
            <a:spLocks/>
          </p:cNvSpPr>
          <p:nvPr/>
        </p:nvSpPr>
        <p:spPr>
          <a:xfrm>
            <a:off x="5281613" y="93337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dirty="0" smtClean="0"/>
              <a:t>31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199308" y="2231062"/>
          <a:ext cx="6353895" cy="72596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467">
                  <a:extLst>
                    <a:ext uri="{9D8B030D-6E8A-4147-A177-3AD203B41FA5}">
                      <a16:colId xmlns:a16="http://schemas.microsoft.com/office/drawing/2014/main" val="4132230322"/>
                    </a:ext>
                  </a:extLst>
                </a:gridCol>
                <a:gridCol w="970238">
                  <a:extLst>
                    <a:ext uri="{9D8B030D-6E8A-4147-A177-3AD203B41FA5}">
                      <a16:colId xmlns:a16="http://schemas.microsoft.com/office/drawing/2014/main" val="2895417003"/>
                    </a:ext>
                  </a:extLst>
                </a:gridCol>
                <a:gridCol w="970238">
                  <a:extLst>
                    <a:ext uri="{9D8B030D-6E8A-4147-A177-3AD203B41FA5}">
                      <a16:colId xmlns:a16="http://schemas.microsoft.com/office/drawing/2014/main" val="3673645797"/>
                    </a:ext>
                  </a:extLst>
                </a:gridCol>
                <a:gridCol w="970238">
                  <a:extLst>
                    <a:ext uri="{9D8B030D-6E8A-4147-A177-3AD203B41FA5}">
                      <a16:colId xmlns:a16="http://schemas.microsoft.com/office/drawing/2014/main" val="3043290878"/>
                    </a:ext>
                  </a:extLst>
                </a:gridCol>
                <a:gridCol w="970238">
                  <a:extLst>
                    <a:ext uri="{9D8B030D-6E8A-4147-A177-3AD203B41FA5}">
                      <a16:colId xmlns:a16="http://schemas.microsoft.com/office/drawing/2014/main" val="612332059"/>
                    </a:ext>
                  </a:extLst>
                </a:gridCol>
                <a:gridCol w="970238">
                  <a:extLst>
                    <a:ext uri="{9D8B030D-6E8A-4147-A177-3AD203B41FA5}">
                      <a16:colId xmlns:a16="http://schemas.microsoft.com/office/drawing/2014/main" val="1319149322"/>
                    </a:ext>
                  </a:extLst>
                </a:gridCol>
                <a:gridCol w="970238">
                  <a:extLst>
                    <a:ext uri="{9D8B030D-6E8A-4147-A177-3AD203B41FA5}">
                      <a16:colId xmlns:a16="http://schemas.microsoft.com/office/drawing/2014/main" val="3208849748"/>
                    </a:ext>
                  </a:extLst>
                </a:gridCol>
              </a:tblGrid>
              <a:tr h="311555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町石道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三谷坂</a:t>
                      </a:r>
                      <a:endParaRPr kumimoji="1" lang="en-US" altLang="ja-JP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八町坂</a:t>
                      </a:r>
                      <a:endParaRPr kumimoji="1" lang="en-US" altLang="ja-JP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上古沢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黒河道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槙尾道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京大阪道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</a:rPr>
                        <a:t>女人道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492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54709"/>
                  </a:ext>
                </a:extLst>
              </a:tr>
              <a:tr h="109998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</a:t>
                      </a:r>
                      <a:r>
                        <a:rPr kumimoji="1" lang="ja-JP" altLang="en-US" sz="1400" dirty="0" smtClean="0"/>
                        <a:t>月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ja-JP" altLang="en-US" sz="1400" dirty="0" smtClean="0"/>
                        <a:t>　～</a:t>
                      </a:r>
                      <a:endParaRPr kumimoji="1" lang="ja-JP" alt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dirty="0" smtClean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376729"/>
                  </a:ext>
                </a:extLst>
              </a:tr>
              <a:tr h="109998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9</a:t>
                      </a:r>
                      <a:r>
                        <a:rPr kumimoji="1" lang="ja-JP" altLang="en-US" sz="1400" dirty="0" smtClean="0"/>
                        <a:t>月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ja-JP" altLang="en-US" sz="1400" dirty="0" smtClean="0"/>
                        <a:t>　～</a:t>
                      </a:r>
                      <a:endParaRPr kumimoji="1" lang="ja-JP" alt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0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494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</a:t>
                      </a:r>
                      <a:r>
                        <a:rPr kumimoji="1" lang="ja-JP" altLang="en-US" sz="1400" dirty="0" smtClean="0"/>
                        <a:t>月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ja-JP" altLang="en-US" sz="1400" dirty="0" smtClean="0"/>
                        <a:t>～</a:t>
                      </a:r>
                      <a:endParaRPr kumimoji="1" lang="ja-JP" alt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982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9</a:t>
                      </a:r>
                      <a:r>
                        <a:rPr kumimoji="1" lang="ja-JP" altLang="en-US" sz="1400" dirty="0" smtClean="0"/>
                        <a:t>月　～</a:t>
                      </a:r>
                      <a:endParaRPr kumimoji="1" lang="ja-JP" alt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057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4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</a:t>
                      </a:r>
                      <a:r>
                        <a:rPr kumimoji="1" lang="ja-JP" altLang="en-US" sz="1400" dirty="0" smtClean="0"/>
                        <a:t>月～</a:t>
                      </a:r>
                      <a:endParaRPr kumimoji="1" lang="ja-JP" alt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406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9</a:t>
                      </a:r>
                      <a:r>
                        <a:rPr kumimoji="1" lang="ja-JP" altLang="en-US" sz="1400" dirty="0" smtClean="0"/>
                        <a:t>月　～</a:t>
                      </a:r>
                      <a:endParaRPr kumimoji="1" lang="ja-JP" alt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45748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522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</a:t>
                      </a:r>
                      <a:r>
                        <a:rPr kumimoji="1" lang="ja-JP" altLang="en-US" sz="1400" dirty="0" smtClean="0"/>
                        <a:t>月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ja-JP" altLang="en-US" sz="1400" dirty="0" smtClean="0"/>
                        <a:t>～</a:t>
                      </a:r>
                      <a:endParaRPr kumimoji="1" lang="ja-JP" alt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589105"/>
                  </a:ext>
                </a:extLst>
              </a:tr>
              <a:tr h="40583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9</a:t>
                      </a:r>
                      <a:r>
                        <a:rPr kumimoji="1" lang="ja-JP" altLang="en-US" sz="1400" dirty="0" smtClean="0"/>
                        <a:t>月　～</a:t>
                      </a:r>
                      <a:endParaRPr kumimoji="1" lang="ja-JP" alt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5628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838200" y="3337805"/>
            <a:ext cx="2705100" cy="97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橋本・伊都広域協議会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・整備個所の選定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・費用積算・用地確認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830227" y="4446606"/>
            <a:ext cx="27051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県・各市町予算要求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3763930" y="7230644"/>
            <a:ext cx="1703420" cy="335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左記と同様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830227" y="4959646"/>
            <a:ext cx="27051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県への補助金申請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803105" y="3364705"/>
            <a:ext cx="500065" cy="37994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日本遺産予算の活用：高野町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763930" y="7740894"/>
            <a:ext cx="1703420" cy="286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左記と同様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199308" y="761584"/>
            <a:ext cx="6568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・</a:t>
            </a:r>
            <a:r>
              <a:rPr lang="ja-JP" altLang="en-US" sz="2000" b="1" dirty="0" smtClean="0">
                <a:latin typeface="+mn-ea"/>
              </a:rPr>
              <a:t>高野山内・山麓</a:t>
            </a:r>
            <a:r>
              <a:rPr lang="ja-JP" altLang="en-US" sz="2000" b="1" dirty="0">
                <a:latin typeface="+mn-ea"/>
              </a:rPr>
              <a:t>の</a:t>
            </a:r>
            <a:r>
              <a:rPr lang="ja-JP" altLang="en-US" sz="2000" b="1" dirty="0" smtClean="0">
                <a:latin typeface="+mn-ea"/>
              </a:rPr>
              <a:t>市町を横断的に周遊する町石道、黒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河道の周辺整備を先行して行うこと。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・橋本・伊都広域協議会で県（総括）・各市町（個別）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が協力して整備個所の選定・予算確保等に努めること。</a:t>
            </a:r>
            <a:endParaRPr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62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6" y="836637"/>
            <a:ext cx="6248400" cy="77641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 flipH="1">
            <a:off x="4977078" y="7577209"/>
            <a:ext cx="122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女人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道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09044" y="5928407"/>
            <a:ext cx="461665" cy="798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町石道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48474" y="4954600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京</a:t>
            </a:r>
            <a:r>
              <a:rPr kumimoji="1" lang="ja-JP" altLang="en-US" b="1" dirty="0">
                <a:solidFill>
                  <a:srgbClr val="FF0000"/>
                </a:solidFill>
              </a:rPr>
              <a:t>大坂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道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09891" y="6229417"/>
            <a:ext cx="369332" cy="5539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FF0000"/>
                </a:solidFill>
              </a:rPr>
              <a:t>不動坂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238" y="4054950"/>
            <a:ext cx="461665" cy="7848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黒</a:t>
            </a:r>
            <a:r>
              <a:rPr kumimoji="1" lang="ja-JP" altLang="en-US" b="1" dirty="0">
                <a:solidFill>
                  <a:srgbClr val="FF0000"/>
                </a:solidFill>
              </a:rPr>
              <a:t>河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道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6376" y="3135840"/>
            <a:ext cx="369332" cy="5539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FF0000"/>
                </a:solidFill>
              </a:rPr>
              <a:t>三谷</a:t>
            </a:r>
            <a:r>
              <a:rPr kumimoji="1" lang="ja-JP" altLang="en-US" sz="1200" b="1" dirty="0">
                <a:solidFill>
                  <a:srgbClr val="FF0000"/>
                </a:solidFill>
              </a:rPr>
              <a:t>坂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76620" y="4235479"/>
            <a:ext cx="461665" cy="7848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槇尾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道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71499" y="4609133"/>
            <a:ext cx="1222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FF0000"/>
                </a:solidFill>
              </a:rPr>
              <a:t>八町坂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46136" y="181449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B050"/>
                </a:solidFill>
                <a:latin typeface="HG明朝E" panose="02020909000000000000" pitchFamily="17" charset="-128"/>
                <a:ea typeface="HG明朝E" panose="02020909000000000000" pitchFamily="17" charset="-128"/>
              </a:rPr>
              <a:t>橋本市</a:t>
            </a:r>
            <a:endParaRPr kumimoji="1" lang="ja-JP" altLang="en-US" sz="2800" dirty="0">
              <a:solidFill>
                <a:srgbClr val="00B050"/>
              </a:solidFill>
              <a:latin typeface="HG明朝E" panose="02020909000000000000" pitchFamily="17" charset="-128"/>
              <a:ea typeface="HG明朝E" panose="02020909000000000000" pitchFamily="17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17328" y="332063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B050"/>
                </a:solidFill>
                <a:latin typeface="HG明朝E" panose="02020909000000000000" pitchFamily="17" charset="-128"/>
                <a:ea typeface="HG明朝E" panose="02020909000000000000" pitchFamily="17" charset="-128"/>
              </a:rPr>
              <a:t>九度山町</a:t>
            </a:r>
            <a:endParaRPr kumimoji="1" lang="ja-JP" altLang="en-US" sz="2800" dirty="0">
              <a:solidFill>
                <a:srgbClr val="00B050"/>
              </a:solidFill>
              <a:latin typeface="HG明朝E" panose="02020909000000000000" pitchFamily="17" charset="-128"/>
              <a:ea typeface="HG明朝E" panose="02020909000000000000" pitchFamily="17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35692" y="768493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00B050"/>
                </a:solidFill>
                <a:latin typeface="HG明朝E" panose="02020909000000000000" pitchFamily="17" charset="-128"/>
                <a:ea typeface="HG明朝E" panose="02020909000000000000" pitchFamily="17" charset="-128"/>
              </a:rPr>
              <a:t>高野町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0336" y="1235941"/>
            <a:ext cx="615553" cy="18876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B050"/>
                </a:solidFill>
                <a:latin typeface="HG明朝E" panose="02020909000000000000" pitchFamily="17" charset="-128"/>
                <a:ea typeface="HG明朝E" panose="02020909000000000000" pitchFamily="17" charset="-128"/>
              </a:rPr>
              <a:t>かつらぎ町</a:t>
            </a:r>
            <a:endParaRPr kumimoji="1" lang="ja-JP" altLang="en-US" sz="2800" dirty="0">
              <a:solidFill>
                <a:srgbClr val="00B050"/>
              </a:solidFill>
              <a:latin typeface="HG明朝E" panose="02020909000000000000" pitchFamily="17" charset="-128"/>
              <a:ea typeface="HG明朝E" panose="02020909000000000000" pitchFamily="17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flipH="1">
            <a:off x="1370923" y="4089500"/>
            <a:ext cx="1222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b="1" dirty="0" smtClean="0">
                <a:solidFill>
                  <a:srgbClr val="FF0000"/>
                </a:solidFill>
              </a:rPr>
              <a:t>上古沢駅連絡</a:t>
            </a:r>
            <a:r>
              <a:rPr kumimoji="1" lang="ja-JP" altLang="en-US" sz="1050" b="1" dirty="0">
                <a:solidFill>
                  <a:srgbClr val="FF0000"/>
                </a:solidFill>
              </a:rPr>
              <a:t>路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70336" y="320743"/>
            <a:ext cx="606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高野参詣道調査対象ルート位置図</a:t>
            </a:r>
            <a:endParaRPr kumimoji="1" lang="ja-JP" altLang="en-US" dirty="0"/>
          </a:p>
        </p:txBody>
      </p:sp>
      <p:sp>
        <p:nvSpPr>
          <p:cNvPr id="21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98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581B70-FA6C-49A9-B331-E4C8B2E429BD}"/>
              </a:ext>
            </a:extLst>
          </p:cNvPr>
          <p:cNvSpPr txBox="1"/>
          <p:nvPr/>
        </p:nvSpPr>
        <p:spPr>
          <a:xfrm>
            <a:off x="199308" y="764212"/>
            <a:ext cx="620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・調査結果をルートごとにマッピング</a:t>
            </a:r>
            <a:endParaRPr kumimoji="1" lang="en-US" altLang="ja-JP" dirty="0"/>
          </a:p>
          <a:p>
            <a:r>
              <a:rPr kumimoji="1" lang="ja-JP" altLang="en-US" dirty="0" smtClean="0"/>
              <a:t>・個所ごとに現況写真、対応案を提示。（次ページ）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9308" y="302547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+mn-ea"/>
              </a:rPr>
              <a:t>２　調査報告様式について</a:t>
            </a:r>
            <a:endParaRPr kumimoji="1" lang="ja-JP" altLang="en-US" sz="2400" b="1" dirty="0">
              <a:latin typeface="+mn-ea"/>
            </a:endParaRPr>
          </a:p>
        </p:txBody>
      </p:sp>
      <p:sp>
        <p:nvSpPr>
          <p:cNvPr id="7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/>
              <a:t>3</a:t>
            </a:r>
            <a:endParaRPr kumimoji="1" lang="en-US" altLang="ja-JP" sz="18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14" y="1410543"/>
            <a:ext cx="6200422" cy="78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7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スライド番号プレースホルダ 4"/>
          <p:cNvSpPr txBox="1">
            <a:spLocks/>
          </p:cNvSpPr>
          <p:nvPr/>
        </p:nvSpPr>
        <p:spPr>
          <a:xfrm>
            <a:off x="5215953" y="9002672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914400">
              <a:defRPr/>
            </a:pPr>
            <a:r>
              <a:rPr kumimoji="1" lang="en-US" altLang="ja-JP" sz="1200" dirty="0" smtClean="0">
                <a:solidFill>
                  <a:schemeClr val="tx1">
                    <a:tint val="75000"/>
                  </a:schemeClr>
                </a:solidFill>
              </a:rPr>
              <a:t>4</a:t>
            </a:r>
            <a:endParaRPr kumimoji="1" lang="ja-JP" alt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17790" y="848544"/>
            <a:ext cx="1022978" cy="4320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調査票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16545" y="5194981"/>
            <a:ext cx="4529928" cy="982134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tx1"/>
                </a:solidFill>
              </a:rPr>
              <a:t>＜現況＞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ja-JP" altLang="en-US" sz="1200" dirty="0" smtClean="0">
                <a:solidFill>
                  <a:schemeClr val="tx1"/>
                </a:solidFill>
              </a:rPr>
              <a:t>・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ja-JP" altLang="en-US" sz="1200" dirty="0" smtClean="0">
                <a:solidFill>
                  <a:schemeClr val="tx1"/>
                </a:solidFill>
              </a:rPr>
              <a:t>・</a:t>
            </a:r>
            <a:endParaRPr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622CA55-3FE3-435A-9E59-B35EE82A5AE8}"/>
              </a:ext>
            </a:extLst>
          </p:cNvPr>
          <p:cNvSpPr/>
          <p:nvPr/>
        </p:nvSpPr>
        <p:spPr>
          <a:xfrm>
            <a:off x="1347646" y="860656"/>
            <a:ext cx="3284703" cy="42275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tx1"/>
                </a:solidFill>
              </a:rPr>
              <a:t>ルート名</a:t>
            </a:r>
            <a:endParaRPr kumimoji="1" lang="en-US" altLang="ja-JP" sz="800" dirty="0">
              <a:solidFill>
                <a:schemeClr val="tx1"/>
              </a:solidFill>
            </a:endParaRPr>
          </a:p>
          <a:p>
            <a:pPr algn="ctr"/>
            <a:endParaRPr kumimoji="1" lang="ja-JP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CDF763E-3CA2-4888-9821-E1C04BAFC9A5}"/>
              </a:ext>
            </a:extLst>
          </p:cNvPr>
          <p:cNvSpPr/>
          <p:nvPr/>
        </p:nvSpPr>
        <p:spPr>
          <a:xfrm>
            <a:off x="319072" y="1284803"/>
            <a:ext cx="1537200" cy="595278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ポイント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ID</a:t>
            </a:r>
          </a:p>
          <a:p>
            <a:endParaRPr kumimoji="1" lang="en-US" altLang="ja-JP" sz="4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kumimoji="1" lang="en-US" altLang="ja-JP" dirty="0" smtClean="0">
                <a:solidFill>
                  <a:schemeClr val="tx1"/>
                </a:solidFill>
                <a:latin typeface="+mn-ea"/>
              </a:rPr>
              <a:t>-</a:t>
            </a: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0E22CA-6AA3-4745-A956-E6946AEEB210}"/>
              </a:ext>
            </a:extLst>
          </p:cNvPr>
          <p:cNvSpPr txBox="1"/>
          <p:nvPr/>
        </p:nvSpPr>
        <p:spPr>
          <a:xfrm>
            <a:off x="1484784" y="1271300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/>
              <a:t>693</a:t>
            </a:r>
            <a:endParaRPr kumimoji="1" lang="ja-JP" altLang="en-US" sz="800" dirty="0"/>
          </a:p>
        </p:txBody>
      </p:sp>
      <p:sp>
        <p:nvSpPr>
          <p:cNvPr id="30" name="正方形/長方形 29"/>
          <p:cNvSpPr/>
          <p:nvPr/>
        </p:nvSpPr>
        <p:spPr>
          <a:xfrm>
            <a:off x="1857456" y="1283812"/>
            <a:ext cx="2774892" cy="59726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所在地</a:t>
            </a:r>
            <a:endParaRPr lang="en-US" altLang="ja-JP" sz="800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endParaRPr lang="en-US" altLang="ja-JP" sz="700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14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endParaRPr kumimoji="1" lang="ja-JP" alt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639225" y="859309"/>
            <a:ext cx="1897200" cy="42275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tx1"/>
                </a:solidFill>
              </a:rPr>
              <a:t>位置図</a:t>
            </a:r>
            <a:endParaRPr lang="en-US" altLang="ja-JP" sz="800" dirty="0">
              <a:solidFill>
                <a:schemeClr val="tx1"/>
              </a:solidFill>
            </a:endParaRPr>
          </a:p>
          <a:p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 </a:t>
            </a:r>
            <a:endParaRPr kumimoji="1" lang="ja-JP" altLang="en-US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C18B0E4-CA20-4DFB-A537-B3D47703B19C}"/>
              </a:ext>
            </a:extLst>
          </p:cNvPr>
          <p:cNvSpPr/>
          <p:nvPr/>
        </p:nvSpPr>
        <p:spPr>
          <a:xfrm>
            <a:off x="4797153" y="595799"/>
            <a:ext cx="1744033" cy="168097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tx1"/>
                </a:solidFill>
              </a:rPr>
              <a:t>調査日時　</a:t>
            </a:r>
            <a:r>
              <a:rPr kumimoji="1" lang="en-US" altLang="ja-JP" sz="800" dirty="0">
                <a:solidFill>
                  <a:schemeClr val="tx1"/>
                </a:solidFill>
                <a:latin typeface="+mn-ea"/>
              </a:rPr>
              <a:t>2020</a:t>
            </a:r>
            <a:r>
              <a:rPr kumimoji="1" lang="ja-JP" altLang="en-US" sz="800" dirty="0" smtClean="0">
                <a:solidFill>
                  <a:schemeClr val="tx1"/>
                </a:solidFill>
                <a:latin typeface="+mn-ea"/>
              </a:rPr>
              <a:t>年</a:t>
            </a:r>
            <a:r>
              <a:rPr kumimoji="1" lang="en-US" altLang="ja-JP" sz="800" dirty="0" smtClean="0">
                <a:solidFill>
                  <a:schemeClr val="tx1"/>
                </a:solidFill>
                <a:latin typeface="+mn-ea"/>
              </a:rPr>
              <a:t>  </a:t>
            </a:r>
            <a:r>
              <a:rPr kumimoji="1" lang="ja-JP" altLang="en-US" sz="800" dirty="0" smtClean="0">
                <a:solidFill>
                  <a:schemeClr val="tx1"/>
                </a:solidFill>
                <a:latin typeface="+mn-ea"/>
              </a:rPr>
              <a:t>月</a:t>
            </a:r>
            <a:r>
              <a:rPr lang="en-US" altLang="ja-JP" sz="800" dirty="0" smtClean="0">
                <a:solidFill>
                  <a:schemeClr val="tx1"/>
                </a:solidFill>
                <a:latin typeface="+mn-ea"/>
              </a:rPr>
              <a:t>  </a:t>
            </a:r>
            <a:r>
              <a:rPr kumimoji="1" lang="ja-JP" altLang="en-US" sz="800" dirty="0" smtClean="0">
                <a:solidFill>
                  <a:schemeClr val="tx1"/>
                </a:solidFill>
                <a:latin typeface="+mn-ea"/>
              </a:rPr>
              <a:t>日（　）</a:t>
            </a:r>
            <a:endParaRPr kumimoji="1" lang="ja-JP" altLang="en-US" sz="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15312" y="845405"/>
            <a:ext cx="6216909" cy="8157266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EBEDC1D8-DF71-4763-B832-85DE5DDBB6E0}"/>
              </a:ext>
            </a:extLst>
          </p:cNvPr>
          <p:cNvSpPr/>
          <p:nvPr/>
        </p:nvSpPr>
        <p:spPr>
          <a:xfrm>
            <a:off x="5517232" y="8196586"/>
            <a:ext cx="1004368" cy="78622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新規イメージ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ID</a:t>
            </a:r>
          </a:p>
          <a:p>
            <a:endParaRPr kumimoji="1" lang="en-US" altLang="ja-JP" sz="400" dirty="0">
              <a:solidFill>
                <a:schemeClr val="tx1"/>
              </a:solidFill>
              <a:latin typeface="+mn-ea"/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3DAC9FA-4544-4193-BCDD-CE82A00225B4}"/>
              </a:ext>
            </a:extLst>
          </p:cNvPr>
          <p:cNvSpPr/>
          <p:nvPr/>
        </p:nvSpPr>
        <p:spPr>
          <a:xfrm>
            <a:off x="319532" y="6778488"/>
            <a:ext cx="373165" cy="9782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</a:rPr>
              <a:t>対応方針理由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8225AE74-03C6-475C-932D-95270DF652C6}"/>
              </a:ext>
            </a:extLst>
          </p:cNvPr>
          <p:cNvSpPr/>
          <p:nvPr/>
        </p:nvSpPr>
        <p:spPr>
          <a:xfrm>
            <a:off x="692697" y="7772304"/>
            <a:ext cx="5830998" cy="4169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道標　　　　総合解説板　　　　解説板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54B91F76-6477-4976-A837-47A3E71C0341}"/>
              </a:ext>
            </a:extLst>
          </p:cNvPr>
          <p:cNvSpPr/>
          <p:nvPr/>
        </p:nvSpPr>
        <p:spPr>
          <a:xfrm>
            <a:off x="692159" y="6186046"/>
            <a:ext cx="4434886" cy="5832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現状維持　　　改良　　　新規　　　撤去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270C2049-D459-4BF6-96E3-8546A424C390}"/>
              </a:ext>
            </a:extLst>
          </p:cNvPr>
          <p:cNvSpPr/>
          <p:nvPr/>
        </p:nvSpPr>
        <p:spPr>
          <a:xfrm>
            <a:off x="5517232" y="6777053"/>
            <a:ext cx="1004368" cy="98461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改良イメージ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ID</a:t>
            </a:r>
          </a:p>
          <a:p>
            <a:endParaRPr kumimoji="1" lang="en-US" altLang="ja-JP" sz="400" dirty="0">
              <a:solidFill>
                <a:schemeClr val="tx1"/>
              </a:solidFill>
              <a:latin typeface="+mn-ea"/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96E6FAC1-551F-49CF-B23C-4F56BF624730}"/>
              </a:ext>
            </a:extLst>
          </p:cNvPr>
          <p:cNvSpPr/>
          <p:nvPr/>
        </p:nvSpPr>
        <p:spPr>
          <a:xfrm>
            <a:off x="316546" y="7764538"/>
            <a:ext cx="376151" cy="121826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</a:rPr>
              <a:t>新規に伴う案内板の</a:t>
            </a:r>
            <a:endParaRPr lang="en-US" altLang="ja-JP" sz="800" dirty="0">
              <a:solidFill>
                <a:schemeClr val="tx1"/>
              </a:solidFill>
            </a:endParaRPr>
          </a:p>
          <a:p>
            <a:pPr algn="ctr"/>
            <a:r>
              <a:rPr lang="ja-JP" altLang="en-US" sz="800" dirty="0">
                <a:solidFill>
                  <a:schemeClr val="tx1"/>
                </a:solidFill>
              </a:rPr>
              <a:t>種類</a:t>
            </a:r>
            <a:r>
              <a:rPr kumimoji="1" lang="ja-JP" altLang="en-US" sz="800" dirty="0">
                <a:solidFill>
                  <a:schemeClr val="tx1"/>
                </a:solidFill>
              </a:rPr>
              <a:t>及び箇所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AE94C4C-3241-4B5C-8AF3-23813BFF1E93}"/>
              </a:ext>
            </a:extLst>
          </p:cNvPr>
          <p:cNvSpPr/>
          <p:nvPr/>
        </p:nvSpPr>
        <p:spPr>
          <a:xfrm>
            <a:off x="4641488" y="1282713"/>
            <a:ext cx="953652" cy="59726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案内板種類</a:t>
            </a:r>
            <a:endParaRPr lang="en-US" altLang="ja-JP" sz="700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endParaRPr lang="en-US" altLang="ja-JP" sz="700" b="1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kumimoji="1" lang="ja-JP" altLang="en-US" sz="12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7312B52-58A6-4D67-BF31-2025D4309E75}"/>
              </a:ext>
            </a:extLst>
          </p:cNvPr>
          <p:cNvSpPr/>
          <p:nvPr/>
        </p:nvSpPr>
        <p:spPr>
          <a:xfrm>
            <a:off x="5601378" y="1283268"/>
            <a:ext cx="924604" cy="59726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設置主体</a:t>
            </a:r>
            <a:endParaRPr lang="en-US" altLang="ja-JP" sz="800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endParaRPr lang="en-US" altLang="ja-JP" sz="700" b="1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kumimoji="1" lang="ja-JP" altLang="en-US" sz="12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2D2F146-E70E-4ECF-B5CB-BA7AB2815F75}"/>
              </a:ext>
            </a:extLst>
          </p:cNvPr>
          <p:cNvSpPr/>
          <p:nvPr/>
        </p:nvSpPr>
        <p:spPr>
          <a:xfrm>
            <a:off x="317758" y="6187604"/>
            <a:ext cx="374400" cy="5844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</a:rPr>
              <a:t>対応方針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5D4FCAE-63E4-4CF5-827A-9C0416D68603}"/>
              </a:ext>
            </a:extLst>
          </p:cNvPr>
          <p:cNvSpPr/>
          <p:nvPr/>
        </p:nvSpPr>
        <p:spPr>
          <a:xfrm>
            <a:off x="5513028" y="6183776"/>
            <a:ext cx="1004369" cy="5832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6305DC40-7C8E-4EB9-8AF0-A229EEA186CB}"/>
              </a:ext>
            </a:extLst>
          </p:cNvPr>
          <p:cNvSpPr/>
          <p:nvPr/>
        </p:nvSpPr>
        <p:spPr>
          <a:xfrm>
            <a:off x="5127046" y="6186188"/>
            <a:ext cx="390187" cy="57971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</a:rPr>
              <a:t>整備</a:t>
            </a:r>
            <a:endParaRPr lang="en-US" altLang="ja-JP" sz="800" dirty="0">
              <a:solidFill>
                <a:schemeClr val="tx1"/>
              </a:solidFill>
            </a:endParaRPr>
          </a:p>
          <a:p>
            <a:pPr algn="ctr"/>
            <a:r>
              <a:rPr lang="ja-JP" altLang="en-US" sz="800" dirty="0">
                <a:solidFill>
                  <a:schemeClr val="tx1"/>
                </a:solidFill>
              </a:rPr>
              <a:t>優先度</a:t>
            </a:r>
            <a:endParaRPr lang="en-US" altLang="ja-JP" sz="800" dirty="0">
              <a:solidFill>
                <a:schemeClr val="tx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025663E4-F9D9-487C-9FDE-EB86F0976C2C}"/>
              </a:ext>
            </a:extLst>
          </p:cNvPr>
          <p:cNvSpPr/>
          <p:nvPr/>
        </p:nvSpPr>
        <p:spPr>
          <a:xfrm>
            <a:off x="694406" y="6768048"/>
            <a:ext cx="4828819" cy="99837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ja-JP" altLang="en-US" sz="1200" dirty="0" smtClean="0">
                <a:solidFill>
                  <a:schemeClr val="tx1"/>
                </a:solidFill>
                <a:latin typeface="+mn-ea"/>
              </a:rPr>
              <a:t>・</a:t>
            </a:r>
            <a:endParaRPr lang="en-US" altLang="ja-JP" sz="12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1200" dirty="0">
              <a:solidFill>
                <a:schemeClr val="tx1"/>
              </a:solidFill>
            </a:endParaRPr>
          </a:p>
          <a:p>
            <a:endParaRPr lang="en-US" altLang="ja-JP" sz="1200" dirty="0">
              <a:solidFill>
                <a:schemeClr val="tx1"/>
              </a:solidFill>
            </a:endParaRPr>
          </a:p>
          <a:p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04621" y="2067188"/>
            <a:ext cx="3938551" cy="2995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写真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4632348" y="2069916"/>
            <a:ext cx="1800000" cy="1364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写真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E581B70-FA6C-49A9-B331-E4C8B2E429BD}"/>
              </a:ext>
            </a:extLst>
          </p:cNvPr>
          <p:cNvSpPr txBox="1"/>
          <p:nvPr/>
        </p:nvSpPr>
        <p:spPr>
          <a:xfrm>
            <a:off x="315312" y="240572"/>
            <a:ext cx="620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・個所ごとに現況写真、対応案を提示。</a:t>
            </a:r>
            <a:endParaRPr kumimoji="1" lang="en-US" altLang="ja-JP" dirty="0" smtClean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70C2049-D459-4BF6-96E3-8546A424C390}"/>
              </a:ext>
            </a:extLst>
          </p:cNvPr>
          <p:cNvSpPr/>
          <p:nvPr/>
        </p:nvSpPr>
        <p:spPr>
          <a:xfrm>
            <a:off x="4863414" y="5659251"/>
            <a:ext cx="1677771" cy="532262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 smtClean="0">
                <a:solidFill>
                  <a:schemeClr val="tx1"/>
                </a:solidFill>
                <a:latin typeface="+mn-ea"/>
              </a:rPr>
              <a:t>活用補助金等</a:t>
            </a:r>
            <a:endParaRPr lang="en-US" altLang="ja-JP" sz="8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" dirty="0">
              <a:solidFill>
                <a:schemeClr val="tx1"/>
              </a:solidFill>
              <a:latin typeface="+mn-ea"/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70C2049-D459-4BF6-96E3-8546A424C390}"/>
              </a:ext>
            </a:extLst>
          </p:cNvPr>
          <p:cNvSpPr/>
          <p:nvPr/>
        </p:nvSpPr>
        <p:spPr>
          <a:xfrm>
            <a:off x="4863415" y="5134752"/>
            <a:ext cx="1677770" cy="532262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整備年月</a:t>
            </a:r>
            <a:endParaRPr kumimoji="1" lang="en-US" altLang="ja-JP" sz="400" dirty="0">
              <a:solidFill>
                <a:schemeClr val="tx1"/>
              </a:solidFill>
              <a:latin typeface="+mn-ea"/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96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スライド番号プレースホルダ 4"/>
          <p:cNvSpPr txBox="1">
            <a:spLocks/>
          </p:cNvSpPr>
          <p:nvPr/>
        </p:nvSpPr>
        <p:spPr>
          <a:xfrm>
            <a:off x="5215953" y="9002672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914400">
              <a:defRPr/>
            </a:pPr>
            <a:r>
              <a:rPr kumimoji="1" lang="en-US" altLang="ja-JP" sz="1200" dirty="0">
                <a:solidFill>
                  <a:schemeClr val="tx1">
                    <a:tint val="75000"/>
                  </a:schemeClr>
                </a:solidFill>
              </a:rPr>
              <a:t>5</a:t>
            </a:r>
            <a:endParaRPr kumimoji="1" lang="ja-JP" alt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318297" y="803090"/>
            <a:ext cx="6197437" cy="3666648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E581B70-FA6C-49A9-B331-E4C8B2E429BD}"/>
              </a:ext>
            </a:extLst>
          </p:cNvPr>
          <p:cNvSpPr txBox="1"/>
          <p:nvPr/>
        </p:nvSpPr>
        <p:spPr>
          <a:xfrm>
            <a:off x="315312" y="240572"/>
            <a:ext cx="620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・個別の調査票について一覧表を作成提示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03560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0975" y="760402"/>
            <a:ext cx="6466568" cy="892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latin typeface="+mn-ea"/>
              </a:rPr>
              <a:t>（１）共通事項</a:t>
            </a:r>
            <a:endParaRPr lang="en-US" altLang="ja-JP" b="1" dirty="0" smtClean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　</a:t>
            </a:r>
            <a:r>
              <a:rPr lang="ja-JP" altLang="en-US" b="1" dirty="0" smtClean="0">
                <a:latin typeface="+mn-ea"/>
              </a:rPr>
              <a:t>・</a:t>
            </a:r>
            <a:r>
              <a:rPr lang="ja-JP" altLang="en-US" b="1" u="sng" dirty="0" smtClean="0">
                <a:latin typeface="+mn-ea"/>
              </a:rPr>
              <a:t>ルート名の表記がばらばら（表記）</a:t>
            </a:r>
            <a:endParaRPr lang="en-US" altLang="ja-JP" b="1" u="sng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</a:t>
            </a:r>
            <a:endParaRPr lang="en-US" altLang="ja-JP" b="1" dirty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r>
              <a:rPr lang="ja-JP" altLang="en-US" b="1" dirty="0"/>
              <a:t>　</a:t>
            </a:r>
            <a:endParaRPr lang="en-US" altLang="ja-JP" b="1" dirty="0"/>
          </a:p>
          <a:p>
            <a:endParaRPr lang="en-US" altLang="ja-JP" b="1" dirty="0" smtClean="0"/>
          </a:p>
          <a:p>
            <a:r>
              <a:rPr lang="ja-JP" altLang="en-US" b="1" dirty="0"/>
              <a:t>　</a:t>
            </a:r>
            <a:r>
              <a:rPr lang="ja-JP" altLang="en-US" b="1" dirty="0" smtClean="0"/>
              <a:t>・</a:t>
            </a:r>
            <a:r>
              <a:rPr lang="ja-JP" altLang="en-US" b="1" u="sng" dirty="0" smtClean="0"/>
              <a:t>読み間違い、スペルミス（表記）</a:t>
            </a:r>
            <a:endParaRPr lang="en-US" altLang="ja-JP" b="1" u="sng" dirty="0" smtClean="0"/>
          </a:p>
          <a:p>
            <a:r>
              <a:rPr lang="ja-JP" altLang="en-US" b="1" dirty="0" smtClean="0"/>
              <a:t>　　</a:t>
            </a:r>
            <a:endParaRPr lang="en-US" altLang="ja-JP" b="1" dirty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/>
          </a:p>
          <a:p>
            <a:endParaRPr lang="en-US" altLang="ja-JP" b="1" dirty="0" smtClean="0"/>
          </a:p>
          <a:p>
            <a:r>
              <a:rPr lang="ja-JP" altLang="en-US" b="1" dirty="0" smtClean="0"/>
              <a:t>　　</a:t>
            </a:r>
            <a:endParaRPr lang="en-US" altLang="ja-JP" b="1" dirty="0"/>
          </a:p>
          <a:p>
            <a:r>
              <a:rPr lang="ja-JP" altLang="en-US" b="1" dirty="0" smtClean="0"/>
              <a:t>　　</a:t>
            </a:r>
            <a:endParaRPr lang="en-US" altLang="ja-JP" b="1" dirty="0" smtClean="0"/>
          </a:p>
          <a:p>
            <a:r>
              <a:rPr lang="ja-JP" altLang="en-US" b="1" dirty="0"/>
              <a:t>　</a:t>
            </a:r>
            <a:endParaRPr lang="en-US" altLang="ja-JP" b="1" dirty="0" smtClean="0"/>
          </a:p>
          <a:p>
            <a:endParaRPr lang="en-US" altLang="ja-JP" b="1" dirty="0" smtClean="0"/>
          </a:p>
          <a:p>
            <a:r>
              <a:rPr lang="ja-JP" altLang="en-US" b="1" dirty="0"/>
              <a:t>　</a:t>
            </a:r>
            <a:r>
              <a:rPr lang="ja-JP" altLang="en-US" b="1" dirty="0" smtClean="0"/>
              <a:t>・</a:t>
            </a:r>
            <a:r>
              <a:rPr lang="ja-JP" altLang="en-US" b="1" u="sng" dirty="0" smtClean="0"/>
              <a:t>英語表記がない（表記）</a:t>
            </a:r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u="sng" dirty="0"/>
          </a:p>
          <a:p>
            <a:r>
              <a:rPr lang="ja-JP" altLang="en-US" b="1" dirty="0" smtClean="0"/>
              <a:t>　・</a:t>
            </a:r>
            <a:r>
              <a:rPr lang="ja-JP" altLang="en-US" b="1" u="sng" dirty="0" smtClean="0"/>
              <a:t>同じ場所に対して表記が異なる（</a:t>
            </a:r>
            <a:r>
              <a:rPr lang="ja-JP" altLang="en-US" b="1" u="sng" dirty="0"/>
              <a:t>表記）</a:t>
            </a:r>
            <a:endParaRPr lang="en-US" altLang="ja-JP" b="1" u="sng" dirty="0"/>
          </a:p>
          <a:p>
            <a:endParaRPr lang="en-US" altLang="ja-JP" b="1" u="sng" dirty="0"/>
          </a:p>
          <a:p>
            <a:endParaRPr lang="en-US" altLang="ja-JP" b="1" dirty="0" smtClean="0"/>
          </a:p>
          <a:p>
            <a:endParaRPr lang="en-US" altLang="ja-JP" b="1" dirty="0"/>
          </a:p>
          <a:p>
            <a:endParaRPr lang="en-US" altLang="ja-JP" b="1" dirty="0" smtClean="0"/>
          </a:p>
          <a:p>
            <a:endParaRPr lang="en-US" altLang="ja-JP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9308" y="302547"/>
            <a:ext cx="50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+mn-ea"/>
              </a:rPr>
              <a:t>３</a:t>
            </a:r>
            <a:r>
              <a:rPr kumimoji="1" lang="ja-JP" altLang="en-US" sz="2400" b="1" dirty="0" smtClean="0">
                <a:latin typeface="+mn-ea"/>
              </a:rPr>
              <a:t>　調査結果（概要）</a:t>
            </a:r>
            <a:endParaRPr kumimoji="1" lang="ja-JP" altLang="en-US" sz="2400" b="1" dirty="0">
              <a:latin typeface="+mn-ea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390" y="1422703"/>
            <a:ext cx="2270184" cy="755904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6"/>
          <a:stretch/>
        </p:blipFill>
        <p:spPr>
          <a:xfrm>
            <a:off x="3131502" y="1411489"/>
            <a:ext cx="3194557" cy="767118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351574" y="2198131"/>
            <a:ext cx="6342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+mn-ea"/>
              </a:rPr>
              <a:t>　</a:t>
            </a:r>
            <a:r>
              <a:rPr kumimoji="1" lang="ja-JP" altLang="en-US" sz="1400" b="1" dirty="0" smtClean="0">
                <a:latin typeface="+mn-ea"/>
              </a:rPr>
              <a:t>日本語表記：「高野山町石道」「高野参詣道　町石道」など</a:t>
            </a:r>
            <a:endParaRPr kumimoji="1" lang="en-US" altLang="ja-JP" sz="1400" b="1" dirty="0" smtClean="0">
              <a:latin typeface="+mn-ea"/>
            </a:endParaRPr>
          </a:p>
          <a:p>
            <a:r>
              <a:rPr kumimoji="1" lang="ja-JP" altLang="en-US" sz="1400" b="1" dirty="0">
                <a:latin typeface="+mn-ea"/>
              </a:rPr>
              <a:t>　</a:t>
            </a:r>
            <a:r>
              <a:rPr kumimoji="1" lang="ja-JP" altLang="en-US" sz="1400" b="1" dirty="0" smtClean="0">
                <a:latin typeface="+mn-ea"/>
              </a:rPr>
              <a:t>英語表記　：</a:t>
            </a:r>
            <a:r>
              <a:rPr kumimoji="1" lang="ja-JP" altLang="en-US" sz="1400" b="1" dirty="0">
                <a:latin typeface="+mn-ea"/>
              </a:rPr>
              <a:t>「</a:t>
            </a:r>
            <a:r>
              <a:rPr kumimoji="1" lang="en-US" altLang="ja-JP" sz="1400" dirty="0" err="1" smtClean="0">
                <a:latin typeface="+mn-ea"/>
              </a:rPr>
              <a:t>Choishimichi</a:t>
            </a:r>
            <a:r>
              <a:rPr kumimoji="1" lang="en-US" altLang="ja-JP" sz="1400" dirty="0" smtClean="0">
                <a:latin typeface="+mn-ea"/>
              </a:rPr>
              <a:t> route</a:t>
            </a:r>
            <a:r>
              <a:rPr kumimoji="1" lang="ja-JP" altLang="en-US" sz="1400" dirty="0" smtClean="0">
                <a:latin typeface="+mn-ea"/>
              </a:rPr>
              <a:t>」</a:t>
            </a:r>
            <a:r>
              <a:rPr kumimoji="1" lang="en-US" altLang="ja-JP" sz="1400" dirty="0" smtClean="0">
                <a:latin typeface="+mn-ea"/>
              </a:rPr>
              <a:t>,</a:t>
            </a:r>
            <a:r>
              <a:rPr kumimoji="1" lang="ja-JP" altLang="en-US" sz="1400" dirty="0">
                <a:latin typeface="+mn-ea"/>
              </a:rPr>
              <a:t> 「</a:t>
            </a:r>
            <a:r>
              <a:rPr kumimoji="1" lang="en-US" altLang="ja-JP" sz="1400" dirty="0" err="1" smtClean="0">
                <a:latin typeface="+mn-ea"/>
              </a:rPr>
              <a:t>Choishimichi</a:t>
            </a:r>
            <a:r>
              <a:rPr kumimoji="1" lang="en-US" altLang="ja-JP" sz="1400" dirty="0" smtClean="0">
                <a:latin typeface="+mn-ea"/>
              </a:rPr>
              <a:t> </a:t>
            </a:r>
            <a:r>
              <a:rPr kumimoji="1" lang="en-US" altLang="ja-JP" sz="1400" dirty="0">
                <a:latin typeface="+mn-ea"/>
              </a:rPr>
              <a:t>road</a:t>
            </a:r>
            <a:r>
              <a:rPr kumimoji="1" lang="ja-JP" altLang="en-US" sz="1400" dirty="0">
                <a:latin typeface="+mn-ea"/>
              </a:rPr>
              <a:t>」 </a:t>
            </a:r>
            <a:endParaRPr kumimoji="1" lang="en-US" altLang="ja-JP" sz="1400" dirty="0" smtClean="0">
              <a:latin typeface="+mn-ea"/>
            </a:endParaRPr>
          </a:p>
          <a:p>
            <a:r>
              <a:rPr kumimoji="1" lang="ja-JP" altLang="en-US" sz="1400" dirty="0">
                <a:latin typeface="+mn-ea"/>
              </a:rPr>
              <a:t>　</a:t>
            </a:r>
            <a:r>
              <a:rPr kumimoji="1" lang="ja-JP" altLang="en-US" sz="1400" dirty="0" smtClean="0">
                <a:latin typeface="+mn-ea"/>
              </a:rPr>
              <a:t>　　　　　　「</a:t>
            </a:r>
            <a:r>
              <a:rPr kumimoji="1" lang="en-US" altLang="ja-JP" sz="1400" dirty="0">
                <a:latin typeface="+mn-ea"/>
              </a:rPr>
              <a:t>Cho-</a:t>
            </a:r>
            <a:r>
              <a:rPr kumimoji="1" lang="en-US" altLang="ja-JP" sz="1400" dirty="0" err="1">
                <a:latin typeface="+mn-ea"/>
              </a:rPr>
              <a:t>ishi</a:t>
            </a:r>
            <a:r>
              <a:rPr kumimoji="1" lang="en-US" altLang="ja-JP" sz="1400" dirty="0">
                <a:latin typeface="+mn-ea"/>
              </a:rPr>
              <a:t> </a:t>
            </a:r>
            <a:r>
              <a:rPr kumimoji="1" lang="en-US" altLang="ja-JP" sz="1400" dirty="0" err="1" smtClean="0">
                <a:latin typeface="+mn-ea"/>
              </a:rPr>
              <a:t>michi</a:t>
            </a:r>
            <a:r>
              <a:rPr kumimoji="1" lang="ja-JP" altLang="en-US" sz="1400" dirty="0" smtClean="0">
                <a:latin typeface="+mn-ea"/>
              </a:rPr>
              <a:t>」</a:t>
            </a:r>
            <a:r>
              <a:rPr kumimoji="1" lang="en-US" altLang="ja-JP" sz="1400" dirty="0" smtClean="0">
                <a:latin typeface="+mn-ea"/>
              </a:rPr>
              <a:t>,</a:t>
            </a:r>
            <a:r>
              <a:rPr kumimoji="1" lang="ja-JP" altLang="en-US" sz="1400" dirty="0" smtClean="0">
                <a:latin typeface="+mn-ea"/>
              </a:rPr>
              <a:t>「</a:t>
            </a:r>
            <a:r>
              <a:rPr kumimoji="1" lang="en-US" altLang="ja-JP" sz="1400" dirty="0" err="1" smtClean="0">
                <a:latin typeface="+mn-ea"/>
              </a:rPr>
              <a:t>Choishi-michi</a:t>
            </a:r>
            <a:r>
              <a:rPr kumimoji="1" lang="en-US" altLang="ja-JP" sz="1400" dirty="0" smtClean="0">
                <a:latin typeface="+mn-ea"/>
              </a:rPr>
              <a:t> Pilgrimage Route</a:t>
            </a:r>
            <a:r>
              <a:rPr kumimoji="1" lang="ja-JP" altLang="en-US" sz="1400" dirty="0" smtClean="0">
                <a:latin typeface="+mn-ea"/>
              </a:rPr>
              <a:t>」など</a:t>
            </a:r>
            <a:endParaRPr kumimoji="1" lang="en-US" altLang="ja-JP" sz="1400" dirty="0" smtClean="0">
              <a:latin typeface="+mn-ea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32" y="3381711"/>
            <a:ext cx="2862352" cy="1366542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3817057" y="3344089"/>
            <a:ext cx="1665321" cy="1490316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>
          <a:xfrm>
            <a:off x="4369526" y="3673096"/>
            <a:ext cx="914400" cy="391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/>
          <p:cNvSpPr/>
          <p:nvPr/>
        </p:nvSpPr>
        <p:spPr>
          <a:xfrm>
            <a:off x="1086497" y="4276645"/>
            <a:ext cx="2254420" cy="388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3700217" y="4867618"/>
            <a:ext cx="2471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黒河道：</a:t>
            </a:r>
            <a:r>
              <a:rPr kumimoji="1" lang="en-US" altLang="ja-JP" sz="1400" dirty="0" smtClean="0"/>
              <a:t>Kuroko 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Load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584354" y="4820305"/>
            <a:ext cx="3077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1400" b="1" dirty="0" smtClean="0"/>
              <a:t>丹生都比売神社</a:t>
            </a:r>
            <a:r>
              <a:rPr kumimoji="1" lang="ja-JP" altLang="en-US" sz="1400" dirty="0" smtClean="0"/>
              <a:t>（読み）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（</a:t>
            </a:r>
            <a:r>
              <a:rPr kumimoji="1" lang="ja-JP" altLang="en-US" sz="1400" dirty="0"/>
              <a:t>正）</a:t>
            </a:r>
            <a:r>
              <a:rPr kumimoji="1" lang="ja-JP" altLang="en-US" sz="1400" dirty="0">
                <a:solidFill>
                  <a:srgbClr val="FF0000"/>
                </a:solidFill>
              </a:rPr>
              <a:t>にう</a:t>
            </a:r>
            <a:r>
              <a:rPr kumimoji="1" lang="ja-JP" altLang="en-US" sz="1400" dirty="0"/>
              <a:t>つ</a:t>
            </a:r>
            <a:r>
              <a:rPr kumimoji="1" lang="ja-JP" altLang="en-US" sz="1400" dirty="0" smtClean="0"/>
              <a:t>ひめ（</a:t>
            </a:r>
            <a:r>
              <a:rPr kumimoji="1" lang="en-US" altLang="ja-JP" sz="1400" dirty="0" err="1" smtClean="0">
                <a:solidFill>
                  <a:srgbClr val="FF0000"/>
                </a:solidFill>
              </a:rPr>
              <a:t>Niu</a:t>
            </a:r>
            <a:r>
              <a:rPr kumimoji="1" lang="en-US" altLang="ja-JP" sz="1400" dirty="0" err="1" smtClean="0"/>
              <a:t>tsuhime</a:t>
            </a:r>
            <a:r>
              <a:rPr kumimoji="1" lang="ja-JP" altLang="en-US" sz="1400" dirty="0" smtClean="0"/>
              <a:t>）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（誤）</a:t>
            </a:r>
            <a:r>
              <a:rPr kumimoji="1" lang="ja-JP" altLang="en-US" sz="1400" dirty="0" err="1" smtClean="0">
                <a:solidFill>
                  <a:srgbClr val="FF0000"/>
                </a:solidFill>
              </a:rPr>
              <a:t>にゅ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う</a:t>
            </a:r>
            <a:r>
              <a:rPr kumimoji="1" lang="ja-JP" altLang="en-US" sz="1400" dirty="0" smtClean="0"/>
              <a:t>つひめ（</a:t>
            </a:r>
            <a:r>
              <a:rPr kumimoji="1" lang="en-US" altLang="ja-JP" sz="1400" dirty="0" err="1" smtClean="0">
                <a:solidFill>
                  <a:srgbClr val="FF0000"/>
                </a:solidFill>
              </a:rPr>
              <a:t>Nyu</a:t>
            </a:r>
            <a:r>
              <a:rPr kumimoji="1" lang="en-US" altLang="ja-JP" sz="1400" dirty="0" err="1" smtClean="0"/>
              <a:t>tsuhime</a:t>
            </a:r>
            <a:r>
              <a:rPr kumimoji="1" lang="ja-JP" altLang="en-US" sz="1400" dirty="0" smtClean="0"/>
              <a:t>）</a:t>
            </a:r>
            <a:endParaRPr kumimoji="1" lang="en-US" altLang="ja-JP" sz="1400" dirty="0"/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390" y="6138092"/>
            <a:ext cx="1802675" cy="1576623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2112" y="6163367"/>
            <a:ext cx="1999888" cy="1543180"/>
          </a:xfrm>
          <a:prstGeom prst="rect">
            <a:avLst/>
          </a:prstGeom>
        </p:spPr>
      </p:pic>
      <p:sp>
        <p:nvSpPr>
          <p:cNvPr id="54" name="正方形/長方形 53"/>
          <p:cNvSpPr/>
          <p:nvPr/>
        </p:nvSpPr>
        <p:spPr>
          <a:xfrm>
            <a:off x="543406" y="9121016"/>
            <a:ext cx="57417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/>
              <a:t>黒河</a:t>
            </a:r>
            <a:r>
              <a:rPr lang="ja-JP" altLang="en-US" sz="1400" dirty="0" smtClean="0"/>
              <a:t>道・女人道：</a:t>
            </a:r>
            <a:r>
              <a:rPr kumimoji="1" lang="ja-JP" altLang="en-US" sz="1400" dirty="0" smtClean="0"/>
              <a:t>子継峠（こつ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ぎ</a:t>
            </a:r>
            <a:r>
              <a:rPr kumimoji="1" lang="ja-JP" altLang="en-US" sz="1400" dirty="0" smtClean="0"/>
              <a:t>とうげ）、粉撞峠（こつ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き</a:t>
            </a:r>
            <a:r>
              <a:rPr kumimoji="1" lang="ja-JP" altLang="en-US" sz="1400" dirty="0" smtClean="0"/>
              <a:t>とうげ）</a:t>
            </a:r>
            <a:endParaRPr kumimoji="1" lang="en-US" altLang="ja-JP" sz="1400" dirty="0"/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188" y="8293248"/>
            <a:ext cx="2590800" cy="696687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331913" y="7339892"/>
            <a:ext cx="635611" cy="2617600"/>
          </a:xfrm>
          <a:prstGeom prst="rect">
            <a:avLst/>
          </a:prstGeom>
        </p:spPr>
      </p:pic>
      <p:sp>
        <p:nvSpPr>
          <p:cNvPr id="57" name="楕円 56"/>
          <p:cNvSpPr/>
          <p:nvPr/>
        </p:nvSpPr>
        <p:spPr>
          <a:xfrm>
            <a:off x="4293892" y="8511350"/>
            <a:ext cx="1493355" cy="543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楕円 57"/>
          <p:cNvSpPr/>
          <p:nvPr/>
        </p:nvSpPr>
        <p:spPr>
          <a:xfrm>
            <a:off x="1326320" y="8568567"/>
            <a:ext cx="1010480" cy="4213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/>
              <a:t>6</a:t>
            </a:r>
            <a:endParaRPr kumimoji="1" lang="en-US" altLang="ja-JP" sz="18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047" y="6102889"/>
            <a:ext cx="1486318" cy="16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0975" y="303202"/>
            <a:ext cx="6466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/>
              <a:t>・</a:t>
            </a:r>
            <a:r>
              <a:rPr lang="ja-JP" altLang="en-US" b="1" u="sng" dirty="0" smtClean="0"/>
              <a:t>現地とガイドブックの齟齬</a:t>
            </a:r>
            <a:endParaRPr lang="en-US" altLang="ja-JP" b="1" u="sng" dirty="0" smtClean="0"/>
          </a:p>
          <a:p>
            <a:endParaRPr lang="en-US" altLang="ja-JP" b="1" u="sng" dirty="0"/>
          </a:p>
          <a:p>
            <a:endParaRPr lang="en-US" altLang="ja-JP" b="1" u="sng" dirty="0" smtClean="0"/>
          </a:p>
          <a:p>
            <a:endParaRPr lang="en-US" altLang="ja-JP" b="1" u="sng" dirty="0"/>
          </a:p>
          <a:p>
            <a:r>
              <a:rPr lang="ja-JP" altLang="en-US" b="1" dirty="0" smtClean="0"/>
              <a:t>　</a:t>
            </a:r>
            <a:endParaRPr lang="en-US" altLang="ja-JP" b="1" dirty="0"/>
          </a:p>
          <a:p>
            <a:r>
              <a:rPr lang="ja-JP" altLang="en-US" b="1" dirty="0" smtClean="0"/>
              <a:t>　</a:t>
            </a:r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/>
          </a:p>
          <a:p>
            <a:r>
              <a:rPr lang="ja-JP" altLang="en-US" b="1" dirty="0" smtClean="0"/>
              <a:t>・</a:t>
            </a:r>
            <a:r>
              <a:rPr lang="ja-JP" altLang="en-US" b="1" u="sng" dirty="0" smtClean="0"/>
              <a:t>看板が老朽化、損壊している</a:t>
            </a:r>
            <a:endParaRPr lang="en-US" altLang="ja-JP" b="1" u="sng" dirty="0" smtClean="0"/>
          </a:p>
          <a:p>
            <a:endParaRPr lang="en-US" altLang="ja-JP" b="1" dirty="0"/>
          </a:p>
          <a:p>
            <a:endParaRPr lang="en-US" altLang="ja-JP" b="1" dirty="0" smtClean="0"/>
          </a:p>
          <a:p>
            <a:endParaRPr lang="en-US" altLang="ja-JP" b="1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197814" y="1924555"/>
            <a:ext cx="408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久保小学校 ⇒ 久保小学校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跡 </a:t>
            </a:r>
            <a:endParaRPr kumimoji="1" lang="en-US" altLang="ja-JP" sz="1400" dirty="0" smtClean="0">
              <a:solidFill>
                <a:srgbClr val="FF0000"/>
              </a:solidFill>
            </a:endParaRPr>
          </a:p>
          <a:p>
            <a:r>
              <a:rPr kumimoji="1" lang="ja-JP" altLang="en-US" sz="1400" dirty="0" smtClean="0"/>
              <a:t>⇒ </a:t>
            </a:r>
            <a:r>
              <a:rPr kumimoji="1" lang="ja-JP" altLang="en-US" sz="1400" dirty="0" err="1" smtClean="0"/>
              <a:t>く</a:t>
            </a:r>
            <a:r>
              <a:rPr kumimoji="1" lang="ja-JP" altLang="en-US" sz="1400" dirty="0" smtClean="0"/>
              <a:t>どやま森の</a:t>
            </a:r>
            <a:r>
              <a:rPr kumimoji="1" lang="ja-JP" altLang="en-US" sz="1400" dirty="0"/>
              <a:t>童話館（</a:t>
            </a:r>
            <a:r>
              <a:rPr kumimoji="1" lang="ja-JP" altLang="en-US" sz="1400" dirty="0" smtClean="0"/>
              <a:t>九度山町）</a:t>
            </a:r>
            <a:endParaRPr kumimoji="1" lang="en-US" altLang="ja-JP" sz="1400" dirty="0" smtClean="0"/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0"/>
          <a:stretch/>
        </p:blipFill>
        <p:spPr>
          <a:xfrm>
            <a:off x="4024771" y="729712"/>
            <a:ext cx="2464013" cy="957943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579" y="729712"/>
            <a:ext cx="1780408" cy="1103085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9"/>
          <a:stretch/>
        </p:blipFill>
        <p:spPr>
          <a:xfrm>
            <a:off x="460370" y="683745"/>
            <a:ext cx="1564374" cy="1730229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69" y="2861314"/>
            <a:ext cx="1683657" cy="1630808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175" y="2870671"/>
            <a:ext cx="2067549" cy="1609367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406350" y="4517002"/>
            <a:ext cx="2099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九度山町上古沢</a:t>
            </a:r>
            <a:endParaRPr kumimoji="1" lang="en-US" altLang="ja-JP" sz="1400" dirty="0" smtClean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139726" y="4503393"/>
            <a:ext cx="2099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中の橋付近（高野町）</a:t>
            </a:r>
            <a:endParaRPr kumimoji="1" lang="en-US" altLang="ja-JP" sz="1400" dirty="0" smtClean="0"/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0981" y="2844444"/>
            <a:ext cx="2158983" cy="1635593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4220603" y="4517000"/>
            <a:ext cx="2216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大門口女人堂（高野町）</a:t>
            </a:r>
            <a:endParaRPr kumimoji="1" lang="en-US" altLang="ja-JP" sz="1400" dirty="0" smtClean="0"/>
          </a:p>
        </p:txBody>
      </p:sp>
      <p:sp>
        <p:nvSpPr>
          <p:cNvPr id="18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</p:spPr>
        <p:txBody>
          <a:bodyPr/>
          <a:lstStyle/>
          <a:p>
            <a:r>
              <a:rPr kumimoji="1" lang="en-US" altLang="ja-JP" sz="1800" dirty="0"/>
              <a:t>7</a:t>
            </a:r>
            <a:endParaRPr kumimoji="1" lang="en-US" altLang="ja-JP" sz="1800" dirty="0" smtClean="0"/>
          </a:p>
        </p:txBody>
      </p:sp>
      <p:sp>
        <p:nvSpPr>
          <p:cNvPr id="19" name="正方形/長方形 18"/>
          <p:cNvSpPr/>
          <p:nvPr/>
        </p:nvSpPr>
        <p:spPr>
          <a:xfrm>
            <a:off x="269558" y="4830567"/>
            <a:ext cx="646656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latin typeface="+mn-ea"/>
              </a:rPr>
              <a:t>（２）道標</a:t>
            </a:r>
            <a:endParaRPr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・</a:t>
            </a:r>
            <a:r>
              <a:rPr lang="ja-JP" altLang="en-US" b="1" u="sng" dirty="0" smtClean="0">
                <a:latin typeface="+mn-ea"/>
              </a:rPr>
              <a:t>分岐点に設置されていない（設置場所）</a:t>
            </a:r>
            <a:r>
              <a:rPr lang="ja-JP" altLang="en-US" sz="1600" b="1" dirty="0" smtClean="0">
                <a:latin typeface="+mn-ea"/>
              </a:rPr>
              <a:t>　</a:t>
            </a:r>
            <a:r>
              <a:rPr lang="ja-JP" altLang="en-US" b="1" dirty="0" smtClean="0"/>
              <a:t>　</a:t>
            </a:r>
            <a:endParaRPr lang="en-US" altLang="ja-JP" b="1" dirty="0" smtClean="0"/>
          </a:p>
          <a:p>
            <a:endParaRPr lang="en-US" altLang="ja-JP" b="1" dirty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r>
              <a:rPr lang="ja-JP" altLang="en-US" b="1" dirty="0"/>
              <a:t>　</a:t>
            </a:r>
            <a:endParaRPr lang="en-US" altLang="ja-JP" b="1" dirty="0"/>
          </a:p>
          <a:p>
            <a:endParaRPr lang="en-US" altLang="ja-JP" b="1" dirty="0" smtClean="0"/>
          </a:p>
          <a:p>
            <a:r>
              <a:rPr lang="ja-JP" altLang="en-US" b="1" dirty="0" smtClean="0"/>
              <a:t>　</a:t>
            </a:r>
            <a:endParaRPr lang="en-US" altLang="ja-JP" b="1" dirty="0" smtClean="0"/>
          </a:p>
          <a:p>
            <a:r>
              <a:rPr lang="ja-JP" altLang="en-US" b="1" dirty="0"/>
              <a:t>　</a:t>
            </a:r>
            <a:endParaRPr lang="en-US" altLang="ja-JP" b="1" dirty="0" smtClean="0"/>
          </a:p>
          <a:p>
            <a:endParaRPr lang="en-US" altLang="ja-JP" sz="1000" b="1" dirty="0" smtClean="0"/>
          </a:p>
          <a:p>
            <a:r>
              <a:rPr lang="ja-JP" altLang="en-US" b="1" dirty="0" smtClean="0">
                <a:latin typeface="+mn-ea"/>
              </a:rPr>
              <a:t>・</a:t>
            </a:r>
            <a:r>
              <a:rPr lang="ja-JP" altLang="en-US" b="1" u="sng" dirty="0" smtClean="0">
                <a:latin typeface="+mn-ea"/>
              </a:rPr>
              <a:t>矢羽根・矢印の方向の</a:t>
            </a:r>
            <a:endParaRPr lang="en-US" altLang="ja-JP" b="1" u="sng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</a:t>
            </a:r>
            <a:r>
              <a:rPr lang="ja-JP" altLang="en-US" b="1" u="sng" dirty="0" smtClean="0">
                <a:latin typeface="+mn-ea"/>
              </a:rPr>
              <a:t>誤り</a:t>
            </a:r>
            <a:endParaRPr lang="en-US" altLang="ja-JP" b="1" dirty="0" smtClean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76" y="5480702"/>
            <a:ext cx="2626160" cy="1549357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379952" y="7060837"/>
            <a:ext cx="2959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京大坂道（高野町：極楽橋付近）</a:t>
            </a:r>
            <a:r>
              <a:rPr lang="en-US" altLang="ja-JP" sz="1400" dirty="0" smtClean="0"/>
              <a:t/>
            </a:r>
            <a:br>
              <a:rPr lang="en-US" altLang="ja-JP" sz="1400" dirty="0" smtClean="0"/>
            </a:br>
            <a:r>
              <a:rPr lang="ja-JP" altLang="en-US" sz="1400" dirty="0" smtClean="0"/>
              <a:t>ルート方面、駅方面の分岐</a:t>
            </a:r>
            <a:endParaRPr lang="en-US" altLang="ja-JP" sz="1400" dirty="0" smtClean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9100" y="5427742"/>
            <a:ext cx="2638462" cy="1558810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3533384" y="6986552"/>
            <a:ext cx="295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槇尾道（九度山町：神谷辻付近）</a:t>
            </a:r>
            <a:r>
              <a:rPr lang="en-US" altLang="ja-JP" sz="1400" dirty="0" smtClean="0"/>
              <a:t/>
            </a:r>
            <a:br>
              <a:rPr lang="en-US" altLang="ja-JP" sz="1400" dirty="0" smtClean="0"/>
            </a:br>
            <a:r>
              <a:rPr lang="ja-JP" altLang="en-US" sz="1400" dirty="0" smtClean="0"/>
              <a:t>車道から徒歩道への分岐。</a:t>
            </a:r>
            <a:endParaRPr lang="en-US" altLang="ja-JP" sz="1400" dirty="0" smtClean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4564" y="7665725"/>
            <a:ext cx="2932834" cy="1802676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233884" y="8442966"/>
            <a:ext cx="295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京大坂道（高野町：花折坂付近）</a:t>
            </a:r>
            <a:r>
              <a:rPr lang="en-US" altLang="ja-JP" sz="1400" dirty="0" smtClean="0"/>
              <a:t/>
            </a:r>
            <a:br>
              <a:rPr lang="en-US" altLang="ja-JP" sz="1400" dirty="0" smtClean="0"/>
            </a:br>
            <a:endParaRPr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36790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1400" dirty="0" smtClean="0">
            <a:solidFill>
              <a:srgbClr val="0070C0"/>
            </a:solidFill>
            <a:latin typeface="HGｺﾞｼｯｸE" panose="020B0909000000000000" pitchFamily="49" charset="-128"/>
            <a:ea typeface="HGｺﾞｼｯｸE" panose="020B0909000000000000" pitchFamily="49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5771</TotalTime>
  <Words>3936</Words>
  <Application>Microsoft Office PowerPoint</Application>
  <PresentationFormat>A4 210 x 297 mm</PresentationFormat>
  <Paragraphs>1020</Paragraphs>
  <Slides>33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4" baseType="lpstr">
      <vt:lpstr>HGPｺﾞｼｯｸM</vt:lpstr>
      <vt:lpstr>HGSｺﾞｼｯｸE</vt:lpstr>
      <vt:lpstr>HGｺﾞｼｯｸE</vt:lpstr>
      <vt:lpstr>HG明朝E</vt:lpstr>
      <vt:lpstr>Meiryo UI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上條 信治</dc:creator>
  <cp:lastModifiedBy>123307</cp:lastModifiedBy>
  <cp:revision>285</cp:revision>
  <cp:lastPrinted>2021-03-11T05:09:46Z</cp:lastPrinted>
  <dcterms:created xsi:type="dcterms:W3CDTF">2020-11-05T08:24:55Z</dcterms:created>
  <dcterms:modified xsi:type="dcterms:W3CDTF">2021-03-30T13:07:03Z</dcterms:modified>
</cp:coreProperties>
</file>