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3"/>
  </p:notesMasterIdLst>
  <p:sldIdLst>
    <p:sldId id="259" r:id="rId2"/>
  </p:sldIdLst>
  <p:sldSz cx="7775575" cy="10907713"/>
  <p:notesSz cx="6735763" cy="98663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4F4"/>
    <a:srgbClr val="FF5050"/>
    <a:srgbClr val="FF7C80"/>
    <a:srgbClr val="FF9999"/>
    <a:srgbClr val="E6D6C3"/>
    <a:srgbClr val="EAE0DE"/>
    <a:srgbClr val="732303"/>
    <a:srgbClr val="5A1B02"/>
    <a:srgbClr val="FFEDC9"/>
    <a:srgbClr val="8E54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5" autoAdjust="0"/>
    <p:restoredTop sz="94737" autoAdjust="0"/>
  </p:normalViewPr>
  <p:slideViewPr>
    <p:cSldViewPr snapToGrid="0">
      <p:cViewPr>
        <p:scale>
          <a:sx n="89" d="100"/>
          <a:sy n="89" d="100"/>
        </p:scale>
        <p:origin x="1248" y="66"/>
      </p:cViewPr>
      <p:guideLst>
        <p:guide orient="horz" pos="3435"/>
        <p:guide pos="24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91" tIns="45395" rIns="90791" bIns="4539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91" tIns="45395" rIns="90791" bIns="45395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2022/4/19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91" tIns="45395" rIns="90791" bIns="4539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791" tIns="45395" rIns="90791" bIns="4539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0" cy="495028"/>
          </a:xfrm>
          <a:prstGeom prst="rect">
            <a:avLst/>
          </a:prstGeom>
        </p:spPr>
        <p:txBody>
          <a:bodyPr vert="horz" lIns="90791" tIns="45395" rIns="90791" bIns="4539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7"/>
            <a:ext cx="2918830" cy="495028"/>
          </a:xfrm>
          <a:prstGeom prst="rect">
            <a:avLst/>
          </a:prstGeom>
        </p:spPr>
        <p:txBody>
          <a:bodyPr vert="horz" lIns="90791" tIns="45395" rIns="90791" bIns="45395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7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7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9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8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4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6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9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0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3" descr="C:\Users\TSUKAMOTO\Desktop\アスクル\セミナー\セミナー②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681"/>
          <a:stretch/>
        </p:blipFill>
        <p:spPr bwMode="auto">
          <a:xfrm>
            <a:off x="-2" y="9218982"/>
            <a:ext cx="7775575" cy="1689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3" descr="C:\Users\TSUKAMOTO\Desktop\アスクル\セミナー\セミナー②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676"/>
          <a:stretch/>
        </p:blipFill>
        <p:spPr bwMode="auto">
          <a:xfrm>
            <a:off x="0" y="0"/>
            <a:ext cx="7775575" cy="36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正方形/長方形 5"/>
          <p:cNvSpPr/>
          <p:nvPr/>
        </p:nvSpPr>
        <p:spPr>
          <a:xfrm>
            <a:off x="0" y="181304"/>
            <a:ext cx="77568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5400" b="1" dirty="0">
                <a:solidFill>
                  <a:srgbClr val="FF0000"/>
                </a:solidFill>
                <a:latin typeface="小塚ゴシック Pro B" pitchFamily="34" charset="-128"/>
                <a:ea typeface="小塚ゴシック Pro B" pitchFamily="34" charset="-128"/>
              </a:rPr>
              <a:t>経営</a:t>
            </a:r>
            <a:r>
              <a:rPr lang="ja-JP" altLang="en-US" sz="5400" b="1" dirty="0" smtClean="0">
                <a:solidFill>
                  <a:srgbClr val="FF0000"/>
                </a:solidFill>
                <a:latin typeface="小塚ゴシック Pro B" pitchFamily="34" charset="-128"/>
                <a:ea typeface="小塚ゴシック Pro B" pitchFamily="34" charset="-128"/>
              </a:rPr>
              <a:t>革新計画のご案内</a:t>
            </a:r>
            <a:endParaRPr lang="ja-JP" altLang="en-US" sz="5400" b="1" dirty="0">
              <a:solidFill>
                <a:srgbClr val="FF0000"/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12000" y="3874984"/>
            <a:ext cx="727226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/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①保証・融資の優遇措置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55600" indent="-355600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→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日本政策金融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公庫の特別利率・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・基準金利から▲０．６５％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55600" indent="-355600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投資・補助金の支援措置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55600" indent="-355600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→ものづくり補助金申請時の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点数</a:t>
            </a:r>
            <a:r>
              <a:rPr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加点</a:t>
            </a:r>
            <a:r>
              <a:rPr lang="ja-JP" altLang="en-US" sz="1200" smtClean="0">
                <a:latin typeface="Meiryo UI" panose="020B0604030504040204" pitchFamily="50" charset="-128"/>
                <a:ea typeface="Meiryo UI" panose="020B0604030504040204" pitchFamily="50" charset="-128"/>
              </a:rPr>
              <a:t>、事業承継等補助金の活用</a:t>
            </a:r>
            <a:endParaRPr lang="en-US" altLang="ja-JP" sz="120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55600" indent="-355600"/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③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販路開拓の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支援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措置　　　　　　　　　　　　　　　　　　　　　　　　　　　　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55600" indent="-355600"/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④海外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展開に伴う資金調達の支援措置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55600" indent="-355600"/>
            <a:endParaRPr lang="ja-JP" altLang="en-US" sz="1600" dirty="0"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922406" y="9339918"/>
            <a:ext cx="383959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dirty="0" smtClean="0">
                <a:solidFill>
                  <a:schemeClr val="accent5">
                    <a:lumMod val="50000"/>
                  </a:schemeClr>
                </a:solidFill>
              </a:rPr>
              <a:t>詳しい申請要件</a:t>
            </a:r>
            <a:r>
              <a:rPr lang="ja-JP" altLang="en-US" sz="1400" b="1" dirty="0">
                <a:solidFill>
                  <a:schemeClr val="accent5">
                    <a:lumMod val="50000"/>
                  </a:schemeClr>
                </a:solidFill>
              </a:rPr>
              <a:t>・</a:t>
            </a:r>
            <a:r>
              <a:rPr lang="ja-JP" altLang="en-US" sz="1400" b="1" dirty="0" smtClean="0">
                <a:solidFill>
                  <a:schemeClr val="accent5">
                    <a:lumMod val="50000"/>
                  </a:schemeClr>
                </a:solidFill>
              </a:rPr>
              <a:t>申請書は県庁</a:t>
            </a:r>
            <a:r>
              <a:rPr lang="en-US" altLang="ja-JP" sz="1400" b="1" dirty="0" smtClean="0">
                <a:solidFill>
                  <a:schemeClr val="accent5">
                    <a:lumMod val="50000"/>
                  </a:schemeClr>
                </a:solidFill>
              </a:rPr>
              <a:t>HP</a:t>
            </a:r>
            <a:r>
              <a:rPr lang="ja-JP" altLang="en-US" sz="1400" b="1" dirty="0" smtClean="0">
                <a:solidFill>
                  <a:schemeClr val="accent5">
                    <a:lumMod val="50000"/>
                  </a:schemeClr>
                </a:solidFill>
              </a:rPr>
              <a:t>をご覧ください</a:t>
            </a:r>
            <a:endParaRPr lang="ja-JP" altLang="en-US" sz="1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1326437" y="9678187"/>
            <a:ext cx="446367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和歌山県企業振興課</a:t>
            </a:r>
            <a:r>
              <a:rPr lang="en-US" altLang="ja-JP" sz="24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/>
            </a:r>
            <a:br>
              <a:rPr lang="en-US" altLang="ja-JP" sz="24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</a:br>
            <a:r>
              <a:rPr lang="ja-JP" altLang="en-US" sz="18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経営支援班　　露久志</a:t>
            </a:r>
            <a:r>
              <a:rPr lang="ja-JP" altLang="en-US" sz="24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　</a:t>
            </a:r>
            <a:endParaRPr lang="en-US" altLang="ja-JP" sz="1600" b="1" dirty="0" smtClean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r>
              <a:rPr lang="ja-JP" altLang="en-US" sz="16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　　　</a:t>
            </a:r>
            <a:r>
              <a:rPr lang="en-US" altLang="ja-JP" sz="16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TEL</a:t>
            </a:r>
            <a:r>
              <a:rPr lang="ja-JP" altLang="en-US" sz="16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6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073-441-2760</a:t>
            </a:r>
            <a:r>
              <a:rPr lang="ja-JP" altLang="en-US" sz="16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　</a:t>
            </a:r>
            <a:endParaRPr lang="en-US" altLang="ja-JP" sz="1600" b="1" dirty="0" smtClean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endParaRPr lang="ja-JP" altLang="en-US" sz="16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83667" y="3474426"/>
            <a:ext cx="2137125" cy="4001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altLang="ja-JP" sz="20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Ⅰ</a:t>
            </a:r>
            <a:r>
              <a:rPr lang="ja-JP" altLang="en-US" sz="2000" b="1" dirty="0" err="1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．</a:t>
            </a:r>
            <a:r>
              <a:rPr lang="ja-JP" altLang="en-US" sz="20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主な</a:t>
            </a:r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支援内容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182491" y="8100184"/>
            <a:ext cx="2195099" cy="4001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Ⅲ</a:t>
            </a:r>
            <a:r>
              <a:rPr lang="ja-JP" altLang="en-US" sz="2000" b="1" dirty="0" err="1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．</a:t>
            </a:r>
            <a:r>
              <a:rPr lang="ja-JP" altLang="en-US" sz="20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募集について</a:t>
            </a:r>
            <a:endParaRPr lang="ja-JP" altLang="en-US" sz="20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1991604" y="9500853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ja-JP" altLang="en-US" sz="3600" b="1" dirty="0">
              <a:solidFill>
                <a:schemeClr val="bg1"/>
              </a:solidFill>
              <a:latin typeface="小塚ゴシック Pro H" pitchFamily="34" charset="-128"/>
              <a:ea typeface="小塚ゴシック Pro H" pitchFamily="34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272773" y="6269390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先着</a:t>
            </a: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843" y="9218982"/>
            <a:ext cx="985140" cy="1492636"/>
          </a:xfrm>
          <a:prstGeom prst="rect">
            <a:avLst/>
          </a:prstGeom>
        </p:spPr>
      </p:pic>
      <p:sp>
        <p:nvSpPr>
          <p:cNvPr id="49" name="正方形/長方形 48"/>
          <p:cNvSpPr/>
          <p:nvPr/>
        </p:nvSpPr>
        <p:spPr>
          <a:xfrm>
            <a:off x="203661" y="8500294"/>
            <a:ext cx="73806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申請は常時受付しております。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55600" indent="-355600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偶数月末に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締切、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奇数月に評価委員会（申請者のプレゼンテーション）を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開催予定。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35329" y="1397574"/>
            <a:ext cx="7297585" cy="401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268843" y="1088900"/>
            <a:ext cx="7264071" cy="7096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和歌山県内の事業者の</a:t>
            </a:r>
            <a:r>
              <a:rPr lang="ja-JP" altLang="en-US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新商品開発や生産、新たな販売方法の導入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など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事業活動の支援を行います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410877" y="1798580"/>
            <a:ext cx="3431325" cy="1554219"/>
            <a:chOff x="169009" y="1798581"/>
            <a:chExt cx="3661025" cy="1525190"/>
          </a:xfrm>
        </p:grpSpPr>
        <p:pic>
          <p:nvPicPr>
            <p:cNvPr id="21" name="Picture 9" descr="C:\Users\TSUKAMOTO\Desktop\アスクル\セミナー\青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009" y="1798581"/>
              <a:ext cx="3661025" cy="15251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テキスト ボックス 2"/>
            <p:cNvSpPr txBox="1"/>
            <p:nvPr/>
          </p:nvSpPr>
          <p:spPr>
            <a:xfrm>
              <a:off x="431402" y="2069480"/>
              <a:ext cx="3398632" cy="9966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 smtClean="0">
                  <a:solidFill>
                    <a:srgbClr val="F4F4F4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新しい商品を作りたい</a:t>
              </a:r>
              <a:endParaRPr kumimoji="1" lang="en-US" altLang="ja-JP" sz="2000" dirty="0" smtClean="0">
                <a:solidFill>
                  <a:srgbClr val="F4F4F4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2000" dirty="0" smtClean="0">
                  <a:solidFill>
                    <a:srgbClr val="F4F4F4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新しいサービスを始めたい</a:t>
              </a:r>
              <a:endParaRPr kumimoji="1" lang="en-US" altLang="ja-JP" sz="2000" dirty="0" smtClean="0">
                <a:solidFill>
                  <a:srgbClr val="F4F4F4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2000" dirty="0" smtClean="0">
                  <a:solidFill>
                    <a:srgbClr val="F4F4F4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新しいことにチャレンジしたい</a:t>
              </a:r>
              <a:endParaRPr kumimoji="1" lang="ja-JP" altLang="en-US" sz="2000" dirty="0">
                <a:solidFill>
                  <a:srgbClr val="F4F4F4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7" name="右矢印 6"/>
          <p:cNvSpPr/>
          <p:nvPr/>
        </p:nvSpPr>
        <p:spPr>
          <a:xfrm flipV="1">
            <a:off x="3884121" y="2298674"/>
            <a:ext cx="446467" cy="6096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4380461" y="1964392"/>
            <a:ext cx="3022442" cy="12781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373013" y="2205536"/>
            <a:ext cx="3081814" cy="709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chemeClr val="bg1"/>
                </a:solidFill>
              </a:rPr>
              <a:t>経営革新を通じてカタチにしましょう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373514" y="6020555"/>
            <a:ext cx="7054727" cy="2515431"/>
            <a:chOff x="151652" y="6308968"/>
            <a:chExt cx="7338151" cy="2128634"/>
          </a:xfrm>
        </p:grpSpPr>
        <p:sp>
          <p:nvSpPr>
            <p:cNvPr id="23" name="右矢印 22"/>
            <p:cNvSpPr/>
            <p:nvPr/>
          </p:nvSpPr>
          <p:spPr>
            <a:xfrm>
              <a:off x="1686222" y="6515111"/>
              <a:ext cx="489204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右矢印 36"/>
            <p:cNvSpPr/>
            <p:nvPr/>
          </p:nvSpPr>
          <p:spPr>
            <a:xfrm>
              <a:off x="2730207" y="6521097"/>
              <a:ext cx="489204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右矢印 39"/>
            <p:cNvSpPr/>
            <p:nvPr/>
          </p:nvSpPr>
          <p:spPr>
            <a:xfrm>
              <a:off x="3818261" y="6515111"/>
              <a:ext cx="489204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右矢印 42"/>
            <p:cNvSpPr/>
            <p:nvPr/>
          </p:nvSpPr>
          <p:spPr>
            <a:xfrm>
              <a:off x="5205020" y="6515113"/>
              <a:ext cx="489204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0" name="グループ化 9"/>
            <p:cNvGrpSpPr/>
            <p:nvPr/>
          </p:nvGrpSpPr>
          <p:grpSpPr>
            <a:xfrm>
              <a:off x="151652" y="6308968"/>
              <a:ext cx="7338151" cy="2128634"/>
              <a:chOff x="175729" y="5845305"/>
              <a:chExt cx="7338151" cy="2128634"/>
            </a:xfrm>
          </p:grpSpPr>
          <p:sp>
            <p:nvSpPr>
              <p:cNvPr id="15" name="テキスト ボックス 14"/>
              <p:cNvSpPr txBox="1"/>
              <p:nvPr/>
            </p:nvSpPr>
            <p:spPr>
              <a:xfrm>
                <a:off x="1190379" y="5918353"/>
                <a:ext cx="430887" cy="1391864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16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申請申込</a:t>
                </a:r>
                <a:endPara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8" name="テキスト ボックス 17"/>
              <p:cNvSpPr txBox="1"/>
              <p:nvPr/>
            </p:nvSpPr>
            <p:spPr>
              <a:xfrm>
                <a:off x="2300456" y="5918353"/>
                <a:ext cx="448198" cy="205558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16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申請締切（偶数月）</a:t>
                </a:r>
                <a:endPara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9" name="テキスト ボックス 18"/>
              <p:cNvSpPr txBox="1"/>
              <p:nvPr/>
            </p:nvSpPr>
            <p:spPr>
              <a:xfrm>
                <a:off x="3300358" y="5927627"/>
                <a:ext cx="430887" cy="1838523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16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県担当者訪問</a:t>
                </a:r>
                <a:endPara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0" name="テキスト ボックス 19"/>
              <p:cNvSpPr txBox="1"/>
              <p:nvPr/>
            </p:nvSpPr>
            <p:spPr>
              <a:xfrm>
                <a:off x="4491668" y="5926847"/>
                <a:ext cx="672297" cy="1839304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16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評価委員会</a:t>
                </a:r>
                <a:endParaRPr kumimoji="1" lang="en-US" altLang="ja-JP" sz="160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プレゼンテーション</a:t>
                </a:r>
                <a:endParaRPr lang="en-US" altLang="ja-JP" sz="140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2" name="テキスト ボックス 21"/>
              <p:cNvSpPr txBox="1"/>
              <p:nvPr/>
            </p:nvSpPr>
            <p:spPr>
              <a:xfrm>
                <a:off x="5807695" y="5926847"/>
                <a:ext cx="430887" cy="1713225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16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審査結果通知</a:t>
                </a:r>
                <a:endPara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4" name="テキスト ボックス 23"/>
              <p:cNvSpPr txBox="1"/>
              <p:nvPr/>
            </p:nvSpPr>
            <p:spPr>
              <a:xfrm>
                <a:off x="5266872" y="6614285"/>
                <a:ext cx="430887" cy="1212700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16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約２週間</a:t>
                </a:r>
                <a:endPara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5" name="テキスト ボックス 24"/>
              <p:cNvSpPr txBox="1"/>
              <p:nvPr/>
            </p:nvSpPr>
            <p:spPr>
              <a:xfrm>
                <a:off x="6702261" y="5926847"/>
                <a:ext cx="704311" cy="1688123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lang="ja-JP" altLang="en-US" sz="16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ものづくり補助金・</a:t>
                </a:r>
                <a:endParaRPr lang="en-US" altLang="ja-JP" sz="160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kumimoji="1" lang="ja-JP" altLang="en-US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融資相談</a:t>
                </a:r>
                <a:endParaRPr kumimoji="1" lang="en-US" altLang="ja-JP" sz="160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" name="角丸四角形 7"/>
              <p:cNvSpPr/>
              <p:nvPr/>
            </p:nvSpPr>
            <p:spPr>
              <a:xfrm>
                <a:off x="175729" y="5845305"/>
                <a:ext cx="7338151" cy="1717792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48" name="正方形/長方形 47"/>
          <p:cNvSpPr/>
          <p:nvPr/>
        </p:nvSpPr>
        <p:spPr>
          <a:xfrm>
            <a:off x="218179" y="5593091"/>
            <a:ext cx="2031325" cy="4001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altLang="ja-JP" sz="20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Ⅱ</a:t>
            </a:r>
            <a:r>
              <a:rPr lang="ja-JP" altLang="en-US" sz="2000" b="1" dirty="0" err="1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．</a:t>
            </a:r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スケジュール</a:t>
            </a: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2773039" y="7415623"/>
            <a:ext cx="1805279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3188217" y="7461871"/>
            <a:ext cx="87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約１ヵ月</a:t>
            </a:r>
            <a:endParaRPr kumimoji="1" lang="ja-JP" altLang="en-US" sz="1600" dirty="0"/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617" y="9811202"/>
            <a:ext cx="2479153" cy="679758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5011911" y="9904860"/>
            <a:ext cx="23909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和歌山県経営革新</a:t>
            </a:r>
          </a:p>
        </p:txBody>
      </p:sp>
      <p:sp>
        <p:nvSpPr>
          <p:cNvPr id="42" name="右矢印 41"/>
          <p:cNvSpPr/>
          <p:nvPr/>
        </p:nvSpPr>
        <p:spPr>
          <a:xfrm>
            <a:off x="6204358" y="6271229"/>
            <a:ext cx="470309" cy="5726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25097" y="6117836"/>
            <a:ext cx="430887" cy="117977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事前相談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右矢印 44"/>
          <p:cNvSpPr/>
          <p:nvPr/>
        </p:nvSpPr>
        <p:spPr>
          <a:xfrm>
            <a:off x="855984" y="6277997"/>
            <a:ext cx="470309" cy="5726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18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1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D14BBAA0-EBDA-4F80-B5E5-6A060B58EB30}" vid="{E91C9F3B-FA2D-4D28-9E30-9B6A997020B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</Template>
  <TotalTime>0</TotalTime>
  <Words>250</Words>
  <Application>Microsoft Office PowerPoint</Application>
  <PresentationFormat>ユーザー設定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ＭＳ Ｐゴシック</vt:lpstr>
      <vt:lpstr>小塚ゴシック Pro B</vt:lpstr>
      <vt:lpstr>小塚ゴシック Pro H</vt:lpstr>
      <vt:lpstr>Arial</vt:lpstr>
      <vt:lpstr>Calibri</vt:lpstr>
      <vt:lpstr>Calibri Light</vt:lpstr>
      <vt:lpstr>11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2013-07-04T11:22:33Z</dcterms:created>
  <dcterms:modified xsi:type="dcterms:W3CDTF">2022-04-19T07:37:00Z</dcterms:modified>
</cp:coreProperties>
</file>