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8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132" autoAdjust="0"/>
  </p:normalViewPr>
  <p:slideViewPr>
    <p:cSldViewPr snapToGrid="0">
      <p:cViewPr>
        <p:scale>
          <a:sx n="100" d="100"/>
          <a:sy n="100" d="100"/>
        </p:scale>
        <p:origin x="876" y="1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5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95719-E277-4171-A2DD-3F4B63F2D363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2D02E-F6C4-47E0-B101-DBF4472AD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226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A08-9CCB-4765-A1A1-425CE9CF5C6D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CC5D1-4BA2-42F7-B076-A3A185F7A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01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A08-9CCB-4765-A1A1-425CE9CF5C6D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CC5D1-4BA2-42F7-B076-A3A185F7A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44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A08-9CCB-4765-A1A1-425CE9CF5C6D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CC5D1-4BA2-42F7-B076-A3A185F7A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63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A08-9CCB-4765-A1A1-425CE9CF5C6D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CC5D1-4BA2-42F7-B076-A3A185F7A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29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A08-9CCB-4765-A1A1-425CE9CF5C6D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CC5D1-4BA2-42F7-B076-A3A185F7A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98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A08-9CCB-4765-A1A1-425CE9CF5C6D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CC5D1-4BA2-42F7-B076-A3A185F7A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80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A08-9CCB-4765-A1A1-425CE9CF5C6D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CC5D1-4BA2-42F7-B076-A3A185F7A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78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A08-9CCB-4765-A1A1-425CE9CF5C6D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CC5D1-4BA2-42F7-B076-A3A185F7A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59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A08-9CCB-4765-A1A1-425CE9CF5C6D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CC5D1-4BA2-42F7-B076-A3A185F7A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26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A08-9CCB-4765-A1A1-425CE9CF5C6D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CC5D1-4BA2-42F7-B076-A3A185F7A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73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A08-9CCB-4765-A1A1-425CE9CF5C6D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CC5D1-4BA2-42F7-B076-A3A185F7A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1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ACA08-9CCB-4765-A1A1-425CE9CF5C6D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CC5D1-4BA2-42F7-B076-A3A185F7A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8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893537"/>
              </p:ext>
            </p:extLst>
          </p:nvPr>
        </p:nvGraphicFramePr>
        <p:xfrm>
          <a:off x="306403" y="919098"/>
          <a:ext cx="9286248" cy="5666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1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1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0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17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4319">
                <a:tc>
                  <a:txBody>
                    <a:bodyPr/>
                    <a:lstStyle/>
                    <a:p>
                      <a:pPr marL="560705">
                        <a:lnSpc>
                          <a:spcPct val="150000"/>
                        </a:lnSpc>
                        <a:spcBef>
                          <a:spcPts val="75"/>
                        </a:spcBef>
                      </a:pPr>
                      <a:r>
                        <a:rPr sz="1500" b="1" spc="-10" dirty="0">
                          <a:solidFill>
                            <a:srgbClr val="FFFFFF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YaHei UI"/>
                        </a:rPr>
                        <a:t>Ｂ⽔準</a:t>
                      </a:r>
                      <a:endParaRPr sz="15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YaHei UI"/>
                      </a:endParaRPr>
                    </a:p>
                  </a:txBody>
                  <a:tcPr marL="0" marR="0" marT="95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9800"/>
                    </a:solidFill>
                  </a:tcPr>
                </a:tc>
                <a:tc>
                  <a:txBody>
                    <a:bodyPr/>
                    <a:lstStyle/>
                    <a:p>
                      <a:pPr marL="371475">
                        <a:lnSpc>
                          <a:spcPct val="150000"/>
                        </a:lnSpc>
                        <a:spcBef>
                          <a:spcPts val="75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YaHei UI"/>
                        </a:rPr>
                        <a:t>連携Ｂ⽔準</a:t>
                      </a:r>
                      <a:endParaRPr sz="15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YaHei UI"/>
                      </a:endParaRPr>
                    </a:p>
                  </a:txBody>
                  <a:tcPr marL="0" marR="0" marT="95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AFF0"/>
                    </a:solidFill>
                  </a:tcPr>
                </a:tc>
                <a:tc>
                  <a:txBody>
                    <a:bodyPr/>
                    <a:lstStyle/>
                    <a:p>
                      <a:pPr marL="427355">
                        <a:lnSpc>
                          <a:spcPct val="150000"/>
                        </a:lnSpc>
                        <a:spcBef>
                          <a:spcPts val="75"/>
                        </a:spcBef>
                      </a:pPr>
                      <a:r>
                        <a:rPr sz="1500" b="1" spc="-10" dirty="0">
                          <a:solidFill>
                            <a:srgbClr val="FFFFFF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YaHei UI"/>
                        </a:rPr>
                        <a:t>Ｃ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Segoe UI"/>
                        </a:rPr>
                        <a:t>-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YaHei UI"/>
                        </a:rPr>
                        <a:t>１⽔準</a:t>
                      </a:r>
                      <a:endParaRPr sz="15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YaHei UI"/>
                      </a:endParaRPr>
                    </a:p>
                  </a:txBody>
                  <a:tcPr marL="0" marR="0" marT="95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427990">
                        <a:lnSpc>
                          <a:spcPct val="150000"/>
                        </a:lnSpc>
                        <a:spcBef>
                          <a:spcPts val="75"/>
                        </a:spcBef>
                      </a:pPr>
                      <a:r>
                        <a:rPr sz="1500" b="1" spc="-10" dirty="0">
                          <a:solidFill>
                            <a:srgbClr val="FFFFFF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YaHei UI"/>
                        </a:rPr>
                        <a:t>Ｃ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Segoe UI"/>
                        </a:rPr>
                        <a:t>-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YaHei UI"/>
                        </a:rPr>
                        <a:t>２⽔準</a:t>
                      </a:r>
                      <a:endParaRPr sz="15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YaHei UI"/>
                      </a:endParaRPr>
                    </a:p>
                  </a:txBody>
                  <a:tcPr marL="0" marR="0" marT="95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5162">
                <a:tc rowSpan="2">
                  <a:txBody>
                    <a:bodyPr/>
                    <a:lstStyle/>
                    <a:p>
                      <a:pPr marL="67310">
                        <a:lnSpc>
                          <a:spcPts val="1255"/>
                        </a:lnSpc>
                        <a:spcBef>
                          <a:spcPts val="254"/>
                        </a:spcBef>
                      </a:pPr>
                      <a:r>
                        <a:rPr sz="1050" spc="-1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＜例＞</a:t>
                      </a:r>
                      <a:endParaRPr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JhengHei UI"/>
                      </a:endParaRPr>
                    </a:p>
                    <a:p>
                      <a:pPr marL="280670" marR="116205" indent="-213360">
                        <a:lnSpc>
                          <a:spcPts val="1250"/>
                        </a:lnSpc>
                        <a:spcBef>
                          <a:spcPts val="45"/>
                        </a:spcBef>
                        <a:buFont typeface="Wingdings"/>
                        <a:buChar char=""/>
                        <a:tabLst>
                          <a:tab pos="281305" algn="l"/>
                        </a:tabLst>
                      </a:pPr>
                      <a:r>
                        <a:rPr sz="105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救急医療機関で</a:t>
                      </a:r>
                      <a:r>
                        <a:rPr sz="1050" spc="-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ある</a:t>
                      </a: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こ</a:t>
                      </a:r>
                      <a:r>
                        <a:rPr sz="105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と</a:t>
                      </a:r>
                      <a:r>
                        <a:rPr sz="1050" spc="-114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を証明す</a:t>
                      </a:r>
                      <a:r>
                        <a:rPr sz="1050" spc="-26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る</a:t>
                      </a: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書類</a:t>
                      </a:r>
                      <a:endParaRPr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JhengHei UI"/>
                      </a:endParaRPr>
                    </a:p>
                    <a:p>
                      <a:pPr marL="280670" marR="69215" indent="-213360">
                        <a:lnSpc>
                          <a:spcPts val="1250"/>
                        </a:lnSpc>
                        <a:spcBef>
                          <a:spcPts val="5"/>
                        </a:spcBef>
                        <a:buFont typeface="Wingdings"/>
                        <a:buChar char=""/>
                        <a:tabLst>
                          <a:tab pos="281305" algn="l"/>
                        </a:tabLst>
                      </a:pPr>
                      <a:r>
                        <a:rPr sz="1050" spc="-20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がん</a:t>
                      </a: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診</a:t>
                      </a:r>
                      <a:r>
                        <a:rPr sz="1050" spc="-1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療</a:t>
                      </a:r>
                      <a:r>
                        <a:rPr sz="1050" spc="-204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の</a:t>
                      </a: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拠点医療機</a:t>
                      </a:r>
                      <a:r>
                        <a:rPr sz="105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関であ</a:t>
                      </a:r>
                      <a:r>
                        <a:rPr sz="1050" spc="-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る</a:t>
                      </a: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こと</a:t>
                      </a:r>
                      <a:r>
                        <a:rPr sz="1050" spc="-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を</a:t>
                      </a:r>
                      <a:r>
                        <a:rPr sz="105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証明す</a:t>
                      </a:r>
                      <a:r>
                        <a:rPr sz="1050" spc="-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る</a:t>
                      </a:r>
                      <a:r>
                        <a:rPr sz="105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書</a:t>
                      </a: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類</a:t>
                      </a:r>
                      <a:r>
                        <a:rPr lang="ja-JP" altLang="en-US" sz="1050" spc="-1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　</a:t>
                      </a:r>
                      <a:r>
                        <a:rPr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等</a:t>
                      </a:r>
                      <a:endParaRPr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JhengHei U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0" marR="0" marT="3238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7310">
                        <a:lnSpc>
                          <a:spcPts val="1255"/>
                        </a:lnSpc>
                        <a:spcBef>
                          <a:spcPts val="254"/>
                        </a:spcBef>
                      </a:pPr>
                      <a:r>
                        <a:rPr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＜例＞</a:t>
                      </a:r>
                    </a:p>
                    <a:p>
                      <a:pPr marL="280670" marR="167005" indent="-213360">
                        <a:lnSpc>
                          <a:spcPts val="1250"/>
                        </a:lnSpc>
                        <a:spcBef>
                          <a:spcPts val="45"/>
                        </a:spcBef>
                        <a:buFont typeface="Wingdings"/>
                        <a:buChar char=""/>
                        <a:tabLst>
                          <a:tab pos="281305" algn="l"/>
                        </a:tabLst>
                      </a:pPr>
                      <a:r>
                        <a:rPr sz="105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派遣先医療機関か</a:t>
                      </a: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ら</a:t>
                      </a:r>
                      <a:r>
                        <a:rPr sz="105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の</a:t>
                      </a: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辞令</a:t>
                      </a:r>
                      <a:endParaRPr lang="en-US" sz="1050" spc="-1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JhengHei UI"/>
                      </a:endParaRPr>
                    </a:p>
                    <a:p>
                      <a:pPr marL="67310" marR="167005" indent="0">
                        <a:lnSpc>
                          <a:spcPts val="1250"/>
                        </a:lnSpc>
                        <a:spcBef>
                          <a:spcPts val="45"/>
                        </a:spcBef>
                        <a:buFont typeface="Wingdings"/>
                        <a:buNone/>
                        <a:tabLst>
                          <a:tab pos="281305" algn="l"/>
                        </a:tabLst>
                      </a:pPr>
                      <a:r>
                        <a:rPr lang="ja-JP" altLang="en-US" sz="1050" spc="-1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　</a:t>
                      </a:r>
                      <a:r>
                        <a:rPr sz="1050" spc="-1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（</a:t>
                      </a:r>
                      <a:r>
                        <a:rPr sz="1050" spc="-1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匿名化）</a:t>
                      </a:r>
                      <a:endParaRPr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JhengHei UI"/>
                      </a:endParaRPr>
                    </a:p>
                    <a:p>
                      <a:pPr marL="280670" marR="90805" indent="-213360">
                        <a:lnSpc>
                          <a:spcPts val="1230"/>
                        </a:lnSpc>
                        <a:spcBef>
                          <a:spcPts val="20"/>
                        </a:spcBef>
                        <a:buFont typeface="Wingdings"/>
                        <a:buChar char=""/>
                        <a:tabLst>
                          <a:tab pos="281305" algn="l"/>
                        </a:tabLst>
                      </a:pPr>
                      <a:r>
                        <a:rPr sz="1050" dirty="0" err="1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医師に対する副業</a:t>
                      </a:r>
                      <a:r>
                        <a:rPr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・</a:t>
                      </a:r>
                      <a:r>
                        <a:rPr lang="ja-JP" altLang="en-US"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兼業許可書</a:t>
                      </a:r>
                      <a:endParaRPr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JhengHei UI"/>
                      </a:endParaRPr>
                    </a:p>
                    <a:p>
                      <a:pPr marR="85725" algn="r">
                        <a:lnSpc>
                          <a:spcPts val="1110"/>
                        </a:lnSpc>
                      </a:pPr>
                      <a:r>
                        <a:rPr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YaHei"/>
                        </a:rPr>
                        <a:t>等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  <a:p>
                      <a:pPr marL="112395" marR="168275">
                        <a:lnSpc>
                          <a:spcPct val="102600"/>
                        </a:lnSpc>
                        <a:spcBef>
                          <a:spcPts val="940"/>
                        </a:spcBef>
                      </a:pPr>
                      <a:endParaRPr lang="en-US" sz="8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JhengHei UI"/>
                      </a:endParaRPr>
                    </a:p>
                  </a:txBody>
                  <a:tcPr marL="0" marR="0" marT="3238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7310">
                        <a:lnSpc>
                          <a:spcPts val="1255"/>
                        </a:lnSpc>
                        <a:spcBef>
                          <a:spcPts val="254"/>
                        </a:spcBef>
                      </a:pPr>
                      <a:r>
                        <a:rPr sz="1050" spc="-1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＜例＞</a:t>
                      </a:r>
                      <a:endParaRPr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JhengHei UI"/>
                      </a:endParaRPr>
                    </a:p>
                    <a:p>
                      <a:pPr marL="280670" indent="-213995">
                        <a:lnSpc>
                          <a:spcPts val="1250"/>
                        </a:lnSpc>
                        <a:buFont typeface="Wingdings"/>
                        <a:buChar char=""/>
                        <a:tabLst>
                          <a:tab pos="281305" algn="l"/>
                        </a:tabLst>
                      </a:pPr>
                      <a:r>
                        <a:rPr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臨床研修プ</a:t>
                      </a:r>
                      <a:r>
                        <a:rPr sz="1050" spc="-5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ロ</a:t>
                      </a:r>
                      <a:r>
                        <a:rPr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グ</a:t>
                      </a:r>
                      <a:r>
                        <a:rPr sz="1050" spc="-1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ラ</a:t>
                      </a:r>
                      <a:r>
                        <a:rPr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ム</a:t>
                      </a:r>
                    </a:p>
                    <a:p>
                      <a:pPr marL="280670" indent="-213995">
                        <a:lnSpc>
                          <a:spcPts val="1240"/>
                        </a:lnSpc>
                        <a:buFont typeface="Wingdings"/>
                        <a:buChar char=""/>
                        <a:tabLst>
                          <a:tab pos="281305" algn="l"/>
                        </a:tabLst>
                      </a:pPr>
                      <a:r>
                        <a:rPr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専門研修プ</a:t>
                      </a:r>
                      <a:r>
                        <a:rPr sz="1050" spc="-5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ロ</a:t>
                      </a:r>
                      <a:r>
                        <a:rPr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グ</a:t>
                      </a:r>
                      <a:r>
                        <a:rPr sz="1050" spc="-1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ラ</a:t>
                      </a:r>
                      <a:r>
                        <a:rPr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ム</a:t>
                      </a:r>
                    </a:p>
                    <a:p>
                      <a:pPr marL="1457960">
                        <a:lnSpc>
                          <a:spcPts val="1245"/>
                        </a:lnSpc>
                      </a:pPr>
                      <a:r>
                        <a:rPr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等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0" marR="0" marT="3238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FCEC8D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0670" marR="67310" indent="-213360">
                        <a:lnSpc>
                          <a:spcPct val="100000"/>
                        </a:lnSpc>
                        <a:spcBef>
                          <a:spcPts val="254"/>
                        </a:spcBef>
                        <a:buFont typeface="Wingdings"/>
                        <a:buChar char=""/>
                        <a:tabLst>
                          <a:tab pos="281305" algn="l"/>
                        </a:tabLst>
                      </a:pP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審査</a:t>
                      </a:r>
                      <a:r>
                        <a:rPr sz="1050" spc="-8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組織に</a:t>
                      </a:r>
                      <a:r>
                        <a:rPr sz="1050" spc="-10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申請</a:t>
                      </a:r>
                      <a:r>
                        <a:rPr sz="1050" spc="-1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し</a:t>
                      </a:r>
                      <a:r>
                        <a:rPr sz="1050" spc="-23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た</a:t>
                      </a: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医</a:t>
                      </a:r>
                      <a:r>
                        <a:rPr sz="1050" spc="-6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療機関申請書</a:t>
                      </a:r>
                      <a:r>
                        <a:rPr sz="1050" spc="-65" dirty="0" err="1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、</a:t>
                      </a:r>
                      <a:r>
                        <a:rPr sz="1050" spc="-9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及び</a:t>
                      </a: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指</a:t>
                      </a:r>
                      <a:r>
                        <a:rPr sz="105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定後す</a:t>
                      </a:r>
                      <a:r>
                        <a:rPr sz="1050" spc="-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ぐ</a:t>
                      </a:r>
                      <a:r>
                        <a:rPr sz="105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に水準適用</a:t>
                      </a:r>
                      <a:r>
                        <a:rPr sz="1050" spc="-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の</a:t>
                      </a:r>
                      <a:r>
                        <a:rPr sz="105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該</a:t>
                      </a:r>
                      <a:r>
                        <a:rPr sz="1050" spc="-7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当者が</a:t>
                      </a:r>
                      <a:r>
                        <a:rPr sz="1050" spc="-20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い</a:t>
                      </a:r>
                      <a:r>
                        <a:rPr sz="1050" spc="-26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る</a:t>
                      </a:r>
                      <a:r>
                        <a:rPr sz="1050" spc="-6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場合</a:t>
                      </a:r>
                      <a:r>
                        <a:rPr sz="1050" spc="-6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は</a:t>
                      </a: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該当</a:t>
                      </a:r>
                      <a:r>
                        <a:rPr sz="1050" spc="-10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者の</a:t>
                      </a: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技能研修計画</a:t>
                      </a:r>
                      <a:endParaRPr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JhengHei UI"/>
                      </a:endParaRPr>
                    </a:p>
                  </a:txBody>
                  <a:tcPr marL="0" marR="0" marT="32384" marB="0">
                    <a:lnL w="9525" cap="flat" cmpd="sng" algn="ctr">
                      <a:solidFill>
                        <a:srgbClr val="FCEC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435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238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238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238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FCEC8D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0670" marR="169545" indent="-213360">
                        <a:lnSpc>
                          <a:spcPct val="100000"/>
                        </a:lnSpc>
                        <a:spcBef>
                          <a:spcPts val="254"/>
                        </a:spcBef>
                        <a:buFont typeface="Wingdings"/>
                        <a:buChar char=""/>
                        <a:tabLst>
                          <a:tab pos="281305" algn="l"/>
                        </a:tabLst>
                      </a:pPr>
                      <a:r>
                        <a:rPr sz="105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審査組織による審査結</a:t>
                      </a:r>
                      <a:r>
                        <a:rPr sz="1050" spc="-10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果の</a:t>
                      </a:r>
                      <a:endParaRPr lang="en-US" sz="1050" spc="-105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JhengHei UI"/>
                      </a:endParaRPr>
                    </a:p>
                    <a:p>
                      <a:pPr marL="67310" marR="169545" indent="0">
                        <a:lnSpc>
                          <a:spcPct val="100000"/>
                        </a:lnSpc>
                        <a:spcBef>
                          <a:spcPts val="254"/>
                        </a:spcBef>
                        <a:buFont typeface="Wingdings"/>
                        <a:buNone/>
                        <a:tabLst>
                          <a:tab pos="281305" algn="l"/>
                        </a:tabLst>
                      </a:pPr>
                      <a:r>
                        <a:rPr lang="ja-JP" altLang="en-US" sz="1050" spc="-10" baseline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　 </a:t>
                      </a: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通知書</a:t>
                      </a:r>
                      <a:endParaRPr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JhengHei UI"/>
                      </a:endParaRPr>
                    </a:p>
                  </a:txBody>
                  <a:tcPr marL="0" marR="0" marT="32384" marB="0">
                    <a:lnL w="9525">
                      <a:solidFill>
                        <a:srgbClr val="FCEC8D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501">
                <a:tc gridSpan="4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YaHei"/>
                        </a:rPr>
                        <a:t>　　　　　　　　　　　</a:t>
                      </a:r>
                      <a:r>
                        <a:rPr lang="ja-JP" altLang="en-US" sz="1200" baseline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YaHei"/>
                        </a:rPr>
                        <a:t> </a:t>
                      </a:r>
                      <a:r>
                        <a:rPr sz="105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YaHei"/>
                        </a:rPr>
                        <a:t>医師労働時間短縮計画</a:t>
                      </a:r>
                      <a:r>
                        <a:rPr sz="1050" dirty="0" err="1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YaHei"/>
                        </a:rPr>
                        <a:t>（案</a:t>
                      </a:r>
                      <a:r>
                        <a:rPr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YaHei"/>
                        </a:rPr>
                        <a:t>）</a:t>
                      </a:r>
                      <a:endParaRPr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YaHei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6628">
                <a:tc gridSpan="4">
                  <a:txBody>
                    <a:bodyPr/>
                    <a:lstStyle/>
                    <a:p>
                      <a:pPr marL="254000">
                        <a:lnSpc>
                          <a:spcPts val="1455"/>
                        </a:lnSpc>
                        <a:tabLst>
                          <a:tab pos="1524635" algn="l"/>
                        </a:tabLst>
                      </a:pPr>
                      <a:r>
                        <a:rPr sz="2625" spc="52" baseline="-9523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YaHei"/>
                        </a:rPr>
                        <a:t>	</a:t>
                      </a:r>
                      <a:r>
                        <a:rPr lang="ja-JP" altLang="en-US" sz="2625" spc="52" baseline="-9523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YaHei"/>
                        </a:rPr>
                        <a:t>　</a:t>
                      </a:r>
                      <a:r>
                        <a:rPr sz="1050" spc="-4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面接指導並び</a:t>
                      </a:r>
                      <a:r>
                        <a:rPr sz="1050" spc="-23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に</a:t>
                      </a: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休息時間確保体</a:t>
                      </a:r>
                      <a:r>
                        <a:rPr sz="1050" spc="-1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制</a:t>
                      </a:r>
                      <a:r>
                        <a:rPr sz="1050" spc="-204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が</a:t>
                      </a:r>
                      <a:r>
                        <a:rPr sz="1050" spc="-114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整備</a:t>
                      </a:r>
                      <a:r>
                        <a:rPr sz="1050" spc="-12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さ</a:t>
                      </a:r>
                      <a:r>
                        <a:rPr sz="1050" spc="-13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れ</a:t>
                      </a:r>
                      <a:r>
                        <a:rPr sz="1050" spc="-23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て</a:t>
                      </a:r>
                      <a:r>
                        <a:rPr sz="1050" spc="-204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い</a:t>
                      </a:r>
                      <a:r>
                        <a:rPr sz="1050" spc="-26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る</a:t>
                      </a:r>
                      <a:r>
                        <a:rPr sz="1050" spc="-34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こ</a:t>
                      </a:r>
                      <a:r>
                        <a:rPr sz="1050" spc="-40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と</a:t>
                      </a:r>
                      <a:r>
                        <a:rPr sz="1050" spc="-27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を</a:t>
                      </a:r>
                      <a:r>
                        <a:rPr sz="1050" spc="-9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証す</a:t>
                      </a:r>
                      <a:r>
                        <a:rPr sz="1050" spc="-26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る</a:t>
                      </a:r>
                      <a:r>
                        <a:rPr sz="1050" spc="-1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書</a:t>
                      </a: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類</a:t>
                      </a:r>
                      <a:endParaRPr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JhengHei UI"/>
                      </a:endParaRPr>
                    </a:p>
                    <a:p>
                      <a:pPr marL="254000">
                        <a:lnSpc>
                          <a:spcPts val="1895"/>
                        </a:lnSpc>
                        <a:tabLst>
                          <a:tab pos="2034539" algn="l"/>
                        </a:tabLst>
                      </a:pPr>
                      <a:r>
                        <a:rPr sz="2625" spc="52" baseline="-25396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YaHei"/>
                        </a:rPr>
                        <a:t>	</a:t>
                      </a:r>
                      <a:r>
                        <a:rPr sz="900" spc="15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医療</a:t>
                      </a:r>
                      <a:r>
                        <a:rPr sz="900" spc="1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法</a:t>
                      </a:r>
                      <a:r>
                        <a:rPr sz="900" spc="4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第</a:t>
                      </a:r>
                      <a:r>
                        <a:rPr sz="900" spc="35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113</a:t>
                      </a:r>
                      <a:r>
                        <a:rPr sz="9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条第３項第２号の</a:t>
                      </a:r>
                      <a:r>
                        <a:rPr sz="900" spc="-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要件</a:t>
                      </a:r>
                      <a:r>
                        <a:rPr sz="900" spc="-55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を</a:t>
                      </a:r>
                      <a:r>
                        <a:rPr sz="900" spc="-7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満</a:t>
                      </a:r>
                      <a:r>
                        <a:rPr sz="900" spc="-75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た</a:t>
                      </a:r>
                      <a:r>
                        <a:rPr sz="900" spc="-11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す</a:t>
                      </a:r>
                      <a:r>
                        <a:rPr sz="900" spc="-235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こ</a:t>
                      </a:r>
                      <a:r>
                        <a:rPr sz="900" spc="-285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と</a:t>
                      </a:r>
                      <a:r>
                        <a:rPr sz="900" spc="-19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を</a:t>
                      </a:r>
                      <a:r>
                        <a:rPr sz="900" spc="-45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証す</a:t>
                      </a:r>
                      <a:r>
                        <a:rPr sz="900" spc="-18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る</a:t>
                      </a:r>
                      <a:r>
                        <a:rPr sz="900" spc="15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書類</a:t>
                      </a:r>
                      <a:endParaRPr sz="8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JhengHei U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6688">
                <a:tc gridSpan="4">
                  <a:txBody>
                    <a:bodyPr/>
                    <a:lstStyle/>
                    <a:p>
                      <a:pPr marL="254000">
                        <a:lnSpc>
                          <a:spcPts val="1495"/>
                        </a:lnSpc>
                        <a:tabLst>
                          <a:tab pos="1767839" algn="l"/>
                        </a:tabLst>
                      </a:pPr>
                      <a:r>
                        <a:rPr sz="2625" spc="52" baseline="-19047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YaHei"/>
                        </a:rPr>
                        <a:t>	</a:t>
                      </a:r>
                      <a:r>
                        <a:rPr sz="1050" spc="-55" dirty="0" err="1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労働法制に</a:t>
                      </a:r>
                      <a:r>
                        <a:rPr sz="1050" spc="-200" dirty="0" err="1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か</a:t>
                      </a:r>
                      <a:r>
                        <a:rPr sz="1050" spc="-204" dirty="0" err="1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か</a:t>
                      </a:r>
                      <a:r>
                        <a:rPr sz="1050" spc="-265" dirty="0" err="1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る</a:t>
                      </a:r>
                      <a:r>
                        <a:rPr sz="1050" spc="-125" dirty="0" err="1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違反</a:t>
                      </a:r>
                      <a:r>
                        <a:rPr sz="1050" spc="-135" dirty="0" err="1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、</a:t>
                      </a:r>
                      <a:r>
                        <a:rPr sz="1050" spc="-24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そ</a:t>
                      </a:r>
                      <a:r>
                        <a:rPr sz="1050" spc="-23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の</a:t>
                      </a:r>
                      <a:r>
                        <a:rPr sz="1050" spc="-1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他</a:t>
                      </a:r>
                      <a:r>
                        <a:rPr sz="1050" spc="-204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の</a:t>
                      </a: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措</a:t>
                      </a:r>
                      <a:r>
                        <a:rPr sz="1050" spc="-1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置</a:t>
                      </a:r>
                      <a:r>
                        <a:rPr sz="1050" spc="-204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が</a:t>
                      </a:r>
                      <a:r>
                        <a:rPr sz="1050" spc="-16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な</a:t>
                      </a:r>
                      <a:r>
                        <a:rPr sz="1050" spc="-204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い</a:t>
                      </a:r>
                      <a:r>
                        <a:rPr sz="1050" spc="-34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こ</a:t>
                      </a:r>
                      <a:r>
                        <a:rPr sz="1050" spc="-40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と</a:t>
                      </a:r>
                      <a:r>
                        <a:rPr sz="1050" spc="-27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を</a:t>
                      </a:r>
                      <a:r>
                        <a:rPr sz="1050" spc="-9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証す</a:t>
                      </a:r>
                      <a:r>
                        <a:rPr sz="1050" spc="-26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る</a:t>
                      </a:r>
                      <a:r>
                        <a:rPr sz="1050" spc="-1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書</a:t>
                      </a:r>
                      <a:r>
                        <a:rPr sz="1050" spc="-1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類</a:t>
                      </a:r>
                      <a:endParaRPr sz="105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JhengHei UI"/>
                      </a:endParaRPr>
                    </a:p>
                    <a:p>
                      <a:pPr marL="254000">
                        <a:lnSpc>
                          <a:spcPts val="1935"/>
                        </a:lnSpc>
                        <a:tabLst>
                          <a:tab pos="1982470" algn="l"/>
                        </a:tabLst>
                      </a:pPr>
                      <a:r>
                        <a:rPr sz="2625" spc="52" baseline="-31746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YaHei"/>
                        </a:rPr>
                        <a:t>	</a:t>
                      </a:r>
                      <a:r>
                        <a:rPr sz="900" spc="15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医療法</a:t>
                      </a:r>
                      <a:r>
                        <a:rPr sz="900" spc="1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第</a:t>
                      </a:r>
                      <a:r>
                        <a:rPr sz="900" spc="45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113</a:t>
                      </a:r>
                      <a:r>
                        <a:rPr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条第３項第３号の</a:t>
                      </a:r>
                      <a:r>
                        <a:rPr sz="900" spc="-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要件</a:t>
                      </a:r>
                      <a:r>
                        <a:rPr sz="900" spc="-55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を</a:t>
                      </a:r>
                      <a:r>
                        <a:rPr sz="900" spc="-7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満</a:t>
                      </a:r>
                      <a:r>
                        <a:rPr sz="900" spc="-75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た</a:t>
                      </a:r>
                      <a:r>
                        <a:rPr sz="900" spc="-11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す</a:t>
                      </a:r>
                      <a:r>
                        <a:rPr sz="900" spc="-235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こ</a:t>
                      </a:r>
                      <a:r>
                        <a:rPr sz="900" spc="-285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と</a:t>
                      </a:r>
                      <a:r>
                        <a:rPr sz="900" spc="-19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を</a:t>
                      </a:r>
                      <a:r>
                        <a:rPr sz="900" spc="-25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誓約す</a:t>
                      </a:r>
                      <a:r>
                        <a:rPr sz="900" spc="-18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る</a:t>
                      </a:r>
                      <a:r>
                        <a:rPr sz="900" spc="15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書類</a:t>
                      </a:r>
                      <a:endParaRPr sz="8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JhengHei U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688">
                <a:tc gridSpan="4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ja-JP" altLang="en-US"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　　　　　　　　　　　　　 </a:t>
                      </a:r>
                      <a:r>
                        <a:rPr sz="105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評価セ</a:t>
                      </a:r>
                      <a:r>
                        <a:rPr sz="1050" spc="-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ンタ</a:t>
                      </a:r>
                      <a:r>
                        <a:rPr sz="105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ー</a:t>
                      </a:r>
                      <a:r>
                        <a:rPr sz="1050" spc="-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によ</a:t>
                      </a:r>
                      <a:r>
                        <a:rPr sz="105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る</a:t>
                      </a:r>
                      <a:r>
                        <a:rPr sz="1050" spc="-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評</a:t>
                      </a:r>
                      <a:r>
                        <a:rPr sz="105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価結</a:t>
                      </a:r>
                      <a:r>
                        <a:rPr sz="1050" spc="-5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果の</a:t>
                      </a:r>
                      <a:r>
                        <a:rPr sz="105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通知書</a:t>
                      </a:r>
                      <a:endParaRPr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icrosoft JhengHei UI"/>
                      </a:endParaRPr>
                    </a:p>
                    <a:p>
                      <a:pPr marL="168275" algn="l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lang="ja-JP" altLang="en-US" sz="8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　　　　　　　　　　　　　　　　　　</a:t>
                      </a:r>
                      <a:r>
                        <a:rPr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医療法</a:t>
                      </a:r>
                      <a:r>
                        <a:rPr sz="900" spc="-5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第</a:t>
                      </a:r>
                      <a:r>
                        <a:rPr sz="9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132</a:t>
                      </a:r>
                      <a:r>
                        <a:rPr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条の規定</a:t>
                      </a:r>
                      <a:r>
                        <a:rPr sz="900" spc="-5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によ</a:t>
                      </a:r>
                      <a:r>
                        <a:rPr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り通知され</a:t>
                      </a:r>
                      <a:r>
                        <a:rPr sz="900" spc="-5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た</a:t>
                      </a:r>
                      <a:r>
                        <a:rPr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法</a:t>
                      </a:r>
                      <a:r>
                        <a:rPr sz="900" spc="-5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第</a:t>
                      </a:r>
                      <a:r>
                        <a:rPr sz="9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131条第１項第１号の評価の結果</a:t>
                      </a:r>
                      <a:r>
                        <a:rPr sz="900" spc="-5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を</a:t>
                      </a:r>
                      <a:r>
                        <a:rPr sz="9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icrosoft JhengHei UI"/>
                        </a:rPr>
                        <a:t>示す書類</a:t>
                      </a: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9" name="object 10"/>
          <p:cNvSpPr/>
          <p:nvPr/>
        </p:nvSpPr>
        <p:spPr>
          <a:xfrm>
            <a:off x="2260638" y="4771130"/>
            <a:ext cx="3299656" cy="272420"/>
          </a:xfrm>
          <a:custGeom>
            <a:avLst/>
            <a:gdLst/>
            <a:ahLst/>
            <a:cxnLst/>
            <a:rect l="l" t="t" r="r" b="b"/>
            <a:pathLst>
              <a:path w="1589404" h="321310">
                <a:moveTo>
                  <a:pt x="0" y="320700"/>
                </a:moveTo>
                <a:lnTo>
                  <a:pt x="1589304" y="320700"/>
                </a:lnTo>
                <a:lnTo>
                  <a:pt x="1589304" y="0"/>
                </a:lnTo>
                <a:lnTo>
                  <a:pt x="0" y="0"/>
                </a:lnTo>
                <a:lnTo>
                  <a:pt x="0" y="320700"/>
                </a:lnTo>
                <a:close/>
              </a:path>
            </a:pathLst>
          </a:custGeom>
          <a:ln w="7093">
            <a:solidFill>
              <a:schemeClr val="accent5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10"/>
          <p:cNvSpPr/>
          <p:nvPr/>
        </p:nvSpPr>
        <p:spPr>
          <a:xfrm>
            <a:off x="2253998" y="5430122"/>
            <a:ext cx="3306295" cy="272420"/>
          </a:xfrm>
          <a:custGeom>
            <a:avLst/>
            <a:gdLst/>
            <a:ahLst/>
            <a:cxnLst/>
            <a:rect l="l" t="t" r="r" b="b"/>
            <a:pathLst>
              <a:path w="1589404" h="321310">
                <a:moveTo>
                  <a:pt x="0" y="320700"/>
                </a:moveTo>
                <a:lnTo>
                  <a:pt x="1589304" y="320700"/>
                </a:lnTo>
                <a:lnTo>
                  <a:pt x="1589304" y="0"/>
                </a:lnTo>
                <a:lnTo>
                  <a:pt x="0" y="0"/>
                </a:lnTo>
                <a:lnTo>
                  <a:pt x="0" y="320700"/>
                </a:lnTo>
                <a:close/>
              </a:path>
            </a:pathLst>
          </a:custGeom>
          <a:ln w="7093">
            <a:solidFill>
              <a:schemeClr val="accent5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10"/>
          <p:cNvSpPr/>
          <p:nvPr/>
        </p:nvSpPr>
        <p:spPr>
          <a:xfrm>
            <a:off x="2260638" y="6152092"/>
            <a:ext cx="4819295" cy="257945"/>
          </a:xfrm>
          <a:custGeom>
            <a:avLst/>
            <a:gdLst/>
            <a:ahLst/>
            <a:cxnLst/>
            <a:rect l="l" t="t" r="r" b="b"/>
            <a:pathLst>
              <a:path w="1589404" h="321310">
                <a:moveTo>
                  <a:pt x="0" y="320700"/>
                </a:moveTo>
                <a:lnTo>
                  <a:pt x="1589304" y="320700"/>
                </a:lnTo>
                <a:lnTo>
                  <a:pt x="1589304" y="0"/>
                </a:lnTo>
                <a:lnTo>
                  <a:pt x="0" y="0"/>
                </a:lnTo>
                <a:lnTo>
                  <a:pt x="0" y="320700"/>
                </a:lnTo>
                <a:close/>
              </a:path>
            </a:pathLst>
          </a:custGeom>
          <a:ln w="7093">
            <a:solidFill>
              <a:schemeClr val="accent5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20"/>
          <p:cNvSpPr/>
          <p:nvPr/>
        </p:nvSpPr>
        <p:spPr>
          <a:xfrm>
            <a:off x="154466" y="306213"/>
            <a:ext cx="9572932" cy="432902"/>
          </a:xfrm>
          <a:custGeom>
            <a:avLst/>
            <a:gdLst/>
            <a:ahLst/>
            <a:cxnLst/>
            <a:rect l="l" t="t" r="r" b="b"/>
            <a:pathLst>
              <a:path w="7377430" h="275590">
                <a:moveTo>
                  <a:pt x="7377196" y="0"/>
                </a:moveTo>
                <a:lnTo>
                  <a:pt x="0" y="0"/>
                </a:lnTo>
                <a:lnTo>
                  <a:pt x="0" y="274962"/>
                </a:lnTo>
                <a:lnTo>
                  <a:pt x="7377196" y="274962"/>
                </a:lnTo>
                <a:lnTo>
                  <a:pt x="7377196" y="0"/>
                </a:lnTo>
                <a:close/>
              </a:path>
            </a:pathLst>
          </a:custGeom>
          <a:solidFill>
            <a:srgbClr val="0F3084"/>
          </a:solidFill>
        </p:spPr>
        <p:txBody>
          <a:bodyPr wrap="square" lIns="0" tIns="0" rIns="0" bIns="0" rtlCol="0"/>
          <a:lstStyle/>
          <a:p>
            <a:pPr>
              <a:lnSpc>
                <a:spcPct val="150000"/>
              </a:lnSpc>
            </a:pPr>
            <a:r>
              <a:rPr lang="ja-JP" altLang="en-US" sz="1600" b="1" spc="235" dirty="0">
                <a:solidFill>
                  <a:schemeClr val="bg1"/>
                </a:solidFill>
                <a:latin typeface="Microsoft YaHei UI"/>
                <a:cs typeface="Microsoft YaHei UI"/>
              </a:rPr>
              <a:t>　添付</a:t>
            </a:r>
            <a:r>
              <a:rPr lang="ja-JP" altLang="en-US" sz="1600" b="1" spc="235" dirty="0" smtClean="0">
                <a:solidFill>
                  <a:schemeClr val="bg1"/>
                </a:solidFill>
                <a:latin typeface="Microsoft YaHei UI"/>
                <a:cs typeface="Microsoft YaHei UI"/>
              </a:rPr>
              <a:t>書類：各水準</a:t>
            </a:r>
            <a:r>
              <a:rPr lang="ja-JP" altLang="en-US" sz="1600" b="1" spc="235" dirty="0">
                <a:solidFill>
                  <a:schemeClr val="bg1"/>
                </a:solidFill>
                <a:latin typeface="Microsoft YaHei UI"/>
                <a:cs typeface="Microsoft YaHei UI"/>
              </a:rPr>
              <a:t>に応じた必要書類</a:t>
            </a:r>
          </a:p>
        </p:txBody>
      </p:sp>
      <p:sp>
        <p:nvSpPr>
          <p:cNvPr id="14" name="object 10"/>
          <p:cNvSpPr/>
          <p:nvPr/>
        </p:nvSpPr>
        <p:spPr>
          <a:xfrm>
            <a:off x="471719" y="2330068"/>
            <a:ext cx="2079814" cy="323426"/>
          </a:xfrm>
          <a:custGeom>
            <a:avLst/>
            <a:gdLst/>
            <a:ahLst/>
            <a:cxnLst/>
            <a:rect l="l" t="t" r="r" b="b"/>
            <a:pathLst>
              <a:path w="1589404" h="321310">
                <a:moveTo>
                  <a:pt x="0" y="320700"/>
                </a:moveTo>
                <a:lnTo>
                  <a:pt x="1589304" y="320700"/>
                </a:lnTo>
                <a:lnTo>
                  <a:pt x="1589304" y="0"/>
                </a:lnTo>
                <a:lnTo>
                  <a:pt x="0" y="0"/>
                </a:lnTo>
                <a:lnTo>
                  <a:pt x="0" y="320700"/>
                </a:lnTo>
                <a:close/>
              </a:path>
            </a:pathLst>
          </a:custGeom>
          <a:ln w="7093">
            <a:noFill/>
          </a:ln>
        </p:spPr>
        <p:txBody>
          <a:bodyPr wrap="square" lIns="0" tIns="0" rIns="0" bIns="0" rtlCol="0"/>
          <a:lstStyle/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医療法</a:t>
            </a:r>
            <a:r>
              <a:rPr lang="ja-JP" altLang="en-US" sz="900" spc="-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第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113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条第１項</a:t>
            </a:r>
            <a:r>
              <a:rPr lang="ja-JP" altLang="en-US" sz="900" spc="-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に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規定す</a:t>
            </a:r>
            <a:r>
              <a:rPr lang="ja-JP" altLang="en-US" sz="900" spc="-18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る</a:t>
            </a:r>
            <a:r>
              <a:rPr lang="ja-JP" altLang="en-US" sz="900" spc="-3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業務が</a:t>
            </a:r>
            <a:r>
              <a:rPr lang="ja-JP" altLang="en-US" sz="900" spc="-13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あ</a:t>
            </a:r>
            <a:r>
              <a:rPr lang="ja-JP" altLang="en-US" sz="900" spc="-18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る</a:t>
            </a:r>
            <a:r>
              <a:rPr lang="ja-JP" altLang="en-US" sz="900" spc="-23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こ</a:t>
            </a:r>
            <a:r>
              <a:rPr lang="ja-JP" altLang="en-US" sz="900" spc="-28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と</a:t>
            </a:r>
            <a:r>
              <a:rPr lang="ja-JP" altLang="en-US" sz="900" spc="-19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を</a:t>
            </a:r>
            <a:r>
              <a:rPr lang="ja-JP" altLang="en-US" sz="900" spc="-4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証す</a:t>
            </a:r>
            <a:r>
              <a:rPr lang="ja-JP" altLang="en-US" sz="900" spc="-18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る</a:t>
            </a:r>
            <a:r>
              <a:rPr lang="ja-JP" altLang="en-US" sz="900" spc="1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書類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  <a:cs typeface="Microsoft JhengHei UI"/>
            </a:endParaRPr>
          </a:p>
          <a:p>
            <a:endParaRPr sz="900" dirty="0"/>
          </a:p>
        </p:txBody>
      </p:sp>
      <p:sp>
        <p:nvSpPr>
          <p:cNvPr id="15" name="object 10"/>
          <p:cNvSpPr/>
          <p:nvPr/>
        </p:nvSpPr>
        <p:spPr>
          <a:xfrm>
            <a:off x="2761673" y="2330068"/>
            <a:ext cx="2127250" cy="323426"/>
          </a:xfrm>
          <a:custGeom>
            <a:avLst/>
            <a:gdLst/>
            <a:ahLst/>
            <a:cxnLst/>
            <a:rect l="l" t="t" r="r" b="b"/>
            <a:pathLst>
              <a:path w="1589404" h="321310">
                <a:moveTo>
                  <a:pt x="0" y="320700"/>
                </a:moveTo>
                <a:lnTo>
                  <a:pt x="1589304" y="320700"/>
                </a:lnTo>
                <a:lnTo>
                  <a:pt x="1589304" y="0"/>
                </a:lnTo>
                <a:lnTo>
                  <a:pt x="0" y="0"/>
                </a:lnTo>
                <a:lnTo>
                  <a:pt x="0" y="320700"/>
                </a:lnTo>
                <a:close/>
              </a:path>
            </a:pathLst>
          </a:custGeom>
          <a:ln w="7093">
            <a:noFill/>
          </a:ln>
        </p:spPr>
        <p:txBody>
          <a:bodyPr wrap="square" lIns="0" tIns="0" rIns="0" bIns="0" rtlCol="0"/>
          <a:lstStyle/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医療法第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118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条第１項の指定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にかかる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派遣の実施に関する書類</a:t>
            </a:r>
          </a:p>
          <a:p>
            <a:endParaRPr sz="900" dirty="0"/>
          </a:p>
        </p:txBody>
      </p:sp>
      <p:sp>
        <p:nvSpPr>
          <p:cNvPr id="16" name="object 10"/>
          <p:cNvSpPr/>
          <p:nvPr/>
        </p:nvSpPr>
        <p:spPr>
          <a:xfrm>
            <a:off x="404395" y="2273616"/>
            <a:ext cx="2169677" cy="398350"/>
          </a:xfrm>
          <a:custGeom>
            <a:avLst/>
            <a:gdLst/>
            <a:ahLst/>
            <a:cxnLst/>
            <a:rect l="l" t="t" r="r" b="b"/>
            <a:pathLst>
              <a:path w="1589404" h="321310">
                <a:moveTo>
                  <a:pt x="0" y="320700"/>
                </a:moveTo>
                <a:lnTo>
                  <a:pt x="1589304" y="320700"/>
                </a:lnTo>
                <a:lnTo>
                  <a:pt x="1589304" y="0"/>
                </a:lnTo>
                <a:lnTo>
                  <a:pt x="0" y="0"/>
                </a:lnTo>
                <a:lnTo>
                  <a:pt x="0" y="320700"/>
                </a:lnTo>
                <a:close/>
              </a:path>
            </a:pathLst>
          </a:custGeom>
          <a:ln w="7093">
            <a:solidFill>
              <a:schemeClr val="accent5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sz="900" dirty="0"/>
          </a:p>
        </p:txBody>
      </p:sp>
      <p:sp>
        <p:nvSpPr>
          <p:cNvPr id="18" name="object 10"/>
          <p:cNvSpPr/>
          <p:nvPr/>
        </p:nvSpPr>
        <p:spPr>
          <a:xfrm>
            <a:off x="2681179" y="2282408"/>
            <a:ext cx="2253338" cy="398350"/>
          </a:xfrm>
          <a:custGeom>
            <a:avLst/>
            <a:gdLst/>
            <a:ahLst/>
            <a:cxnLst/>
            <a:rect l="l" t="t" r="r" b="b"/>
            <a:pathLst>
              <a:path w="1589404" h="321310">
                <a:moveTo>
                  <a:pt x="0" y="320700"/>
                </a:moveTo>
                <a:lnTo>
                  <a:pt x="1589304" y="320700"/>
                </a:lnTo>
                <a:lnTo>
                  <a:pt x="1589304" y="0"/>
                </a:lnTo>
                <a:lnTo>
                  <a:pt x="0" y="0"/>
                </a:lnTo>
                <a:lnTo>
                  <a:pt x="0" y="320700"/>
                </a:lnTo>
                <a:close/>
              </a:path>
            </a:pathLst>
          </a:custGeom>
          <a:ln w="7093">
            <a:solidFill>
              <a:schemeClr val="accent5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sz="900" dirty="0"/>
          </a:p>
        </p:txBody>
      </p:sp>
      <p:sp>
        <p:nvSpPr>
          <p:cNvPr id="19" name="object 10"/>
          <p:cNvSpPr/>
          <p:nvPr/>
        </p:nvSpPr>
        <p:spPr>
          <a:xfrm>
            <a:off x="5037042" y="2282408"/>
            <a:ext cx="2169677" cy="398350"/>
          </a:xfrm>
          <a:custGeom>
            <a:avLst/>
            <a:gdLst/>
            <a:ahLst/>
            <a:cxnLst/>
            <a:rect l="l" t="t" r="r" b="b"/>
            <a:pathLst>
              <a:path w="1589404" h="321310">
                <a:moveTo>
                  <a:pt x="0" y="320700"/>
                </a:moveTo>
                <a:lnTo>
                  <a:pt x="1589304" y="320700"/>
                </a:lnTo>
                <a:lnTo>
                  <a:pt x="1589304" y="0"/>
                </a:lnTo>
                <a:lnTo>
                  <a:pt x="0" y="0"/>
                </a:lnTo>
                <a:lnTo>
                  <a:pt x="0" y="320700"/>
                </a:lnTo>
                <a:close/>
              </a:path>
            </a:pathLst>
          </a:custGeom>
          <a:ln w="7093">
            <a:solidFill>
              <a:schemeClr val="accent5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sz="900" dirty="0"/>
          </a:p>
        </p:txBody>
      </p:sp>
      <p:sp>
        <p:nvSpPr>
          <p:cNvPr id="21" name="object 10"/>
          <p:cNvSpPr/>
          <p:nvPr/>
        </p:nvSpPr>
        <p:spPr>
          <a:xfrm>
            <a:off x="4978476" y="2343603"/>
            <a:ext cx="2321385" cy="323426"/>
          </a:xfrm>
          <a:custGeom>
            <a:avLst/>
            <a:gdLst/>
            <a:ahLst/>
            <a:cxnLst/>
            <a:rect l="l" t="t" r="r" b="b"/>
            <a:pathLst>
              <a:path w="1589404" h="321310">
                <a:moveTo>
                  <a:pt x="0" y="320700"/>
                </a:moveTo>
                <a:lnTo>
                  <a:pt x="1589304" y="320700"/>
                </a:lnTo>
                <a:lnTo>
                  <a:pt x="1589304" y="0"/>
                </a:lnTo>
                <a:lnTo>
                  <a:pt x="0" y="0"/>
                </a:lnTo>
                <a:lnTo>
                  <a:pt x="0" y="320700"/>
                </a:lnTo>
                <a:close/>
              </a:path>
            </a:pathLst>
          </a:custGeom>
          <a:ln w="7093">
            <a:noFill/>
          </a:ln>
        </p:spPr>
        <p:txBody>
          <a:bodyPr wrap="square" lIns="0" tIns="0" rIns="0" bIns="0" rtlCol="0"/>
          <a:lstStyle/>
          <a:p>
            <a:pPr marL="136525" marR="143510">
              <a:lnSpc>
                <a:spcPct val="102600"/>
              </a:lnSpc>
              <a:spcBef>
                <a:spcPts val="795"/>
              </a:spcBef>
            </a:pPr>
            <a:r>
              <a:rPr lang="ja-JP" altLang="en-US" sz="900" spc="-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医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療法</a:t>
            </a:r>
            <a:r>
              <a:rPr lang="ja-JP" altLang="en-US" sz="900" spc="-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第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119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条第１項の指定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に</a:t>
            </a:r>
            <a:r>
              <a:rPr lang="ja-JP" altLang="en-US" sz="900" spc="-8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係る</a:t>
            </a:r>
            <a:r>
              <a:rPr lang="ja-JP" altLang="en-US" sz="900" spc="-3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業務が</a:t>
            </a:r>
            <a:r>
              <a:rPr lang="ja-JP" altLang="en-US" sz="900" spc="-13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あ</a:t>
            </a:r>
            <a:r>
              <a:rPr lang="ja-JP" altLang="en-US" sz="900" spc="-18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る</a:t>
            </a:r>
            <a:r>
              <a:rPr lang="ja-JP" altLang="en-US" sz="900" spc="-23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こ</a:t>
            </a:r>
            <a:r>
              <a:rPr lang="ja-JP" altLang="en-US" sz="900" spc="-28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と</a:t>
            </a:r>
            <a:r>
              <a:rPr lang="ja-JP" altLang="en-US" sz="900" spc="-19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を</a:t>
            </a:r>
            <a:r>
              <a:rPr lang="ja-JP" altLang="en-US" sz="900" spc="-4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証す</a:t>
            </a:r>
            <a:r>
              <a:rPr lang="ja-JP" altLang="en-US" sz="900" spc="-18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る</a:t>
            </a:r>
            <a:r>
              <a:rPr lang="ja-JP" altLang="en-US" sz="900" spc="1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書類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  <a:cs typeface="Microsoft JhengHei UI"/>
            </a:endParaRPr>
          </a:p>
          <a:p>
            <a:endParaRPr sz="900" dirty="0"/>
          </a:p>
        </p:txBody>
      </p:sp>
      <p:sp>
        <p:nvSpPr>
          <p:cNvPr id="22" name="object 10"/>
          <p:cNvSpPr/>
          <p:nvPr/>
        </p:nvSpPr>
        <p:spPr>
          <a:xfrm>
            <a:off x="7357834" y="2287609"/>
            <a:ext cx="2169677" cy="398350"/>
          </a:xfrm>
          <a:custGeom>
            <a:avLst/>
            <a:gdLst/>
            <a:ahLst/>
            <a:cxnLst/>
            <a:rect l="l" t="t" r="r" b="b"/>
            <a:pathLst>
              <a:path w="1589404" h="321310">
                <a:moveTo>
                  <a:pt x="0" y="320700"/>
                </a:moveTo>
                <a:lnTo>
                  <a:pt x="1589304" y="320700"/>
                </a:lnTo>
                <a:lnTo>
                  <a:pt x="1589304" y="0"/>
                </a:lnTo>
                <a:lnTo>
                  <a:pt x="0" y="0"/>
                </a:lnTo>
                <a:lnTo>
                  <a:pt x="0" y="320700"/>
                </a:lnTo>
                <a:close/>
              </a:path>
            </a:pathLst>
          </a:custGeom>
          <a:ln w="7093">
            <a:solidFill>
              <a:schemeClr val="accent5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sz="900" dirty="0"/>
          </a:p>
        </p:txBody>
      </p:sp>
      <p:sp>
        <p:nvSpPr>
          <p:cNvPr id="24" name="object 10"/>
          <p:cNvSpPr/>
          <p:nvPr/>
        </p:nvSpPr>
        <p:spPr>
          <a:xfrm>
            <a:off x="7343820" y="2343603"/>
            <a:ext cx="2286215" cy="323426"/>
          </a:xfrm>
          <a:custGeom>
            <a:avLst/>
            <a:gdLst/>
            <a:ahLst/>
            <a:cxnLst/>
            <a:rect l="l" t="t" r="r" b="b"/>
            <a:pathLst>
              <a:path w="1589404" h="321310">
                <a:moveTo>
                  <a:pt x="0" y="320700"/>
                </a:moveTo>
                <a:lnTo>
                  <a:pt x="1589304" y="320700"/>
                </a:lnTo>
                <a:lnTo>
                  <a:pt x="1589304" y="0"/>
                </a:lnTo>
                <a:lnTo>
                  <a:pt x="0" y="0"/>
                </a:lnTo>
                <a:lnTo>
                  <a:pt x="0" y="320700"/>
                </a:lnTo>
                <a:close/>
              </a:path>
            </a:pathLst>
          </a:custGeom>
          <a:ln w="7093">
            <a:noFill/>
          </a:ln>
        </p:spPr>
        <p:txBody>
          <a:bodyPr wrap="square" lIns="0" tIns="0" rIns="0" bIns="0" rtlCol="0"/>
          <a:lstStyle/>
          <a:p>
            <a:pPr marL="109855" marR="170815">
              <a:lnSpc>
                <a:spcPct val="102600"/>
              </a:lnSpc>
              <a:spcBef>
                <a:spcPts val="670"/>
              </a:spcBef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医療法</a:t>
            </a:r>
            <a:r>
              <a:rPr lang="ja-JP" altLang="en-US" sz="900" spc="-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第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120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条第１項の指定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に</a:t>
            </a:r>
            <a:r>
              <a:rPr lang="ja-JP" altLang="en-US" sz="900" spc="-8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係る</a:t>
            </a:r>
            <a:r>
              <a:rPr lang="ja-JP" altLang="en-US" sz="900" spc="-3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業務が</a:t>
            </a:r>
            <a:r>
              <a:rPr lang="ja-JP" altLang="en-US" sz="900" spc="-13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あ</a:t>
            </a:r>
            <a:r>
              <a:rPr lang="ja-JP" altLang="en-US" sz="900" spc="-18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る</a:t>
            </a:r>
            <a:r>
              <a:rPr lang="ja-JP" altLang="en-US" sz="900" spc="-23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こ</a:t>
            </a:r>
            <a:r>
              <a:rPr lang="ja-JP" altLang="en-US" sz="900" spc="-28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と</a:t>
            </a:r>
            <a:r>
              <a:rPr lang="ja-JP" altLang="en-US" sz="900" spc="-19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を</a:t>
            </a:r>
            <a:r>
              <a:rPr lang="ja-JP" altLang="en-US" sz="900" spc="-4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証す</a:t>
            </a:r>
            <a:r>
              <a:rPr lang="ja-JP" altLang="en-US" sz="900" spc="-18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る</a:t>
            </a:r>
            <a:r>
              <a:rPr lang="ja-JP" altLang="en-US" sz="900" spc="1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書類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  <a:cs typeface="Microsoft JhengHei UI"/>
            </a:endParaRPr>
          </a:p>
          <a:p>
            <a:endParaRPr sz="900" dirty="0"/>
          </a:p>
        </p:txBody>
      </p:sp>
      <p:sp>
        <p:nvSpPr>
          <p:cNvPr id="28" name="object 10"/>
          <p:cNvSpPr/>
          <p:nvPr/>
        </p:nvSpPr>
        <p:spPr>
          <a:xfrm>
            <a:off x="7354555" y="3590555"/>
            <a:ext cx="2275480" cy="323426"/>
          </a:xfrm>
          <a:custGeom>
            <a:avLst/>
            <a:gdLst/>
            <a:ahLst/>
            <a:cxnLst/>
            <a:rect l="l" t="t" r="r" b="b"/>
            <a:pathLst>
              <a:path w="1589404" h="321310">
                <a:moveTo>
                  <a:pt x="0" y="320700"/>
                </a:moveTo>
                <a:lnTo>
                  <a:pt x="1589304" y="320700"/>
                </a:lnTo>
                <a:lnTo>
                  <a:pt x="1589304" y="0"/>
                </a:lnTo>
                <a:lnTo>
                  <a:pt x="0" y="0"/>
                </a:lnTo>
                <a:lnTo>
                  <a:pt x="0" y="320700"/>
                </a:lnTo>
                <a:close/>
              </a:path>
            </a:pathLst>
          </a:custGeom>
          <a:ln w="7093">
            <a:noFill/>
          </a:ln>
        </p:spPr>
        <p:txBody>
          <a:bodyPr wrap="square" lIns="0" tIns="0" rIns="0" bIns="0" rtlCol="0"/>
          <a:lstStyle/>
          <a:p>
            <a:pPr marL="121920" marR="161925">
              <a:lnSpc>
                <a:spcPct val="102600"/>
              </a:lnSpc>
              <a:spcBef>
                <a:spcPts val="1085"/>
              </a:spcBef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医療法</a:t>
            </a:r>
            <a:r>
              <a:rPr lang="ja-JP" altLang="en-US" sz="900" spc="-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第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120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条第１項の確認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を</a:t>
            </a:r>
            <a:r>
              <a:rPr lang="ja-JP" altLang="en-US" sz="900" spc="-6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受け</a:t>
            </a:r>
            <a:r>
              <a:rPr lang="ja-JP" altLang="en-US" sz="900" spc="-165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た</a:t>
            </a:r>
            <a:r>
              <a:rPr lang="ja-JP" altLang="en-US" sz="900" spc="-235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こ</a:t>
            </a:r>
            <a:r>
              <a:rPr lang="ja-JP" altLang="en-US" sz="900" spc="-285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と</a:t>
            </a:r>
            <a:r>
              <a:rPr lang="ja-JP" altLang="en-US" sz="900" spc="-19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を</a:t>
            </a:r>
            <a:r>
              <a:rPr lang="ja-JP" altLang="en-US" sz="900" spc="-4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証す</a:t>
            </a:r>
            <a:r>
              <a:rPr lang="ja-JP" altLang="en-US" sz="900" spc="-18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る</a:t>
            </a:r>
            <a:r>
              <a:rPr lang="ja-JP" altLang="en-US" sz="900" spc="1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icrosoft JhengHei UI"/>
              </a:rPr>
              <a:t>書類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  <a:cs typeface="Microsoft JhengHei UI"/>
            </a:endParaRPr>
          </a:p>
          <a:p>
            <a:endParaRPr sz="900" dirty="0"/>
          </a:p>
        </p:txBody>
      </p:sp>
      <p:sp>
        <p:nvSpPr>
          <p:cNvPr id="33" name="object 10"/>
          <p:cNvSpPr/>
          <p:nvPr/>
        </p:nvSpPr>
        <p:spPr>
          <a:xfrm>
            <a:off x="7357834" y="3553093"/>
            <a:ext cx="2169677" cy="398350"/>
          </a:xfrm>
          <a:custGeom>
            <a:avLst/>
            <a:gdLst/>
            <a:ahLst/>
            <a:cxnLst/>
            <a:rect l="l" t="t" r="r" b="b"/>
            <a:pathLst>
              <a:path w="1589404" h="321310">
                <a:moveTo>
                  <a:pt x="0" y="320700"/>
                </a:moveTo>
                <a:lnTo>
                  <a:pt x="1589304" y="320700"/>
                </a:lnTo>
                <a:lnTo>
                  <a:pt x="1589304" y="0"/>
                </a:lnTo>
                <a:lnTo>
                  <a:pt x="0" y="0"/>
                </a:lnTo>
                <a:lnTo>
                  <a:pt x="0" y="320700"/>
                </a:lnTo>
                <a:close/>
              </a:path>
            </a:pathLst>
          </a:custGeom>
          <a:ln w="7093">
            <a:solidFill>
              <a:schemeClr val="accent5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sz="900" dirty="0"/>
          </a:p>
        </p:txBody>
      </p:sp>
      <p:cxnSp>
        <p:nvCxnSpPr>
          <p:cNvPr id="3" name="直線コネクタ 2"/>
          <p:cNvCxnSpPr/>
          <p:nvPr/>
        </p:nvCxnSpPr>
        <p:spPr>
          <a:xfrm>
            <a:off x="7267359" y="1288833"/>
            <a:ext cx="0" cy="2880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角丸四角形吹き出し 1"/>
          <p:cNvSpPr/>
          <p:nvPr/>
        </p:nvSpPr>
        <p:spPr>
          <a:xfrm>
            <a:off x="1272635" y="3168074"/>
            <a:ext cx="932252" cy="422481"/>
          </a:xfrm>
          <a:prstGeom prst="wedgeRoundRectCallout">
            <a:avLst>
              <a:gd name="adj1" fmla="val -29208"/>
              <a:gd name="adj2" fmla="val -159165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様式１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3907145" y="4124507"/>
            <a:ext cx="5281918" cy="628151"/>
          </a:xfrm>
          <a:custGeom>
            <a:avLst/>
            <a:gdLst>
              <a:gd name="connsiteX0" fmla="*/ 0 w 2814306"/>
              <a:gd name="connsiteY0" fmla="*/ 79013 h 474071"/>
              <a:gd name="connsiteX1" fmla="*/ 79013 w 2814306"/>
              <a:gd name="connsiteY1" fmla="*/ 0 h 474071"/>
              <a:gd name="connsiteX2" fmla="*/ 469051 w 2814306"/>
              <a:gd name="connsiteY2" fmla="*/ 0 h 474071"/>
              <a:gd name="connsiteX3" fmla="*/ 469051 w 2814306"/>
              <a:gd name="connsiteY3" fmla="*/ 0 h 474071"/>
              <a:gd name="connsiteX4" fmla="*/ 1172628 w 2814306"/>
              <a:gd name="connsiteY4" fmla="*/ 0 h 474071"/>
              <a:gd name="connsiteX5" fmla="*/ 2735293 w 2814306"/>
              <a:gd name="connsiteY5" fmla="*/ 0 h 474071"/>
              <a:gd name="connsiteX6" fmla="*/ 2814306 w 2814306"/>
              <a:gd name="connsiteY6" fmla="*/ 79013 h 474071"/>
              <a:gd name="connsiteX7" fmla="*/ 2814306 w 2814306"/>
              <a:gd name="connsiteY7" fmla="*/ 276541 h 474071"/>
              <a:gd name="connsiteX8" fmla="*/ 2814306 w 2814306"/>
              <a:gd name="connsiteY8" fmla="*/ 276541 h 474071"/>
              <a:gd name="connsiteX9" fmla="*/ 2814306 w 2814306"/>
              <a:gd name="connsiteY9" fmla="*/ 395059 h 474071"/>
              <a:gd name="connsiteX10" fmla="*/ 2814306 w 2814306"/>
              <a:gd name="connsiteY10" fmla="*/ 395058 h 474071"/>
              <a:gd name="connsiteX11" fmla="*/ 2735293 w 2814306"/>
              <a:gd name="connsiteY11" fmla="*/ 474071 h 474071"/>
              <a:gd name="connsiteX12" fmla="*/ 1172628 w 2814306"/>
              <a:gd name="connsiteY12" fmla="*/ 474071 h 474071"/>
              <a:gd name="connsiteX13" fmla="*/ 469051 w 2814306"/>
              <a:gd name="connsiteY13" fmla="*/ 474071 h 474071"/>
              <a:gd name="connsiteX14" fmla="*/ 469051 w 2814306"/>
              <a:gd name="connsiteY14" fmla="*/ 474071 h 474071"/>
              <a:gd name="connsiteX15" fmla="*/ 79013 w 2814306"/>
              <a:gd name="connsiteY15" fmla="*/ 474071 h 474071"/>
              <a:gd name="connsiteX16" fmla="*/ 0 w 2814306"/>
              <a:gd name="connsiteY16" fmla="*/ 395058 h 474071"/>
              <a:gd name="connsiteX17" fmla="*/ 0 w 2814306"/>
              <a:gd name="connsiteY17" fmla="*/ 395059 h 474071"/>
              <a:gd name="connsiteX18" fmla="*/ -2467612 w 2814306"/>
              <a:gd name="connsiteY18" fmla="*/ 264854 h 474071"/>
              <a:gd name="connsiteX19" fmla="*/ 0 w 2814306"/>
              <a:gd name="connsiteY19" fmla="*/ 276541 h 474071"/>
              <a:gd name="connsiteX20" fmla="*/ 0 w 2814306"/>
              <a:gd name="connsiteY20" fmla="*/ 79013 h 474071"/>
              <a:gd name="connsiteX0" fmla="*/ 2467612 w 5281918"/>
              <a:gd name="connsiteY0" fmla="*/ 79013 h 640325"/>
              <a:gd name="connsiteX1" fmla="*/ 2546625 w 5281918"/>
              <a:gd name="connsiteY1" fmla="*/ 0 h 640325"/>
              <a:gd name="connsiteX2" fmla="*/ 2936663 w 5281918"/>
              <a:gd name="connsiteY2" fmla="*/ 0 h 640325"/>
              <a:gd name="connsiteX3" fmla="*/ 2936663 w 5281918"/>
              <a:gd name="connsiteY3" fmla="*/ 0 h 640325"/>
              <a:gd name="connsiteX4" fmla="*/ 3640240 w 5281918"/>
              <a:gd name="connsiteY4" fmla="*/ 0 h 640325"/>
              <a:gd name="connsiteX5" fmla="*/ 5202905 w 5281918"/>
              <a:gd name="connsiteY5" fmla="*/ 0 h 640325"/>
              <a:gd name="connsiteX6" fmla="*/ 5281918 w 5281918"/>
              <a:gd name="connsiteY6" fmla="*/ 79013 h 640325"/>
              <a:gd name="connsiteX7" fmla="*/ 5281918 w 5281918"/>
              <a:gd name="connsiteY7" fmla="*/ 276541 h 640325"/>
              <a:gd name="connsiteX8" fmla="*/ 5281918 w 5281918"/>
              <a:gd name="connsiteY8" fmla="*/ 276541 h 640325"/>
              <a:gd name="connsiteX9" fmla="*/ 5281918 w 5281918"/>
              <a:gd name="connsiteY9" fmla="*/ 395059 h 640325"/>
              <a:gd name="connsiteX10" fmla="*/ 5281918 w 5281918"/>
              <a:gd name="connsiteY10" fmla="*/ 395058 h 640325"/>
              <a:gd name="connsiteX11" fmla="*/ 5202905 w 5281918"/>
              <a:gd name="connsiteY11" fmla="*/ 474071 h 640325"/>
              <a:gd name="connsiteX12" fmla="*/ 3640240 w 5281918"/>
              <a:gd name="connsiteY12" fmla="*/ 474071 h 640325"/>
              <a:gd name="connsiteX13" fmla="*/ 2936663 w 5281918"/>
              <a:gd name="connsiteY13" fmla="*/ 474071 h 640325"/>
              <a:gd name="connsiteX14" fmla="*/ 2936663 w 5281918"/>
              <a:gd name="connsiteY14" fmla="*/ 474071 h 640325"/>
              <a:gd name="connsiteX15" fmla="*/ 1807715 w 5281918"/>
              <a:gd name="connsiteY15" fmla="*/ 640325 h 640325"/>
              <a:gd name="connsiteX16" fmla="*/ 2467612 w 5281918"/>
              <a:gd name="connsiteY16" fmla="*/ 395058 h 640325"/>
              <a:gd name="connsiteX17" fmla="*/ 2467612 w 5281918"/>
              <a:gd name="connsiteY17" fmla="*/ 395059 h 640325"/>
              <a:gd name="connsiteX18" fmla="*/ 0 w 5281918"/>
              <a:gd name="connsiteY18" fmla="*/ 264854 h 640325"/>
              <a:gd name="connsiteX19" fmla="*/ 2467612 w 5281918"/>
              <a:gd name="connsiteY19" fmla="*/ 276541 h 640325"/>
              <a:gd name="connsiteX20" fmla="*/ 2467612 w 5281918"/>
              <a:gd name="connsiteY20" fmla="*/ 79013 h 64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281918" h="640325">
                <a:moveTo>
                  <a:pt x="2467612" y="79013"/>
                </a:moveTo>
                <a:cubicBezTo>
                  <a:pt x="2467612" y="35375"/>
                  <a:pt x="2502987" y="0"/>
                  <a:pt x="2546625" y="0"/>
                </a:cubicBezTo>
                <a:lnTo>
                  <a:pt x="2936663" y="0"/>
                </a:lnTo>
                <a:lnTo>
                  <a:pt x="2936663" y="0"/>
                </a:lnTo>
                <a:lnTo>
                  <a:pt x="3640240" y="0"/>
                </a:lnTo>
                <a:lnTo>
                  <a:pt x="5202905" y="0"/>
                </a:lnTo>
                <a:cubicBezTo>
                  <a:pt x="5246543" y="0"/>
                  <a:pt x="5281918" y="35375"/>
                  <a:pt x="5281918" y="79013"/>
                </a:cubicBezTo>
                <a:lnTo>
                  <a:pt x="5281918" y="276541"/>
                </a:lnTo>
                <a:lnTo>
                  <a:pt x="5281918" y="276541"/>
                </a:lnTo>
                <a:lnTo>
                  <a:pt x="5281918" y="395059"/>
                </a:lnTo>
                <a:lnTo>
                  <a:pt x="5281918" y="395058"/>
                </a:lnTo>
                <a:cubicBezTo>
                  <a:pt x="5281918" y="438696"/>
                  <a:pt x="5246543" y="474071"/>
                  <a:pt x="5202905" y="474071"/>
                </a:cubicBezTo>
                <a:lnTo>
                  <a:pt x="3640240" y="474071"/>
                </a:lnTo>
                <a:lnTo>
                  <a:pt x="2936663" y="474071"/>
                </a:lnTo>
                <a:lnTo>
                  <a:pt x="2936663" y="474071"/>
                </a:lnTo>
                <a:cubicBezTo>
                  <a:pt x="2806650" y="474071"/>
                  <a:pt x="1937728" y="640325"/>
                  <a:pt x="1807715" y="640325"/>
                </a:cubicBezTo>
                <a:cubicBezTo>
                  <a:pt x="1764077" y="640325"/>
                  <a:pt x="2467612" y="438696"/>
                  <a:pt x="2467612" y="395058"/>
                </a:cubicBezTo>
                <a:lnTo>
                  <a:pt x="2467612" y="395059"/>
                </a:lnTo>
                <a:lnTo>
                  <a:pt x="0" y="264854"/>
                </a:lnTo>
                <a:lnTo>
                  <a:pt x="2467612" y="276541"/>
                </a:lnTo>
                <a:lnTo>
                  <a:pt x="2467612" y="79013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　　　　　　　　　　　　　　　　　　評価センターの評価を完了したもの　</a:t>
            </a:r>
            <a:endParaRPr kumimoji="1" lang="en-US" altLang="ja-JP" sz="1100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6957280" y="4978738"/>
            <a:ext cx="985994" cy="542564"/>
          </a:xfrm>
          <a:prstGeom prst="wedgeRoundRectCallout">
            <a:avLst>
              <a:gd name="adj1" fmla="val -183663"/>
              <a:gd name="adj2" fmla="val 52191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様式５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6" name="角丸四角形吹き出し 25"/>
          <p:cNvSpPr/>
          <p:nvPr/>
        </p:nvSpPr>
        <p:spPr>
          <a:xfrm>
            <a:off x="6470333" y="5642483"/>
            <a:ext cx="2748020" cy="453331"/>
          </a:xfrm>
          <a:prstGeom prst="wedgeRoundRectCallout">
            <a:avLst>
              <a:gd name="adj1" fmla="val -58952"/>
              <a:gd name="adj2" fmla="val 53936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評価センターからの評価結果通知書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3352800" y="3168074"/>
            <a:ext cx="932252" cy="422481"/>
          </a:xfrm>
          <a:prstGeom prst="wedgeRoundRectCallout">
            <a:avLst>
              <a:gd name="adj1" fmla="val -29208"/>
              <a:gd name="adj2" fmla="val -159165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様式２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4" name="角丸四角形吹き出し 33"/>
          <p:cNvSpPr/>
          <p:nvPr/>
        </p:nvSpPr>
        <p:spPr>
          <a:xfrm>
            <a:off x="5203286" y="3164585"/>
            <a:ext cx="929660" cy="422481"/>
          </a:xfrm>
          <a:prstGeom prst="wedgeRoundRectCallout">
            <a:avLst>
              <a:gd name="adj1" fmla="val -29208"/>
              <a:gd name="adj2" fmla="val -159165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様式３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5" name="角丸四角形吹き出し 34"/>
          <p:cNvSpPr/>
          <p:nvPr/>
        </p:nvSpPr>
        <p:spPr>
          <a:xfrm>
            <a:off x="6260648" y="3164585"/>
            <a:ext cx="929660" cy="422481"/>
          </a:xfrm>
          <a:prstGeom prst="wedgeRoundRectCallout">
            <a:avLst>
              <a:gd name="adj1" fmla="val 71138"/>
              <a:gd name="adj2" fmla="val -159165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様式４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object 13"/>
          <p:cNvSpPr/>
          <p:nvPr/>
        </p:nvSpPr>
        <p:spPr>
          <a:xfrm>
            <a:off x="541707" y="4326540"/>
            <a:ext cx="321945" cy="2083497"/>
          </a:xfrm>
          <a:custGeom>
            <a:avLst/>
            <a:gdLst/>
            <a:ahLst/>
            <a:cxnLst/>
            <a:rect l="l" t="t" r="r" b="b"/>
            <a:pathLst>
              <a:path w="321944" h="1452879">
                <a:moveTo>
                  <a:pt x="268120" y="0"/>
                </a:moveTo>
                <a:lnTo>
                  <a:pt x="53629" y="0"/>
                </a:lnTo>
                <a:lnTo>
                  <a:pt x="32826" y="4239"/>
                </a:lnTo>
                <a:lnTo>
                  <a:pt x="15771" y="15773"/>
                </a:lnTo>
                <a:lnTo>
                  <a:pt x="4238" y="32828"/>
                </a:lnTo>
                <a:lnTo>
                  <a:pt x="0" y="53629"/>
                </a:lnTo>
                <a:lnTo>
                  <a:pt x="0" y="1398986"/>
                </a:lnTo>
                <a:lnTo>
                  <a:pt x="4238" y="1419999"/>
                </a:lnTo>
                <a:lnTo>
                  <a:pt x="15771" y="1437031"/>
                </a:lnTo>
                <a:lnTo>
                  <a:pt x="32826" y="1448447"/>
                </a:lnTo>
                <a:lnTo>
                  <a:pt x="53629" y="1452615"/>
                </a:lnTo>
                <a:lnTo>
                  <a:pt x="268120" y="1452615"/>
                </a:lnTo>
                <a:lnTo>
                  <a:pt x="289144" y="1448447"/>
                </a:lnTo>
                <a:lnTo>
                  <a:pt x="306175" y="1437031"/>
                </a:lnTo>
                <a:lnTo>
                  <a:pt x="317588" y="1419999"/>
                </a:lnTo>
                <a:lnTo>
                  <a:pt x="321754" y="1398986"/>
                </a:lnTo>
                <a:lnTo>
                  <a:pt x="321754" y="53629"/>
                </a:lnTo>
                <a:lnTo>
                  <a:pt x="317588" y="32828"/>
                </a:lnTo>
                <a:lnTo>
                  <a:pt x="306175" y="15773"/>
                </a:lnTo>
                <a:lnTo>
                  <a:pt x="289144" y="4239"/>
                </a:lnTo>
                <a:lnTo>
                  <a:pt x="26812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pPr algn="ctr"/>
            <a:endParaRPr lang="en-US" altLang="ja-JP" sz="800" b="1" dirty="0"/>
          </a:p>
          <a:p>
            <a:pPr algn="ctr"/>
            <a:r>
              <a:rPr lang="ja-JP" altLang="en-US" sz="1600" b="1" dirty="0" smtClean="0"/>
              <a:t>共　　</a:t>
            </a:r>
            <a:endParaRPr lang="en-US" altLang="ja-JP" sz="1600" b="1" dirty="0" smtClean="0"/>
          </a:p>
          <a:p>
            <a:pPr algn="ctr"/>
            <a:r>
              <a:rPr lang="ja-JP" altLang="en-US" sz="1600" b="1" dirty="0" smtClean="0"/>
              <a:t>　通　</a:t>
            </a:r>
            <a:endParaRPr lang="en-US" altLang="ja-JP" sz="1600" b="1" dirty="0" smtClean="0"/>
          </a:p>
          <a:p>
            <a:pPr algn="ctr"/>
            <a:r>
              <a:rPr lang="ja-JP" altLang="en-US" sz="1600" b="1" dirty="0" smtClean="0"/>
              <a:t>　書</a:t>
            </a:r>
            <a:endParaRPr lang="en-US" altLang="ja-JP" sz="1600" b="1" dirty="0" smtClean="0"/>
          </a:p>
          <a:p>
            <a:pPr algn="ctr"/>
            <a:r>
              <a:rPr lang="ja-JP" altLang="en-US" sz="1600" b="1" dirty="0" smtClean="0"/>
              <a:t>　類</a:t>
            </a:r>
            <a:endParaRPr sz="1600" b="1" dirty="0"/>
          </a:p>
        </p:txBody>
      </p:sp>
    </p:spTree>
    <p:extLst>
      <p:ext uri="{BB962C8B-B14F-4D97-AF65-F5344CB8AC3E}">
        <p14:creationId xmlns:p14="http://schemas.microsoft.com/office/powerpoint/2010/main" val="274852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1052</TotalTime>
  <Words>268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Microsoft JhengHei UI</vt:lpstr>
      <vt:lpstr>Microsoft YaHei</vt:lpstr>
      <vt:lpstr>Microsoft YaHei UI</vt:lpstr>
      <vt:lpstr>ＭＳ ゴシック</vt:lpstr>
      <vt:lpstr>游ゴシック</vt:lpstr>
      <vt:lpstr>游ゴシック Light</vt:lpstr>
      <vt:lpstr>Arial</vt:lpstr>
      <vt:lpstr>Calibri</vt:lpstr>
      <vt:lpstr>Calibri Light</vt:lpstr>
      <vt:lpstr>Segoe UI</vt:lpstr>
      <vt:lpstr>Times New Roman</vt:lpstr>
      <vt:lpstr>Wingdings</vt:lpstr>
      <vt:lpstr>Office テーマ</vt:lpstr>
      <vt:lpstr>PowerPoint プレゼンテーション</vt:lpstr>
    </vt:vector>
  </TitlesOfParts>
  <Company>Wakayama Prefecture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133256</dc:creator>
  <cp:lastModifiedBy>116297</cp:lastModifiedBy>
  <cp:revision>244</cp:revision>
  <cp:lastPrinted>2023-02-17T05:06:36Z</cp:lastPrinted>
  <dcterms:created xsi:type="dcterms:W3CDTF">2022-03-16T06:50:49Z</dcterms:created>
  <dcterms:modified xsi:type="dcterms:W3CDTF">2023-02-17T05:09:29Z</dcterms:modified>
</cp:coreProperties>
</file>