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9" autoAdjust="0"/>
  </p:normalViewPr>
  <p:slideViewPr>
    <p:cSldViewPr>
      <p:cViewPr>
        <p:scale>
          <a:sx n="100" d="100"/>
          <a:sy n="100" d="100"/>
        </p:scale>
        <p:origin x="-492" y="109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BC39-B8A5-41AB-AD88-F7BBBB1EDBA5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AEF7-7B9C-4746-8E44-3FD7F309A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BC39-B8A5-41AB-AD88-F7BBBB1EDBA5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AEF7-7B9C-4746-8E44-3FD7F309A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80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BC39-B8A5-41AB-AD88-F7BBBB1EDBA5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AEF7-7B9C-4746-8E44-3FD7F309A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19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BC39-B8A5-41AB-AD88-F7BBBB1EDBA5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AEF7-7B9C-4746-8E44-3FD7F309A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31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BC39-B8A5-41AB-AD88-F7BBBB1EDBA5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AEF7-7B9C-4746-8E44-3FD7F309A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37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BC39-B8A5-41AB-AD88-F7BBBB1EDBA5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AEF7-7B9C-4746-8E44-3FD7F309A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269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BC39-B8A5-41AB-AD88-F7BBBB1EDBA5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AEF7-7B9C-4746-8E44-3FD7F309A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35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BC39-B8A5-41AB-AD88-F7BBBB1EDBA5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AEF7-7B9C-4746-8E44-3FD7F309A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71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BC39-B8A5-41AB-AD88-F7BBBB1EDBA5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AEF7-7B9C-4746-8E44-3FD7F309A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77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BC39-B8A5-41AB-AD88-F7BBBB1EDBA5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AEF7-7B9C-4746-8E44-3FD7F309A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81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BC39-B8A5-41AB-AD88-F7BBBB1EDBA5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AEF7-7B9C-4746-8E44-3FD7F309A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84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BC39-B8A5-41AB-AD88-F7BBBB1EDBA5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DAEF7-7B9C-4746-8E44-3FD7F309A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78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s://1.bp.blogspot.com/-TwMp7OGG7vo/VHPgDGneExI/AAAAAAAApOk/DomNzAjFxEg/s800/job_chef_man.png" TargetMode="External"/><Relationship Id="rId18" Type="http://schemas.openxmlformats.org/officeDocument/2006/relationships/hyperlink" Target="https://4.bp.blogspot.com/-iGg5kQCuDG4/Us_MKKkt7AI/AAAAAAAAdBs/6iGH8M2kCwQ/s800/daigakusei_woman.png" TargetMode="External"/><Relationship Id="rId3" Type="http://schemas.openxmlformats.org/officeDocument/2006/relationships/hyperlink" Target="https://3.bp.blogspot.com/-Tsx2ag1qcVk/UNO5bQwAElI/AAAAAAAAIx8/jwOIg9WO8L8/s1600/apron_mama.png" TargetMode="External"/><Relationship Id="rId7" Type="http://schemas.openxmlformats.org/officeDocument/2006/relationships/hyperlink" Target="https://1.bp.blogspot.com/-TKjTYaM3rk8/WLEuop1AmWI/AAAAAAABCFw/syyafF_VhcwrIjov-ieSP59D9rBsS6MUwCLcB/s800/computer05_businessman.png" TargetMode="External"/><Relationship Id="rId12" Type="http://schemas.openxmlformats.org/officeDocument/2006/relationships/image" Target="../media/image7.png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s://1.bp.blogspot.com/-x66gVF1MB1I/VdLr-mQVEmI/AAAAAAAAw1Y/EA-SR-rYRsE/s800/study_daigakusei_man.png" TargetMode="External"/><Relationship Id="rId5" Type="http://schemas.openxmlformats.org/officeDocument/2006/relationships/image" Target="../media/image3.png"/><Relationship Id="rId15" Type="http://schemas.openxmlformats.org/officeDocument/2006/relationships/hyperlink" Target="https://4.bp.blogspot.com/-5riNei7pd5k/VmFjWZmeZyI/AAAAAAAA1T4/xtxrRyAPe48/s800/job_bengoshi_man.png" TargetMode="External"/><Relationship Id="rId10" Type="http://schemas.openxmlformats.org/officeDocument/2006/relationships/image" Target="../media/image6.png"/><Relationship Id="rId19" Type="http://schemas.openxmlformats.org/officeDocument/2006/relationships/image" Target="../media/image11.png"/><Relationship Id="rId4" Type="http://schemas.openxmlformats.org/officeDocument/2006/relationships/image" Target="../media/image2.png"/><Relationship Id="rId9" Type="http://schemas.openxmlformats.org/officeDocument/2006/relationships/hyperlink" Target="https://1.bp.blogspot.com/-s3o1ROyCRLk/V5QoJkIh51I/AAAAAAAA8nU/sqjga51c_841qaq-t-52Sy9Ejudh8mLmACLcB/s800/smartphone_schoolgirl_walk.png" TargetMode="External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テキスト ボックス 72"/>
          <p:cNvSpPr txBox="1"/>
          <p:nvPr/>
        </p:nvSpPr>
        <p:spPr>
          <a:xfrm>
            <a:off x="3131840" y="4005064"/>
            <a:ext cx="2880321" cy="2715761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</a:ln>
        </p:spPr>
        <p:txBody>
          <a:bodyPr wrap="square" lIns="91077" tIns="45538" rIns="91077" bIns="45538" rtlCol="0">
            <a:spAutoFit/>
          </a:bodyPr>
          <a:lstStyle/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17547" y="4005064"/>
            <a:ext cx="2861263" cy="2700372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</a:ln>
        </p:spPr>
        <p:txBody>
          <a:bodyPr wrap="square" lIns="91077" tIns="45538" rIns="91077" bIns="45538" rtlCol="0">
            <a:spAutoFit/>
          </a:bodyPr>
          <a:lstStyle/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4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040" name="Picture 16" descr="https://2.bp.blogspot.com/-RbbGOXpWLgc/Us_MJrSkBsI/AAAAAAAAdBk/wSqULzpIv6E/s800/daigakusei_man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175"/>
          <a:stretch/>
        </p:blipFill>
        <p:spPr bwMode="auto">
          <a:xfrm>
            <a:off x="1672500" y="5403035"/>
            <a:ext cx="1300531" cy="98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-15552" y="0"/>
            <a:ext cx="9159552" cy="9087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ja-JP" altLang="en-US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支給認定基準世帯員</a:t>
            </a:r>
            <a:endParaRPr lang="en-US" altLang="ja-JP" b="1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ja-JP" altLang="en-US" sz="12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患者</a:t>
            </a:r>
            <a:r>
              <a:rPr lang="ja-JP" altLang="en-US" sz="12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さん</a:t>
            </a:r>
            <a:r>
              <a:rPr lang="ja-JP" altLang="en-US" sz="12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の自己負担上限月額の算定にあたり、算定の対象となる</a:t>
            </a:r>
            <a:r>
              <a:rPr lang="ja-JP" altLang="en-US" sz="12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方です。</a:t>
            </a:r>
            <a:endParaRPr lang="en-US" altLang="ja-JP" sz="1200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・住民票上の「</a:t>
            </a:r>
            <a:r>
              <a:rPr lang="ja-JP" altLang="en-US" sz="12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世帯」とは異なり、</a:t>
            </a:r>
            <a:r>
              <a:rPr lang="ja-JP" altLang="en-US" sz="12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同じ医療</a:t>
            </a:r>
            <a:r>
              <a:rPr lang="ja-JP" altLang="en-US" sz="12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保険に加入している人が「世帯」と</a:t>
            </a:r>
            <a:r>
              <a:rPr lang="ja-JP" altLang="en-US" sz="12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なります</a:t>
            </a:r>
            <a:endParaRPr lang="en-US" altLang="ja-JP" sz="1200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9228" y="2492896"/>
            <a:ext cx="8927268" cy="3600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支給認定基準世帯員の例</a:t>
            </a:r>
            <a:endParaRPr lang="en-US" altLang="ja-JP" sz="14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038" name="Picture 14" descr="エプロン姿のお母さんのイラスト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173"/>
          <a:stretch/>
        </p:blipFill>
        <p:spPr bwMode="auto">
          <a:xfrm flipH="1">
            <a:off x="1835696" y="4297489"/>
            <a:ext cx="878785" cy="859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533288" y="5107496"/>
            <a:ext cx="798352" cy="421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父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(55)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951234" y="5085184"/>
            <a:ext cx="798352" cy="421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母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(50)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61564" y="6337494"/>
            <a:ext cx="1330116" cy="421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患者：長女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(21)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657708" y="6337494"/>
            <a:ext cx="1330116" cy="421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長男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(17)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38926" y="2022957"/>
            <a:ext cx="2732857" cy="345881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91077" tIns="45538" rIns="91077" bIns="45538" rtlCol="0">
            <a:spAutoFit/>
          </a:bodyPr>
          <a:lstStyle/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加入者例｜個人</a:t>
            </a:r>
            <a:r>
              <a:rPr lang="ja-JP" altLang="en-US" sz="11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事業などの自営</a:t>
            </a: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業者　等</a:t>
            </a: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38926" y="1052736"/>
            <a:ext cx="2732858" cy="22640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国民健康保険組合</a:t>
            </a:r>
            <a:endParaRPr lang="en-US" altLang="ja-JP" sz="1200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38926" y="1279144"/>
            <a:ext cx="2732857" cy="576714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91077" tIns="45538" rIns="91077" bIns="45538" rtlCol="0">
            <a:spAutoFit/>
          </a:bodyPr>
          <a:lstStyle/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加入者例</a:t>
            </a:r>
            <a:r>
              <a:rPr lang="ja-JP" altLang="en-US" sz="11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｜同業同種の自営業者</a:t>
            </a: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など</a:t>
            </a: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（医師、薬剤師、建設業 等）</a:t>
            </a:r>
            <a:endParaRPr lang="en-US" altLang="ja-JP" sz="10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09228" y="2852936"/>
            <a:ext cx="8927268" cy="3960440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98984" y="3140968"/>
            <a:ext cx="2880320" cy="807546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</a:ln>
        </p:spPr>
        <p:txBody>
          <a:bodyPr wrap="square" lIns="91077" tIns="45538" rIns="91077" bIns="45538" rtlCol="0">
            <a:spAutoFit/>
          </a:bodyPr>
          <a:lstStyle/>
          <a:p>
            <a:pPr marL="354191" indent="-354191" defTabSz="910644">
              <a:lnSpc>
                <a:spcPct val="150000"/>
              </a:lnSpc>
            </a:pP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４人家族で全員が同じ「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国民健康保険</a:t>
            </a: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」又は</a:t>
            </a:r>
            <a:endParaRPr lang="en-US" altLang="ja-JP" sz="105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>
              <a:lnSpc>
                <a:spcPct val="150000"/>
              </a:lnSpc>
            </a:pP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国民健康保険組合</a:t>
            </a: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」に加入している場合</a:t>
            </a:r>
            <a:endParaRPr lang="en-US" altLang="ja-JP" sz="105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▶ </a:t>
            </a:r>
            <a:r>
              <a:rPr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家族全員</a:t>
            </a:r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が支給認定基準</a:t>
            </a:r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世帯員</a:t>
            </a:r>
            <a:endParaRPr lang="en-US" altLang="ja-JP" sz="1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32" name="Picture 8" descr="https://3.bp.blogspot.com/-HvOj_0BFbrI/WKFjGlnqUlI/AAAAAAABBuk/EUKOQygLQ0Y1PmbMM6N31Pv5Ogj_HMBGACLcB/s800/nigaoe_hippocrates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615" y="4197732"/>
            <a:ext cx="731822" cy="859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3275856" y="4957719"/>
            <a:ext cx="1240402" cy="421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患者：父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(80)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897678" y="4957719"/>
            <a:ext cx="798352" cy="421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母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(75)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3216572" y="6353154"/>
            <a:ext cx="1330116" cy="421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長男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(46)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572000" y="6353154"/>
            <a:ext cx="1330116" cy="421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長</a:t>
            </a:r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女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(42)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131840" y="3138605"/>
            <a:ext cx="2880320" cy="819088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</a:ln>
        </p:spPr>
        <p:txBody>
          <a:bodyPr wrap="square" lIns="91077" tIns="45538" rIns="91077" bIns="45538" rtlCol="0">
            <a:spAutoFit/>
          </a:bodyPr>
          <a:lstStyle/>
          <a:p>
            <a:pPr marL="354191" indent="-354191" defTabSz="910644">
              <a:lnSpc>
                <a:spcPct val="150000"/>
              </a:lnSpc>
            </a:pP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４人家族で、父と母が「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後期高齢者医療</a:t>
            </a: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」に</a:t>
            </a:r>
            <a:endParaRPr lang="en-US" altLang="ja-JP" sz="105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>
              <a:lnSpc>
                <a:spcPct val="150000"/>
              </a:lnSpc>
            </a:pP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加入している場合</a:t>
            </a:r>
            <a:endParaRPr lang="en-US" altLang="ja-JP" sz="105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▶ 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父と母</a:t>
            </a: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が支給認定基準世帯員</a:t>
            </a:r>
            <a:endParaRPr lang="en-US" altLang="ja-JP" sz="105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98489" y="2903897"/>
            <a:ext cx="2880321" cy="25938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2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■ 国民健康保険</a:t>
            </a:r>
            <a:endParaRPr lang="en-US" altLang="ja-JP" sz="1400" b="1" dirty="0" smtClean="0">
              <a:solidFill>
                <a:schemeClr val="tx2">
                  <a:lumMod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131840" y="2903897"/>
            <a:ext cx="2880320" cy="25938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2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■ 後期高齢者医療</a:t>
            </a:r>
            <a:endParaRPr lang="en-US" altLang="ja-JP" sz="1400" b="1" dirty="0" smtClean="0">
              <a:solidFill>
                <a:schemeClr val="tx2">
                  <a:lumMod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07504" y="2492896"/>
            <a:ext cx="72008" cy="31034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48" name="Picture 14" descr="エプロン姿のお母さんのイラスト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173"/>
          <a:stretch/>
        </p:blipFill>
        <p:spPr bwMode="auto">
          <a:xfrm flipH="1">
            <a:off x="7821617" y="4197732"/>
            <a:ext cx="878785" cy="859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正方形/長方形 48"/>
          <p:cNvSpPr/>
          <p:nvPr/>
        </p:nvSpPr>
        <p:spPr>
          <a:xfrm>
            <a:off x="6516216" y="4996553"/>
            <a:ext cx="798352" cy="421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父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(55)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915007" y="5007314"/>
            <a:ext cx="798352" cy="421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母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(50)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6336188" y="6292697"/>
            <a:ext cx="1330116" cy="421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患者：長男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(21)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7668344" y="6292697"/>
            <a:ext cx="1330116" cy="421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長</a:t>
            </a:r>
            <a:r>
              <a:rPr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女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(17)</a:t>
            </a:r>
            <a:endParaRPr kumimoji="1"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084169" y="3138605"/>
            <a:ext cx="2880320" cy="819088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</a:ln>
        </p:spPr>
        <p:txBody>
          <a:bodyPr wrap="square" lIns="91077" tIns="45538" rIns="91077" bIns="45538" rtlCol="0">
            <a:spAutoFit/>
          </a:bodyPr>
          <a:lstStyle/>
          <a:p>
            <a:pPr marL="354191" indent="-354191" defTabSz="910644">
              <a:lnSpc>
                <a:spcPct val="150000"/>
              </a:lnSpc>
            </a:pP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４人家族で、被保険者が父である「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被用者保</a:t>
            </a:r>
            <a:endParaRPr lang="en-US" altLang="ja-JP" sz="105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>
              <a:lnSpc>
                <a:spcPct val="150000"/>
              </a:lnSpc>
            </a:pP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険</a:t>
            </a: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」に全員が加入している場合</a:t>
            </a:r>
            <a:endParaRPr lang="en-US" altLang="ja-JP" sz="105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▶ 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父と患者</a:t>
            </a:r>
            <a:r>
              <a:rPr lang="en-US" altLang="ja-JP" sz="8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8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この例では長男</a:t>
            </a:r>
            <a:r>
              <a:rPr lang="en-US" altLang="ja-JP" sz="8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が</a:t>
            </a:r>
            <a:r>
              <a:rPr lang="ja-JP" altLang="en-US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支給認定基準世帯員</a:t>
            </a:r>
            <a:endParaRPr lang="en-US" altLang="ja-JP" sz="9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6084167" y="2903897"/>
            <a:ext cx="2880321" cy="25938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2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■ 被用者保険</a:t>
            </a:r>
            <a:endParaRPr lang="en-US" altLang="ja-JP" sz="1400" b="1" dirty="0" smtClean="0">
              <a:solidFill>
                <a:schemeClr val="tx2">
                  <a:lumMod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931588" y="1063120"/>
            <a:ext cx="2720532" cy="21602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後期高齢者医療</a:t>
            </a:r>
            <a:endParaRPr lang="en-US" altLang="ja-JP" sz="1200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931589" y="1274529"/>
            <a:ext cx="2720531" cy="1083904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91077" tIns="45538" rIns="91077" bIns="45538" rtlCol="0">
            <a:spAutoFit/>
          </a:bodyPr>
          <a:lstStyle/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加入者例｜</a:t>
            </a:r>
            <a:r>
              <a:rPr lang="en-US" altLang="ja-JP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75</a:t>
            </a: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歳以上の高齢者　等</a:t>
            </a: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5696030" y="1063120"/>
            <a:ext cx="3332027" cy="218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被用者保険</a:t>
            </a:r>
            <a:endParaRPr lang="en-US" altLang="ja-JP" sz="1200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696030" y="1260803"/>
            <a:ext cx="3332026" cy="1107628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91077" tIns="45538" rIns="91077" bIns="45538" rtlCol="0">
            <a:spAutoFit/>
          </a:bodyPr>
          <a:lstStyle/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団 体 例 ｜協会けんぽ、健康保険組合、共済組合</a:t>
            </a: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加入者例｜サラリーマン、</a:t>
            </a: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公務員</a:t>
            </a: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042" name="Picture 18" descr="https://4.bp.blogspot.com/-TR6QviQzvMY/UZSsZZJK7GI/AAAAAAAASzM/li2Ww4kH8Fg/s800/obaasan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20"/>
          <a:stretch/>
        </p:blipFill>
        <p:spPr bwMode="auto">
          <a:xfrm>
            <a:off x="4860032" y="4276473"/>
            <a:ext cx="864416" cy="766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正方形/長方形 62"/>
          <p:cNvSpPr/>
          <p:nvPr/>
        </p:nvSpPr>
        <p:spPr>
          <a:xfrm>
            <a:off x="323528" y="4221088"/>
            <a:ext cx="2554252" cy="2440216"/>
          </a:xfrm>
          <a:prstGeom prst="rect">
            <a:avLst/>
          </a:prstGeom>
          <a:noFill/>
          <a:ln w="317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4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333147" y="4136669"/>
            <a:ext cx="2479429" cy="1182554"/>
          </a:xfrm>
          <a:prstGeom prst="rect">
            <a:avLst/>
          </a:prstGeom>
          <a:noFill/>
          <a:ln w="317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4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050" name="Picture 26" descr="パソコンを使うサラリーマンのイラスト">
            <a:hlinkClick r:id="rId7"/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69" b="27213"/>
          <a:stretch/>
        </p:blipFill>
        <p:spPr bwMode="auto">
          <a:xfrm>
            <a:off x="6451652" y="4169939"/>
            <a:ext cx="1364472" cy="887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歩きスマホのイラスト（女子学生）">
            <a:hlinkClick r:id="rId9"/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724" b="40996"/>
          <a:stretch/>
        </p:blipFill>
        <p:spPr bwMode="auto">
          <a:xfrm>
            <a:off x="7800313" y="5356593"/>
            <a:ext cx="1023761" cy="1013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勉強をしている人のイラスト（男性）">
            <a:hlinkClick r:id="rId11"/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539"/>
          <a:stretch/>
        </p:blipFill>
        <p:spPr bwMode="auto">
          <a:xfrm>
            <a:off x="6127416" y="5284585"/>
            <a:ext cx="1735910" cy="104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正方形/長方形 67"/>
          <p:cNvSpPr/>
          <p:nvPr/>
        </p:nvSpPr>
        <p:spPr>
          <a:xfrm rot="5400000">
            <a:off x="5717024" y="4804246"/>
            <a:ext cx="2492907" cy="1182554"/>
          </a:xfrm>
          <a:prstGeom prst="rect">
            <a:avLst/>
          </a:prstGeom>
          <a:noFill/>
          <a:ln w="317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4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38926" y="1839274"/>
            <a:ext cx="2732858" cy="18368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2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国民健康保険</a:t>
            </a:r>
            <a:endParaRPr lang="en-US" altLang="ja-JP" sz="1200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056" name="Picture 32" descr="料理を差し出しているシェフのイラスト（男性）">
            <a:hlinkClick r:id="rId13"/>
          </p:cNvPr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29"/>
          <a:stretch/>
        </p:blipFill>
        <p:spPr bwMode="auto">
          <a:xfrm>
            <a:off x="317542" y="3933056"/>
            <a:ext cx="1230122" cy="1257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弁護士のイラスト">
            <a:hlinkClick r:id="rId15"/>
          </p:cNvPr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3275921" y="5358292"/>
            <a:ext cx="1131210" cy="1056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https://1.bp.blogspot.com/-mYOYLMMGvgY/U-8GZ6Qd_1I/AAAAAAAAk4U/4UAwFbzBrEo/s800/job_bengoshi_woman.png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858"/>
          <a:stretch/>
        </p:blipFill>
        <p:spPr bwMode="auto">
          <a:xfrm>
            <a:off x="4540390" y="5331017"/>
            <a:ext cx="1399762" cy="1083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テキスト ボックス 73"/>
          <p:cNvSpPr txBox="1"/>
          <p:nvPr/>
        </p:nvSpPr>
        <p:spPr>
          <a:xfrm>
            <a:off x="6084169" y="4005064"/>
            <a:ext cx="2880321" cy="2715761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</a:ln>
        </p:spPr>
        <p:txBody>
          <a:bodyPr wrap="square" lIns="91077" tIns="45538" rIns="91077" bIns="45538" rtlCol="0">
            <a:spAutoFit/>
          </a:bodyPr>
          <a:lstStyle/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107504" y="2791036"/>
            <a:ext cx="8928992" cy="619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026" name="Picture 2" descr="大学生のイラスト（女性）">
            <a:hlinkClick r:id="rId18"/>
          </p:cNvPr>
          <p:cNvPicPr>
            <a:picLocks noChangeAspect="1" noChangeArrowheads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19" b="51526"/>
          <a:stretch/>
        </p:blipFill>
        <p:spPr bwMode="auto">
          <a:xfrm>
            <a:off x="270992" y="5257374"/>
            <a:ext cx="1397702" cy="1183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581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235</Words>
  <Application>Microsoft Office PowerPoint</Application>
  <PresentationFormat>画面に合わせる (4:3)</PresentationFormat>
  <Paragraphs>64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Wakayama Prefecture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127019</dc:creator>
  <cp:lastModifiedBy>127019</cp:lastModifiedBy>
  <cp:revision>23</cp:revision>
  <cp:lastPrinted>2019-07-26T12:58:12Z</cp:lastPrinted>
  <dcterms:created xsi:type="dcterms:W3CDTF">2019-07-26T10:37:09Z</dcterms:created>
  <dcterms:modified xsi:type="dcterms:W3CDTF">2019-07-31T05:19:23Z</dcterms:modified>
</cp:coreProperties>
</file>