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950" r:id="rId1"/>
  </p:sldMasterIdLst>
  <p:notesMasterIdLst>
    <p:notesMasterId r:id="rId3"/>
  </p:notesMasterIdLst>
  <p:handoutMasterIdLst>
    <p:handoutMasterId r:id="rId4"/>
  </p:handoutMasterIdLst>
  <p:sldIdLst>
    <p:sldId id="565" r:id="rId2"/>
  </p:sldIdLst>
  <p:sldSz cx="9906000" cy="6858000" type="A4"/>
  <p:notesSz cx="6805613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54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09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6639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1851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77316" algn="l" defTabSz="910925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32778" algn="l" defTabSz="910925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188242" algn="l" defTabSz="910925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43707" algn="l" defTabSz="910925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706" autoAdjust="0"/>
    <p:restoredTop sz="92647" autoAdjust="0"/>
  </p:normalViewPr>
  <p:slideViewPr>
    <p:cSldViewPr>
      <p:cViewPr>
        <p:scale>
          <a:sx n="100" d="100"/>
          <a:sy n="100" d="100"/>
        </p:scale>
        <p:origin x="-888" y="-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301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3" tIns="45663" rIns="91323" bIns="45663" numCol="1" anchor="t" anchorCtr="0" compatLnSpc="1">
            <a:prstTxWarp prst="textNoShape">
              <a:avLst/>
            </a:prstTxWarp>
          </a:bodyPr>
          <a:lstStyle>
            <a:lvl1pPr defTabSz="914232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8314" y="0"/>
            <a:ext cx="29473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3" tIns="45663" rIns="91323" bIns="45663" numCol="1" anchor="t" anchorCtr="0" compatLnSpc="1">
            <a:prstTxWarp prst="textNoShape">
              <a:avLst/>
            </a:prstTxWarp>
          </a:bodyPr>
          <a:lstStyle>
            <a:lvl1pPr algn="r" defTabSz="914232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7301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3" tIns="45663" rIns="91323" bIns="45663" numCol="1" anchor="b" anchorCtr="0" compatLnSpc="1">
            <a:prstTxWarp prst="textNoShape">
              <a:avLst/>
            </a:prstTxWarp>
          </a:bodyPr>
          <a:lstStyle>
            <a:lvl1pPr defTabSz="914232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8314" y="9442450"/>
            <a:ext cx="29473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3" tIns="45663" rIns="91323" bIns="45663" numCol="1" anchor="b" anchorCtr="0" compatLnSpc="1">
            <a:prstTxWarp prst="textNoShape">
              <a:avLst/>
            </a:prstTxWarp>
          </a:bodyPr>
          <a:lstStyle>
            <a:lvl1pPr algn="r" defTabSz="914232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D990172B-3540-4DB8-A00A-AA39FCC061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1063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218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1" tIns="45855" rIns="91711" bIns="45855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ＭＳ Ｐゴシック" pitchFamily="50" charset="-128"/>
                <a:ea typeface="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6570" y="0"/>
            <a:ext cx="2982217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1" tIns="45855" rIns="91711" bIns="4585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ＭＳ Ｐゴシック" pitchFamily="50" charset="-128"/>
                <a:ea typeface="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3263" y="763588"/>
            <a:ext cx="5407025" cy="3744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362" y="4738688"/>
            <a:ext cx="4974065" cy="443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1" tIns="45855" rIns="91711" bIns="458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75789"/>
            <a:ext cx="298221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1" tIns="45855" rIns="91711" bIns="45855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ＭＳ Ｐゴシック" pitchFamily="50" charset="-128"/>
                <a:ea typeface="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6570" y="9475789"/>
            <a:ext cx="298221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1" tIns="45855" rIns="91711" bIns="4585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ＭＳ Ｐゴシック" pitchFamily="50" charset="-128"/>
                <a:ea typeface=""/>
              </a:defRPr>
            </a:lvl1pPr>
          </a:lstStyle>
          <a:p>
            <a:pPr>
              <a:defRPr/>
            </a:pPr>
            <a:fld id="{8149783E-5B3E-4A61-9110-33A7DB37845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576868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546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0925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6639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1851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77316" algn="l" defTabSz="9109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32778" algn="l" defTabSz="9109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88242" algn="l" defTabSz="9109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43707" algn="l" defTabSz="9109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49783E-5B3E-4A61-9110-33A7DB378453}" type="slidenum">
              <a:rPr lang="en-US" altLang="ja-JP" smtClean="0"/>
              <a:pPr>
                <a:defRPr/>
              </a:pPr>
              <a:t>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91093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628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53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0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6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15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76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2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8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43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D85B-64EB-4023-BD03-80EF9F227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EDF3-8E89-47E2-9794-65688EA6CF2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062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7ED9-8933-4691-9437-51225B9C9E7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EDF3-8E89-47E2-9794-65688EA6CF2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762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8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8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AD1E5-16FB-4E72-880D-AE96B9EB176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EDF3-8E89-47E2-9794-65688EA6CF2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549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BC1-373C-4BA9-83A9-1020976E891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EDF3-8E89-47E2-9794-65688EA6CF2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723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71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71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538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07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615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15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769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23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876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430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62705-4C9C-4F30-9370-58EE3ABC447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EDF3-8E89-47E2-9794-65688EA6CF2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40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5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74" y="160025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34328-6D21-4760-8877-F7BDB69CF7C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EDF3-8E89-47E2-9794-65688EA6CF2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360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5384" indent="0">
              <a:buNone/>
              <a:defRPr sz="2000" b="1"/>
            </a:lvl2pPr>
            <a:lvl3pPr marL="910768" indent="0">
              <a:buNone/>
              <a:defRPr sz="1800" b="1"/>
            </a:lvl3pPr>
            <a:lvl4pPr marL="1366155" indent="0">
              <a:buNone/>
              <a:defRPr sz="1600" b="1"/>
            </a:lvl4pPr>
            <a:lvl5pPr marL="1821536" indent="0">
              <a:buNone/>
              <a:defRPr sz="1600" b="1"/>
            </a:lvl5pPr>
            <a:lvl6pPr marL="2276922" indent="0">
              <a:buNone/>
              <a:defRPr sz="1600" b="1"/>
            </a:lvl6pPr>
            <a:lvl7pPr marL="2732306" indent="0">
              <a:buNone/>
              <a:defRPr sz="1600" b="1"/>
            </a:lvl7pPr>
            <a:lvl8pPr marL="3187691" indent="0">
              <a:buNone/>
              <a:defRPr sz="1600" b="1"/>
            </a:lvl8pPr>
            <a:lvl9pPr marL="3643076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906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6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5384" indent="0">
              <a:buNone/>
              <a:defRPr sz="2000" b="1"/>
            </a:lvl2pPr>
            <a:lvl3pPr marL="910768" indent="0">
              <a:buNone/>
              <a:defRPr sz="1800" b="1"/>
            </a:lvl3pPr>
            <a:lvl4pPr marL="1366155" indent="0">
              <a:buNone/>
              <a:defRPr sz="1600" b="1"/>
            </a:lvl4pPr>
            <a:lvl5pPr marL="1821536" indent="0">
              <a:buNone/>
              <a:defRPr sz="1600" b="1"/>
            </a:lvl5pPr>
            <a:lvl6pPr marL="2276922" indent="0">
              <a:buNone/>
              <a:defRPr sz="1600" b="1"/>
            </a:lvl6pPr>
            <a:lvl7pPr marL="2732306" indent="0">
              <a:buNone/>
              <a:defRPr sz="1600" b="1"/>
            </a:lvl7pPr>
            <a:lvl8pPr marL="3187691" indent="0">
              <a:buNone/>
              <a:defRPr sz="1600" b="1"/>
            </a:lvl8pPr>
            <a:lvl9pPr marL="3643076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6" y="2174906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118-4A99-4D18-8CBF-AF00E02364A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EDF3-8E89-47E2-9794-65688EA6CF2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012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9E8C-B0A0-4F87-B143-CB33760589D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EDF3-8E89-47E2-9794-65688EA6CF2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578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2CCFF-EA75-47B7-B42A-BDDEA14B02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EDF3-8E89-47E2-9794-65688EA6CF2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701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8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55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5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5384" indent="0">
              <a:buNone/>
              <a:defRPr sz="1200"/>
            </a:lvl2pPr>
            <a:lvl3pPr marL="910768" indent="0">
              <a:buNone/>
              <a:defRPr sz="1000"/>
            </a:lvl3pPr>
            <a:lvl4pPr marL="1366155" indent="0">
              <a:buNone/>
              <a:defRPr sz="900"/>
            </a:lvl4pPr>
            <a:lvl5pPr marL="1821536" indent="0">
              <a:buNone/>
              <a:defRPr sz="900"/>
            </a:lvl5pPr>
            <a:lvl6pPr marL="2276922" indent="0">
              <a:buNone/>
              <a:defRPr sz="900"/>
            </a:lvl6pPr>
            <a:lvl7pPr marL="2732306" indent="0">
              <a:buNone/>
              <a:defRPr sz="900"/>
            </a:lvl7pPr>
            <a:lvl8pPr marL="3187691" indent="0">
              <a:buNone/>
              <a:defRPr sz="900"/>
            </a:lvl8pPr>
            <a:lvl9pPr marL="3643076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9B77-7122-4D63-BC80-473678F01A5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EDF3-8E89-47E2-9794-65688EA6CF2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338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9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96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5384" indent="0">
              <a:buNone/>
              <a:defRPr sz="2800"/>
            </a:lvl2pPr>
            <a:lvl3pPr marL="910768" indent="0">
              <a:buNone/>
              <a:defRPr sz="2400"/>
            </a:lvl3pPr>
            <a:lvl4pPr marL="1366155" indent="0">
              <a:buNone/>
              <a:defRPr sz="2000"/>
            </a:lvl4pPr>
            <a:lvl5pPr marL="1821536" indent="0">
              <a:buNone/>
              <a:defRPr sz="2000"/>
            </a:lvl5pPr>
            <a:lvl6pPr marL="2276922" indent="0">
              <a:buNone/>
              <a:defRPr sz="2000"/>
            </a:lvl6pPr>
            <a:lvl7pPr marL="2732306" indent="0">
              <a:buNone/>
              <a:defRPr sz="2000"/>
            </a:lvl7pPr>
            <a:lvl8pPr marL="3187691" indent="0">
              <a:buNone/>
              <a:defRPr sz="2000"/>
            </a:lvl8pPr>
            <a:lvl9pPr marL="3643076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96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5384" indent="0">
              <a:buNone/>
              <a:defRPr sz="1200"/>
            </a:lvl2pPr>
            <a:lvl3pPr marL="910768" indent="0">
              <a:buNone/>
              <a:defRPr sz="1000"/>
            </a:lvl3pPr>
            <a:lvl4pPr marL="1366155" indent="0">
              <a:buNone/>
              <a:defRPr sz="900"/>
            </a:lvl4pPr>
            <a:lvl5pPr marL="1821536" indent="0">
              <a:buNone/>
              <a:defRPr sz="900"/>
            </a:lvl5pPr>
            <a:lvl6pPr marL="2276922" indent="0">
              <a:buNone/>
              <a:defRPr sz="900"/>
            </a:lvl6pPr>
            <a:lvl7pPr marL="2732306" indent="0">
              <a:buNone/>
              <a:defRPr sz="900"/>
            </a:lvl7pPr>
            <a:lvl8pPr marL="3187691" indent="0">
              <a:buNone/>
              <a:defRPr sz="900"/>
            </a:lvl8pPr>
            <a:lvl9pPr marL="3643076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1C4AB-5CAE-4CD1-B620-1FA7C3CF71A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EDF3-8E89-47E2-9794-65688EA6CF2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799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48" y="274647"/>
            <a:ext cx="8915400" cy="1143000"/>
          </a:xfrm>
          <a:prstGeom prst="rect">
            <a:avLst/>
          </a:prstGeom>
        </p:spPr>
        <p:txBody>
          <a:bodyPr vert="horz" lIns="91077" tIns="45538" rIns="91077" bIns="4553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48" y="1600253"/>
            <a:ext cx="8915400" cy="4525963"/>
          </a:xfrm>
          <a:prstGeom prst="rect">
            <a:avLst/>
          </a:prstGeom>
        </p:spPr>
        <p:txBody>
          <a:bodyPr vert="horz" lIns="91077" tIns="45538" rIns="91077" bIns="4553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553"/>
            <a:ext cx="2311400" cy="365125"/>
          </a:xfrm>
          <a:prstGeom prst="rect">
            <a:avLst/>
          </a:prstGeom>
        </p:spPr>
        <p:txBody>
          <a:bodyPr vert="horz" lIns="91077" tIns="45538" rIns="91077" bIns="4553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0768" fontAlgn="auto">
              <a:spcBef>
                <a:spcPts val="0"/>
              </a:spcBef>
              <a:spcAft>
                <a:spcPts val="0"/>
              </a:spcAft>
            </a:pPr>
            <a:fld id="{A7D15133-B5B9-4DF2-AD5D-3086ACF8C76B}" type="datetime1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defTabSz="910768" fontAlgn="auto">
                <a:spcBef>
                  <a:spcPts val="0"/>
                </a:spcBef>
                <a:spcAft>
                  <a:spcPts val="0"/>
                </a:spcAft>
              </a:pPr>
              <a:t>2019/8/1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553"/>
            <a:ext cx="3136900" cy="365125"/>
          </a:xfrm>
          <a:prstGeom prst="rect">
            <a:avLst/>
          </a:prstGeom>
        </p:spPr>
        <p:txBody>
          <a:bodyPr vert="horz" lIns="91077" tIns="45538" rIns="91077" bIns="4553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0768"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48" y="6356553"/>
            <a:ext cx="2311400" cy="365125"/>
          </a:xfrm>
          <a:prstGeom prst="rect">
            <a:avLst/>
          </a:prstGeom>
        </p:spPr>
        <p:txBody>
          <a:bodyPr vert="horz" lIns="91077" tIns="45538" rIns="91077" bIns="4553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0768" fontAlgn="auto">
              <a:spcBef>
                <a:spcPts val="0"/>
              </a:spcBef>
              <a:spcAft>
                <a:spcPts val="0"/>
              </a:spcAft>
            </a:pPr>
            <a:fld id="{480AEDF3-8E89-47E2-9794-65688EA6CF2E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defTabSz="910768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79071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hdr="0" ftr="0" dt="0"/>
  <p:txStyles>
    <p:titleStyle>
      <a:lvl1pPr algn="ctr" defTabSz="910768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1539" indent="-341539" algn="l" defTabSz="91076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0001" indent="-284616" algn="l" defTabSz="91076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38461" indent="-227692" algn="l" defTabSz="91076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3846" indent="-227692" algn="l" defTabSz="91076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9235" indent="-227692" algn="l" defTabSz="91076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4614" indent="-227692" algn="l" defTabSz="91076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0001" indent="-227692" algn="l" defTabSz="91076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5386" indent="-227692" algn="l" defTabSz="91076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0768" indent="-227692" algn="l" defTabSz="91076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076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384" algn="l" defTabSz="91076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0768" algn="l" defTabSz="91076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6155" algn="l" defTabSz="91076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1536" algn="l" defTabSz="91076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6922" algn="l" defTabSz="91076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2306" algn="l" defTabSz="91076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7691" algn="l" defTabSz="91076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3076" algn="l" defTabSz="91076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100499" y="4433411"/>
            <a:ext cx="5417013" cy="2307957"/>
          </a:xfrm>
          <a:prstGeom prst="rect">
            <a:avLst/>
          </a:prstGeom>
          <a:noFill/>
          <a:ln w="12700">
            <a:solidFill>
              <a:schemeClr val="tx2">
                <a:lumMod val="75000"/>
              </a:schemeClr>
            </a:solidFill>
          </a:ln>
        </p:spPr>
        <p:txBody>
          <a:bodyPr wrap="square" lIns="91077" tIns="45538" rIns="91077" bIns="45538" rtlCol="0">
            <a:spAutoFit/>
          </a:bodyPr>
          <a:lstStyle/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2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2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2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2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2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2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2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2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0497" y="1124744"/>
            <a:ext cx="5417013" cy="2869649"/>
          </a:xfrm>
          <a:prstGeom prst="rect">
            <a:avLst/>
          </a:prstGeom>
          <a:noFill/>
          <a:ln w="12700">
            <a:solidFill>
              <a:schemeClr val="tx2">
                <a:lumMod val="75000"/>
              </a:schemeClr>
            </a:solidFill>
          </a:ln>
        </p:spPr>
        <p:txBody>
          <a:bodyPr wrap="square" lIns="91077" tIns="45538" rIns="91077" bIns="45538" rtlCol="0">
            <a:spAutoFit/>
          </a:bodyPr>
          <a:lstStyle/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■ 自己</a:t>
            </a:r>
            <a:r>
              <a:rPr lang="ja-JP" altLang="en-US" sz="1200" b="1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負担</a:t>
            </a:r>
            <a:r>
              <a:rPr lang="ja-JP" altLang="en-US" sz="1200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割合</a:t>
            </a:r>
            <a:endParaRPr lang="en-US" altLang="ja-JP" sz="1200" b="1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259317" defTabSz="910644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自己</a:t>
            </a:r>
            <a:r>
              <a:rPr lang="ja-JP" altLang="en-US" sz="12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負担</a:t>
            </a:r>
            <a:r>
              <a:rPr lang="ja-JP" altLang="en-US" sz="12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割合が３割負担の方を</a:t>
            </a:r>
            <a:r>
              <a:rPr lang="ja-JP" altLang="en-US" sz="1200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２割負担に引下げ</a:t>
            </a:r>
            <a:endParaRPr lang="en-US" altLang="ja-JP" sz="1200" b="1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259317" defTabSz="910644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05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＊１割負担、２割負担の方は引下げなし</a:t>
            </a:r>
            <a:endParaRPr lang="en-US" altLang="ja-JP" sz="12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78676" indent="-178676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200" b="1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78676" indent="-178676" defTabSz="910644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■ 自己</a:t>
            </a:r>
            <a:r>
              <a:rPr lang="ja-JP" altLang="en-US" sz="1200" b="1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負担</a:t>
            </a:r>
            <a:r>
              <a:rPr lang="ja-JP" altLang="en-US" sz="1200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上限月額</a:t>
            </a:r>
            <a:r>
              <a:rPr lang="ja-JP" altLang="en-US" sz="1000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（下表）</a:t>
            </a:r>
            <a:endParaRPr lang="en-US" altLang="ja-JP" sz="1200" b="1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267223" indent="-172350" defTabSz="910644" fontAlgn="auto">
              <a:spcBef>
                <a:spcPts val="30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所得</a:t>
            </a:r>
            <a:r>
              <a:rPr lang="ja-JP" altLang="en-US" sz="12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の階層</a:t>
            </a:r>
            <a:r>
              <a:rPr lang="ja-JP" altLang="en-US" sz="12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区分に応じた</a:t>
            </a:r>
            <a:r>
              <a:rPr lang="ja-JP" altLang="en-US" sz="1200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自己負担上限月額を設定</a:t>
            </a:r>
            <a:r>
              <a:rPr lang="en-US" altLang="ja-JP" sz="9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sz="9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２ </a:t>
            </a:r>
            <a:r>
              <a:rPr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自己負担上限</a:t>
            </a:r>
            <a:r>
              <a:rPr lang="ja-JP" altLang="en-US" sz="9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月額表</a:t>
            </a:r>
            <a:r>
              <a:rPr lang="en-US" altLang="ja-JP" sz="9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  <a:endParaRPr lang="en-US" altLang="ja-JP" sz="12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267223" indent="-172350" defTabSz="910644" fontAlgn="auto">
              <a:spcBef>
                <a:spcPts val="300"/>
              </a:spcBef>
              <a:spcAft>
                <a:spcPts val="0"/>
              </a:spcAft>
            </a:pPr>
            <a:r>
              <a:rPr lang="ja-JP" altLang="en-US" sz="105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lang="ja-JP" altLang="en-US" sz="105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症状</a:t>
            </a:r>
            <a:r>
              <a:rPr lang="ja-JP" altLang="en-US" sz="105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が変動し入退院を繰り返す</a:t>
            </a:r>
            <a:r>
              <a:rPr lang="ja-JP" altLang="en-US" sz="105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等、難病</a:t>
            </a:r>
            <a:r>
              <a:rPr lang="ja-JP" altLang="en-US" sz="105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の特性に</a:t>
            </a:r>
            <a:r>
              <a:rPr lang="ja-JP" altLang="en-US" sz="105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配慮</a:t>
            </a:r>
            <a:r>
              <a:rPr lang="ja-JP" altLang="en-US" sz="105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し</a:t>
            </a:r>
            <a:r>
              <a:rPr lang="ja-JP" altLang="en-US" sz="105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、外来</a:t>
            </a:r>
            <a:r>
              <a:rPr lang="ja-JP" altLang="en-US" sz="105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lang="ja-JP" altLang="en-US" sz="105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入院の区別なし</a:t>
            </a:r>
            <a:endParaRPr lang="en-US" altLang="ja-JP" sz="105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267223" indent="-172350" defTabSz="910644" fontAlgn="auto">
              <a:spcBef>
                <a:spcPts val="300"/>
              </a:spcBef>
              <a:spcAft>
                <a:spcPts val="0"/>
              </a:spcAft>
            </a:pPr>
            <a:r>
              <a:rPr lang="ja-JP" altLang="en-US" sz="105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・受診</a:t>
            </a:r>
            <a:r>
              <a:rPr lang="ja-JP" altLang="en-US" sz="105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した複数の医療機関等の自己</a:t>
            </a:r>
            <a:r>
              <a:rPr lang="ja-JP" altLang="en-US" sz="105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負担</a:t>
            </a:r>
            <a:r>
              <a:rPr lang="en-US" altLang="ja-JP" sz="8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(※</a:t>
            </a:r>
            <a:r>
              <a:rPr lang="en-US" altLang="ja-JP" sz="8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  <a:r>
              <a:rPr lang="ja-JP" altLang="en-US" sz="105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をすべて合算し、自己負担</a:t>
            </a:r>
            <a:r>
              <a:rPr lang="ja-JP" altLang="en-US" sz="105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上限額を</a:t>
            </a:r>
            <a:r>
              <a:rPr lang="ja-JP" altLang="en-US" sz="105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適用</a:t>
            </a:r>
            <a:endParaRPr lang="en-US" altLang="ja-JP" sz="105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534444" indent="-439574" defTabSz="910644" fontAlgn="auto">
              <a:spcBef>
                <a:spcPts val="300"/>
              </a:spcBef>
              <a:spcAft>
                <a:spcPts val="0"/>
              </a:spcAft>
            </a:pPr>
            <a:r>
              <a:rPr lang="en-US" altLang="ja-JP" sz="9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   ※</a:t>
            </a:r>
            <a:r>
              <a:rPr lang="ja-JP" altLang="en-US" sz="9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薬局</a:t>
            </a:r>
            <a:r>
              <a:rPr lang="ja-JP" altLang="en-US" sz="9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での保険調剤及び訪問看護ステーションが行う訪問</a:t>
            </a:r>
            <a:r>
              <a:rPr lang="ja-JP" altLang="en-US" sz="9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看護 等を含む</a:t>
            </a:r>
            <a:r>
              <a:rPr lang="ja-JP" altLang="en-US" sz="105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en-US" altLang="ja-JP" sz="11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72350" indent="-172350" defTabSz="910644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1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72350" indent="-172350" defTabSz="910644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sz="11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sz="11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参考</a:t>
            </a:r>
            <a:r>
              <a:rPr lang="en-US" altLang="ja-JP" sz="11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  <a:r>
              <a:rPr lang="ja-JP" altLang="en-US" sz="1100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en-US" sz="11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所得の階層区分判定</a:t>
            </a:r>
            <a:endParaRPr lang="en-US" altLang="ja-JP" sz="11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72350" indent="-172350" defTabSz="910644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1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医療</a:t>
            </a:r>
            <a:r>
              <a:rPr lang="ja-JP" altLang="en-US" sz="11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保険における</a:t>
            </a:r>
            <a:r>
              <a:rPr lang="ja-JP" altLang="en-US" sz="11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世帯の市町村民税</a:t>
            </a:r>
            <a:r>
              <a:rPr lang="en-US" altLang="ja-JP" sz="10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sz="10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所得割</a:t>
            </a:r>
            <a:r>
              <a:rPr lang="en-US" altLang="ja-JP" sz="10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  <a:r>
              <a:rPr lang="ja-JP" altLang="en-US" sz="11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の課税額</a:t>
            </a:r>
            <a:r>
              <a:rPr lang="ja-JP" altLang="en-US" sz="11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に</a:t>
            </a:r>
            <a:r>
              <a:rPr lang="ja-JP" altLang="en-US" sz="11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より</a:t>
            </a:r>
            <a:r>
              <a:rPr lang="ja-JP" altLang="en-US" sz="11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判定</a:t>
            </a:r>
            <a:endParaRPr lang="en-US" altLang="ja-JP" sz="11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8" name="図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2" y="4505419"/>
            <a:ext cx="5256584" cy="2160240"/>
          </a:xfrm>
          <a:prstGeom prst="rect">
            <a:avLst/>
          </a:prstGeom>
          <a:noFill/>
          <a:ln w="12700">
            <a:noFill/>
          </a:ln>
        </p:spPr>
      </p:pic>
      <p:sp>
        <p:nvSpPr>
          <p:cNvPr id="5" name="正方形/長方形 4"/>
          <p:cNvSpPr/>
          <p:nvPr/>
        </p:nvSpPr>
        <p:spPr>
          <a:xfrm>
            <a:off x="-15552" y="0"/>
            <a:ext cx="9921552" cy="62068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20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自己負担について</a:t>
            </a:r>
            <a:r>
              <a:rPr lang="ja-JP" altLang="en-US" sz="2400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｜</a:t>
            </a:r>
            <a:r>
              <a:rPr lang="ja-JP" altLang="en-US" sz="16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難病</a:t>
            </a:r>
            <a:r>
              <a:rPr lang="ja-JP" altLang="en-US" sz="160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に</a:t>
            </a:r>
            <a:r>
              <a:rPr lang="ja-JP" altLang="en-US" sz="160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係る医療費</a:t>
            </a:r>
            <a:r>
              <a:rPr lang="ja-JP" altLang="en-US" sz="16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助成の</a:t>
            </a:r>
            <a:r>
              <a:rPr lang="ja-JP" altLang="en-US" sz="1600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制度</a:t>
            </a:r>
            <a:endParaRPr lang="en-US" altLang="ja-JP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200472" y="3356992"/>
            <a:ext cx="5173022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/>
          <p:cNvSpPr/>
          <p:nvPr/>
        </p:nvSpPr>
        <p:spPr>
          <a:xfrm>
            <a:off x="100499" y="836712"/>
            <a:ext cx="5417012" cy="310344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１ 共通</a:t>
            </a:r>
            <a:r>
              <a:rPr lang="ja-JP" altLang="en-US" sz="14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事項</a:t>
            </a:r>
            <a:endParaRPr lang="en-US" altLang="ja-JP" sz="1400" dirty="0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00499" y="4123067"/>
            <a:ext cx="5417012" cy="310344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２ 自己負担上限月額表</a:t>
            </a:r>
            <a:endParaRPr lang="en-US" altLang="ja-JP" sz="1400" dirty="0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601073" y="1124744"/>
            <a:ext cx="4176464" cy="3346703"/>
          </a:xfrm>
          <a:prstGeom prst="rect">
            <a:avLst/>
          </a:prstGeom>
          <a:noFill/>
          <a:ln w="12700">
            <a:solidFill>
              <a:schemeClr val="tx2">
                <a:lumMod val="75000"/>
              </a:schemeClr>
            </a:solidFill>
          </a:ln>
        </p:spPr>
        <p:txBody>
          <a:bodyPr wrap="square" lIns="91077" tIns="45538" rIns="91077" bIns="45538" rtlCol="0">
            <a:spAutoFit/>
          </a:bodyPr>
          <a:lstStyle/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b="1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■ </a:t>
            </a:r>
            <a:r>
              <a:rPr lang="ja-JP" altLang="en-US" sz="1200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高額かつ長期</a:t>
            </a:r>
            <a:endParaRPr lang="en-US" altLang="ja-JP" sz="1200" b="1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高額</a:t>
            </a:r>
            <a:r>
              <a:rPr lang="ja-JP" altLang="en-US" sz="12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な医療が長期的に継続する</a:t>
            </a:r>
            <a:r>
              <a:rPr lang="ja-JP" altLang="en-US" sz="12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患者</a:t>
            </a:r>
            <a:r>
              <a:rPr lang="en-US" altLang="ja-JP" sz="8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(※</a:t>
            </a:r>
            <a:r>
              <a:rPr lang="en-US" altLang="ja-JP" sz="8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  <a:r>
              <a:rPr lang="ja-JP" altLang="en-US" sz="12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に</a:t>
            </a:r>
            <a:r>
              <a:rPr lang="ja-JP" altLang="en-US" sz="12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ついては</a:t>
            </a:r>
            <a:r>
              <a:rPr lang="ja-JP" altLang="en-US" sz="12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、</a:t>
            </a:r>
            <a:r>
              <a:rPr lang="ja-JP" altLang="en-US" sz="1050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「２ 自己負担上限月額表」</a:t>
            </a:r>
            <a:r>
              <a:rPr lang="ja-JP" altLang="en-US" sz="105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ja-JP" altLang="en-US" sz="1050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「高額かつ長期」欄の額</a:t>
            </a:r>
            <a:r>
              <a:rPr lang="ja-JP" altLang="en-US" sz="105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を適用</a:t>
            </a:r>
            <a:endParaRPr lang="en-US" altLang="ja-JP" sz="120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1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lang="en-US" altLang="ja-JP" sz="105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05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高額</a:t>
            </a:r>
            <a:r>
              <a:rPr lang="ja-JP" altLang="en-US" sz="105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な医療が長期的に継続する</a:t>
            </a:r>
            <a:r>
              <a:rPr lang="ja-JP" altLang="en-US" sz="105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患者と</a:t>
            </a:r>
            <a:r>
              <a:rPr lang="ja-JP" altLang="en-US" sz="105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は、月</a:t>
            </a:r>
            <a:r>
              <a:rPr lang="ja-JP" altLang="en-US" sz="105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ごとの医療費</a:t>
            </a:r>
            <a:endParaRPr lang="en-US" altLang="ja-JP" sz="105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5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05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 総額が５万円を超える月が年間６回以上ある者</a:t>
            </a:r>
            <a:endParaRPr lang="en-US" altLang="ja-JP" sz="105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1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lang="ja-JP" altLang="en-US" sz="11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0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例）医療保険の２割負担の場合、医療費の自己負担が１万円を</a:t>
            </a:r>
            <a:endParaRPr lang="en-US" altLang="ja-JP" sz="10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0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 超える月が年間６回以上</a:t>
            </a:r>
            <a:endParaRPr lang="en-US" altLang="ja-JP" sz="10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2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■ 人工呼吸器等装着者</a:t>
            </a:r>
            <a:endParaRPr lang="en-US" altLang="ja-JP" sz="1200" b="1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05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以下の２基準を満たす場合、自己負担上限額を</a:t>
            </a:r>
            <a:r>
              <a:rPr lang="en-US" altLang="ja-JP" sz="1050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1,000</a:t>
            </a:r>
            <a:r>
              <a:rPr lang="ja-JP" altLang="en-US" sz="1050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円</a:t>
            </a:r>
            <a:r>
              <a:rPr lang="ja-JP" altLang="en-US" sz="105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に設定</a:t>
            </a:r>
            <a:endParaRPr lang="en-US" altLang="ja-JP" sz="11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259317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①</a:t>
            </a:r>
            <a:r>
              <a:rPr lang="ja-JP" altLang="en-US" sz="105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継続</a:t>
            </a:r>
            <a:r>
              <a:rPr lang="ja-JP" altLang="en-US" sz="105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して常時生命維持管理装置を装着する必要</a:t>
            </a:r>
            <a:r>
              <a:rPr lang="ja-JP" altLang="en-US" sz="105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がある者</a:t>
            </a:r>
            <a:endParaRPr lang="en-US" altLang="ja-JP" sz="11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259317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05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②</a:t>
            </a:r>
            <a:r>
              <a:rPr lang="ja-JP" altLang="en-US" sz="105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日常生活動作が著しく制限されて</a:t>
            </a:r>
            <a:r>
              <a:rPr lang="ja-JP" altLang="en-US" sz="105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いる者</a:t>
            </a:r>
            <a:endParaRPr lang="en-US" altLang="ja-JP" sz="105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259317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2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601073" y="836712"/>
            <a:ext cx="4176463" cy="288032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３ 特例事項</a:t>
            </a:r>
            <a:endParaRPr lang="en-US" altLang="ja-JP" sz="1400" dirty="0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601073" y="4941243"/>
            <a:ext cx="4176464" cy="1800125"/>
          </a:xfrm>
          <a:prstGeom prst="rect">
            <a:avLst/>
          </a:prstGeom>
          <a:noFill/>
          <a:ln w="12700">
            <a:solidFill>
              <a:schemeClr val="tx2">
                <a:lumMod val="75000"/>
              </a:schemeClr>
            </a:solidFill>
          </a:ln>
        </p:spPr>
        <p:txBody>
          <a:bodyPr wrap="square" lIns="91077" tIns="45538" rIns="91077" bIns="45538" rtlCol="0">
            <a:spAutoFit/>
          </a:bodyPr>
          <a:lstStyle/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■ 世帯按分</a:t>
            </a:r>
            <a:endParaRPr lang="en-US" altLang="ja-JP" sz="1200" b="1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en-US" sz="12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同一世帯内に「指定難病</a:t>
            </a:r>
            <a:r>
              <a:rPr lang="ja-JP" altLang="en-US" sz="11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」</a:t>
            </a:r>
            <a:r>
              <a:rPr lang="ja-JP" altLang="en-US" sz="11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又は</a:t>
            </a:r>
            <a:r>
              <a:rPr lang="ja-JP" altLang="en-US" sz="11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「</a:t>
            </a:r>
            <a:r>
              <a:rPr lang="ja-JP" altLang="en-US" sz="11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小児慢性特定疾病」の特定</a:t>
            </a:r>
            <a:endParaRPr lang="en-US" altLang="ja-JP" sz="1100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1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医療費受給者がいる場合、自己負担上限月額を</a:t>
            </a:r>
            <a:r>
              <a:rPr lang="ja-JP" altLang="en-US" sz="1100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按分</a:t>
            </a:r>
            <a:endParaRPr lang="en-US" altLang="ja-JP" sz="1100" b="1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lnSpc>
                <a:spcPct val="30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□ 食事療養費</a:t>
            </a:r>
            <a:endParaRPr lang="en-US" altLang="ja-JP" sz="1200" b="1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en-US" sz="120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en-US" sz="105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入院</a:t>
            </a:r>
            <a:r>
              <a:rPr lang="ja-JP" altLang="en-US" sz="105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時の標準的な食事療養及び生活療養に係る</a:t>
            </a:r>
            <a:r>
              <a:rPr lang="ja-JP" altLang="en-US" sz="105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負担は</a:t>
            </a:r>
            <a:r>
              <a:rPr lang="ja-JP" altLang="en-US" sz="1050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患者負担</a:t>
            </a:r>
            <a:endParaRPr lang="en-US" altLang="ja-JP" sz="1050" b="1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54191" indent="-354191" defTabSz="910644" fontAlgn="auto">
              <a:spcBef>
                <a:spcPts val="0"/>
              </a:spcBef>
              <a:spcAft>
                <a:spcPts val="0"/>
              </a:spcAft>
            </a:pPr>
            <a:endParaRPr lang="ja-JP" altLang="en-US" sz="1050" b="1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601073" y="4653211"/>
            <a:ext cx="4176463" cy="288032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４ その他</a:t>
            </a:r>
            <a:endParaRPr lang="en-US" altLang="ja-JP" sz="1400" dirty="0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137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13390</TotalTime>
  <Words>43</Words>
  <Application>Microsoft Office PowerPoint</Application>
  <PresentationFormat>A4 210 x 297 mm</PresentationFormat>
  <Paragraphs>39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4_Office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厚生労働省本省</dc:creator>
  <cp:lastModifiedBy>127019</cp:lastModifiedBy>
  <cp:revision>771</cp:revision>
  <cp:lastPrinted>2019-07-26T07:38:10Z</cp:lastPrinted>
  <dcterms:created xsi:type="dcterms:W3CDTF">2005-03-04T07:20:57Z</dcterms:created>
  <dcterms:modified xsi:type="dcterms:W3CDTF">2019-08-01T00:52:58Z</dcterms:modified>
</cp:coreProperties>
</file>