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4"/>
  </p:notesMasterIdLst>
  <p:handoutMasterIdLst>
    <p:handoutMasterId r:id="rId5"/>
  </p:handoutMasterIdLst>
  <p:sldIdLst>
    <p:sldId id="452" r:id="rId2"/>
    <p:sldId id="453" r:id="rId3"/>
  </p:sldIdLst>
  <p:sldSz cx="6858000" cy="9906000" type="A4"/>
  <p:notesSz cx="6737350" cy="9869488"/>
  <p:defaultTextStyle>
    <a:defPPr>
      <a:defRPr lang="ja-JP"/>
    </a:defPPr>
    <a:lvl1pPr marL="0" algn="l" defTabSz="914298" rtl="0" eaLnBrk="1" latinLnBrk="0" hangingPunct="1">
      <a:defRPr kumimoji="1" sz="1800" kern="1200">
        <a:solidFill>
          <a:schemeClr val="tx1"/>
        </a:solidFill>
        <a:latin typeface="+mn-lt"/>
        <a:ea typeface="+mn-ea"/>
        <a:cs typeface="+mn-cs"/>
      </a:defRPr>
    </a:lvl1pPr>
    <a:lvl2pPr marL="457149" algn="l" defTabSz="914298" rtl="0" eaLnBrk="1" latinLnBrk="0" hangingPunct="1">
      <a:defRPr kumimoji="1" sz="1800" kern="1200">
        <a:solidFill>
          <a:schemeClr val="tx1"/>
        </a:solidFill>
        <a:latin typeface="+mn-lt"/>
        <a:ea typeface="+mn-ea"/>
        <a:cs typeface="+mn-cs"/>
      </a:defRPr>
    </a:lvl2pPr>
    <a:lvl3pPr marL="914298" algn="l" defTabSz="914298" rtl="0" eaLnBrk="1" latinLnBrk="0" hangingPunct="1">
      <a:defRPr kumimoji="1" sz="1800" kern="1200">
        <a:solidFill>
          <a:schemeClr val="tx1"/>
        </a:solidFill>
        <a:latin typeface="+mn-lt"/>
        <a:ea typeface="+mn-ea"/>
        <a:cs typeface="+mn-cs"/>
      </a:defRPr>
    </a:lvl3pPr>
    <a:lvl4pPr marL="1371446" algn="l" defTabSz="914298" rtl="0" eaLnBrk="1" latinLnBrk="0" hangingPunct="1">
      <a:defRPr kumimoji="1" sz="1800" kern="1200">
        <a:solidFill>
          <a:schemeClr val="tx1"/>
        </a:solidFill>
        <a:latin typeface="+mn-lt"/>
        <a:ea typeface="+mn-ea"/>
        <a:cs typeface="+mn-cs"/>
      </a:defRPr>
    </a:lvl4pPr>
    <a:lvl5pPr marL="1828595" algn="l" defTabSz="914298" rtl="0" eaLnBrk="1" latinLnBrk="0" hangingPunct="1">
      <a:defRPr kumimoji="1" sz="1800" kern="1200">
        <a:solidFill>
          <a:schemeClr val="tx1"/>
        </a:solidFill>
        <a:latin typeface="+mn-lt"/>
        <a:ea typeface="+mn-ea"/>
        <a:cs typeface="+mn-cs"/>
      </a:defRPr>
    </a:lvl5pPr>
    <a:lvl6pPr marL="2285744" algn="l" defTabSz="914298" rtl="0" eaLnBrk="1" latinLnBrk="0" hangingPunct="1">
      <a:defRPr kumimoji="1" sz="1800" kern="1200">
        <a:solidFill>
          <a:schemeClr val="tx1"/>
        </a:solidFill>
        <a:latin typeface="+mn-lt"/>
        <a:ea typeface="+mn-ea"/>
        <a:cs typeface="+mn-cs"/>
      </a:defRPr>
    </a:lvl6pPr>
    <a:lvl7pPr marL="2742893" algn="l" defTabSz="914298" rtl="0" eaLnBrk="1" latinLnBrk="0" hangingPunct="1">
      <a:defRPr kumimoji="1" sz="1800" kern="1200">
        <a:solidFill>
          <a:schemeClr val="tx1"/>
        </a:solidFill>
        <a:latin typeface="+mn-lt"/>
        <a:ea typeface="+mn-ea"/>
        <a:cs typeface="+mn-cs"/>
      </a:defRPr>
    </a:lvl7pPr>
    <a:lvl8pPr marL="3200042" algn="l" defTabSz="914298" rtl="0" eaLnBrk="1" latinLnBrk="0" hangingPunct="1">
      <a:defRPr kumimoji="1" sz="1800" kern="1200">
        <a:solidFill>
          <a:schemeClr val="tx1"/>
        </a:solidFill>
        <a:latin typeface="+mn-lt"/>
        <a:ea typeface="+mn-ea"/>
        <a:cs typeface="+mn-cs"/>
      </a:defRPr>
    </a:lvl8pPr>
    <a:lvl9pPr marL="3657190" algn="l" defTabSz="914298"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103185"/>
    <a:srgbClr val="EDF2F9"/>
    <a:srgbClr val="C00000"/>
    <a:srgbClr val="FFFFCC"/>
    <a:srgbClr val="00539E"/>
    <a:srgbClr val="005CAF"/>
    <a:srgbClr val="FF3300"/>
    <a:srgbClr val="FAC090"/>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07" autoAdjust="0"/>
    <p:restoredTop sz="94333" autoAdjust="0"/>
  </p:normalViewPr>
  <p:slideViewPr>
    <p:cSldViewPr>
      <p:cViewPr>
        <p:scale>
          <a:sx n="90" d="100"/>
          <a:sy n="90" d="100"/>
        </p:scale>
        <p:origin x="1380" y="-1242"/>
      </p:cViewPr>
      <p:guideLst>
        <p:guide orient="horz" pos="3120"/>
        <p:guide pos="216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5"/>
            <a:ext cx="2919309" cy="494972"/>
          </a:xfrm>
          <a:prstGeom prst="rect">
            <a:avLst/>
          </a:prstGeom>
        </p:spPr>
        <p:txBody>
          <a:bodyPr vert="horz" lIns="90627" tIns="45311" rIns="90627" bIns="4531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6475" y="5"/>
            <a:ext cx="2919309" cy="494972"/>
          </a:xfrm>
          <a:prstGeom prst="rect">
            <a:avLst/>
          </a:prstGeom>
        </p:spPr>
        <p:txBody>
          <a:bodyPr vert="horz" lIns="90627" tIns="45311" rIns="90627" bIns="45311" rtlCol="0"/>
          <a:lstStyle>
            <a:lvl1pPr algn="r">
              <a:defRPr sz="1200"/>
            </a:lvl1pPr>
          </a:lstStyle>
          <a:p>
            <a:fld id="{7B701A59-3BAD-45C6-819E-AD3ED93A4253}" type="datetimeFigureOut">
              <a:rPr kumimoji="1" lang="ja-JP" altLang="en-US" smtClean="0"/>
              <a:t>2022/3/10</a:t>
            </a:fld>
            <a:endParaRPr kumimoji="1" lang="ja-JP" altLang="en-US"/>
          </a:p>
        </p:txBody>
      </p:sp>
      <p:sp>
        <p:nvSpPr>
          <p:cNvPr id="4" name="フッター プレースホルダー 3"/>
          <p:cNvSpPr>
            <a:spLocks noGrp="1"/>
          </p:cNvSpPr>
          <p:nvPr>
            <p:ph type="ftr" sz="quarter" idx="2"/>
          </p:nvPr>
        </p:nvSpPr>
        <p:spPr>
          <a:xfrm>
            <a:off x="1" y="9374517"/>
            <a:ext cx="2919309" cy="494972"/>
          </a:xfrm>
          <a:prstGeom prst="rect">
            <a:avLst/>
          </a:prstGeom>
        </p:spPr>
        <p:txBody>
          <a:bodyPr vert="horz" lIns="90627" tIns="45311" rIns="90627" bIns="4531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6475" y="9374517"/>
            <a:ext cx="2919309" cy="494972"/>
          </a:xfrm>
          <a:prstGeom prst="rect">
            <a:avLst/>
          </a:prstGeom>
        </p:spPr>
        <p:txBody>
          <a:bodyPr vert="horz" lIns="90627" tIns="45311" rIns="90627" bIns="45311" rtlCol="0" anchor="b"/>
          <a:lstStyle>
            <a:lvl1pPr algn="r">
              <a:defRPr sz="1200"/>
            </a:lvl1pPr>
          </a:lstStyle>
          <a:p>
            <a:fld id="{3A259801-F3DE-453E-BFAD-96F85618994C}" type="slidenum">
              <a:rPr kumimoji="1" lang="ja-JP" altLang="en-US" smtClean="0"/>
              <a:t>‹#›</a:t>
            </a:fld>
            <a:endParaRPr kumimoji="1" lang="ja-JP" altLang="en-US"/>
          </a:p>
        </p:txBody>
      </p:sp>
    </p:spTree>
    <p:extLst>
      <p:ext uri="{BB962C8B-B14F-4D97-AF65-F5344CB8AC3E}">
        <p14:creationId xmlns:p14="http://schemas.microsoft.com/office/powerpoint/2010/main" val="3797858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5"/>
            <a:ext cx="2919309" cy="494972"/>
          </a:xfrm>
          <a:prstGeom prst="rect">
            <a:avLst/>
          </a:prstGeom>
        </p:spPr>
        <p:txBody>
          <a:bodyPr vert="horz" lIns="90627" tIns="45311" rIns="90627" bIns="45311"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16475" y="5"/>
            <a:ext cx="2919309" cy="494972"/>
          </a:xfrm>
          <a:prstGeom prst="rect">
            <a:avLst/>
          </a:prstGeom>
        </p:spPr>
        <p:txBody>
          <a:bodyPr vert="horz" lIns="90627" tIns="45311" rIns="90627" bIns="45311" rtlCol="0"/>
          <a:lstStyle>
            <a:lvl1pPr algn="r">
              <a:defRPr sz="1200"/>
            </a:lvl1pPr>
          </a:lstStyle>
          <a:p>
            <a:fld id="{1719C83C-E2AA-4572-ADD2-B665406C9FF7}" type="datetimeFigureOut">
              <a:rPr kumimoji="1" lang="ja-JP" altLang="en-US" smtClean="0"/>
              <a:t>2022/3/10</a:t>
            </a:fld>
            <a:endParaRPr kumimoji="1" lang="ja-JP" altLang="en-US" dirty="0"/>
          </a:p>
        </p:txBody>
      </p:sp>
      <p:sp>
        <p:nvSpPr>
          <p:cNvPr id="4" name="スライド イメージ プレースホルダー 3"/>
          <p:cNvSpPr>
            <a:spLocks noGrp="1" noRot="1" noChangeAspect="1"/>
          </p:cNvSpPr>
          <p:nvPr>
            <p:ph type="sldImg" idx="2"/>
          </p:nvPr>
        </p:nvSpPr>
        <p:spPr>
          <a:xfrm>
            <a:off x="2216150" y="1233488"/>
            <a:ext cx="2305050" cy="3332162"/>
          </a:xfrm>
          <a:prstGeom prst="rect">
            <a:avLst/>
          </a:prstGeom>
          <a:noFill/>
          <a:ln w="12700">
            <a:solidFill>
              <a:prstClr val="black"/>
            </a:solidFill>
          </a:ln>
        </p:spPr>
        <p:txBody>
          <a:bodyPr vert="horz" lIns="90627" tIns="45311" rIns="90627" bIns="45311" rtlCol="0" anchor="ctr"/>
          <a:lstStyle/>
          <a:p>
            <a:endParaRPr lang="ja-JP" altLang="en-US" dirty="0"/>
          </a:p>
        </p:txBody>
      </p:sp>
      <p:sp>
        <p:nvSpPr>
          <p:cNvPr id="5" name="ノート プレースホルダー 4"/>
          <p:cNvSpPr>
            <a:spLocks noGrp="1"/>
          </p:cNvSpPr>
          <p:nvPr>
            <p:ph type="body" sz="quarter" idx="3"/>
          </p:nvPr>
        </p:nvSpPr>
        <p:spPr>
          <a:xfrm>
            <a:off x="674050" y="4749528"/>
            <a:ext cx="5389251" cy="3885687"/>
          </a:xfrm>
          <a:prstGeom prst="rect">
            <a:avLst/>
          </a:prstGeom>
        </p:spPr>
        <p:txBody>
          <a:bodyPr vert="horz" lIns="90627" tIns="45311" rIns="90627" bIns="4531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4517"/>
            <a:ext cx="2919309" cy="494972"/>
          </a:xfrm>
          <a:prstGeom prst="rect">
            <a:avLst/>
          </a:prstGeom>
        </p:spPr>
        <p:txBody>
          <a:bodyPr vert="horz" lIns="90627" tIns="45311" rIns="90627" bIns="45311"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16475" y="9374517"/>
            <a:ext cx="2919309" cy="494972"/>
          </a:xfrm>
          <a:prstGeom prst="rect">
            <a:avLst/>
          </a:prstGeom>
        </p:spPr>
        <p:txBody>
          <a:bodyPr vert="horz" lIns="90627" tIns="45311" rIns="90627" bIns="45311" rtlCol="0" anchor="b"/>
          <a:lstStyle>
            <a:lvl1pPr algn="r">
              <a:defRPr sz="1200"/>
            </a:lvl1pPr>
          </a:lstStyle>
          <a:p>
            <a:fld id="{24C32E48-ABCF-4968-BCB7-06BECC8099CF}" type="slidenum">
              <a:rPr kumimoji="1" lang="ja-JP" altLang="en-US" smtClean="0"/>
              <a:t>‹#›</a:t>
            </a:fld>
            <a:endParaRPr kumimoji="1" lang="ja-JP" altLang="en-US" dirty="0"/>
          </a:p>
        </p:txBody>
      </p:sp>
    </p:spTree>
    <p:extLst>
      <p:ext uri="{BB962C8B-B14F-4D97-AF65-F5344CB8AC3E}">
        <p14:creationId xmlns:p14="http://schemas.microsoft.com/office/powerpoint/2010/main" val="33850024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1" y="3077284"/>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1" y="5613400"/>
            <a:ext cx="4800600" cy="2531533"/>
          </a:xfrm>
        </p:spPr>
        <p:txBody>
          <a:bodyPr/>
          <a:lstStyle>
            <a:lvl1pPr marL="0" indent="0" algn="ctr">
              <a:buNone/>
              <a:defRPr>
                <a:solidFill>
                  <a:schemeClr val="tx1">
                    <a:tint val="75000"/>
                  </a:schemeClr>
                </a:solidFill>
              </a:defRPr>
            </a:lvl1pPr>
            <a:lvl2pPr marL="316520" indent="0" algn="ctr">
              <a:buNone/>
              <a:defRPr>
                <a:solidFill>
                  <a:schemeClr val="tx1">
                    <a:tint val="75000"/>
                  </a:schemeClr>
                </a:solidFill>
              </a:defRPr>
            </a:lvl2pPr>
            <a:lvl3pPr marL="633039" indent="0" algn="ctr">
              <a:buNone/>
              <a:defRPr>
                <a:solidFill>
                  <a:schemeClr val="tx1">
                    <a:tint val="75000"/>
                  </a:schemeClr>
                </a:solidFill>
              </a:defRPr>
            </a:lvl3pPr>
            <a:lvl4pPr marL="949559" indent="0" algn="ctr">
              <a:buNone/>
              <a:defRPr>
                <a:solidFill>
                  <a:schemeClr val="tx1">
                    <a:tint val="75000"/>
                  </a:schemeClr>
                </a:solidFill>
              </a:defRPr>
            </a:lvl4pPr>
            <a:lvl5pPr marL="1266078" indent="0" algn="ctr">
              <a:buNone/>
              <a:defRPr>
                <a:solidFill>
                  <a:schemeClr val="tx1">
                    <a:tint val="75000"/>
                  </a:schemeClr>
                </a:solidFill>
              </a:defRPr>
            </a:lvl5pPr>
            <a:lvl6pPr marL="1582598" indent="0" algn="ctr">
              <a:buNone/>
              <a:defRPr>
                <a:solidFill>
                  <a:schemeClr val="tx1">
                    <a:tint val="75000"/>
                  </a:schemeClr>
                </a:solidFill>
              </a:defRPr>
            </a:lvl6pPr>
            <a:lvl7pPr marL="1899117" indent="0" algn="ctr">
              <a:buNone/>
              <a:defRPr>
                <a:solidFill>
                  <a:schemeClr val="tx1">
                    <a:tint val="75000"/>
                  </a:schemeClr>
                </a:solidFill>
              </a:defRPr>
            </a:lvl7pPr>
            <a:lvl8pPr marL="2215637" indent="0" algn="ctr">
              <a:buNone/>
              <a:defRPr>
                <a:solidFill>
                  <a:schemeClr val="tx1">
                    <a:tint val="75000"/>
                  </a:schemeClr>
                </a:solidFill>
              </a:defRPr>
            </a:lvl8pPr>
            <a:lvl9pPr marL="2532156"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0B199B5-0E27-459F-A02E-498AC1B8675C}" type="datetime1">
              <a:rPr kumimoji="1" lang="ja-JP" altLang="en-US" smtClean="0"/>
              <a:t>2022/3/10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3C998D-A66E-4AE4-AA04-BF704CD69014}" type="slidenum">
              <a:rPr kumimoji="1" lang="ja-JP" altLang="en-US" smtClean="0"/>
              <a:t>‹#›</a:t>
            </a:fld>
            <a:endParaRPr kumimoji="1" lang="ja-JP" altLang="en-US"/>
          </a:p>
        </p:txBody>
      </p:sp>
    </p:spTree>
    <p:extLst>
      <p:ext uri="{BB962C8B-B14F-4D97-AF65-F5344CB8AC3E}">
        <p14:creationId xmlns:p14="http://schemas.microsoft.com/office/powerpoint/2010/main" val="207063472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901630A-ACD5-45E8-BE1E-4A0580A70019}" type="datetime1">
              <a:rPr kumimoji="1" lang="ja-JP" altLang="en-US" smtClean="0"/>
              <a:t>2022/3/10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3C998D-A66E-4AE4-AA04-BF704CD69014}" type="slidenum">
              <a:rPr kumimoji="1" lang="ja-JP" altLang="en-US" smtClean="0"/>
              <a:t>‹#›</a:t>
            </a:fld>
            <a:endParaRPr kumimoji="1" lang="ja-JP" altLang="en-US"/>
          </a:p>
        </p:txBody>
      </p:sp>
    </p:spTree>
    <p:extLst>
      <p:ext uri="{BB962C8B-B14F-4D97-AF65-F5344CB8AC3E}">
        <p14:creationId xmlns:p14="http://schemas.microsoft.com/office/powerpoint/2010/main" val="1090132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3"/>
            <a:ext cx="1543050" cy="845220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1" y="396703"/>
            <a:ext cx="4514850" cy="845220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7BA0079-7E38-447B-83E4-36A72B28B8D2}" type="datetime1">
              <a:rPr kumimoji="1" lang="ja-JP" altLang="en-US" smtClean="0"/>
              <a:t>2022/3/10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3C998D-A66E-4AE4-AA04-BF704CD69014}" type="slidenum">
              <a:rPr kumimoji="1" lang="ja-JP" altLang="en-US" smtClean="0"/>
              <a:t>‹#›</a:t>
            </a:fld>
            <a:endParaRPr kumimoji="1" lang="ja-JP" altLang="en-US"/>
          </a:p>
        </p:txBody>
      </p:sp>
    </p:spTree>
    <p:extLst>
      <p:ext uri="{BB962C8B-B14F-4D97-AF65-F5344CB8AC3E}">
        <p14:creationId xmlns:p14="http://schemas.microsoft.com/office/powerpoint/2010/main" val="335377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C41DFA0-5448-4171-90E1-8F58909B2FC9}" type="datetime1">
              <a:rPr kumimoji="1" lang="ja-JP" altLang="en-US" smtClean="0"/>
              <a:t>2022/3/10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3C998D-A66E-4AE4-AA04-BF704CD69014}" type="slidenum">
              <a:rPr kumimoji="1" lang="ja-JP" altLang="en-US" smtClean="0"/>
              <a:t>‹#›</a:t>
            </a:fld>
            <a:endParaRPr kumimoji="1" lang="ja-JP" altLang="en-US"/>
          </a:p>
        </p:txBody>
      </p:sp>
    </p:spTree>
    <p:extLst>
      <p:ext uri="{BB962C8B-B14F-4D97-AF65-F5344CB8AC3E}">
        <p14:creationId xmlns:p14="http://schemas.microsoft.com/office/powerpoint/2010/main" val="1130103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6"/>
            <a:ext cx="5829300" cy="1967442"/>
          </a:xfrm>
        </p:spPr>
        <p:txBody>
          <a:bodyPr anchor="t"/>
          <a:lstStyle>
            <a:lvl1pPr algn="l">
              <a:defRPr sz="2769"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1385">
                <a:solidFill>
                  <a:schemeClr val="tx1">
                    <a:tint val="75000"/>
                  </a:schemeClr>
                </a:solidFill>
              </a:defRPr>
            </a:lvl1pPr>
            <a:lvl2pPr marL="316520" indent="0">
              <a:buNone/>
              <a:defRPr sz="1246">
                <a:solidFill>
                  <a:schemeClr val="tx1">
                    <a:tint val="75000"/>
                  </a:schemeClr>
                </a:solidFill>
              </a:defRPr>
            </a:lvl2pPr>
            <a:lvl3pPr marL="633039" indent="0">
              <a:buNone/>
              <a:defRPr sz="1108">
                <a:solidFill>
                  <a:schemeClr val="tx1">
                    <a:tint val="75000"/>
                  </a:schemeClr>
                </a:solidFill>
              </a:defRPr>
            </a:lvl3pPr>
            <a:lvl4pPr marL="949559" indent="0">
              <a:buNone/>
              <a:defRPr sz="969">
                <a:solidFill>
                  <a:schemeClr val="tx1">
                    <a:tint val="75000"/>
                  </a:schemeClr>
                </a:solidFill>
              </a:defRPr>
            </a:lvl4pPr>
            <a:lvl5pPr marL="1266078" indent="0">
              <a:buNone/>
              <a:defRPr sz="969">
                <a:solidFill>
                  <a:schemeClr val="tx1">
                    <a:tint val="75000"/>
                  </a:schemeClr>
                </a:solidFill>
              </a:defRPr>
            </a:lvl5pPr>
            <a:lvl6pPr marL="1582598" indent="0">
              <a:buNone/>
              <a:defRPr sz="969">
                <a:solidFill>
                  <a:schemeClr val="tx1">
                    <a:tint val="75000"/>
                  </a:schemeClr>
                </a:solidFill>
              </a:defRPr>
            </a:lvl6pPr>
            <a:lvl7pPr marL="1899117" indent="0">
              <a:buNone/>
              <a:defRPr sz="969">
                <a:solidFill>
                  <a:schemeClr val="tx1">
                    <a:tint val="75000"/>
                  </a:schemeClr>
                </a:solidFill>
              </a:defRPr>
            </a:lvl7pPr>
            <a:lvl8pPr marL="2215637" indent="0">
              <a:buNone/>
              <a:defRPr sz="969">
                <a:solidFill>
                  <a:schemeClr val="tx1">
                    <a:tint val="75000"/>
                  </a:schemeClr>
                </a:solidFill>
              </a:defRPr>
            </a:lvl8pPr>
            <a:lvl9pPr marL="2532156" indent="0">
              <a:buNone/>
              <a:defRPr sz="969">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7580AAF-F827-470D-8658-CE823790E12D}" type="datetime1">
              <a:rPr kumimoji="1" lang="ja-JP" altLang="en-US" smtClean="0"/>
              <a:t>2022/3/10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3C998D-A66E-4AE4-AA04-BF704CD69014}" type="slidenum">
              <a:rPr kumimoji="1" lang="ja-JP" altLang="en-US" smtClean="0"/>
              <a:t>‹#›</a:t>
            </a:fld>
            <a:endParaRPr kumimoji="1" lang="ja-JP" altLang="en-US"/>
          </a:p>
        </p:txBody>
      </p:sp>
    </p:spTree>
    <p:extLst>
      <p:ext uri="{BB962C8B-B14F-4D97-AF65-F5344CB8AC3E}">
        <p14:creationId xmlns:p14="http://schemas.microsoft.com/office/powerpoint/2010/main" val="3909010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42901" y="2311404"/>
            <a:ext cx="3028950" cy="6537502"/>
          </a:xfrm>
        </p:spPr>
        <p:txBody>
          <a:bodyPr/>
          <a:lstStyle>
            <a:lvl1pPr>
              <a:defRPr sz="1938"/>
            </a:lvl1pPr>
            <a:lvl2pPr>
              <a:defRPr sz="1662"/>
            </a:lvl2pPr>
            <a:lvl3pPr>
              <a:defRPr sz="1385"/>
            </a:lvl3pPr>
            <a:lvl4pPr>
              <a:defRPr sz="1246"/>
            </a:lvl4pPr>
            <a:lvl5pPr>
              <a:defRPr sz="1246"/>
            </a:lvl5pPr>
            <a:lvl6pPr>
              <a:defRPr sz="1246"/>
            </a:lvl6pPr>
            <a:lvl7pPr>
              <a:defRPr sz="1246"/>
            </a:lvl7pPr>
            <a:lvl8pPr>
              <a:defRPr sz="1246"/>
            </a:lvl8pPr>
            <a:lvl9pPr>
              <a:defRPr sz="1246"/>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86150" y="2311404"/>
            <a:ext cx="3028950" cy="6537502"/>
          </a:xfrm>
        </p:spPr>
        <p:txBody>
          <a:bodyPr/>
          <a:lstStyle>
            <a:lvl1pPr>
              <a:defRPr sz="1938"/>
            </a:lvl1pPr>
            <a:lvl2pPr>
              <a:defRPr sz="1662"/>
            </a:lvl2pPr>
            <a:lvl3pPr>
              <a:defRPr sz="1385"/>
            </a:lvl3pPr>
            <a:lvl4pPr>
              <a:defRPr sz="1246"/>
            </a:lvl4pPr>
            <a:lvl5pPr>
              <a:defRPr sz="1246"/>
            </a:lvl5pPr>
            <a:lvl6pPr>
              <a:defRPr sz="1246"/>
            </a:lvl6pPr>
            <a:lvl7pPr>
              <a:defRPr sz="1246"/>
            </a:lvl7pPr>
            <a:lvl8pPr>
              <a:defRPr sz="1246"/>
            </a:lvl8pPr>
            <a:lvl9pPr>
              <a:defRPr sz="1246"/>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BA9F6B3-C062-4951-BFDC-26855B2BBE02}" type="datetime1">
              <a:rPr kumimoji="1" lang="ja-JP" altLang="en-US" smtClean="0"/>
              <a:t>2022/3/10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3C998D-A66E-4AE4-AA04-BF704CD69014}" type="slidenum">
              <a:rPr kumimoji="1" lang="ja-JP" altLang="en-US" smtClean="0"/>
              <a:t>‹#›</a:t>
            </a:fld>
            <a:endParaRPr kumimoji="1" lang="ja-JP" altLang="en-US"/>
          </a:p>
        </p:txBody>
      </p:sp>
    </p:spTree>
    <p:extLst>
      <p:ext uri="{BB962C8B-B14F-4D97-AF65-F5344CB8AC3E}">
        <p14:creationId xmlns:p14="http://schemas.microsoft.com/office/powerpoint/2010/main" val="3461033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1" y="2217385"/>
            <a:ext cx="3030141" cy="924101"/>
          </a:xfrm>
        </p:spPr>
        <p:txBody>
          <a:bodyPr anchor="b"/>
          <a:lstStyle>
            <a:lvl1pPr marL="0" indent="0">
              <a:buNone/>
              <a:defRPr sz="1662" b="1"/>
            </a:lvl1pPr>
            <a:lvl2pPr marL="316520" indent="0">
              <a:buNone/>
              <a:defRPr sz="1385" b="1"/>
            </a:lvl2pPr>
            <a:lvl3pPr marL="633039" indent="0">
              <a:buNone/>
              <a:defRPr sz="1246" b="1"/>
            </a:lvl3pPr>
            <a:lvl4pPr marL="949559" indent="0">
              <a:buNone/>
              <a:defRPr sz="1108" b="1"/>
            </a:lvl4pPr>
            <a:lvl5pPr marL="1266078" indent="0">
              <a:buNone/>
              <a:defRPr sz="1108" b="1"/>
            </a:lvl5pPr>
            <a:lvl6pPr marL="1582598" indent="0">
              <a:buNone/>
              <a:defRPr sz="1108" b="1"/>
            </a:lvl6pPr>
            <a:lvl7pPr marL="1899117" indent="0">
              <a:buNone/>
              <a:defRPr sz="1108" b="1"/>
            </a:lvl7pPr>
            <a:lvl8pPr marL="2215637" indent="0">
              <a:buNone/>
              <a:defRPr sz="1108" b="1"/>
            </a:lvl8pPr>
            <a:lvl9pPr marL="2532156" indent="0">
              <a:buNone/>
              <a:defRPr sz="1108"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1" y="3141486"/>
            <a:ext cx="3030141" cy="5707416"/>
          </a:xfrm>
        </p:spPr>
        <p:txBody>
          <a:bodyPr/>
          <a:lstStyle>
            <a:lvl1pPr>
              <a:defRPr sz="1662"/>
            </a:lvl1pPr>
            <a:lvl2pPr>
              <a:defRPr sz="1385"/>
            </a:lvl2pPr>
            <a:lvl3pPr>
              <a:defRPr sz="1246"/>
            </a:lvl3pPr>
            <a:lvl4pPr>
              <a:defRPr sz="1108"/>
            </a:lvl4pPr>
            <a:lvl5pPr>
              <a:defRPr sz="1108"/>
            </a:lvl5pPr>
            <a:lvl6pPr>
              <a:defRPr sz="1108"/>
            </a:lvl6pPr>
            <a:lvl7pPr>
              <a:defRPr sz="1108"/>
            </a:lvl7pPr>
            <a:lvl8pPr>
              <a:defRPr sz="1108"/>
            </a:lvl8pPr>
            <a:lvl9pPr>
              <a:defRPr sz="1108"/>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1662" b="1"/>
            </a:lvl1pPr>
            <a:lvl2pPr marL="316520" indent="0">
              <a:buNone/>
              <a:defRPr sz="1385" b="1"/>
            </a:lvl2pPr>
            <a:lvl3pPr marL="633039" indent="0">
              <a:buNone/>
              <a:defRPr sz="1246" b="1"/>
            </a:lvl3pPr>
            <a:lvl4pPr marL="949559" indent="0">
              <a:buNone/>
              <a:defRPr sz="1108" b="1"/>
            </a:lvl4pPr>
            <a:lvl5pPr marL="1266078" indent="0">
              <a:buNone/>
              <a:defRPr sz="1108" b="1"/>
            </a:lvl5pPr>
            <a:lvl6pPr marL="1582598" indent="0">
              <a:buNone/>
              <a:defRPr sz="1108" b="1"/>
            </a:lvl6pPr>
            <a:lvl7pPr marL="1899117" indent="0">
              <a:buNone/>
              <a:defRPr sz="1108" b="1"/>
            </a:lvl7pPr>
            <a:lvl8pPr marL="2215637" indent="0">
              <a:buNone/>
              <a:defRPr sz="1108" b="1"/>
            </a:lvl8pPr>
            <a:lvl9pPr marL="2532156" indent="0">
              <a:buNone/>
              <a:defRPr sz="1108"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1662"/>
            </a:lvl1pPr>
            <a:lvl2pPr>
              <a:defRPr sz="1385"/>
            </a:lvl2pPr>
            <a:lvl3pPr>
              <a:defRPr sz="1246"/>
            </a:lvl3pPr>
            <a:lvl4pPr>
              <a:defRPr sz="1108"/>
            </a:lvl4pPr>
            <a:lvl5pPr>
              <a:defRPr sz="1108"/>
            </a:lvl5pPr>
            <a:lvl6pPr>
              <a:defRPr sz="1108"/>
            </a:lvl6pPr>
            <a:lvl7pPr>
              <a:defRPr sz="1108"/>
            </a:lvl7pPr>
            <a:lvl8pPr>
              <a:defRPr sz="1108"/>
            </a:lvl8pPr>
            <a:lvl9pPr>
              <a:defRPr sz="1108"/>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9C63E13-5921-4B36-B675-857CD8691B84}" type="datetime1">
              <a:rPr kumimoji="1" lang="ja-JP" altLang="en-US" smtClean="0"/>
              <a:t>2022/3/10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73C998D-A66E-4AE4-AA04-BF704CD69014}" type="slidenum">
              <a:rPr kumimoji="1" lang="ja-JP" altLang="en-US" smtClean="0"/>
              <a:t>‹#›</a:t>
            </a:fld>
            <a:endParaRPr kumimoji="1" lang="ja-JP" altLang="en-US"/>
          </a:p>
        </p:txBody>
      </p:sp>
    </p:spTree>
    <p:extLst>
      <p:ext uri="{BB962C8B-B14F-4D97-AF65-F5344CB8AC3E}">
        <p14:creationId xmlns:p14="http://schemas.microsoft.com/office/powerpoint/2010/main" val="1907664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311164B-8D35-49DD-8EAA-9E14EA09F553}" type="datetime1">
              <a:rPr kumimoji="1" lang="ja-JP" altLang="en-US" smtClean="0"/>
              <a:t>2022/3/10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73C998D-A66E-4AE4-AA04-BF704CD69014}" type="slidenum">
              <a:rPr kumimoji="1" lang="ja-JP" altLang="en-US" smtClean="0"/>
              <a:t>‹#›</a:t>
            </a:fld>
            <a:endParaRPr kumimoji="1" lang="ja-JP" altLang="en-US"/>
          </a:p>
        </p:txBody>
      </p:sp>
    </p:spTree>
    <p:extLst>
      <p:ext uri="{BB962C8B-B14F-4D97-AF65-F5344CB8AC3E}">
        <p14:creationId xmlns:p14="http://schemas.microsoft.com/office/powerpoint/2010/main" val="1242887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8684A17-B169-4968-9DF9-55A0972EB0B3}" type="datetime1">
              <a:rPr kumimoji="1" lang="ja-JP" altLang="en-US" smtClean="0"/>
              <a:t>2022/3/10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73C998D-A66E-4AE4-AA04-BF704CD69014}" type="slidenum">
              <a:rPr kumimoji="1" lang="ja-JP" altLang="en-US" smtClean="0"/>
              <a:t>‹#›</a:t>
            </a:fld>
            <a:endParaRPr kumimoji="1" lang="ja-JP" altLang="en-US"/>
          </a:p>
        </p:txBody>
      </p:sp>
    </p:spTree>
    <p:extLst>
      <p:ext uri="{BB962C8B-B14F-4D97-AF65-F5344CB8AC3E}">
        <p14:creationId xmlns:p14="http://schemas.microsoft.com/office/powerpoint/2010/main" val="4037727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1385"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8" y="394409"/>
            <a:ext cx="3833812" cy="8454497"/>
          </a:xfrm>
        </p:spPr>
        <p:txBody>
          <a:bodyPr/>
          <a:lstStyle>
            <a:lvl1pPr>
              <a:defRPr sz="2215"/>
            </a:lvl1pPr>
            <a:lvl2pPr>
              <a:defRPr sz="1938"/>
            </a:lvl2pPr>
            <a:lvl3pPr>
              <a:defRPr sz="1662"/>
            </a:lvl3pPr>
            <a:lvl4pPr>
              <a:defRPr sz="1385"/>
            </a:lvl4pPr>
            <a:lvl5pPr>
              <a:defRPr sz="1385"/>
            </a:lvl5pPr>
            <a:lvl6pPr>
              <a:defRPr sz="1385"/>
            </a:lvl6pPr>
            <a:lvl7pPr>
              <a:defRPr sz="1385"/>
            </a:lvl7pPr>
            <a:lvl8pPr>
              <a:defRPr sz="1385"/>
            </a:lvl8pPr>
            <a:lvl9pPr>
              <a:defRPr sz="138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2072926"/>
            <a:ext cx="2256235" cy="6775980"/>
          </a:xfrm>
        </p:spPr>
        <p:txBody>
          <a:bodyPr/>
          <a:lstStyle>
            <a:lvl1pPr marL="0" indent="0">
              <a:buNone/>
              <a:defRPr sz="969"/>
            </a:lvl1pPr>
            <a:lvl2pPr marL="316520" indent="0">
              <a:buNone/>
              <a:defRPr sz="831"/>
            </a:lvl2pPr>
            <a:lvl3pPr marL="633039" indent="0">
              <a:buNone/>
              <a:defRPr sz="692"/>
            </a:lvl3pPr>
            <a:lvl4pPr marL="949559" indent="0">
              <a:buNone/>
              <a:defRPr sz="623"/>
            </a:lvl4pPr>
            <a:lvl5pPr marL="1266078" indent="0">
              <a:buNone/>
              <a:defRPr sz="623"/>
            </a:lvl5pPr>
            <a:lvl6pPr marL="1582598" indent="0">
              <a:buNone/>
              <a:defRPr sz="623"/>
            </a:lvl6pPr>
            <a:lvl7pPr marL="1899117" indent="0">
              <a:buNone/>
              <a:defRPr sz="623"/>
            </a:lvl7pPr>
            <a:lvl8pPr marL="2215637" indent="0">
              <a:buNone/>
              <a:defRPr sz="623"/>
            </a:lvl8pPr>
            <a:lvl9pPr marL="2532156" indent="0">
              <a:buNone/>
              <a:defRPr sz="62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5B4B5EE-F780-4802-884E-790878EA7AEF}" type="datetime1">
              <a:rPr kumimoji="1" lang="ja-JP" altLang="en-US" smtClean="0"/>
              <a:t>2022/3/10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3C998D-A66E-4AE4-AA04-BF704CD69014}" type="slidenum">
              <a:rPr kumimoji="1" lang="ja-JP" altLang="en-US" smtClean="0"/>
              <a:t>‹#›</a:t>
            </a:fld>
            <a:endParaRPr kumimoji="1" lang="ja-JP" altLang="en-US"/>
          </a:p>
        </p:txBody>
      </p:sp>
    </p:spTree>
    <p:extLst>
      <p:ext uri="{BB962C8B-B14F-4D97-AF65-F5344CB8AC3E}">
        <p14:creationId xmlns:p14="http://schemas.microsoft.com/office/powerpoint/2010/main" val="198183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1385"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2215"/>
            </a:lvl1pPr>
            <a:lvl2pPr marL="316520" indent="0">
              <a:buNone/>
              <a:defRPr sz="1938"/>
            </a:lvl2pPr>
            <a:lvl3pPr marL="633039" indent="0">
              <a:buNone/>
              <a:defRPr sz="1662"/>
            </a:lvl3pPr>
            <a:lvl4pPr marL="949559" indent="0">
              <a:buNone/>
              <a:defRPr sz="1385"/>
            </a:lvl4pPr>
            <a:lvl5pPr marL="1266078" indent="0">
              <a:buNone/>
              <a:defRPr sz="1385"/>
            </a:lvl5pPr>
            <a:lvl6pPr marL="1582598" indent="0">
              <a:buNone/>
              <a:defRPr sz="1385"/>
            </a:lvl6pPr>
            <a:lvl7pPr marL="1899117" indent="0">
              <a:buNone/>
              <a:defRPr sz="1385"/>
            </a:lvl7pPr>
            <a:lvl8pPr marL="2215637" indent="0">
              <a:buNone/>
              <a:defRPr sz="1385"/>
            </a:lvl8pPr>
            <a:lvl9pPr marL="2532156" indent="0">
              <a:buNone/>
              <a:defRPr sz="1385"/>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969"/>
            </a:lvl1pPr>
            <a:lvl2pPr marL="316520" indent="0">
              <a:buNone/>
              <a:defRPr sz="831"/>
            </a:lvl2pPr>
            <a:lvl3pPr marL="633039" indent="0">
              <a:buNone/>
              <a:defRPr sz="692"/>
            </a:lvl3pPr>
            <a:lvl4pPr marL="949559" indent="0">
              <a:buNone/>
              <a:defRPr sz="623"/>
            </a:lvl4pPr>
            <a:lvl5pPr marL="1266078" indent="0">
              <a:buNone/>
              <a:defRPr sz="623"/>
            </a:lvl5pPr>
            <a:lvl6pPr marL="1582598" indent="0">
              <a:buNone/>
              <a:defRPr sz="623"/>
            </a:lvl6pPr>
            <a:lvl7pPr marL="1899117" indent="0">
              <a:buNone/>
              <a:defRPr sz="623"/>
            </a:lvl7pPr>
            <a:lvl8pPr marL="2215637" indent="0">
              <a:buNone/>
              <a:defRPr sz="623"/>
            </a:lvl8pPr>
            <a:lvl9pPr marL="2532156" indent="0">
              <a:buNone/>
              <a:defRPr sz="62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A271FB5-EEC6-4F52-9735-124DD139EA47}" type="datetime1">
              <a:rPr kumimoji="1" lang="ja-JP" altLang="en-US" smtClean="0"/>
              <a:t>2022/3/10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3C998D-A66E-4AE4-AA04-BF704CD69014}" type="slidenum">
              <a:rPr kumimoji="1" lang="ja-JP" altLang="en-US" smtClean="0"/>
              <a:t>‹#›</a:t>
            </a:fld>
            <a:endParaRPr kumimoji="1" lang="ja-JP" altLang="en-US"/>
          </a:p>
        </p:txBody>
      </p:sp>
    </p:spTree>
    <p:extLst>
      <p:ext uri="{BB962C8B-B14F-4D97-AF65-F5344CB8AC3E}">
        <p14:creationId xmlns:p14="http://schemas.microsoft.com/office/powerpoint/2010/main" val="6957272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1"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1" y="2311404"/>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1" y="9181398"/>
            <a:ext cx="1600200" cy="527403"/>
          </a:xfrm>
          <a:prstGeom prst="rect">
            <a:avLst/>
          </a:prstGeom>
        </p:spPr>
        <p:txBody>
          <a:bodyPr vert="horz" lIns="91440" tIns="45720" rIns="91440" bIns="45720" rtlCol="0" anchor="ctr"/>
          <a:lstStyle>
            <a:lvl1pPr algn="l">
              <a:defRPr sz="831">
                <a:solidFill>
                  <a:schemeClr val="tx1">
                    <a:tint val="75000"/>
                  </a:schemeClr>
                </a:solidFill>
              </a:defRPr>
            </a:lvl1pPr>
          </a:lstStyle>
          <a:p>
            <a:fld id="{AB9D89E1-F8E4-469E-9E68-2C355795394F}" type="datetime1">
              <a:rPr kumimoji="1" lang="ja-JP" altLang="en-US" smtClean="0"/>
              <a:t>2022/3/10</a:t>
            </a:fld>
            <a:endParaRPr kumimoji="1" lang="ja-JP" altLang="en-US"/>
          </a:p>
        </p:txBody>
      </p:sp>
      <p:sp>
        <p:nvSpPr>
          <p:cNvPr id="5" name="フッター プレースホルダー 4"/>
          <p:cNvSpPr>
            <a:spLocks noGrp="1"/>
          </p:cNvSpPr>
          <p:nvPr>
            <p:ph type="ftr" sz="quarter" idx="3"/>
          </p:nvPr>
        </p:nvSpPr>
        <p:spPr>
          <a:xfrm>
            <a:off x="2343151" y="9181398"/>
            <a:ext cx="2171700" cy="527403"/>
          </a:xfrm>
          <a:prstGeom prst="rect">
            <a:avLst/>
          </a:prstGeom>
        </p:spPr>
        <p:txBody>
          <a:bodyPr vert="horz" lIns="91440" tIns="45720" rIns="91440" bIns="45720" rtlCol="0" anchor="ctr"/>
          <a:lstStyle>
            <a:lvl1pPr algn="ctr">
              <a:defRPr sz="831">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1" y="9181398"/>
            <a:ext cx="1600200" cy="527403"/>
          </a:xfrm>
          <a:prstGeom prst="rect">
            <a:avLst/>
          </a:prstGeom>
        </p:spPr>
        <p:txBody>
          <a:bodyPr vert="horz" lIns="91440" tIns="45720" rIns="91440" bIns="45720" rtlCol="0" anchor="ctr"/>
          <a:lstStyle>
            <a:lvl1pPr algn="r">
              <a:defRPr sz="831">
                <a:solidFill>
                  <a:schemeClr val="tx1">
                    <a:tint val="75000"/>
                  </a:schemeClr>
                </a:solidFill>
              </a:defRPr>
            </a:lvl1pPr>
          </a:lstStyle>
          <a:p>
            <a:fld id="{C73C998D-A66E-4AE4-AA04-BF704CD69014}" type="slidenum">
              <a:rPr kumimoji="1" lang="ja-JP" altLang="en-US" smtClean="0"/>
              <a:t>‹#›</a:t>
            </a:fld>
            <a:endParaRPr kumimoji="1" lang="ja-JP" altLang="en-US"/>
          </a:p>
        </p:txBody>
      </p:sp>
    </p:spTree>
    <p:extLst>
      <p:ext uri="{BB962C8B-B14F-4D97-AF65-F5344CB8AC3E}">
        <p14:creationId xmlns:p14="http://schemas.microsoft.com/office/powerpoint/2010/main" val="18920027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633039" rtl="0" eaLnBrk="1" latinLnBrk="0" hangingPunct="1">
        <a:spcBef>
          <a:spcPct val="0"/>
        </a:spcBef>
        <a:buNone/>
        <a:defRPr kumimoji="1" sz="3046" kern="1200">
          <a:solidFill>
            <a:schemeClr val="tx1"/>
          </a:solidFill>
          <a:latin typeface="+mj-lt"/>
          <a:ea typeface="+mj-ea"/>
          <a:cs typeface="+mj-cs"/>
        </a:defRPr>
      </a:lvl1pPr>
    </p:titleStyle>
    <p:bodyStyle>
      <a:lvl1pPr marL="237390" indent="-237390" algn="l" defTabSz="633039" rtl="0" eaLnBrk="1" latinLnBrk="0" hangingPunct="1">
        <a:spcBef>
          <a:spcPct val="20000"/>
        </a:spcBef>
        <a:buFont typeface="Arial" panose="020B0604020202020204" pitchFamily="34" charset="0"/>
        <a:buChar char="•"/>
        <a:defRPr kumimoji="1" sz="2215" kern="1200">
          <a:solidFill>
            <a:schemeClr val="tx1"/>
          </a:solidFill>
          <a:latin typeface="+mn-lt"/>
          <a:ea typeface="+mn-ea"/>
          <a:cs typeface="+mn-cs"/>
        </a:defRPr>
      </a:lvl1pPr>
      <a:lvl2pPr marL="514344" indent="-197825" algn="l" defTabSz="633039" rtl="0" eaLnBrk="1" latinLnBrk="0" hangingPunct="1">
        <a:spcBef>
          <a:spcPct val="20000"/>
        </a:spcBef>
        <a:buFont typeface="Arial" panose="020B0604020202020204" pitchFamily="34" charset="0"/>
        <a:buChar char="–"/>
        <a:defRPr kumimoji="1" sz="1938" kern="1200">
          <a:solidFill>
            <a:schemeClr val="tx1"/>
          </a:solidFill>
          <a:latin typeface="+mn-lt"/>
          <a:ea typeface="+mn-ea"/>
          <a:cs typeface="+mn-cs"/>
        </a:defRPr>
      </a:lvl2pPr>
      <a:lvl3pPr marL="791299" indent="-158260" algn="l" defTabSz="633039" rtl="0" eaLnBrk="1" latinLnBrk="0" hangingPunct="1">
        <a:spcBef>
          <a:spcPct val="20000"/>
        </a:spcBef>
        <a:buFont typeface="Arial" panose="020B0604020202020204" pitchFamily="34" charset="0"/>
        <a:buChar char="•"/>
        <a:defRPr kumimoji="1" sz="1662" kern="1200">
          <a:solidFill>
            <a:schemeClr val="tx1"/>
          </a:solidFill>
          <a:latin typeface="+mn-lt"/>
          <a:ea typeface="+mn-ea"/>
          <a:cs typeface="+mn-cs"/>
        </a:defRPr>
      </a:lvl3pPr>
      <a:lvl4pPr marL="1107818" indent="-158260" algn="l" defTabSz="633039"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4pPr>
      <a:lvl5pPr marL="1424338" indent="-158260" algn="l" defTabSz="633039"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5pPr>
      <a:lvl6pPr marL="1740858" indent="-158260" algn="l" defTabSz="633039"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6pPr>
      <a:lvl7pPr marL="2057377" indent="-158260" algn="l" defTabSz="633039"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7pPr>
      <a:lvl8pPr marL="2373897" indent="-158260" algn="l" defTabSz="633039"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8pPr>
      <a:lvl9pPr marL="2690416" indent="-158260" algn="l" defTabSz="633039"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9pPr>
    </p:bodyStyle>
    <p:otherStyle>
      <a:defPPr>
        <a:defRPr lang="ja-JP"/>
      </a:defPPr>
      <a:lvl1pPr marL="0" algn="l" defTabSz="633039" rtl="0" eaLnBrk="1" latinLnBrk="0" hangingPunct="1">
        <a:defRPr kumimoji="1" sz="1246" kern="1200">
          <a:solidFill>
            <a:schemeClr val="tx1"/>
          </a:solidFill>
          <a:latin typeface="+mn-lt"/>
          <a:ea typeface="+mn-ea"/>
          <a:cs typeface="+mn-cs"/>
        </a:defRPr>
      </a:lvl1pPr>
      <a:lvl2pPr marL="316520" algn="l" defTabSz="633039" rtl="0" eaLnBrk="1" latinLnBrk="0" hangingPunct="1">
        <a:defRPr kumimoji="1" sz="1246" kern="1200">
          <a:solidFill>
            <a:schemeClr val="tx1"/>
          </a:solidFill>
          <a:latin typeface="+mn-lt"/>
          <a:ea typeface="+mn-ea"/>
          <a:cs typeface="+mn-cs"/>
        </a:defRPr>
      </a:lvl2pPr>
      <a:lvl3pPr marL="633039" algn="l" defTabSz="633039" rtl="0" eaLnBrk="1" latinLnBrk="0" hangingPunct="1">
        <a:defRPr kumimoji="1" sz="1246" kern="1200">
          <a:solidFill>
            <a:schemeClr val="tx1"/>
          </a:solidFill>
          <a:latin typeface="+mn-lt"/>
          <a:ea typeface="+mn-ea"/>
          <a:cs typeface="+mn-cs"/>
        </a:defRPr>
      </a:lvl3pPr>
      <a:lvl4pPr marL="949559" algn="l" defTabSz="633039" rtl="0" eaLnBrk="1" latinLnBrk="0" hangingPunct="1">
        <a:defRPr kumimoji="1" sz="1246" kern="1200">
          <a:solidFill>
            <a:schemeClr val="tx1"/>
          </a:solidFill>
          <a:latin typeface="+mn-lt"/>
          <a:ea typeface="+mn-ea"/>
          <a:cs typeface="+mn-cs"/>
        </a:defRPr>
      </a:lvl4pPr>
      <a:lvl5pPr marL="1266078" algn="l" defTabSz="633039" rtl="0" eaLnBrk="1" latinLnBrk="0" hangingPunct="1">
        <a:defRPr kumimoji="1" sz="1246" kern="1200">
          <a:solidFill>
            <a:schemeClr val="tx1"/>
          </a:solidFill>
          <a:latin typeface="+mn-lt"/>
          <a:ea typeface="+mn-ea"/>
          <a:cs typeface="+mn-cs"/>
        </a:defRPr>
      </a:lvl5pPr>
      <a:lvl6pPr marL="1582598" algn="l" defTabSz="633039" rtl="0" eaLnBrk="1" latinLnBrk="0" hangingPunct="1">
        <a:defRPr kumimoji="1" sz="1246" kern="1200">
          <a:solidFill>
            <a:schemeClr val="tx1"/>
          </a:solidFill>
          <a:latin typeface="+mn-lt"/>
          <a:ea typeface="+mn-ea"/>
          <a:cs typeface="+mn-cs"/>
        </a:defRPr>
      </a:lvl6pPr>
      <a:lvl7pPr marL="1899117" algn="l" defTabSz="633039" rtl="0" eaLnBrk="1" latinLnBrk="0" hangingPunct="1">
        <a:defRPr kumimoji="1" sz="1246" kern="1200">
          <a:solidFill>
            <a:schemeClr val="tx1"/>
          </a:solidFill>
          <a:latin typeface="+mn-lt"/>
          <a:ea typeface="+mn-ea"/>
          <a:cs typeface="+mn-cs"/>
        </a:defRPr>
      </a:lvl7pPr>
      <a:lvl8pPr marL="2215637" algn="l" defTabSz="633039" rtl="0" eaLnBrk="1" latinLnBrk="0" hangingPunct="1">
        <a:defRPr kumimoji="1" sz="1246" kern="1200">
          <a:solidFill>
            <a:schemeClr val="tx1"/>
          </a:solidFill>
          <a:latin typeface="+mn-lt"/>
          <a:ea typeface="+mn-ea"/>
          <a:cs typeface="+mn-cs"/>
        </a:defRPr>
      </a:lvl8pPr>
      <a:lvl9pPr marL="2532156" algn="l" defTabSz="633039" rtl="0" eaLnBrk="1" latinLnBrk="0" hangingPunct="1">
        <a:defRPr kumimoji="1" sz="12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mailto:e0412001@pref.wakayama.lg.jp" TargetMode="External"/><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テキスト ボックス 27"/>
          <p:cNvSpPr txBox="1"/>
          <p:nvPr/>
        </p:nvSpPr>
        <p:spPr>
          <a:xfrm>
            <a:off x="99000" y="5675578"/>
            <a:ext cx="6696000" cy="3769130"/>
          </a:xfrm>
          <a:prstGeom prst="rect">
            <a:avLst/>
          </a:prstGeom>
          <a:solidFill>
            <a:schemeClr val="bg1"/>
          </a:solidFill>
          <a:ln w="19050">
            <a:solidFill>
              <a:srgbClr val="103185"/>
            </a:solidFill>
          </a:ln>
        </p:spPr>
        <p:txBody>
          <a:bodyPr wrap="square" lIns="108000" tIns="72000" rIns="108000" bIns="72000" rtlCol="0" anchor="t" anchorCtr="0">
            <a:noAutofit/>
          </a:bodyPr>
          <a:lstStyle/>
          <a:p>
            <a:pPr marL="144000" lvl="0" defTabSz="457200">
              <a:lnSpc>
                <a:spcPct val="110000"/>
              </a:lnSpc>
              <a:spcAft>
                <a:spcPts val="600"/>
              </a:spcAft>
              <a:defRPr/>
            </a:pPr>
            <a:endParaRPr lang="en-US" altLang="ja-JP" sz="1280" dirty="0" smtClean="0">
              <a:latin typeface="Meiryo UI" panose="020B0604030504040204" pitchFamily="50" charset="-128"/>
              <a:ea typeface="Meiryo UI" panose="020B0604030504040204" pitchFamily="50" charset="-128"/>
            </a:endParaRPr>
          </a:p>
          <a:p>
            <a:pPr marL="144000" lvl="0" defTabSz="457200">
              <a:lnSpc>
                <a:spcPct val="110000"/>
              </a:lnSpc>
              <a:spcAft>
                <a:spcPts val="600"/>
              </a:spcAft>
              <a:defRPr/>
            </a:pPr>
            <a:endParaRPr lang="en-US" altLang="ja-JP" sz="1280" dirty="0">
              <a:latin typeface="Meiryo UI" panose="020B0604030504040204" pitchFamily="50" charset="-128"/>
              <a:ea typeface="Meiryo UI" panose="020B0604030504040204" pitchFamily="50" charset="-128"/>
            </a:endParaRPr>
          </a:p>
          <a:p>
            <a:pPr marL="144000" lvl="0" defTabSz="457200">
              <a:lnSpc>
                <a:spcPct val="110000"/>
              </a:lnSpc>
              <a:spcAft>
                <a:spcPts val="600"/>
              </a:spcAft>
              <a:defRPr/>
            </a:pPr>
            <a:endParaRPr lang="en-US" altLang="ja-JP" sz="1280" dirty="0" smtClean="0">
              <a:latin typeface="Meiryo UI" panose="020B0604030504040204" pitchFamily="50" charset="-128"/>
              <a:ea typeface="Meiryo UI" panose="020B0604030504040204" pitchFamily="50" charset="-128"/>
            </a:endParaRPr>
          </a:p>
          <a:p>
            <a:pPr marL="144000" lvl="0" defTabSz="457200">
              <a:lnSpc>
                <a:spcPct val="110000"/>
              </a:lnSpc>
              <a:spcAft>
                <a:spcPts val="600"/>
              </a:spcAft>
              <a:defRPr/>
            </a:pPr>
            <a:endParaRPr lang="en-US" altLang="ja-JP" sz="1280" dirty="0">
              <a:latin typeface="Meiryo UI" panose="020B0604030504040204" pitchFamily="50" charset="-128"/>
              <a:ea typeface="Meiryo UI" panose="020B0604030504040204" pitchFamily="50" charset="-128"/>
            </a:endParaRPr>
          </a:p>
          <a:p>
            <a:pPr marL="144000" lvl="0" defTabSz="457200">
              <a:lnSpc>
                <a:spcPct val="110000"/>
              </a:lnSpc>
              <a:spcAft>
                <a:spcPts val="600"/>
              </a:spcAft>
              <a:defRPr/>
            </a:pPr>
            <a:endParaRPr lang="en-US" altLang="ja-JP" sz="1280" dirty="0" smtClean="0">
              <a:latin typeface="Meiryo UI" panose="020B0604030504040204" pitchFamily="50" charset="-128"/>
              <a:ea typeface="Meiryo UI" panose="020B0604030504040204" pitchFamily="50" charset="-128"/>
            </a:endParaRPr>
          </a:p>
          <a:p>
            <a:pPr marL="144000" lvl="0" defTabSz="457200">
              <a:lnSpc>
                <a:spcPct val="110000"/>
              </a:lnSpc>
              <a:spcAft>
                <a:spcPts val="600"/>
              </a:spcAft>
              <a:defRPr/>
            </a:pPr>
            <a:endParaRPr lang="en-US" altLang="ja-JP" sz="1280" dirty="0">
              <a:latin typeface="Meiryo UI" panose="020B0604030504040204" pitchFamily="50" charset="-128"/>
              <a:ea typeface="Meiryo UI" panose="020B0604030504040204" pitchFamily="50" charset="-128"/>
            </a:endParaRPr>
          </a:p>
          <a:p>
            <a:pPr lvl="0" defTabSz="457200">
              <a:spcAft>
                <a:spcPts val="600"/>
              </a:spcAft>
              <a:defRPr/>
            </a:pPr>
            <a:r>
              <a:rPr lang="ja-JP" altLang="en-US" sz="1280" dirty="0" smtClean="0">
                <a:latin typeface="Meiryo UI" panose="020B0604030504040204" pitchFamily="50" charset="-128"/>
                <a:ea typeface="Meiryo UI" panose="020B0604030504040204" pitchFamily="50" charset="-128"/>
              </a:rPr>
              <a:t>　　</a:t>
            </a:r>
            <a:endParaRPr lang="ja-JP" altLang="en-US" sz="1200" dirty="0" smtClean="0">
              <a:latin typeface="Meiryo UI" panose="020B0604030504040204" pitchFamily="50" charset="-128"/>
              <a:ea typeface="Meiryo UI" panose="020B0604030504040204" pitchFamily="50" charset="-128"/>
            </a:endParaRPr>
          </a:p>
        </p:txBody>
      </p:sp>
      <p:sp>
        <p:nvSpPr>
          <p:cNvPr id="34" name="正方形/長方形 33"/>
          <p:cNvSpPr/>
          <p:nvPr/>
        </p:nvSpPr>
        <p:spPr>
          <a:xfrm>
            <a:off x="129541" y="6569636"/>
            <a:ext cx="6595330" cy="2811746"/>
          </a:xfrm>
          <a:prstGeom prst="rect">
            <a:avLst/>
          </a:prstGeom>
          <a:solidFill>
            <a:schemeClr val="accent1">
              <a:lumMod val="20000"/>
              <a:lumOff val="8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33" name="正方形/長方形 32"/>
          <p:cNvSpPr/>
          <p:nvPr/>
        </p:nvSpPr>
        <p:spPr>
          <a:xfrm>
            <a:off x="1502" y="1019682"/>
            <a:ext cx="6858000" cy="889581"/>
          </a:xfrm>
          <a:prstGeom prst="rect">
            <a:avLst/>
          </a:prstGeom>
          <a:solidFill>
            <a:schemeClr val="accent6">
              <a:lumMod val="20000"/>
              <a:lumOff val="8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7" name="正方形/長方形 16"/>
          <p:cNvSpPr/>
          <p:nvPr/>
        </p:nvSpPr>
        <p:spPr>
          <a:xfrm>
            <a:off x="0" y="1"/>
            <a:ext cx="6858000" cy="1030389"/>
          </a:xfrm>
          <a:prstGeom prst="rect">
            <a:avLst/>
          </a:prstGeom>
          <a:solidFill>
            <a:srgbClr val="00539E"/>
          </a:solidFill>
          <a:ln w="5715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b" anchorCtr="0"/>
          <a:lstStyle/>
          <a:p>
            <a:pPr algn="ctr">
              <a:lnSpc>
                <a:spcPct val="110000"/>
              </a:lnSpc>
            </a:pPr>
            <a:r>
              <a:rPr lang="ja-JP" altLang="en-US" sz="1700" b="1" spc="-150" dirty="0">
                <a:solidFill>
                  <a:schemeClr val="bg1"/>
                </a:solidFill>
                <a:latin typeface="Meiryo UI" panose="020B0604030504040204" pitchFamily="50" charset="-128"/>
                <a:ea typeface="Meiryo UI" panose="020B0604030504040204" pitchFamily="50" charset="-128"/>
              </a:rPr>
              <a:t>一定の要件を満たすと認められる方は、被爆者健康手帳を受け取ることができます。</a:t>
            </a:r>
            <a:endParaRPr lang="en-US" altLang="ja-JP" sz="1700" b="1" strike="dblStrike" spc="-150" dirty="0">
              <a:solidFill>
                <a:schemeClr val="bg1"/>
              </a:solidFill>
              <a:latin typeface="Meiryo UI" panose="020B0604030504040204" pitchFamily="50" charset="-128"/>
              <a:ea typeface="Meiryo UI" panose="020B0604030504040204" pitchFamily="50" charset="-128"/>
            </a:endParaRPr>
          </a:p>
        </p:txBody>
      </p:sp>
      <p:sp>
        <p:nvSpPr>
          <p:cNvPr id="23" name="正方形/長方形 22"/>
          <p:cNvSpPr/>
          <p:nvPr/>
        </p:nvSpPr>
        <p:spPr>
          <a:xfrm>
            <a:off x="99376" y="1928664"/>
            <a:ext cx="6714000" cy="329321"/>
          </a:xfrm>
          <a:prstGeom prst="rect">
            <a:avLst/>
          </a:prstGeom>
        </p:spPr>
        <p:txBody>
          <a:bodyPr wrap="square">
            <a:spAutoFit/>
          </a:bodyPr>
          <a:lstStyle/>
          <a:p>
            <a:pPr>
              <a:lnSpc>
                <a:spcPct val="110000"/>
              </a:lnSpc>
            </a:pPr>
            <a:r>
              <a:rPr lang="en-US" altLang="ja-JP" sz="1400" dirty="0" smtClean="0">
                <a:latin typeface="Meiryo UI" panose="020B0604030504040204" pitchFamily="50" charset="-128"/>
                <a:ea typeface="Meiryo UI" panose="020B0604030504040204" pitchFamily="50" charset="-128"/>
              </a:rPr>
              <a:t>2022</a:t>
            </a:r>
            <a:r>
              <a:rPr lang="ja-JP" altLang="en-US" sz="1400" dirty="0" smtClean="0">
                <a:latin typeface="Meiryo UI" panose="020B0604030504040204" pitchFamily="50" charset="-128"/>
                <a:ea typeface="Meiryo UI" panose="020B0604030504040204" pitchFamily="50" charset="-128"/>
              </a:rPr>
              <a:t>年４月１日から新たに被爆者健康手帳を受け取るための要件は次の２つです。</a:t>
            </a:r>
            <a:endParaRPr lang="en-US" altLang="ja-JP" sz="1400" dirty="0" smtClean="0">
              <a:latin typeface="Meiryo UI" panose="020B0604030504040204" pitchFamily="50" charset="-128"/>
              <a:ea typeface="Meiryo UI" panose="020B0604030504040204" pitchFamily="50" charset="-128"/>
            </a:endParaRPr>
          </a:p>
        </p:txBody>
      </p:sp>
      <p:sp>
        <p:nvSpPr>
          <p:cNvPr id="26" name="テキスト ボックス 25"/>
          <p:cNvSpPr txBox="1">
            <a:spLocks/>
          </p:cNvSpPr>
          <p:nvPr/>
        </p:nvSpPr>
        <p:spPr>
          <a:xfrm>
            <a:off x="81000" y="2523858"/>
            <a:ext cx="6696000" cy="2726068"/>
          </a:xfrm>
          <a:prstGeom prst="rect">
            <a:avLst/>
          </a:prstGeom>
          <a:solidFill>
            <a:schemeClr val="bg1"/>
          </a:solidFill>
          <a:ln w="19050">
            <a:solidFill>
              <a:srgbClr val="103185"/>
            </a:solidFill>
          </a:ln>
        </p:spPr>
        <p:txBody>
          <a:bodyPr wrap="square" lIns="108000" tIns="72000" rIns="108000" bIns="72000" rtlCol="0" anchor="ctr" anchorCtr="0">
            <a:noAutofit/>
          </a:bodyPr>
          <a:lstStyle/>
          <a:p>
            <a:pPr marL="144000" lvl="0">
              <a:lnSpc>
                <a:spcPts val="1200"/>
              </a:lnSpc>
              <a:spcAft>
                <a:spcPts val="300"/>
              </a:spcAft>
              <a:defRPr/>
            </a:pPr>
            <a:r>
              <a:rPr lang="en-US" altLang="ja-JP" sz="1200" dirty="0" smtClean="0">
                <a:latin typeface="Meiryo UI" panose="020B0604030504040204" pitchFamily="50" charset="-128"/>
                <a:ea typeface="Meiryo UI" panose="020B0604030504040204" pitchFamily="50" charset="-128"/>
              </a:rPr>
              <a:t/>
            </a:r>
            <a:br>
              <a:rPr lang="en-US" altLang="ja-JP" sz="1200" dirty="0" smtClean="0">
                <a:latin typeface="Meiryo UI" panose="020B0604030504040204" pitchFamily="50" charset="-128"/>
                <a:ea typeface="Meiryo UI" panose="020B0604030504040204" pitchFamily="50" charset="-128"/>
              </a:rPr>
            </a:br>
            <a:r>
              <a:rPr lang="en-US" altLang="ja-JP" sz="1200" dirty="0" smtClean="0">
                <a:latin typeface="Meiryo UI" panose="020B0604030504040204" pitchFamily="50" charset="-128"/>
                <a:ea typeface="Meiryo UI" panose="020B0604030504040204" pitchFamily="50" charset="-128"/>
              </a:rPr>
              <a:t/>
            </a:r>
            <a:br>
              <a:rPr lang="en-US" altLang="ja-JP" sz="1200" dirty="0" smtClean="0">
                <a:latin typeface="Meiryo UI" panose="020B0604030504040204" pitchFamily="50" charset="-128"/>
                <a:ea typeface="Meiryo UI" panose="020B0604030504040204" pitchFamily="50" charset="-128"/>
              </a:rPr>
            </a:br>
            <a:r>
              <a:rPr lang="en-US" altLang="ja-JP" sz="1200" dirty="0" smtClean="0">
                <a:latin typeface="Meiryo UI" panose="020B0604030504040204" pitchFamily="50" charset="-128"/>
                <a:ea typeface="Meiryo UI" panose="020B0604030504040204" pitchFamily="50" charset="-128"/>
              </a:rPr>
              <a:t/>
            </a:r>
            <a:br>
              <a:rPr lang="en-US" altLang="ja-JP" sz="1200" dirty="0" smtClean="0">
                <a:latin typeface="Meiryo UI" panose="020B0604030504040204" pitchFamily="50" charset="-128"/>
                <a:ea typeface="Meiryo UI" panose="020B0604030504040204" pitchFamily="50" charset="-128"/>
              </a:rPr>
            </a:br>
            <a:r>
              <a:rPr lang="en-US" altLang="ja-JP" sz="1200" dirty="0" smtClean="0">
                <a:latin typeface="Meiryo UI" panose="020B0604030504040204" pitchFamily="50" charset="-128"/>
                <a:ea typeface="Meiryo UI" panose="020B0604030504040204" pitchFamily="50" charset="-128"/>
              </a:rPr>
              <a:t/>
            </a:r>
            <a:br>
              <a:rPr lang="en-US" altLang="ja-JP" sz="1200" dirty="0" smtClean="0">
                <a:latin typeface="Meiryo UI" panose="020B0604030504040204" pitchFamily="50" charset="-128"/>
                <a:ea typeface="Meiryo UI" panose="020B0604030504040204" pitchFamily="50" charset="-128"/>
              </a:rPr>
            </a:br>
            <a:endParaRPr lang="en-US" altLang="ja-JP" sz="1200" dirty="0" smtClean="0">
              <a:latin typeface="Meiryo UI" panose="020B0604030504040204" pitchFamily="50" charset="-128"/>
              <a:ea typeface="Meiryo UI" panose="020B0604030504040204" pitchFamily="50" charset="-128"/>
            </a:endParaRPr>
          </a:p>
        </p:txBody>
      </p:sp>
      <p:sp>
        <p:nvSpPr>
          <p:cNvPr id="27" name="テキスト ボックス 26"/>
          <p:cNvSpPr txBox="1"/>
          <p:nvPr/>
        </p:nvSpPr>
        <p:spPr>
          <a:xfrm>
            <a:off x="81000" y="2216696"/>
            <a:ext cx="4284104" cy="360409"/>
          </a:xfrm>
          <a:prstGeom prst="rect">
            <a:avLst/>
          </a:prstGeom>
          <a:solidFill>
            <a:srgbClr val="103185"/>
          </a:solidFill>
          <a:ln w="34925">
            <a:solidFill>
              <a:schemeClr val="bg1"/>
            </a:solidFill>
          </a:ln>
        </p:spPr>
        <p:txBody>
          <a:bodyPr wrap="square" lIns="144000" tIns="72000" bIns="36000" rtlCol="0" anchor="ctr" anchorCtr="0">
            <a:noAutofit/>
          </a:bodyPr>
          <a:lstStyle/>
          <a:p>
            <a:pPr lvl="0" defTabSz="457200">
              <a:defRPr/>
            </a:pPr>
            <a:r>
              <a:rPr lang="ja-JP" altLang="en-US" sz="1600" b="1" spc="300" dirty="0" smtClean="0">
                <a:solidFill>
                  <a:prstClr val="white"/>
                </a:solidFill>
                <a:latin typeface="Meiryo UI" panose="020B0604030504040204" pitchFamily="50" charset="-128"/>
                <a:ea typeface="Meiryo UI" panose="020B0604030504040204" pitchFamily="50" charset="-128"/>
              </a:rPr>
              <a:t>要件</a:t>
            </a:r>
            <a:r>
              <a:rPr lang="ja-JP" altLang="en-US" sz="1600" b="1" dirty="0" smtClean="0">
                <a:solidFill>
                  <a:prstClr val="white"/>
                </a:solidFill>
                <a:latin typeface="Meiryo UI" panose="020B0604030504040204" pitchFamily="50" charset="-128"/>
                <a:ea typeface="Meiryo UI" panose="020B0604030504040204" pitchFamily="50" charset="-128"/>
              </a:rPr>
              <a:t>①　</a:t>
            </a:r>
            <a:r>
              <a:rPr lang="ja-JP" altLang="en-US" sz="1600" b="1" spc="120" dirty="0" smtClean="0">
                <a:solidFill>
                  <a:prstClr val="white"/>
                </a:solidFill>
                <a:latin typeface="Meiryo UI" panose="020B0604030504040204" pitchFamily="50" charset="-128"/>
                <a:ea typeface="Meiryo UI" panose="020B0604030504040204" pitchFamily="50" charset="-128"/>
              </a:rPr>
              <a:t>広島の「黒い雨」に遭ったこと</a:t>
            </a:r>
            <a:endParaRPr lang="ja-JP" altLang="en-US" sz="1600" b="1" spc="120" dirty="0">
              <a:solidFill>
                <a:prstClr val="white"/>
              </a:solidFill>
              <a:latin typeface="Meiryo UI" panose="020B0604030504040204" pitchFamily="50" charset="-128"/>
              <a:ea typeface="Meiryo UI" panose="020B0604030504040204" pitchFamily="50" charset="-128"/>
            </a:endParaRPr>
          </a:p>
        </p:txBody>
      </p:sp>
      <p:sp>
        <p:nvSpPr>
          <p:cNvPr id="29" name="テキスト ボックス 28"/>
          <p:cNvSpPr txBox="1"/>
          <p:nvPr/>
        </p:nvSpPr>
        <p:spPr>
          <a:xfrm>
            <a:off x="87490" y="5313252"/>
            <a:ext cx="4997693" cy="396000"/>
          </a:xfrm>
          <a:prstGeom prst="rect">
            <a:avLst/>
          </a:prstGeom>
          <a:solidFill>
            <a:srgbClr val="103185"/>
          </a:solidFill>
          <a:ln w="34925">
            <a:solidFill>
              <a:schemeClr val="bg1"/>
            </a:solidFill>
          </a:ln>
        </p:spPr>
        <p:txBody>
          <a:bodyPr wrap="square" lIns="144000" tIns="72000" bIns="36000" rtlCol="0" anchor="ctr" anchorCtr="0">
            <a:noAutofit/>
          </a:bodyPr>
          <a:lstStyle/>
          <a:p>
            <a:pPr lvl="0" defTabSz="457200">
              <a:defRPr/>
            </a:pPr>
            <a:r>
              <a:rPr lang="ja-JP" altLang="en-US" sz="1600" b="1" spc="300" dirty="0" smtClean="0">
                <a:solidFill>
                  <a:prstClr val="white"/>
                </a:solidFill>
                <a:latin typeface="Meiryo UI" panose="020B0604030504040204" pitchFamily="50" charset="-128"/>
                <a:ea typeface="Meiryo UI" panose="020B0604030504040204" pitchFamily="50" charset="-128"/>
              </a:rPr>
              <a:t>要件</a:t>
            </a:r>
            <a:r>
              <a:rPr lang="ja-JP" altLang="en-US" sz="1600" b="1" dirty="0" smtClean="0">
                <a:solidFill>
                  <a:prstClr val="white"/>
                </a:solidFill>
                <a:latin typeface="Meiryo UI" panose="020B0604030504040204" pitchFamily="50" charset="-128"/>
                <a:ea typeface="Meiryo UI" panose="020B0604030504040204" pitchFamily="50" charset="-128"/>
              </a:rPr>
              <a:t>②　障害を伴う</a:t>
            </a:r>
            <a:r>
              <a:rPr lang="ja-JP" altLang="en-US" sz="1600" b="1" spc="80" dirty="0" smtClean="0">
                <a:solidFill>
                  <a:prstClr val="white"/>
                </a:solidFill>
                <a:latin typeface="Meiryo UI" panose="020B0604030504040204" pitchFamily="50" charset="-128"/>
                <a:ea typeface="Meiryo UI" panose="020B0604030504040204" pitchFamily="50" charset="-128"/>
              </a:rPr>
              <a:t>一定の疾病にかかっていること</a:t>
            </a:r>
            <a:endParaRPr kumimoji="1" lang="ja-JP" altLang="en-US" sz="1600" b="1" i="0" u="none" strike="noStrike" kern="1200" cap="none" spc="80" normalizeH="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30" name="正方形/長方形 29"/>
          <p:cNvSpPr/>
          <p:nvPr/>
        </p:nvSpPr>
        <p:spPr>
          <a:xfrm>
            <a:off x="151270" y="6536890"/>
            <a:ext cx="6120360" cy="322002"/>
          </a:xfrm>
          <a:prstGeom prst="rect">
            <a:avLst/>
          </a:prstGeom>
          <a:noFill/>
        </p:spPr>
        <p:txBody>
          <a:bodyPr wrap="square" tIns="72000">
            <a:spAutoFit/>
          </a:bodyPr>
          <a:lstStyle/>
          <a:p>
            <a:pPr marL="144000" indent="-168275" defTabSz="422041">
              <a:lnSpc>
                <a:spcPct val="110000"/>
              </a:lnSpc>
              <a:defRPr/>
            </a:pPr>
            <a:r>
              <a:rPr lang="ja-JP" altLang="en-US" sz="1200" b="1" dirty="0">
                <a:latin typeface="Meiryo UI" panose="020B0604030504040204" pitchFamily="50" charset="-128"/>
                <a:ea typeface="Meiryo UI" panose="020B0604030504040204" pitchFamily="50" charset="-128"/>
              </a:rPr>
              <a:t>◇</a:t>
            </a:r>
            <a:r>
              <a:rPr lang="en-US" altLang="ja-JP" sz="1200" b="1" dirty="0" smtClean="0">
                <a:latin typeface="Meiryo UI" panose="020B0604030504040204" pitchFamily="50" charset="-128"/>
                <a:ea typeface="Meiryo UI" panose="020B0604030504040204" pitchFamily="50" charset="-128"/>
              </a:rPr>
              <a:t>11</a:t>
            </a:r>
            <a:r>
              <a:rPr lang="ja-JP" altLang="en-US" sz="1200" b="1" dirty="0" smtClean="0">
                <a:latin typeface="Meiryo UI" panose="020B0604030504040204" pitchFamily="50" charset="-128"/>
                <a:ea typeface="Meiryo UI" panose="020B0604030504040204" pitchFamily="50" charset="-128"/>
              </a:rPr>
              <a:t>種類の障害を伴う一定の疾病</a:t>
            </a:r>
            <a:endParaRPr lang="ja-JP" altLang="en-US" sz="1050" dirty="0">
              <a:latin typeface="Meiryo UI" panose="020B0604030504040204" pitchFamily="50" charset="-128"/>
              <a:ea typeface="Meiryo UI" panose="020B0604030504040204" pitchFamily="50" charset="-128"/>
            </a:endParaRPr>
          </a:p>
        </p:txBody>
      </p:sp>
      <p:pic>
        <p:nvPicPr>
          <p:cNvPr id="3" name="図 2"/>
          <p:cNvPicPr>
            <a:picLocks noChangeAspect="1"/>
          </p:cNvPicPr>
          <p:nvPr/>
        </p:nvPicPr>
        <p:blipFill>
          <a:blip r:embed="rId2">
            <a:clrChange>
              <a:clrFrom>
                <a:srgbClr val="FFFFFF"/>
              </a:clrFrom>
              <a:clrTo>
                <a:srgbClr val="FFFFFF">
                  <a:alpha val="0"/>
                </a:srgbClr>
              </a:clrTo>
            </a:clrChange>
          </a:blip>
          <a:stretch>
            <a:fillRect/>
          </a:stretch>
        </p:blipFill>
        <p:spPr>
          <a:xfrm>
            <a:off x="2811013" y="9454414"/>
            <a:ext cx="1165369" cy="480034"/>
          </a:xfrm>
          <a:prstGeom prst="rect">
            <a:avLst/>
          </a:prstGeom>
        </p:spPr>
      </p:pic>
      <p:sp>
        <p:nvSpPr>
          <p:cNvPr id="35" name="正方形/長方形 34"/>
          <p:cNvSpPr/>
          <p:nvPr/>
        </p:nvSpPr>
        <p:spPr>
          <a:xfrm>
            <a:off x="4941168" y="9623093"/>
            <a:ext cx="2016224" cy="295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1050" dirty="0" smtClean="0">
                <a:solidFill>
                  <a:schemeClr val="tx1">
                    <a:lumMod val="75000"/>
                    <a:lumOff val="25000"/>
                  </a:schemeClr>
                </a:solidFill>
                <a:latin typeface="Meiryo UI" panose="020B0604030504040204" pitchFamily="50" charset="-128"/>
                <a:ea typeface="Meiryo UI" panose="020B0604030504040204" pitchFamily="50" charset="-128"/>
              </a:rPr>
              <a:t>（令和４年２月</a:t>
            </a:r>
            <a:r>
              <a:rPr lang="en-US" altLang="ja-JP" sz="1050" dirty="0" smtClean="0">
                <a:solidFill>
                  <a:schemeClr val="tx1">
                    <a:lumMod val="75000"/>
                    <a:lumOff val="25000"/>
                  </a:schemeClr>
                </a:solidFill>
                <a:latin typeface="Meiryo UI" panose="020B0604030504040204" pitchFamily="50" charset="-128"/>
                <a:ea typeface="Meiryo UI" panose="020B0604030504040204" pitchFamily="50" charset="-128"/>
              </a:rPr>
              <a:t>21</a:t>
            </a:r>
            <a:r>
              <a:rPr kumimoji="1" lang="ja-JP" altLang="en-US" sz="1050" dirty="0" smtClean="0">
                <a:solidFill>
                  <a:schemeClr val="tx1">
                    <a:lumMod val="75000"/>
                    <a:lumOff val="25000"/>
                  </a:schemeClr>
                </a:solidFill>
                <a:latin typeface="Meiryo UI" panose="020B0604030504040204" pitchFamily="50" charset="-128"/>
                <a:ea typeface="Meiryo UI" panose="020B0604030504040204" pitchFamily="50" charset="-128"/>
              </a:rPr>
              <a:t>日作成）</a:t>
            </a:r>
            <a:r>
              <a:rPr kumimoji="1" lang="ja-JP" altLang="en-US" sz="1200" b="1" dirty="0" smtClean="0">
                <a:solidFill>
                  <a:schemeClr val="tx1">
                    <a:lumMod val="75000"/>
                    <a:lumOff val="25000"/>
                  </a:schemeClr>
                </a:solidFill>
                <a:latin typeface="Meiryo UI" panose="020B0604030504040204" pitchFamily="50" charset="-128"/>
                <a:ea typeface="Meiryo UI" panose="020B0604030504040204" pitchFamily="50" charset="-128"/>
              </a:rPr>
              <a:t>　</a:t>
            </a:r>
            <a:endParaRPr kumimoji="1" lang="ja-JP" altLang="en-US" sz="105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36" name="テキスト ボックス 35"/>
          <p:cNvSpPr txBox="1"/>
          <p:nvPr/>
        </p:nvSpPr>
        <p:spPr>
          <a:xfrm>
            <a:off x="897310" y="1064568"/>
            <a:ext cx="5916066" cy="818494"/>
          </a:xfrm>
          <a:prstGeom prst="rect">
            <a:avLst/>
          </a:prstGeom>
          <a:noFill/>
        </p:spPr>
        <p:txBody>
          <a:bodyPr wrap="square" rtlCol="0">
            <a:spAutoFit/>
          </a:bodyPr>
          <a:lstStyle/>
          <a:p>
            <a:pPr>
              <a:lnSpc>
                <a:spcPct val="110000"/>
              </a:lnSpc>
            </a:pPr>
            <a:r>
              <a:rPr lang="ja-JP" altLang="en-US" sz="1430" b="1" dirty="0" smtClean="0">
                <a:solidFill>
                  <a:srgbClr val="C00000"/>
                </a:solidFill>
                <a:latin typeface="Meiryo UI" panose="020B0604030504040204" pitchFamily="50" charset="-128"/>
                <a:ea typeface="Meiryo UI" panose="020B0604030504040204" pitchFamily="50" charset="-128"/>
              </a:rPr>
              <a:t>「黒い雨」に遭ったと思われる方は、被爆者健康手帳の交付申請をしてください。</a:t>
            </a:r>
            <a:endParaRPr lang="en-US" altLang="ja-JP" sz="1430" b="1" dirty="0" smtClean="0">
              <a:solidFill>
                <a:srgbClr val="C00000"/>
              </a:solidFill>
              <a:latin typeface="Meiryo UI" panose="020B0604030504040204" pitchFamily="50" charset="-128"/>
              <a:ea typeface="Meiryo UI" panose="020B0604030504040204" pitchFamily="50" charset="-128"/>
            </a:endParaRPr>
          </a:p>
          <a:p>
            <a:pPr>
              <a:lnSpc>
                <a:spcPct val="110000"/>
              </a:lnSpc>
            </a:pPr>
            <a:r>
              <a:rPr lang="ja-JP" altLang="en-US" sz="1430" b="1" dirty="0" smtClean="0">
                <a:solidFill>
                  <a:srgbClr val="C00000"/>
                </a:solidFill>
                <a:latin typeface="Meiryo UI" panose="020B0604030504040204" pitchFamily="50" charset="-128"/>
                <a:ea typeface="Meiryo UI" panose="020B0604030504040204" pitchFamily="50" charset="-128"/>
              </a:rPr>
              <a:t>　申請書・診断書の様式は、裏面の申請先・問い合わせ先でお渡しします。</a:t>
            </a:r>
            <a:endParaRPr lang="en-US" altLang="ja-JP" sz="1430" dirty="0" smtClean="0">
              <a:solidFill>
                <a:srgbClr val="C00000"/>
              </a:solidFill>
              <a:latin typeface="Meiryo UI" panose="020B0604030504040204" pitchFamily="50" charset="-128"/>
              <a:ea typeface="Meiryo UI" panose="020B0604030504040204" pitchFamily="50" charset="-128"/>
            </a:endParaRPr>
          </a:p>
          <a:p>
            <a:pPr>
              <a:lnSpc>
                <a:spcPct val="110000"/>
              </a:lnSpc>
            </a:pPr>
            <a:r>
              <a:rPr lang="ja-JP" altLang="en-US" sz="1430" dirty="0" smtClean="0">
                <a:solidFill>
                  <a:srgbClr val="C00000"/>
                </a:solidFill>
                <a:latin typeface="Meiryo UI" panose="020B0604030504040204" pitchFamily="50" charset="-128"/>
                <a:ea typeface="Meiryo UI" panose="020B0604030504040204" pitchFamily="50" charset="-128"/>
              </a:rPr>
              <a:t>　</a:t>
            </a:r>
            <a:r>
              <a:rPr lang="ja-JP" altLang="en-US" sz="1430" b="1" dirty="0" smtClean="0">
                <a:solidFill>
                  <a:srgbClr val="C00000"/>
                </a:solidFill>
                <a:latin typeface="Meiryo UI" panose="020B0604030504040204" pitchFamily="50" charset="-128"/>
                <a:ea typeface="Meiryo UI" panose="020B0604030504040204" pitchFamily="50" charset="-128"/>
              </a:rPr>
              <a:t>申請</a:t>
            </a:r>
            <a:r>
              <a:rPr lang="ja-JP" altLang="en-US" sz="1430" b="1" dirty="0">
                <a:solidFill>
                  <a:srgbClr val="C00000"/>
                </a:solidFill>
                <a:latin typeface="Meiryo UI" panose="020B0604030504040204" pitchFamily="50" charset="-128"/>
                <a:ea typeface="Meiryo UI" panose="020B0604030504040204" pitchFamily="50" charset="-128"/>
              </a:rPr>
              <a:t>は運用開始日（</a:t>
            </a:r>
            <a:r>
              <a:rPr lang="en-US" altLang="ja-JP" sz="1430" b="1" dirty="0">
                <a:solidFill>
                  <a:srgbClr val="C00000"/>
                </a:solidFill>
                <a:latin typeface="Meiryo UI" panose="020B0604030504040204" pitchFamily="50" charset="-128"/>
                <a:ea typeface="Meiryo UI" panose="020B0604030504040204" pitchFamily="50" charset="-128"/>
              </a:rPr>
              <a:t>2022</a:t>
            </a:r>
            <a:r>
              <a:rPr lang="ja-JP" altLang="en-US" sz="1430" b="1" dirty="0">
                <a:solidFill>
                  <a:srgbClr val="C00000"/>
                </a:solidFill>
                <a:latin typeface="Meiryo UI" panose="020B0604030504040204" pitchFamily="50" charset="-128"/>
                <a:ea typeface="Meiryo UI" panose="020B0604030504040204" pitchFamily="50" charset="-128"/>
              </a:rPr>
              <a:t>年４月１日）より前でも受付できます</a:t>
            </a:r>
            <a:r>
              <a:rPr lang="ja-JP" altLang="en-US" sz="1430" b="1" dirty="0" smtClean="0">
                <a:solidFill>
                  <a:srgbClr val="C00000"/>
                </a:solidFill>
                <a:latin typeface="Meiryo UI" panose="020B0604030504040204" pitchFamily="50" charset="-128"/>
                <a:ea typeface="Meiryo UI" panose="020B0604030504040204" pitchFamily="50" charset="-128"/>
              </a:rPr>
              <a:t>。</a:t>
            </a:r>
            <a:endParaRPr lang="en-US" altLang="ja-JP" sz="1430" b="1" dirty="0">
              <a:solidFill>
                <a:srgbClr val="C00000"/>
              </a:solidFill>
              <a:latin typeface="Meiryo UI" panose="020B0604030504040204" pitchFamily="50" charset="-128"/>
              <a:ea typeface="Meiryo UI" panose="020B0604030504040204" pitchFamily="50" charset="-128"/>
            </a:endParaRPr>
          </a:p>
        </p:txBody>
      </p:sp>
      <p:sp>
        <p:nvSpPr>
          <p:cNvPr id="6" name="楕円 5"/>
          <p:cNvSpPr/>
          <p:nvPr/>
        </p:nvSpPr>
        <p:spPr>
          <a:xfrm>
            <a:off x="118206" y="1154327"/>
            <a:ext cx="648000" cy="648000"/>
          </a:xfrm>
          <a:prstGeom prst="ellipse">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4000" dirty="0" smtClean="0">
                <a:solidFill>
                  <a:srgbClr val="C00000"/>
                </a:solidFill>
                <a:latin typeface="Meiryo UI" panose="020B0604030504040204" pitchFamily="50" charset="-128"/>
                <a:ea typeface="Meiryo UI" panose="020B0604030504040204" pitchFamily="50" charset="-128"/>
              </a:rPr>
              <a:t>！</a:t>
            </a:r>
            <a:endParaRPr kumimoji="1" lang="ja-JP" altLang="en-US" sz="4000" dirty="0">
              <a:solidFill>
                <a:srgbClr val="C00000"/>
              </a:solidFill>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103108" y="9554831"/>
            <a:ext cx="2956044" cy="338554"/>
          </a:xfrm>
          <a:prstGeom prst="rect">
            <a:avLst/>
          </a:prstGeom>
          <a:noFill/>
        </p:spPr>
        <p:txBody>
          <a:bodyPr wrap="square" rtlCol="0">
            <a:spAutoFit/>
          </a:bodyPr>
          <a:lstStyle/>
          <a:p>
            <a:r>
              <a:rPr kumimoji="1" lang="ja-JP" altLang="en-US" sz="1600" b="1" dirty="0" smtClean="0">
                <a:solidFill>
                  <a:schemeClr val="tx1">
                    <a:lumMod val="50000"/>
                    <a:lumOff val="50000"/>
                  </a:schemeClr>
                </a:solidFill>
                <a:latin typeface="Meiryo UI" panose="020B0604030504040204" pitchFamily="50" charset="-128"/>
                <a:ea typeface="Meiryo UI" panose="020B0604030504040204" pitchFamily="50" charset="-128"/>
              </a:rPr>
              <a:t>（表面）</a:t>
            </a:r>
            <a:endParaRPr kumimoji="1" lang="ja-JP" altLang="en-US" sz="1200" b="1" dirty="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9" name="正方形/長方形 8"/>
          <p:cNvSpPr/>
          <p:nvPr/>
        </p:nvSpPr>
        <p:spPr>
          <a:xfrm>
            <a:off x="-35302" y="40526"/>
            <a:ext cx="3429000" cy="276999"/>
          </a:xfrm>
          <a:prstGeom prst="rect">
            <a:avLst/>
          </a:prstGeom>
        </p:spPr>
        <p:txBody>
          <a:bodyPr>
            <a:spAutoFit/>
          </a:bodyPr>
          <a:lstStyle/>
          <a:p>
            <a:r>
              <a:rPr lang="ja-JP" altLang="en-US" sz="1200" spc="180" dirty="0">
                <a:solidFill>
                  <a:srgbClr val="00539E"/>
                </a:solidFill>
                <a:latin typeface="Meiryo UI" panose="020B0604030504040204" pitchFamily="50" charset="-128"/>
                <a:ea typeface="Meiryo UI" panose="020B0604030504040204" pitchFamily="50" charset="-128"/>
              </a:rPr>
              <a:t>　</a:t>
            </a:r>
            <a:r>
              <a:rPr lang="en-US" altLang="ja-JP" sz="1200" b="1" spc="180" dirty="0">
                <a:solidFill>
                  <a:srgbClr val="00539E"/>
                </a:solidFill>
                <a:latin typeface="Meiryo UI" panose="020B0604030504040204" pitchFamily="50" charset="-128"/>
                <a:ea typeface="Meiryo UI" panose="020B0604030504040204" pitchFamily="50" charset="-128"/>
              </a:rPr>
              <a:t>2022</a:t>
            </a:r>
            <a:r>
              <a:rPr lang="ja-JP" altLang="en-US" sz="1200" b="1" spc="180" dirty="0">
                <a:solidFill>
                  <a:srgbClr val="00539E"/>
                </a:solidFill>
                <a:latin typeface="Meiryo UI" panose="020B0604030504040204" pitchFamily="50" charset="-128"/>
                <a:ea typeface="Meiryo UI" panose="020B0604030504040204" pitchFamily="50" charset="-128"/>
              </a:rPr>
              <a:t>年４月１日から運用開始予定</a:t>
            </a:r>
            <a:endParaRPr lang="ja-JP" altLang="en-US" sz="1200" dirty="0">
              <a:latin typeface="Meiryo UI" panose="020B0604030504040204" pitchFamily="50" charset="-128"/>
              <a:ea typeface="Meiryo UI" panose="020B0604030504040204" pitchFamily="50" charset="-128"/>
            </a:endParaRPr>
          </a:p>
        </p:txBody>
      </p:sp>
      <p:sp>
        <p:nvSpPr>
          <p:cNvPr id="18" name="正方形/長方形 17"/>
          <p:cNvSpPr/>
          <p:nvPr/>
        </p:nvSpPr>
        <p:spPr>
          <a:xfrm>
            <a:off x="63000" y="43190"/>
            <a:ext cx="6732000" cy="265204"/>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r>
              <a:rPr kumimoji="1" lang="ja-JP" altLang="en-US" sz="1200" b="1" spc="180" dirty="0" smtClean="0">
                <a:solidFill>
                  <a:srgbClr val="00539E"/>
                </a:solidFill>
                <a:latin typeface="Meiryo UI" panose="020B0604030504040204" pitchFamily="50" charset="-128"/>
                <a:ea typeface="Meiryo UI" panose="020B0604030504040204" pitchFamily="50" charset="-128"/>
              </a:rPr>
              <a:t>　</a:t>
            </a:r>
            <a:endParaRPr kumimoji="1" lang="ja-JP" altLang="en-US" sz="1050" spc="180" dirty="0">
              <a:solidFill>
                <a:srgbClr val="00539E"/>
              </a:solidFill>
              <a:latin typeface="Meiryo UI" panose="020B0604030504040204" pitchFamily="50" charset="-128"/>
              <a:ea typeface="Meiryo UI" panose="020B0604030504040204" pitchFamily="50" charset="-128"/>
            </a:endParaRPr>
          </a:p>
        </p:txBody>
      </p:sp>
      <p:sp>
        <p:nvSpPr>
          <p:cNvPr id="20" name="正方形/長方形 19"/>
          <p:cNvSpPr/>
          <p:nvPr/>
        </p:nvSpPr>
        <p:spPr>
          <a:xfrm>
            <a:off x="3717032" y="40526"/>
            <a:ext cx="3429000" cy="276999"/>
          </a:xfrm>
          <a:prstGeom prst="rect">
            <a:avLst/>
          </a:prstGeom>
        </p:spPr>
        <p:txBody>
          <a:bodyPr>
            <a:spAutoFit/>
          </a:bodyPr>
          <a:lstStyle/>
          <a:p>
            <a:r>
              <a:rPr lang="ja-JP" altLang="en-US" sz="1200" spc="180" dirty="0">
                <a:solidFill>
                  <a:srgbClr val="00539E"/>
                </a:solidFill>
                <a:latin typeface="Meiryo UI" panose="020B0604030504040204" pitchFamily="50" charset="-128"/>
                <a:ea typeface="Meiryo UI" panose="020B0604030504040204" pitchFamily="50" charset="-128"/>
              </a:rPr>
              <a:t>　</a:t>
            </a:r>
            <a:r>
              <a:rPr lang="en-US" altLang="ja-JP" sz="1200" b="1" spc="180" dirty="0">
                <a:solidFill>
                  <a:srgbClr val="00539E"/>
                </a:solidFill>
                <a:latin typeface="Meiryo UI" panose="020B0604030504040204" pitchFamily="50" charset="-128"/>
                <a:ea typeface="Meiryo UI" panose="020B0604030504040204" pitchFamily="50" charset="-128"/>
              </a:rPr>
              <a:t>2022</a:t>
            </a:r>
            <a:r>
              <a:rPr lang="ja-JP" altLang="en-US" sz="1200" b="1" spc="180" dirty="0">
                <a:solidFill>
                  <a:srgbClr val="00539E"/>
                </a:solidFill>
                <a:latin typeface="Meiryo UI" panose="020B0604030504040204" pitchFamily="50" charset="-128"/>
                <a:ea typeface="Meiryo UI" panose="020B0604030504040204" pitchFamily="50" charset="-128"/>
              </a:rPr>
              <a:t>年４月１日から運用開始予定</a:t>
            </a:r>
            <a:endParaRPr lang="ja-JP" altLang="en-US" sz="1200"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985981630"/>
              </p:ext>
            </p:extLst>
          </p:nvPr>
        </p:nvGraphicFramePr>
        <p:xfrm>
          <a:off x="134704" y="6787657"/>
          <a:ext cx="6590166" cy="2498328"/>
        </p:xfrm>
        <a:graphic>
          <a:graphicData uri="http://schemas.openxmlformats.org/drawingml/2006/table">
            <a:tbl>
              <a:tblPr firstRow="1" bandRow="1">
                <a:tableStyleId>{5940675A-B579-460E-94D1-54222C63F5DA}</a:tableStyleId>
              </a:tblPr>
              <a:tblGrid>
                <a:gridCol w="3054930">
                  <a:extLst>
                    <a:ext uri="{9D8B030D-6E8A-4147-A177-3AD203B41FA5}">
                      <a16:colId xmlns:a16="http://schemas.microsoft.com/office/drawing/2014/main" val="3725055758"/>
                    </a:ext>
                  </a:extLst>
                </a:gridCol>
                <a:gridCol w="225259">
                  <a:extLst>
                    <a:ext uri="{9D8B030D-6E8A-4147-A177-3AD203B41FA5}">
                      <a16:colId xmlns:a16="http://schemas.microsoft.com/office/drawing/2014/main" val="1711612150"/>
                    </a:ext>
                  </a:extLst>
                </a:gridCol>
                <a:gridCol w="3309977">
                  <a:extLst>
                    <a:ext uri="{9D8B030D-6E8A-4147-A177-3AD203B41FA5}">
                      <a16:colId xmlns:a16="http://schemas.microsoft.com/office/drawing/2014/main" val="332422539"/>
                    </a:ext>
                  </a:extLst>
                </a:gridCol>
              </a:tblGrid>
              <a:tr h="416388">
                <a:tc>
                  <a:txBody>
                    <a:bodyPr/>
                    <a:lstStyle/>
                    <a:p>
                      <a:pPr marL="363538" marR="0" lvl="0" indent="-168275" algn="l" defTabSz="422041"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① 造血機能障害を伴う疾病</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363538" marR="0" lvl="0" indent="-168275" algn="r" defTabSz="422041"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rgbClr val="103185"/>
                          </a:solidFill>
                          <a:effectLst/>
                          <a:uLnTx/>
                          <a:uFillTx/>
                          <a:latin typeface="Meiryo UI" panose="020B0604030504040204" pitchFamily="50" charset="-128"/>
                          <a:ea typeface="Meiryo UI" panose="020B0604030504040204" pitchFamily="50" charset="-128"/>
                          <a:cs typeface="+mn-cs"/>
                        </a:rPr>
                        <a:t>再生不良性貧血、鉄欠乏性貧血など</a:t>
                      </a:r>
                      <a:endParaRPr kumimoji="1" lang="ja-JP" altLang="en-US" sz="1800" b="1" dirty="0">
                        <a:solidFill>
                          <a:srgbClr val="103185"/>
                        </a:solidFill>
                        <a:latin typeface="Meiryo UI" panose="020B0604030504040204" pitchFamily="50" charset="-128"/>
                        <a:ea typeface="Meiryo UI" panose="020B0604030504040204" pitchFamily="50" charset="-128"/>
                      </a:endParaRPr>
                    </a:p>
                  </a:txBody>
                  <a:tcPr marL="0" marT="3600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marL="363538" marR="0" lvl="0" indent="-168275" algn="r" defTabSz="422041" rtl="0" eaLnBrk="1" fontAlgn="auto" latinLnBrk="0" hangingPunct="1">
                        <a:lnSpc>
                          <a:spcPct val="100000"/>
                        </a:lnSpc>
                        <a:spcBef>
                          <a:spcPts val="0"/>
                        </a:spcBef>
                        <a:spcAft>
                          <a:spcPts val="0"/>
                        </a:spcAft>
                        <a:buClrTx/>
                        <a:buSzTx/>
                        <a:buFontTx/>
                        <a:buNone/>
                        <a:tabLst/>
                        <a:defRPr/>
                      </a:pPr>
                      <a:endParaRPr kumimoji="1" lang="ja-JP" altLang="en-US" sz="1800" b="1" dirty="0">
                        <a:solidFill>
                          <a:srgbClr val="C00000"/>
                        </a:solidFill>
                        <a:latin typeface="Meiryo UI" panose="020B0604030504040204" pitchFamily="50" charset="-128"/>
                        <a:ea typeface="Meiryo UI" panose="020B0604030504040204" pitchFamily="50" charset="-128"/>
                      </a:endParaRPr>
                    </a:p>
                  </a:txBody>
                  <a:tcPr marL="0" marT="3600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marL="363538" marR="0" lvl="0" indent="-168275" algn="l" defTabSz="422041"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⑦ 腎臓機能障害を伴う疾病</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363538" marR="0" lvl="0" indent="-168275" algn="r" defTabSz="422041"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rgbClr val="103185"/>
                          </a:solidFill>
                          <a:effectLst/>
                          <a:uLnTx/>
                          <a:uFillTx/>
                          <a:latin typeface="Meiryo UI" panose="020B0604030504040204" pitchFamily="50" charset="-128"/>
                          <a:ea typeface="Meiryo UI" panose="020B0604030504040204" pitchFamily="50" charset="-128"/>
                          <a:cs typeface="+mn-cs"/>
                        </a:rPr>
                        <a:t>慢性腎炎、慢性腎不全など</a:t>
                      </a:r>
                      <a:endParaRPr kumimoji="1" lang="ja-JP" altLang="en-US" sz="1800" b="1" dirty="0">
                        <a:solidFill>
                          <a:srgbClr val="103185"/>
                        </a:solidFill>
                        <a:latin typeface="Meiryo UI" panose="020B0604030504040204" pitchFamily="50" charset="-128"/>
                        <a:ea typeface="Meiryo UI" panose="020B0604030504040204" pitchFamily="50" charset="-128"/>
                      </a:endParaRPr>
                    </a:p>
                  </a:txBody>
                  <a:tcPr marL="0" marT="3600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068960060"/>
                  </a:ext>
                </a:extLst>
              </a:tr>
              <a:tr h="416388">
                <a:tc>
                  <a:txBody>
                    <a:bodyPr/>
                    <a:lstStyle/>
                    <a:p>
                      <a:pPr marL="363538" marR="0" lvl="0" indent="-168275" algn="l" defTabSz="422041"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② 肝臓機能障害を伴う疾病</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363538" marR="0" lvl="0" indent="-168275" algn="r" defTabSz="422041"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rgbClr val="103185"/>
                          </a:solidFill>
                          <a:effectLst/>
                          <a:uLnTx/>
                          <a:uFillTx/>
                          <a:latin typeface="Meiryo UI" panose="020B0604030504040204" pitchFamily="50" charset="-128"/>
                          <a:ea typeface="Meiryo UI" panose="020B0604030504040204" pitchFamily="50" charset="-128"/>
                          <a:cs typeface="+mn-cs"/>
                        </a:rPr>
                        <a:t>肝硬変など</a:t>
                      </a:r>
                      <a:endParaRPr kumimoji="1" lang="ja-JP" altLang="en-US" sz="1800" b="1" dirty="0">
                        <a:solidFill>
                          <a:srgbClr val="103185"/>
                        </a:solidFill>
                        <a:latin typeface="Meiryo UI" panose="020B0604030504040204" pitchFamily="50" charset="-128"/>
                        <a:ea typeface="Meiryo UI" panose="020B0604030504040204" pitchFamily="50" charset="-128"/>
                      </a:endParaRPr>
                    </a:p>
                  </a:txBody>
                  <a:tcPr marL="0" marT="3600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marL="363538" marR="0" lvl="0" indent="-168275" algn="r" defTabSz="422041" rtl="0" eaLnBrk="1" fontAlgn="auto" latinLnBrk="0" hangingPunct="1">
                        <a:lnSpc>
                          <a:spcPct val="100000"/>
                        </a:lnSpc>
                        <a:spcBef>
                          <a:spcPts val="0"/>
                        </a:spcBef>
                        <a:spcAft>
                          <a:spcPts val="0"/>
                        </a:spcAft>
                        <a:buClrTx/>
                        <a:buSzTx/>
                        <a:buFontTx/>
                        <a:buNone/>
                        <a:tabLst/>
                        <a:defRPr/>
                      </a:pPr>
                      <a:endParaRPr kumimoji="1" lang="ja-JP" altLang="en-US" sz="1800" b="1" dirty="0">
                        <a:solidFill>
                          <a:srgbClr val="C00000"/>
                        </a:solidFill>
                        <a:latin typeface="Meiryo UI" panose="020B0604030504040204" pitchFamily="50" charset="-128"/>
                        <a:ea typeface="Meiryo UI" panose="020B0604030504040204" pitchFamily="50" charset="-128"/>
                      </a:endParaRPr>
                    </a:p>
                  </a:txBody>
                  <a:tcPr marL="0" marT="3600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tc rowSpan="2">
                  <a:txBody>
                    <a:bodyPr/>
                    <a:lstStyle/>
                    <a:p>
                      <a:pPr marL="363538" marR="0" lvl="0" indent="-168275" algn="l" defTabSz="422041"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⑧ 水晶体混濁による視機能障害を伴う疾病</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363538" marR="0" lvl="0" indent="-168275" algn="r" defTabSz="422041"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rgbClr val="103185"/>
                          </a:solidFill>
                          <a:effectLst/>
                          <a:uLnTx/>
                          <a:uFillTx/>
                          <a:latin typeface="Meiryo UI" panose="020B0604030504040204" pitchFamily="50" charset="-128"/>
                          <a:ea typeface="Meiryo UI" panose="020B0604030504040204" pitchFamily="50" charset="-128"/>
                          <a:cs typeface="+mn-cs"/>
                        </a:rPr>
                        <a:t>白内障</a:t>
                      </a:r>
                      <a:endParaRPr kumimoji="1" lang="en-US" altLang="ja-JP" sz="1200" b="1" i="0" u="none" strike="noStrike" kern="1200" cap="none" spc="0" normalizeH="0" baseline="0" noProof="0" dirty="0" smtClean="0">
                        <a:ln>
                          <a:noFill/>
                        </a:ln>
                        <a:solidFill>
                          <a:srgbClr val="103185"/>
                        </a:solidFill>
                        <a:effectLst/>
                        <a:uLnTx/>
                        <a:uFillTx/>
                        <a:latin typeface="Meiryo UI" panose="020B0604030504040204" pitchFamily="50" charset="-128"/>
                        <a:ea typeface="Meiryo UI" panose="020B0604030504040204" pitchFamily="50" charset="-128"/>
                        <a:cs typeface="+mn-cs"/>
                      </a:endParaRPr>
                    </a:p>
                    <a:p>
                      <a:pPr marL="363538" marR="0" lvl="0" indent="-168275" algn="l" defTabSz="422041"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srgbClr val="C00000"/>
                          </a:solidFill>
                          <a:effectLst/>
                          <a:uLnTx/>
                          <a:uFillTx/>
                          <a:latin typeface="Meiryo UI" panose="020B0604030504040204" pitchFamily="50" charset="-128"/>
                          <a:ea typeface="Meiryo UI" panose="020B0604030504040204" pitchFamily="50" charset="-128"/>
                          <a:cs typeface="+mn-cs"/>
                        </a:rPr>
                        <a:t>　　</a:t>
                      </a:r>
                      <a:endParaRPr kumimoji="1" lang="en-US" altLang="ja-JP" sz="1100" b="1" i="0" u="none" strike="noStrike" kern="1200" cap="none" spc="0" normalizeH="0" baseline="0" noProof="0" dirty="0" smtClean="0">
                        <a:ln>
                          <a:noFill/>
                        </a:ln>
                        <a:solidFill>
                          <a:srgbClr val="C00000"/>
                        </a:solidFill>
                        <a:effectLst/>
                        <a:uLnTx/>
                        <a:uFillTx/>
                        <a:latin typeface="Meiryo UI" panose="020B0604030504040204" pitchFamily="50" charset="-128"/>
                        <a:ea typeface="Meiryo UI" panose="020B0604030504040204" pitchFamily="50" charset="-128"/>
                        <a:cs typeface="+mn-cs"/>
                      </a:endParaRPr>
                    </a:p>
                    <a:p>
                      <a:pPr marL="363538" marR="0" lvl="0" indent="-168275" algn="l" defTabSz="422041" rtl="0" eaLnBrk="1" fontAlgn="auto" latinLnBrk="0" hangingPunct="1">
                        <a:lnSpc>
                          <a:spcPct val="100000"/>
                        </a:lnSpc>
                        <a:spcBef>
                          <a:spcPts val="0"/>
                        </a:spcBef>
                        <a:spcAft>
                          <a:spcPts val="0"/>
                        </a:spcAft>
                        <a:buClrTx/>
                        <a:buSzTx/>
                        <a:buFontTx/>
                        <a:buNone/>
                        <a:tabLst/>
                        <a:defRPr/>
                      </a:pPr>
                      <a:endParaRPr kumimoji="1" lang="en-US" altLang="ja-JP" sz="1100" b="1" i="0" u="none" strike="noStrike" kern="1200" cap="none" spc="0" normalizeH="0" baseline="0" noProof="0" dirty="0" smtClean="0">
                        <a:ln>
                          <a:noFill/>
                        </a:ln>
                        <a:solidFill>
                          <a:srgbClr val="C00000"/>
                        </a:solidFill>
                        <a:effectLst/>
                        <a:uLnTx/>
                        <a:uFillTx/>
                        <a:latin typeface="Meiryo UI" panose="020B0604030504040204" pitchFamily="50" charset="-128"/>
                        <a:ea typeface="Meiryo UI" panose="020B0604030504040204" pitchFamily="50" charset="-128"/>
                        <a:cs typeface="+mn-cs"/>
                      </a:endParaRPr>
                    </a:p>
                  </a:txBody>
                  <a:tcPr marL="0" marT="3600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589621224"/>
                  </a:ext>
                </a:extLst>
              </a:tr>
              <a:tr h="416388">
                <a:tc>
                  <a:txBody>
                    <a:bodyPr/>
                    <a:lstStyle/>
                    <a:p>
                      <a:pPr marL="363538" marR="0" lvl="0" indent="-168275" algn="l" defTabSz="422041"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③ 細胞増殖機能障害を伴う疾病</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363538" marR="0" lvl="0" indent="-168275" algn="r" defTabSz="422041"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rgbClr val="103185"/>
                          </a:solidFill>
                          <a:effectLst/>
                          <a:uLnTx/>
                          <a:uFillTx/>
                          <a:latin typeface="Meiryo UI" panose="020B0604030504040204" pitchFamily="50" charset="-128"/>
                          <a:ea typeface="Meiryo UI" panose="020B0604030504040204" pitchFamily="50" charset="-128"/>
                          <a:cs typeface="+mn-cs"/>
                        </a:rPr>
                        <a:t>悪性新生物など</a:t>
                      </a:r>
                      <a:endParaRPr kumimoji="1" lang="ja-JP" altLang="en-US" sz="1800" b="1" dirty="0">
                        <a:solidFill>
                          <a:srgbClr val="103185"/>
                        </a:solidFill>
                        <a:latin typeface="Meiryo UI" panose="020B0604030504040204" pitchFamily="50" charset="-128"/>
                        <a:ea typeface="Meiryo UI" panose="020B0604030504040204" pitchFamily="50" charset="-128"/>
                      </a:endParaRPr>
                    </a:p>
                  </a:txBody>
                  <a:tcPr marL="0" marT="3600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marL="363538" marR="0" lvl="0" indent="-168275" algn="r" defTabSz="422041" rtl="0" eaLnBrk="1" fontAlgn="auto" latinLnBrk="0" hangingPunct="1">
                        <a:lnSpc>
                          <a:spcPct val="100000"/>
                        </a:lnSpc>
                        <a:spcBef>
                          <a:spcPts val="0"/>
                        </a:spcBef>
                        <a:spcAft>
                          <a:spcPts val="0"/>
                        </a:spcAft>
                        <a:buClrTx/>
                        <a:buSzTx/>
                        <a:buFontTx/>
                        <a:buNone/>
                        <a:tabLst/>
                        <a:defRPr/>
                      </a:pPr>
                      <a:endParaRPr kumimoji="1" lang="ja-JP" altLang="en-US" sz="1800" b="1" dirty="0">
                        <a:solidFill>
                          <a:srgbClr val="C00000"/>
                        </a:solidFill>
                        <a:latin typeface="Meiryo UI" panose="020B0604030504040204" pitchFamily="50" charset="-128"/>
                        <a:ea typeface="Meiryo UI" panose="020B0604030504040204" pitchFamily="50" charset="-128"/>
                      </a:endParaRPr>
                    </a:p>
                  </a:txBody>
                  <a:tcPr marL="0" marT="3600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tc vMerge="1">
                  <a:txBody>
                    <a:bodyPr/>
                    <a:lstStyle/>
                    <a:p>
                      <a:endParaRPr kumimoji="1" lang="ja-JP" altLang="en-US" dirty="0"/>
                    </a:p>
                  </a:txBody>
                  <a:tcPr>
                    <a:solidFill>
                      <a:schemeClr val="bg1"/>
                    </a:solidFill>
                  </a:tcPr>
                </a:tc>
                <a:extLst>
                  <a:ext uri="{0D108BD9-81ED-4DB2-BD59-A6C34878D82A}">
                    <a16:rowId xmlns:a16="http://schemas.microsoft.com/office/drawing/2014/main" val="1761878702"/>
                  </a:ext>
                </a:extLst>
              </a:tr>
              <a:tr h="416388">
                <a:tc>
                  <a:txBody>
                    <a:bodyPr/>
                    <a:lstStyle/>
                    <a:p>
                      <a:pPr marL="363538" marR="0" lvl="0" indent="-168275" algn="l" defTabSz="422041"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④ 内分泌腺機能障害を伴う疾病</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363538" marR="0" lvl="0" indent="-168275" algn="r" defTabSz="422041"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rgbClr val="103185"/>
                          </a:solidFill>
                          <a:effectLst/>
                          <a:uLnTx/>
                          <a:uFillTx/>
                          <a:latin typeface="Meiryo UI" panose="020B0604030504040204" pitchFamily="50" charset="-128"/>
                          <a:ea typeface="Meiryo UI" panose="020B0604030504040204" pitchFamily="50" charset="-128"/>
                          <a:cs typeface="+mn-cs"/>
                        </a:rPr>
                        <a:t>糖尿病、甲状腺機能低下症など</a:t>
                      </a:r>
                      <a:endParaRPr kumimoji="1" lang="ja-JP" altLang="en-US" sz="1800" b="1" dirty="0">
                        <a:solidFill>
                          <a:srgbClr val="103185"/>
                        </a:solidFill>
                        <a:latin typeface="Meiryo UI" panose="020B0604030504040204" pitchFamily="50" charset="-128"/>
                        <a:ea typeface="Meiryo UI" panose="020B0604030504040204" pitchFamily="50" charset="-128"/>
                      </a:endParaRPr>
                    </a:p>
                  </a:txBody>
                  <a:tcPr marL="0" marT="3600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marL="363538" marR="0" lvl="0" indent="-168275" algn="r" defTabSz="422041" rtl="0" eaLnBrk="1" fontAlgn="auto" latinLnBrk="0" hangingPunct="1">
                        <a:lnSpc>
                          <a:spcPct val="100000"/>
                        </a:lnSpc>
                        <a:spcBef>
                          <a:spcPts val="0"/>
                        </a:spcBef>
                        <a:spcAft>
                          <a:spcPts val="0"/>
                        </a:spcAft>
                        <a:buClrTx/>
                        <a:buSzTx/>
                        <a:buFontTx/>
                        <a:buNone/>
                        <a:tabLst/>
                        <a:defRPr/>
                      </a:pPr>
                      <a:endParaRPr kumimoji="1" lang="ja-JP" altLang="en-US" sz="1800" b="1" dirty="0">
                        <a:solidFill>
                          <a:srgbClr val="C00000"/>
                        </a:solidFill>
                        <a:latin typeface="Meiryo UI" panose="020B0604030504040204" pitchFamily="50" charset="-128"/>
                        <a:ea typeface="Meiryo UI" panose="020B0604030504040204" pitchFamily="50" charset="-128"/>
                      </a:endParaRPr>
                    </a:p>
                  </a:txBody>
                  <a:tcPr marL="0" marT="3600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marL="363538" marR="0" lvl="0" indent="-168275" algn="l" defTabSz="422041"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⑨ 呼吸器機能障害を伴う疾病</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363538" marR="0" lvl="0" indent="-168275" algn="r" defTabSz="422041"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rgbClr val="103185"/>
                          </a:solidFill>
                          <a:effectLst/>
                          <a:uLnTx/>
                          <a:uFillTx/>
                          <a:latin typeface="Meiryo UI" panose="020B0604030504040204" pitchFamily="50" charset="-128"/>
                          <a:ea typeface="Meiryo UI" panose="020B0604030504040204" pitchFamily="50" charset="-128"/>
                          <a:cs typeface="+mn-cs"/>
                        </a:rPr>
                        <a:t>肺気腫、慢性間質性肺炎、肺線維症など</a:t>
                      </a:r>
                      <a:endParaRPr kumimoji="1" lang="ja-JP" altLang="en-US" sz="1800" b="1" dirty="0">
                        <a:solidFill>
                          <a:srgbClr val="103185"/>
                        </a:solidFill>
                        <a:latin typeface="Meiryo UI" panose="020B0604030504040204" pitchFamily="50" charset="-128"/>
                        <a:ea typeface="Meiryo UI" panose="020B0604030504040204" pitchFamily="50" charset="-128"/>
                      </a:endParaRPr>
                    </a:p>
                  </a:txBody>
                  <a:tcPr marL="0" marT="3600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710380870"/>
                  </a:ext>
                </a:extLst>
              </a:tr>
              <a:tr h="416388">
                <a:tc>
                  <a:txBody>
                    <a:bodyPr/>
                    <a:lstStyle/>
                    <a:p>
                      <a:pPr marL="363538" marR="0" lvl="0" indent="-168275" algn="l" defTabSz="422041"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⑤ 脳血管障害を伴う疾病</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363538" marR="0" lvl="0" indent="-168275" algn="r" defTabSz="422041"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rgbClr val="103185"/>
                          </a:solidFill>
                          <a:effectLst/>
                          <a:uLnTx/>
                          <a:uFillTx/>
                          <a:latin typeface="Meiryo UI" panose="020B0604030504040204" pitchFamily="50" charset="-128"/>
                          <a:ea typeface="Meiryo UI" panose="020B0604030504040204" pitchFamily="50" charset="-128"/>
                          <a:cs typeface="+mn-cs"/>
                        </a:rPr>
                        <a:t>くも膜下出血、脳出血、脳梗塞など</a:t>
                      </a:r>
                      <a:endParaRPr kumimoji="1" lang="ja-JP" altLang="en-US" sz="1800" b="1" dirty="0">
                        <a:solidFill>
                          <a:srgbClr val="103185"/>
                        </a:solidFill>
                        <a:latin typeface="Meiryo UI" panose="020B0604030504040204" pitchFamily="50" charset="-128"/>
                        <a:ea typeface="Meiryo UI" panose="020B0604030504040204" pitchFamily="50" charset="-128"/>
                      </a:endParaRPr>
                    </a:p>
                  </a:txBody>
                  <a:tcPr marL="0" marT="3600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marL="363538" marR="0" lvl="0" indent="-168275" algn="r" defTabSz="422041" rtl="0" eaLnBrk="1" fontAlgn="auto" latinLnBrk="0" hangingPunct="1">
                        <a:lnSpc>
                          <a:spcPct val="100000"/>
                        </a:lnSpc>
                        <a:spcBef>
                          <a:spcPts val="0"/>
                        </a:spcBef>
                        <a:spcAft>
                          <a:spcPts val="0"/>
                        </a:spcAft>
                        <a:buClrTx/>
                        <a:buSzTx/>
                        <a:buFontTx/>
                        <a:buNone/>
                        <a:tabLst/>
                        <a:defRPr/>
                      </a:pPr>
                      <a:endParaRPr kumimoji="1" lang="ja-JP" altLang="en-US" sz="1800" b="1" dirty="0">
                        <a:solidFill>
                          <a:srgbClr val="C00000"/>
                        </a:solidFill>
                        <a:latin typeface="Meiryo UI" panose="020B0604030504040204" pitchFamily="50" charset="-128"/>
                        <a:ea typeface="Meiryo UI" panose="020B0604030504040204" pitchFamily="50" charset="-128"/>
                      </a:endParaRPr>
                    </a:p>
                  </a:txBody>
                  <a:tcPr marL="0" marT="3600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marL="363538" marR="0" lvl="0" indent="-168275" algn="l" defTabSz="422041"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⑩ 運動器機能障害を伴う疾病</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363538" marR="0" lvl="0" indent="-168275" algn="r" defTabSz="422041"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rgbClr val="103185"/>
                          </a:solidFill>
                          <a:effectLst/>
                          <a:uLnTx/>
                          <a:uFillTx/>
                          <a:latin typeface="Meiryo UI" panose="020B0604030504040204" pitchFamily="50" charset="-128"/>
                          <a:ea typeface="Meiryo UI" panose="020B0604030504040204" pitchFamily="50" charset="-128"/>
                          <a:cs typeface="+mn-cs"/>
                        </a:rPr>
                        <a:t>変形性関節症、変形性脊椎症など</a:t>
                      </a:r>
                      <a:endParaRPr kumimoji="1" lang="ja-JP" altLang="en-US" sz="1800" b="1" dirty="0">
                        <a:solidFill>
                          <a:srgbClr val="103185"/>
                        </a:solidFill>
                        <a:latin typeface="Meiryo UI" panose="020B0604030504040204" pitchFamily="50" charset="-128"/>
                        <a:ea typeface="Meiryo UI" panose="020B0604030504040204" pitchFamily="50" charset="-128"/>
                      </a:endParaRPr>
                    </a:p>
                  </a:txBody>
                  <a:tcPr marL="0" marT="3600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689396181"/>
                  </a:ext>
                </a:extLst>
              </a:tr>
              <a:tr h="416388">
                <a:tc>
                  <a:txBody>
                    <a:bodyPr/>
                    <a:lstStyle/>
                    <a:p>
                      <a:pPr marL="363538" marR="0" lvl="0" indent="-168275" algn="l" defTabSz="422041"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⑥ 循環器機能障害を伴う疾病</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363538" marR="0" lvl="0" indent="-168275" algn="r" defTabSz="422041"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rgbClr val="103185"/>
                          </a:solidFill>
                          <a:effectLst/>
                          <a:uLnTx/>
                          <a:uFillTx/>
                          <a:latin typeface="Meiryo UI" panose="020B0604030504040204" pitchFamily="50" charset="-128"/>
                          <a:ea typeface="Meiryo UI" panose="020B0604030504040204" pitchFamily="50" charset="-128"/>
                          <a:cs typeface="+mn-cs"/>
                        </a:rPr>
                        <a:t>高血圧性心疾患、慢性虚血性心疾患など</a:t>
                      </a:r>
                      <a:endParaRPr kumimoji="1" lang="ja-JP" altLang="en-US" sz="1800" b="1" dirty="0">
                        <a:solidFill>
                          <a:srgbClr val="103185"/>
                        </a:solidFill>
                        <a:latin typeface="Meiryo UI" panose="020B0604030504040204" pitchFamily="50" charset="-128"/>
                        <a:ea typeface="Meiryo UI" panose="020B0604030504040204" pitchFamily="50" charset="-128"/>
                      </a:endParaRPr>
                    </a:p>
                  </a:txBody>
                  <a:tcPr marL="0" marT="3600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marL="363538" marR="0" lvl="0" indent="-168275" algn="r" defTabSz="422041" rtl="0" eaLnBrk="1" fontAlgn="auto" latinLnBrk="0" hangingPunct="1">
                        <a:lnSpc>
                          <a:spcPct val="100000"/>
                        </a:lnSpc>
                        <a:spcBef>
                          <a:spcPts val="0"/>
                        </a:spcBef>
                        <a:spcAft>
                          <a:spcPts val="0"/>
                        </a:spcAft>
                        <a:buClrTx/>
                        <a:buSzTx/>
                        <a:buFontTx/>
                        <a:buNone/>
                        <a:tabLst/>
                        <a:defRPr/>
                      </a:pPr>
                      <a:endParaRPr kumimoji="1" lang="ja-JP" altLang="en-US" sz="1800" b="1" dirty="0">
                        <a:solidFill>
                          <a:srgbClr val="C00000"/>
                        </a:solidFill>
                        <a:latin typeface="Meiryo UI" panose="020B0604030504040204" pitchFamily="50" charset="-128"/>
                        <a:ea typeface="Meiryo UI" panose="020B0604030504040204" pitchFamily="50" charset="-128"/>
                      </a:endParaRPr>
                    </a:p>
                  </a:txBody>
                  <a:tcPr marL="0" marT="3600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marL="363538" marR="0" lvl="0" indent="-168275" algn="l" defTabSz="422041"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⑪ 潰瘍による消化器機能障害を伴う疾病</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363538" marR="0" lvl="0" indent="-168275" algn="r" defTabSz="422041"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rgbClr val="103185"/>
                          </a:solidFill>
                          <a:effectLst/>
                          <a:uLnTx/>
                          <a:uFillTx/>
                          <a:latin typeface="Meiryo UI" panose="020B0604030504040204" pitchFamily="50" charset="-128"/>
                          <a:ea typeface="Meiryo UI" panose="020B0604030504040204" pitchFamily="50" charset="-128"/>
                          <a:cs typeface="+mn-cs"/>
                        </a:rPr>
                        <a:t>胃潰瘍、十二指腸潰瘍など</a:t>
                      </a:r>
                      <a:endParaRPr kumimoji="1" lang="ja-JP" altLang="en-US" sz="1800" b="1" dirty="0">
                        <a:solidFill>
                          <a:srgbClr val="103185"/>
                        </a:solidFill>
                        <a:latin typeface="Meiryo UI" panose="020B0604030504040204" pitchFamily="50" charset="-128"/>
                        <a:ea typeface="Meiryo UI" panose="020B0604030504040204" pitchFamily="50" charset="-128"/>
                      </a:endParaRPr>
                    </a:p>
                  </a:txBody>
                  <a:tcPr marL="0" marT="3600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987677672"/>
                  </a:ext>
                </a:extLst>
              </a:tr>
            </a:tbl>
          </a:graphicData>
        </a:graphic>
      </p:graphicFrame>
      <p:sp>
        <p:nvSpPr>
          <p:cNvPr id="22" name="ホームベース 21"/>
          <p:cNvSpPr/>
          <p:nvPr/>
        </p:nvSpPr>
        <p:spPr>
          <a:xfrm>
            <a:off x="63000" y="43718"/>
            <a:ext cx="3726040" cy="530779"/>
          </a:xfrm>
          <a:prstGeom prst="homePlat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4" name="正方形/長方形 3"/>
          <p:cNvSpPr/>
          <p:nvPr/>
        </p:nvSpPr>
        <p:spPr>
          <a:xfrm>
            <a:off x="54104" y="200472"/>
            <a:ext cx="3518912" cy="397032"/>
          </a:xfrm>
          <a:prstGeom prst="rect">
            <a:avLst/>
          </a:prstGeom>
        </p:spPr>
        <p:txBody>
          <a:bodyPr wrap="none">
            <a:spAutoFit/>
          </a:bodyPr>
          <a:lstStyle/>
          <a:p>
            <a:pPr algn="ctr">
              <a:lnSpc>
                <a:spcPct val="110000"/>
              </a:lnSpc>
            </a:pPr>
            <a:r>
              <a:rPr lang="ja-JP" altLang="en-US" b="1" spc="180" dirty="0" smtClean="0">
                <a:solidFill>
                  <a:srgbClr val="103185"/>
                </a:solidFill>
                <a:latin typeface="Meiryo UI" panose="020B0604030504040204" pitchFamily="50" charset="-128"/>
                <a:ea typeface="Meiryo UI" panose="020B0604030504040204" pitchFamily="50" charset="-128"/>
              </a:rPr>
              <a:t>広島の「黒い雨」に遭われた方へ</a:t>
            </a:r>
            <a:endParaRPr lang="en-US" altLang="ja-JP" b="1" spc="-100" dirty="0">
              <a:solidFill>
                <a:srgbClr val="103185"/>
              </a:solidFill>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3722230" y="7622790"/>
            <a:ext cx="3059968" cy="461665"/>
          </a:xfrm>
          <a:prstGeom prst="rect">
            <a:avLst/>
          </a:prstGeom>
          <a:noFill/>
        </p:spPr>
        <p:txBody>
          <a:bodyPr wrap="square" rtlCol="0">
            <a:spAutoFit/>
          </a:bodyPr>
          <a:lstStyle/>
          <a:p>
            <a:r>
              <a:rPr kumimoji="1" lang="ja-JP" altLang="en-US" sz="1200" b="1" dirty="0" smtClean="0">
                <a:solidFill>
                  <a:srgbClr val="C00000"/>
                </a:solidFill>
                <a:latin typeface="Meiryo UI" panose="020B0604030504040204" pitchFamily="50" charset="-128"/>
                <a:ea typeface="Meiryo UI" panose="020B0604030504040204" pitchFamily="50" charset="-128"/>
              </a:rPr>
              <a:t>白内障の手術歴がある場合（眼内レンズ挿入者）は、白内障にかかっているとみなします。</a:t>
            </a:r>
            <a:endParaRPr kumimoji="1" lang="ja-JP" altLang="en-US" sz="1200" b="1" dirty="0">
              <a:solidFill>
                <a:srgbClr val="C00000"/>
              </a:solidFill>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5080" y="2604450"/>
            <a:ext cx="4234062" cy="2624684"/>
          </a:xfrm>
          <a:prstGeom prst="rect">
            <a:avLst/>
          </a:prstGeom>
          <a:noFill/>
        </p:spPr>
        <p:txBody>
          <a:bodyPr wrap="square" lIns="72000" tIns="36000" rIns="72000" bIns="36000" rtlCol="0" anchor="ctr" anchorCtr="0">
            <a:spAutoFit/>
          </a:bodyPr>
          <a:lstStyle/>
          <a:p>
            <a:pPr marL="361950" indent="-219075">
              <a:lnSpc>
                <a:spcPts val="1800"/>
              </a:lnSpc>
              <a:spcAft>
                <a:spcPts val="300"/>
              </a:spcAft>
              <a:defRPr/>
            </a:pPr>
            <a:r>
              <a:rPr lang="ja-JP" altLang="en-US" sz="1280" kern="100" spc="10" dirty="0">
                <a:solidFill>
                  <a:prstClr val="black"/>
                </a:solidFill>
                <a:latin typeface="Meiryo UI" panose="020B0604030504040204" pitchFamily="50" charset="-128"/>
                <a:ea typeface="Meiryo UI" panose="020B0604030504040204" pitchFamily="50" charset="-128"/>
                <a:cs typeface="Calibri" panose="020F0502020204030204" pitchFamily="34" charset="0"/>
              </a:rPr>
              <a:t>■ </a:t>
            </a:r>
            <a:r>
              <a:rPr lang="ja-JP" altLang="en-US" sz="1280" kern="100" spc="10" dirty="0" smtClean="0">
                <a:solidFill>
                  <a:prstClr val="black"/>
                </a:solidFill>
                <a:latin typeface="Meiryo UI" panose="020B0604030504040204" pitchFamily="50" charset="-128"/>
                <a:ea typeface="Meiryo UI" panose="020B0604030504040204" pitchFamily="50" charset="-128"/>
                <a:cs typeface="Calibri" panose="020F0502020204030204" pitchFamily="34" charset="0"/>
              </a:rPr>
              <a:t>「</a:t>
            </a:r>
            <a:r>
              <a:rPr lang="ja-JP" altLang="en-US" sz="1280" kern="100" spc="10" dirty="0">
                <a:solidFill>
                  <a:prstClr val="black"/>
                </a:solidFill>
                <a:latin typeface="Meiryo UI" panose="020B0604030504040204" pitchFamily="50" charset="-128"/>
                <a:ea typeface="Meiryo UI" panose="020B0604030504040204" pitchFamily="50" charset="-128"/>
                <a:cs typeface="Calibri" panose="020F0502020204030204" pitchFamily="34" charset="0"/>
              </a:rPr>
              <a:t>黒い雨」</a:t>
            </a:r>
            <a:r>
              <a:rPr lang="ja-JP" altLang="en-US" sz="1280" kern="100" spc="10" dirty="0" smtClean="0">
                <a:solidFill>
                  <a:prstClr val="black"/>
                </a:solidFill>
                <a:latin typeface="Meiryo UI" panose="020B0604030504040204" pitchFamily="50" charset="-128"/>
                <a:ea typeface="Meiryo UI" panose="020B0604030504040204" pitchFamily="50" charset="-128"/>
                <a:cs typeface="Calibri" panose="020F0502020204030204" pitchFamily="34" charset="0"/>
              </a:rPr>
              <a:t>に遭い、</a:t>
            </a:r>
            <a:r>
              <a:rPr lang="ja-JP" altLang="en-US" sz="1280" dirty="0" smtClean="0">
                <a:solidFill>
                  <a:prstClr val="black"/>
                </a:solidFill>
                <a:latin typeface="Meiryo UI" panose="020B0604030504040204" pitchFamily="50" charset="-128"/>
                <a:ea typeface="Meiryo UI" panose="020B0604030504040204" pitchFamily="50" charset="-128"/>
              </a:rPr>
              <a:t> 遭った</a:t>
            </a:r>
            <a:r>
              <a:rPr lang="ja-JP" altLang="en-US" sz="1280" dirty="0">
                <a:solidFill>
                  <a:prstClr val="black"/>
                </a:solidFill>
                <a:latin typeface="Meiryo UI" panose="020B0604030504040204" pitchFamily="50" charset="-128"/>
                <a:ea typeface="Meiryo UI" panose="020B0604030504040204" pitchFamily="50" charset="-128"/>
              </a:rPr>
              <a:t>場所・時間帯、降雨状況、生活状況など</a:t>
            </a:r>
            <a:r>
              <a:rPr lang="ja-JP" altLang="en-US" sz="1280" dirty="0" smtClean="0">
                <a:solidFill>
                  <a:prstClr val="black"/>
                </a:solidFill>
                <a:latin typeface="Meiryo UI" panose="020B0604030504040204" pitchFamily="50" charset="-128"/>
                <a:ea typeface="Meiryo UI" panose="020B0604030504040204" pitchFamily="50" charset="-128"/>
              </a:rPr>
              <a:t>が</a:t>
            </a:r>
            <a:r>
              <a:rPr lang="en-US" altLang="ja-JP" sz="1280" dirty="0" smtClean="0">
                <a:solidFill>
                  <a:prstClr val="black"/>
                </a:solidFill>
                <a:latin typeface="Meiryo UI" panose="020B0604030504040204" pitchFamily="50" charset="-128"/>
                <a:ea typeface="Meiryo UI" panose="020B0604030504040204" pitchFamily="50" charset="-128"/>
              </a:rPr>
              <a:t>2021</a:t>
            </a:r>
            <a:r>
              <a:rPr lang="ja-JP" altLang="en-US" sz="1280" dirty="0">
                <a:solidFill>
                  <a:prstClr val="black"/>
                </a:solidFill>
                <a:latin typeface="Meiryo UI" panose="020B0604030504040204" pitchFamily="50" charset="-128"/>
                <a:ea typeface="Meiryo UI" panose="020B0604030504040204" pitchFamily="50" charset="-128"/>
              </a:rPr>
              <a:t>年７月の広島「黒い雨」訴訟判決の原告と同じような事情にあったことが確認できる</a:t>
            </a:r>
            <a:r>
              <a:rPr lang="ja-JP" altLang="en-US" sz="1280" dirty="0" smtClean="0">
                <a:solidFill>
                  <a:prstClr val="black"/>
                </a:solidFill>
                <a:latin typeface="Meiryo UI" panose="020B0604030504040204" pitchFamily="50" charset="-128"/>
                <a:ea typeface="Meiryo UI" panose="020B0604030504040204" pitchFamily="50" charset="-128"/>
              </a:rPr>
              <a:t>こと。</a:t>
            </a:r>
            <a:endParaRPr lang="en-US" altLang="ja-JP" sz="1280" kern="100" spc="10" dirty="0" smtClean="0">
              <a:solidFill>
                <a:prstClr val="black"/>
              </a:solidFill>
              <a:latin typeface="Meiryo UI" panose="020B0604030504040204" pitchFamily="50" charset="-128"/>
              <a:ea typeface="Meiryo UI" panose="020B0604030504040204" pitchFamily="50" charset="-128"/>
              <a:cs typeface="Calibri" panose="020F0502020204030204" pitchFamily="34" charset="0"/>
            </a:endParaRPr>
          </a:p>
          <a:p>
            <a:pPr marL="625475" indent="-482600" algn="just">
              <a:lnSpc>
                <a:spcPts val="1800"/>
              </a:lnSpc>
              <a:spcBef>
                <a:spcPts val="600"/>
              </a:spcBef>
              <a:spcAft>
                <a:spcPts val="400"/>
              </a:spcAft>
              <a:tabLst>
                <a:tab pos="3857625" algn="l"/>
              </a:tabLst>
              <a:defRPr/>
            </a:pPr>
            <a:r>
              <a:rPr lang="ja-JP" altLang="en-US" sz="1280" kern="100" spc="10" dirty="0" smtClean="0">
                <a:solidFill>
                  <a:prstClr val="black"/>
                </a:solidFill>
                <a:latin typeface="Meiryo UI" panose="020B0604030504040204" pitchFamily="50" charset="-128"/>
                <a:ea typeface="Meiryo UI" panose="020B0604030504040204" pitchFamily="50" charset="-128"/>
                <a:cs typeface="Calibri" panose="020F0502020204030204" pitchFamily="34" charset="0"/>
              </a:rPr>
              <a:t>　　</a:t>
            </a:r>
            <a:r>
              <a:rPr lang="en-US" altLang="ja-JP" sz="1280" dirty="0">
                <a:solidFill>
                  <a:prstClr val="black"/>
                </a:solidFill>
                <a:latin typeface="Meiryo UI" panose="020B0604030504040204" pitchFamily="50" charset="-128"/>
                <a:ea typeface="Meiryo UI" panose="020B0604030504040204" pitchFamily="50" charset="-128"/>
              </a:rPr>
              <a:t>※</a:t>
            </a:r>
            <a:r>
              <a:rPr lang="ja-JP" altLang="en-US" sz="1280" dirty="0">
                <a:solidFill>
                  <a:prstClr val="black"/>
                </a:solidFill>
                <a:latin typeface="Meiryo UI" panose="020B0604030504040204" pitchFamily="50" charset="-128"/>
                <a:ea typeface="Meiryo UI" panose="020B0604030504040204" pitchFamily="50" charset="-128"/>
              </a:rPr>
              <a:t>　要件に該当するかどうかは</a:t>
            </a:r>
            <a:r>
              <a:rPr lang="ja-JP" altLang="en-US" sz="1280" dirty="0" smtClean="0">
                <a:solidFill>
                  <a:prstClr val="black"/>
                </a:solidFill>
                <a:latin typeface="Meiryo UI" panose="020B0604030504040204" pitchFamily="50" charset="-128"/>
                <a:ea typeface="Meiryo UI" panose="020B0604030504040204" pitchFamily="50" charset="-128"/>
              </a:rPr>
              <a:t>、必要</a:t>
            </a:r>
            <a:r>
              <a:rPr lang="ja-JP" altLang="en-US" sz="1280" dirty="0">
                <a:solidFill>
                  <a:prstClr val="black"/>
                </a:solidFill>
                <a:latin typeface="Meiryo UI" panose="020B0604030504040204" pitchFamily="50" charset="-128"/>
                <a:ea typeface="Meiryo UI" panose="020B0604030504040204" pitchFamily="50" charset="-128"/>
              </a:rPr>
              <a:t>に</a:t>
            </a:r>
            <a:r>
              <a:rPr lang="ja-JP" altLang="en-US" sz="1280" dirty="0" smtClean="0">
                <a:solidFill>
                  <a:prstClr val="black"/>
                </a:solidFill>
                <a:latin typeface="Meiryo UI" panose="020B0604030504040204" pitchFamily="50" charset="-128"/>
                <a:ea typeface="Meiryo UI" panose="020B0604030504040204" pitchFamily="50" charset="-128"/>
              </a:rPr>
              <a:t>応じて広島</a:t>
            </a:r>
            <a:r>
              <a:rPr lang="ja-JP" altLang="en-US" sz="1280" dirty="0">
                <a:solidFill>
                  <a:prstClr val="black"/>
                </a:solidFill>
                <a:latin typeface="Meiryo UI" panose="020B0604030504040204" pitchFamily="50" charset="-128"/>
                <a:ea typeface="Meiryo UI" panose="020B0604030504040204" pitchFamily="50" charset="-128"/>
              </a:rPr>
              <a:t>の「黒い雨」に遭った事実に関する書類（居住地や通学先・勤務先の分かるものなど</a:t>
            </a:r>
            <a:r>
              <a:rPr lang="ja-JP" altLang="en-US" sz="1280" dirty="0" smtClean="0">
                <a:solidFill>
                  <a:prstClr val="black"/>
                </a:solidFill>
                <a:latin typeface="Meiryo UI" panose="020B0604030504040204" pitchFamily="50" charset="-128"/>
                <a:ea typeface="Meiryo UI" panose="020B0604030504040204" pitchFamily="50" charset="-128"/>
              </a:rPr>
              <a:t>）を求め、個別</a:t>
            </a:r>
            <a:r>
              <a:rPr lang="ja-JP" altLang="en-US" sz="1280" dirty="0">
                <a:solidFill>
                  <a:prstClr val="black"/>
                </a:solidFill>
                <a:latin typeface="Meiryo UI" panose="020B0604030504040204" pitchFamily="50" charset="-128"/>
                <a:ea typeface="Meiryo UI" panose="020B0604030504040204" pitchFamily="50" charset="-128"/>
              </a:rPr>
              <a:t>に審査します。</a:t>
            </a:r>
            <a:endParaRPr lang="en-US" altLang="ja-JP" sz="1280" dirty="0" smtClean="0">
              <a:solidFill>
                <a:prstClr val="black"/>
              </a:solidFill>
              <a:latin typeface="Meiryo UI" panose="020B0604030504040204" pitchFamily="50" charset="-128"/>
              <a:ea typeface="Meiryo UI" panose="020B0604030504040204" pitchFamily="50" charset="-128"/>
            </a:endParaRPr>
          </a:p>
          <a:p>
            <a:pPr marL="625475" indent="-482600" algn="just">
              <a:lnSpc>
                <a:spcPts val="1800"/>
              </a:lnSpc>
              <a:spcBef>
                <a:spcPts val="600"/>
              </a:spcBef>
              <a:spcAft>
                <a:spcPts val="400"/>
              </a:spcAft>
              <a:tabLst>
                <a:tab pos="3857625" algn="l"/>
              </a:tabLst>
              <a:defRPr/>
            </a:pPr>
            <a:r>
              <a:rPr lang="ja-JP" altLang="en-US" sz="1280" kern="100" spc="10" dirty="0" smtClean="0">
                <a:solidFill>
                  <a:prstClr val="black"/>
                </a:solidFill>
                <a:latin typeface="Meiryo UI" panose="020B0604030504040204" pitchFamily="50" charset="-128"/>
                <a:ea typeface="Meiryo UI" panose="020B0604030504040204" pitchFamily="50" charset="-128"/>
                <a:cs typeface="Calibri" panose="020F0502020204030204" pitchFamily="34" charset="0"/>
              </a:rPr>
              <a:t>　　</a:t>
            </a:r>
            <a:r>
              <a:rPr lang="en-US" altLang="ja-JP" sz="1280" kern="100" spc="10" dirty="0" smtClean="0">
                <a:solidFill>
                  <a:prstClr val="black"/>
                </a:solidFill>
                <a:latin typeface="Meiryo UI" panose="020B0604030504040204" pitchFamily="50" charset="-128"/>
                <a:ea typeface="Meiryo UI" panose="020B0604030504040204" pitchFamily="50" charset="-128"/>
                <a:cs typeface="Calibri" panose="020F0502020204030204" pitchFamily="34" charset="0"/>
              </a:rPr>
              <a:t>※</a:t>
            </a:r>
            <a:r>
              <a:rPr lang="ja-JP" altLang="en-US" sz="1280" kern="100" spc="10" dirty="0" smtClean="0">
                <a:solidFill>
                  <a:prstClr val="black"/>
                </a:solidFill>
                <a:latin typeface="Meiryo UI" panose="020B0604030504040204" pitchFamily="50" charset="-128"/>
                <a:ea typeface="Meiryo UI" panose="020B0604030504040204" pitchFamily="50" charset="-128"/>
                <a:cs typeface="Calibri" panose="020F0502020204030204" pitchFamily="34" charset="0"/>
              </a:rPr>
              <a:t>　</a:t>
            </a:r>
            <a:r>
              <a:rPr lang="ja-JP" altLang="en-US" sz="1280" dirty="0" smtClean="0">
                <a:solidFill>
                  <a:prstClr val="black"/>
                </a:solidFill>
                <a:latin typeface="Meiryo UI" panose="020B0604030504040204" pitchFamily="50" charset="-128"/>
                <a:ea typeface="Meiryo UI" panose="020B0604030504040204" pitchFamily="50" charset="-128"/>
              </a:rPr>
              <a:t>ご家族から「</a:t>
            </a:r>
            <a:r>
              <a:rPr lang="ja-JP" altLang="en-US" sz="1280" dirty="0">
                <a:solidFill>
                  <a:prstClr val="black"/>
                </a:solidFill>
                <a:latin typeface="Meiryo UI" panose="020B0604030504040204" pitchFamily="50" charset="-128"/>
                <a:ea typeface="Meiryo UI" panose="020B0604030504040204" pitchFamily="50" charset="-128"/>
              </a:rPr>
              <a:t>黒い雨」に遭ったと言われた記憶が</a:t>
            </a:r>
            <a:r>
              <a:rPr lang="ja-JP" altLang="en-US" sz="1280" dirty="0" smtClean="0">
                <a:solidFill>
                  <a:prstClr val="black"/>
                </a:solidFill>
                <a:latin typeface="Meiryo UI" panose="020B0604030504040204" pitchFamily="50" charset="-128"/>
                <a:ea typeface="Meiryo UI" panose="020B0604030504040204" pitchFamily="50" charset="-128"/>
              </a:rPr>
              <a:t>あるが、ご自身が「黒い雨」に遭ったかどうかは分からない場合など</a:t>
            </a:r>
            <a:r>
              <a:rPr lang="ja-JP" altLang="en-US" sz="1280" dirty="0">
                <a:solidFill>
                  <a:prstClr val="black"/>
                </a:solidFill>
                <a:latin typeface="Meiryo UI" panose="020B0604030504040204" pitchFamily="50" charset="-128"/>
                <a:ea typeface="Meiryo UI" panose="020B0604030504040204" pitchFamily="50" charset="-128"/>
              </a:rPr>
              <a:t>、</a:t>
            </a:r>
            <a:r>
              <a:rPr lang="ja-JP" altLang="en-US" sz="1280" kern="100" spc="10" dirty="0" smtClean="0">
                <a:solidFill>
                  <a:prstClr val="black"/>
                </a:solidFill>
                <a:latin typeface="Meiryo UI" panose="020B0604030504040204" pitchFamily="50" charset="-128"/>
                <a:ea typeface="Meiryo UI" panose="020B0604030504040204" pitchFamily="50" charset="-128"/>
                <a:cs typeface="Calibri" panose="020F0502020204030204" pitchFamily="34" charset="0"/>
              </a:rPr>
              <a:t>手帳交付の対象になるか不明なときは、ご相談ください。</a:t>
            </a:r>
            <a:endParaRPr lang="en-US" altLang="ja-JP" sz="1280" kern="100" spc="10" dirty="0">
              <a:solidFill>
                <a:prstClr val="black"/>
              </a:solidFill>
              <a:latin typeface="Meiryo UI" panose="020B0604030504040204" pitchFamily="50" charset="-128"/>
              <a:ea typeface="Meiryo UI" panose="020B0604030504040204" pitchFamily="50" charset="-128"/>
              <a:cs typeface="Calibri" panose="020F0502020204030204" pitchFamily="34" charset="0"/>
            </a:endParaRPr>
          </a:p>
        </p:txBody>
      </p:sp>
      <p:sp>
        <p:nvSpPr>
          <p:cNvPr id="44" name="テキスト ボックス 43"/>
          <p:cNvSpPr txBox="1"/>
          <p:nvPr/>
        </p:nvSpPr>
        <p:spPr>
          <a:xfrm>
            <a:off x="22860" y="5729400"/>
            <a:ext cx="6754140" cy="778024"/>
          </a:xfrm>
          <a:prstGeom prst="rect">
            <a:avLst/>
          </a:prstGeom>
          <a:noFill/>
        </p:spPr>
        <p:txBody>
          <a:bodyPr wrap="square" lIns="72000" tIns="36000" rIns="72000" bIns="36000" rtlCol="0" anchor="ctr" anchorCtr="0">
            <a:spAutoFit/>
          </a:bodyPr>
          <a:lstStyle/>
          <a:p>
            <a:pPr marL="533400" lvl="0" indent="-390525" defTabSz="457200">
              <a:lnSpc>
                <a:spcPts val="1900"/>
              </a:lnSpc>
              <a:spcAft>
                <a:spcPts val="400"/>
              </a:spcAft>
              <a:defRPr/>
            </a:pPr>
            <a:r>
              <a:rPr lang="ja-JP" altLang="en-US" sz="1280" dirty="0">
                <a:solidFill>
                  <a:prstClr val="black"/>
                </a:solidFill>
                <a:latin typeface="Meiryo UI" panose="020B0604030504040204" pitchFamily="50" charset="-128"/>
                <a:ea typeface="Meiryo UI" panose="020B0604030504040204" pitchFamily="50" charset="-128"/>
              </a:rPr>
              <a:t>■ </a:t>
            </a:r>
            <a:r>
              <a:rPr lang="en-US" altLang="ja-JP" sz="1280" dirty="0">
                <a:solidFill>
                  <a:prstClr val="black"/>
                </a:solidFill>
                <a:latin typeface="Meiryo UI" panose="020B0604030504040204" pitchFamily="50" charset="-128"/>
                <a:ea typeface="Meiryo UI" panose="020B0604030504040204" pitchFamily="50" charset="-128"/>
              </a:rPr>
              <a:t>11</a:t>
            </a:r>
            <a:r>
              <a:rPr lang="ja-JP" altLang="en-US" sz="1280" dirty="0">
                <a:solidFill>
                  <a:prstClr val="black"/>
                </a:solidFill>
                <a:latin typeface="Meiryo UI" panose="020B0604030504040204" pitchFamily="50" charset="-128"/>
                <a:ea typeface="Meiryo UI" panose="020B0604030504040204" pitchFamily="50" charset="-128"/>
              </a:rPr>
              <a:t>種類の</a:t>
            </a:r>
            <a:r>
              <a:rPr lang="ja-JP" altLang="en-US" sz="1280" dirty="0" smtClean="0">
                <a:solidFill>
                  <a:prstClr val="black"/>
                </a:solidFill>
                <a:latin typeface="Meiryo UI" panose="020B0604030504040204" pitchFamily="50" charset="-128"/>
                <a:ea typeface="Meiryo UI" panose="020B0604030504040204" pitchFamily="50" charset="-128"/>
              </a:rPr>
              <a:t>障害を</a:t>
            </a:r>
            <a:r>
              <a:rPr lang="ja-JP" altLang="en-US" sz="1280" dirty="0">
                <a:solidFill>
                  <a:prstClr val="black"/>
                </a:solidFill>
                <a:latin typeface="Meiryo UI" panose="020B0604030504040204" pitchFamily="50" charset="-128"/>
                <a:ea typeface="Meiryo UI" panose="020B0604030504040204" pitchFamily="50" charset="-128"/>
              </a:rPr>
              <a:t>伴う一定の</a:t>
            </a:r>
            <a:r>
              <a:rPr lang="ja-JP" altLang="en-US" sz="1280" dirty="0" smtClean="0">
                <a:solidFill>
                  <a:prstClr val="black"/>
                </a:solidFill>
                <a:latin typeface="Meiryo UI" panose="020B0604030504040204" pitchFamily="50" charset="-128"/>
                <a:ea typeface="Meiryo UI" panose="020B0604030504040204" pitchFamily="50" charset="-128"/>
              </a:rPr>
              <a:t>疾病のいずれかにかかって</a:t>
            </a:r>
            <a:r>
              <a:rPr lang="ja-JP" altLang="en-US" sz="1280" dirty="0">
                <a:solidFill>
                  <a:prstClr val="black"/>
                </a:solidFill>
                <a:latin typeface="Meiryo UI" panose="020B0604030504040204" pitchFamily="50" charset="-128"/>
                <a:ea typeface="Meiryo UI" panose="020B0604030504040204" pitchFamily="50" charset="-128"/>
              </a:rPr>
              <a:t>いる</a:t>
            </a:r>
            <a:r>
              <a:rPr lang="ja-JP" altLang="en-US" sz="1280" dirty="0" smtClean="0">
                <a:solidFill>
                  <a:prstClr val="black"/>
                </a:solidFill>
                <a:latin typeface="Meiryo UI" panose="020B0604030504040204" pitchFamily="50" charset="-128"/>
                <a:ea typeface="Meiryo UI" panose="020B0604030504040204" pitchFamily="50" charset="-128"/>
              </a:rPr>
              <a:t>ことが</a:t>
            </a:r>
            <a:r>
              <a:rPr lang="ja-JP" altLang="en-US" sz="1280" dirty="0">
                <a:solidFill>
                  <a:prstClr val="black"/>
                </a:solidFill>
                <a:latin typeface="Meiryo UI" panose="020B0604030504040204" pitchFamily="50" charset="-128"/>
                <a:ea typeface="Meiryo UI" panose="020B0604030504040204" pitchFamily="50" charset="-128"/>
              </a:rPr>
              <a:t>確認できること</a:t>
            </a:r>
            <a:r>
              <a:rPr lang="ja-JP" altLang="en-US" sz="1280" dirty="0" smtClean="0">
                <a:solidFill>
                  <a:prstClr val="black"/>
                </a:solidFill>
                <a:latin typeface="Meiryo UI" panose="020B0604030504040204" pitchFamily="50" charset="-128"/>
                <a:ea typeface="Meiryo UI" panose="020B0604030504040204" pitchFamily="50" charset="-128"/>
              </a:rPr>
              <a:t>。</a:t>
            </a:r>
            <a:endParaRPr lang="en-US" altLang="ja-JP" sz="1280" dirty="0" smtClean="0">
              <a:solidFill>
                <a:prstClr val="black"/>
              </a:solidFill>
              <a:latin typeface="Meiryo UI" panose="020B0604030504040204" pitchFamily="50" charset="-128"/>
              <a:ea typeface="Meiryo UI" panose="020B0604030504040204" pitchFamily="50" charset="-128"/>
            </a:endParaRPr>
          </a:p>
          <a:p>
            <a:pPr marL="625475" lvl="0" indent="-482600" defTabSz="457200">
              <a:lnSpc>
                <a:spcPts val="1600"/>
              </a:lnSpc>
              <a:defRPr/>
            </a:pPr>
            <a:r>
              <a:rPr lang="ja-JP" altLang="en-US" sz="1280" dirty="0" smtClean="0">
                <a:solidFill>
                  <a:prstClr val="black"/>
                </a:solidFill>
                <a:latin typeface="Meiryo UI" panose="020B0604030504040204" pitchFamily="50" charset="-128"/>
                <a:ea typeface="Meiryo UI" panose="020B0604030504040204" pitchFamily="50" charset="-128"/>
              </a:rPr>
              <a:t>　　</a:t>
            </a:r>
            <a:r>
              <a:rPr lang="en-US" altLang="ja-JP" sz="1280" dirty="0" smtClean="0">
                <a:solidFill>
                  <a:prstClr val="black"/>
                </a:solidFill>
                <a:latin typeface="Meiryo UI" panose="020B0604030504040204" pitchFamily="50" charset="-128"/>
                <a:ea typeface="Meiryo UI" panose="020B0604030504040204" pitchFamily="50" charset="-128"/>
              </a:rPr>
              <a:t>※</a:t>
            </a:r>
            <a:r>
              <a:rPr lang="ja-JP" altLang="en-US" sz="1280" dirty="0" smtClean="0">
                <a:solidFill>
                  <a:prstClr val="black"/>
                </a:solidFill>
                <a:latin typeface="Meiryo UI" panose="020B0604030504040204" pitchFamily="50" charset="-128"/>
                <a:ea typeface="Meiryo UI" panose="020B0604030504040204" pitchFamily="50" charset="-128"/>
              </a:rPr>
              <a:t>　障害を伴う一定の疾病（原子爆弾の放射能の影響によるものでないことが明らかであるものを除く） </a:t>
            </a:r>
            <a:r>
              <a:rPr lang="ja-JP" altLang="en-US" sz="1280" dirty="0">
                <a:solidFill>
                  <a:prstClr val="black"/>
                </a:solidFill>
                <a:latin typeface="Meiryo UI" panose="020B0604030504040204" pitchFamily="50" charset="-128"/>
                <a:ea typeface="Meiryo UI" panose="020B0604030504040204" pitchFamily="50" charset="-128"/>
              </a:rPr>
              <a:t>にかかっている</a:t>
            </a:r>
            <a:r>
              <a:rPr lang="ja-JP" altLang="en-US" sz="1280" dirty="0">
                <a:latin typeface="Meiryo UI" panose="020B0604030504040204" pitchFamily="50" charset="-128"/>
                <a:ea typeface="Meiryo UI" panose="020B0604030504040204" pitchFamily="50" charset="-128"/>
              </a:rPr>
              <a:t>かどうかは、提出していただいた診断書をもとに審査します。</a:t>
            </a:r>
            <a:endParaRPr lang="en-US" altLang="ja-JP" sz="1280" dirty="0">
              <a:latin typeface="Meiryo UI" panose="020B0604030504040204" pitchFamily="50" charset="-128"/>
              <a:ea typeface="Meiryo UI" panose="020B0604030504040204" pitchFamily="50" charset="-128"/>
            </a:endParaRPr>
          </a:p>
        </p:txBody>
      </p:sp>
      <p:sp>
        <p:nvSpPr>
          <p:cNvPr id="8" name="メモ 7"/>
          <p:cNvSpPr/>
          <p:nvPr/>
        </p:nvSpPr>
        <p:spPr>
          <a:xfrm>
            <a:off x="4310208" y="2590061"/>
            <a:ext cx="2385566" cy="2544806"/>
          </a:xfrm>
          <a:prstGeom prst="foldedCorner">
            <a:avLst>
              <a:gd name="adj" fmla="val 12219"/>
            </a:avLst>
          </a:prstGeom>
          <a:solidFill>
            <a:schemeClr val="accent1">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endParaRPr lang="ja-JP" altLang="en-US" sz="1050" dirty="0">
              <a:solidFill>
                <a:schemeClr val="tx1"/>
              </a:solidFill>
              <a:latin typeface="Meiryo UI" panose="020B0604030504040204" pitchFamily="50" charset="-128"/>
              <a:ea typeface="Meiryo UI" panose="020B0604030504040204" pitchFamily="50" charset="-128"/>
            </a:endParaRPr>
          </a:p>
        </p:txBody>
      </p:sp>
      <p:sp>
        <p:nvSpPr>
          <p:cNvPr id="37" name="正方形/長方形 36"/>
          <p:cNvSpPr/>
          <p:nvPr/>
        </p:nvSpPr>
        <p:spPr>
          <a:xfrm>
            <a:off x="4430236" y="2671506"/>
            <a:ext cx="2239124" cy="2389578"/>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spcAft>
                <a:spcPts val="600"/>
              </a:spcAft>
            </a:pPr>
            <a:r>
              <a:rPr lang="ja-JP" altLang="en-US" sz="1050" b="1" dirty="0" smtClean="0">
                <a:solidFill>
                  <a:schemeClr val="tx1"/>
                </a:solidFill>
                <a:latin typeface="Meiryo UI" panose="020B0604030504040204" pitchFamily="50" charset="-128"/>
                <a:ea typeface="Meiryo UI" panose="020B0604030504040204" pitchFamily="50" charset="-128"/>
              </a:rPr>
              <a:t>～広島の「黒い雨」～</a:t>
            </a:r>
            <a:endParaRPr lang="en-US" altLang="ja-JP" sz="1050" dirty="0" smtClean="0">
              <a:solidFill>
                <a:schemeClr val="tx1"/>
              </a:solidFill>
              <a:latin typeface="Meiryo UI" panose="020B0604030504040204" pitchFamily="50" charset="-128"/>
              <a:ea typeface="Meiryo UI" panose="020B0604030504040204" pitchFamily="50" charset="-128"/>
            </a:endParaRPr>
          </a:p>
          <a:p>
            <a:pPr>
              <a:spcAft>
                <a:spcPts val="600"/>
              </a:spcAft>
            </a:pPr>
            <a:r>
              <a:rPr lang="ja-JP" altLang="en-US" sz="1050" dirty="0" smtClean="0">
                <a:solidFill>
                  <a:schemeClr val="tx1"/>
                </a:solidFill>
                <a:latin typeface="Meiryo UI" panose="020B0604030504040204" pitchFamily="50" charset="-128"/>
                <a:ea typeface="Meiryo UI" panose="020B0604030504040204" pitchFamily="50" charset="-128"/>
              </a:rPr>
              <a:t>広島に投下された原子爆弾による「黒い雨」については、広島</a:t>
            </a:r>
            <a:r>
              <a:rPr lang="ja-JP" altLang="en-US" sz="1050" dirty="0">
                <a:solidFill>
                  <a:schemeClr val="tx1"/>
                </a:solidFill>
                <a:latin typeface="Meiryo UI" panose="020B0604030504040204" pitchFamily="50" charset="-128"/>
                <a:ea typeface="Meiryo UI" panose="020B0604030504040204" pitchFamily="50" charset="-128"/>
              </a:rPr>
              <a:t>原爆</a:t>
            </a:r>
            <a:r>
              <a:rPr lang="ja-JP" altLang="en-US" sz="1050" dirty="0" smtClean="0">
                <a:solidFill>
                  <a:schemeClr val="tx1"/>
                </a:solidFill>
                <a:latin typeface="Meiryo UI" panose="020B0604030504040204" pitchFamily="50" charset="-128"/>
                <a:ea typeface="Meiryo UI" panose="020B0604030504040204" pitchFamily="50" charset="-128"/>
              </a:rPr>
              <a:t>戦災誌に、次のように記録されています。</a:t>
            </a:r>
            <a:endParaRPr lang="en-US" altLang="ja-JP" sz="1050" dirty="0" smtClean="0">
              <a:solidFill>
                <a:schemeClr val="tx1"/>
              </a:solidFill>
              <a:latin typeface="Meiryo UI" panose="020B0604030504040204" pitchFamily="50" charset="-128"/>
              <a:ea typeface="Meiryo UI" panose="020B0604030504040204" pitchFamily="50" charset="-128"/>
            </a:endParaRPr>
          </a:p>
          <a:p>
            <a:pPr>
              <a:spcAft>
                <a:spcPts val="300"/>
              </a:spcAft>
            </a:pPr>
            <a:r>
              <a:rPr lang="ja-JP" altLang="en-US" sz="1050" dirty="0" smtClean="0">
                <a:solidFill>
                  <a:schemeClr val="tx1"/>
                </a:solidFill>
                <a:latin typeface="Meiryo UI" panose="020B0604030504040204" pitchFamily="50" charset="-128"/>
                <a:ea typeface="Meiryo UI" panose="020B0604030504040204" pitchFamily="50" charset="-128"/>
              </a:rPr>
              <a:t>驟雨</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黒い雨</a:t>
            </a:r>
            <a:r>
              <a:rPr lang="en-US" altLang="ja-JP" sz="1050" dirty="0">
                <a:solidFill>
                  <a:schemeClr val="tx1"/>
                </a:solidFill>
                <a:latin typeface="Meiryo UI" panose="020B0604030504040204" pitchFamily="50" charset="-128"/>
                <a:ea typeface="Meiryo UI" panose="020B0604030504040204" pitchFamily="50" charset="-128"/>
              </a:rPr>
              <a:t>)</a:t>
            </a:r>
          </a:p>
          <a:p>
            <a:pPr>
              <a:spcAft>
                <a:spcPts val="300"/>
              </a:spcAft>
            </a:pPr>
            <a:r>
              <a:rPr lang="ja-JP" altLang="en-US" sz="1050" dirty="0" smtClean="0">
                <a:solidFill>
                  <a:schemeClr val="tx1"/>
                </a:solidFill>
                <a:latin typeface="Meiryo UI" panose="020B0604030504040204" pitchFamily="50" charset="-128"/>
                <a:ea typeface="Meiryo UI" panose="020B0604030504040204" pitchFamily="50" charset="-128"/>
              </a:rPr>
              <a:t>　被爆</a:t>
            </a:r>
            <a:r>
              <a:rPr lang="ja-JP" altLang="en-US" sz="1050" dirty="0">
                <a:solidFill>
                  <a:schemeClr val="tx1"/>
                </a:solidFill>
                <a:latin typeface="Meiryo UI" panose="020B0604030504040204" pitchFamily="50" charset="-128"/>
                <a:ea typeface="Meiryo UI" panose="020B0604030504040204" pitchFamily="50" charset="-128"/>
              </a:rPr>
              <a:t>当日は、終日、巨大な塔状の積乱雲が発達した。その黒雲は、爆発後二〇分ないし三〇分から、つぎつぎ</a:t>
            </a:r>
            <a:r>
              <a:rPr lang="ja-JP" altLang="en-US" sz="1050" dirty="0" smtClean="0">
                <a:solidFill>
                  <a:schemeClr val="tx1"/>
                </a:solidFill>
                <a:latin typeface="Meiryo UI" panose="020B0604030504040204" pitchFamily="50" charset="-128"/>
                <a:ea typeface="Meiryo UI" panose="020B0604030504040204" pitchFamily="50" charset="-128"/>
              </a:rPr>
              <a:t>と北北西方</a:t>
            </a:r>
            <a:r>
              <a:rPr lang="ja-JP" altLang="en-US" sz="1050" dirty="0">
                <a:solidFill>
                  <a:schemeClr val="tx1"/>
                </a:solidFill>
                <a:latin typeface="Meiryo UI" panose="020B0604030504040204" pitchFamily="50" charset="-128"/>
                <a:ea typeface="Meiryo UI" panose="020B0604030504040204" pitchFamily="50" charset="-128"/>
              </a:rPr>
              <a:t>へ移動していき、午前九時から午後四時ごろの間にわたって「驟雨現象」を起した</a:t>
            </a:r>
            <a:r>
              <a:rPr lang="ja-JP" altLang="en-US" sz="1050" dirty="0" smtClean="0">
                <a:solidFill>
                  <a:schemeClr val="tx1"/>
                </a:solidFill>
                <a:latin typeface="Meiryo UI" panose="020B0604030504040204" pitchFamily="50" charset="-128"/>
                <a:ea typeface="Meiryo UI"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endParaRPr>
          </a:p>
          <a:p>
            <a:r>
              <a:rPr lang="ja-JP" altLang="en-US" sz="1050" dirty="0" smtClean="0">
                <a:solidFill>
                  <a:schemeClr val="tx1"/>
                </a:solidFill>
                <a:latin typeface="Meiryo UI" panose="020B0604030504040204" pitchFamily="50" charset="-128"/>
                <a:ea typeface="Meiryo UI" panose="020B0604030504040204" pitchFamily="50" charset="-128"/>
              </a:rPr>
              <a:t>　驟雨</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にわか雨</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は、市中心部では軽く、西部</a:t>
            </a:r>
            <a:r>
              <a:rPr lang="ja-JP" altLang="en-US" sz="1050" dirty="0" smtClean="0">
                <a:solidFill>
                  <a:schemeClr val="tx1"/>
                </a:solidFill>
                <a:latin typeface="Meiryo UI" panose="020B0604030504040204" pitchFamily="50" charset="-128"/>
                <a:ea typeface="Meiryo UI" panose="020B0604030504040204" pitchFamily="50" charset="-128"/>
              </a:rPr>
              <a:t>（己斐</a:t>
            </a:r>
            <a:r>
              <a:rPr lang="ja-JP" altLang="en-US" sz="1050" dirty="0">
                <a:solidFill>
                  <a:schemeClr val="tx1"/>
                </a:solidFill>
                <a:latin typeface="Meiryo UI" panose="020B0604030504040204" pitchFamily="50" charset="-128"/>
                <a:ea typeface="Meiryo UI" panose="020B0604030504040204" pitchFamily="50" charset="-128"/>
              </a:rPr>
              <a:t>・高須方面</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と北部</a:t>
            </a:r>
            <a:r>
              <a:rPr lang="ja-JP" altLang="en-US" sz="1050" dirty="0" smtClean="0">
                <a:solidFill>
                  <a:schemeClr val="tx1"/>
                </a:solidFill>
                <a:latin typeface="Meiryo UI" panose="020B0604030504040204" pitchFamily="50" charset="-128"/>
                <a:ea typeface="Meiryo UI" panose="020B0604030504040204" pitchFamily="50" charset="-128"/>
              </a:rPr>
              <a:t>（可部</a:t>
            </a:r>
            <a:r>
              <a:rPr lang="ja-JP" altLang="en-US" sz="1050" dirty="0">
                <a:solidFill>
                  <a:schemeClr val="tx1"/>
                </a:solidFill>
                <a:latin typeface="Meiryo UI" panose="020B0604030504040204" pitchFamily="50" charset="-128"/>
                <a:ea typeface="Meiryo UI" panose="020B0604030504040204" pitchFamily="50" charset="-128"/>
              </a:rPr>
              <a:t>方面</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では土砂降りの豪雨となった</a:t>
            </a:r>
            <a:r>
              <a:rPr lang="ja-JP" altLang="en-US" sz="1050" dirty="0" smtClean="0">
                <a:solidFill>
                  <a:schemeClr val="tx1"/>
                </a:solidFill>
                <a:latin typeface="Meiryo UI" panose="020B0604030504040204" pitchFamily="50" charset="-128"/>
                <a:ea typeface="Meiryo UI"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endParaRPr>
          </a:p>
        </p:txBody>
      </p:sp>
      <p:sp>
        <p:nvSpPr>
          <p:cNvPr id="13" name="正方形/長方形 12"/>
          <p:cNvSpPr/>
          <p:nvPr/>
        </p:nvSpPr>
        <p:spPr>
          <a:xfrm>
            <a:off x="51378" y="21035"/>
            <a:ext cx="2086149" cy="276999"/>
          </a:xfrm>
          <a:prstGeom prst="rect">
            <a:avLst/>
          </a:prstGeom>
        </p:spPr>
        <p:txBody>
          <a:bodyPr wrap="none">
            <a:spAutoFit/>
          </a:bodyPr>
          <a:lstStyle/>
          <a:p>
            <a:r>
              <a:rPr lang="en-US" altLang="ja-JP" sz="1200" b="1" spc="180" dirty="0">
                <a:solidFill>
                  <a:srgbClr val="103185"/>
                </a:solidFill>
                <a:latin typeface="Meiryo UI" panose="020B0604030504040204" pitchFamily="50" charset="-128"/>
                <a:ea typeface="Meiryo UI" panose="020B0604030504040204" pitchFamily="50" charset="-128"/>
              </a:rPr>
              <a:t>1945</a:t>
            </a:r>
            <a:r>
              <a:rPr lang="ja-JP" altLang="en-US" sz="1200" b="1" spc="180" dirty="0">
                <a:solidFill>
                  <a:srgbClr val="103185"/>
                </a:solidFill>
                <a:latin typeface="Meiryo UI" panose="020B0604030504040204" pitchFamily="50" charset="-128"/>
                <a:ea typeface="Meiryo UI" panose="020B0604030504040204" pitchFamily="50" charset="-128"/>
              </a:rPr>
              <a:t>年</a:t>
            </a:r>
            <a:r>
              <a:rPr lang="en-US" altLang="ja-JP" sz="1200" b="1" spc="180" dirty="0">
                <a:solidFill>
                  <a:srgbClr val="103185"/>
                </a:solidFill>
                <a:latin typeface="Meiryo UI" panose="020B0604030504040204" pitchFamily="50" charset="-128"/>
                <a:ea typeface="Meiryo UI" panose="020B0604030504040204" pitchFamily="50" charset="-128"/>
              </a:rPr>
              <a:t>8</a:t>
            </a:r>
            <a:r>
              <a:rPr lang="ja-JP" altLang="en-US" sz="1200" b="1" spc="180" dirty="0">
                <a:solidFill>
                  <a:srgbClr val="103185"/>
                </a:solidFill>
                <a:latin typeface="Meiryo UI" panose="020B0604030504040204" pitchFamily="50" charset="-128"/>
                <a:ea typeface="Meiryo UI" panose="020B0604030504040204" pitchFamily="50" charset="-128"/>
              </a:rPr>
              <a:t>月</a:t>
            </a:r>
            <a:r>
              <a:rPr lang="en-US" altLang="ja-JP" sz="1200" b="1" spc="180" dirty="0">
                <a:solidFill>
                  <a:srgbClr val="103185"/>
                </a:solidFill>
                <a:latin typeface="Meiryo UI" panose="020B0604030504040204" pitchFamily="50" charset="-128"/>
                <a:ea typeface="Meiryo UI" panose="020B0604030504040204" pitchFamily="50" charset="-128"/>
              </a:rPr>
              <a:t>6</a:t>
            </a:r>
            <a:r>
              <a:rPr lang="ja-JP" altLang="en-US" sz="1200" b="1" spc="180" dirty="0">
                <a:solidFill>
                  <a:srgbClr val="103185"/>
                </a:solidFill>
                <a:latin typeface="Meiryo UI" panose="020B0604030504040204" pitchFamily="50" charset="-128"/>
                <a:ea typeface="Meiryo UI" panose="020B0604030504040204" pitchFamily="50" charset="-128"/>
              </a:rPr>
              <a:t>日に降った</a:t>
            </a:r>
            <a:endParaRPr lang="ja-JP" altLang="en-US" sz="1200" b="1" dirty="0">
              <a:solidFill>
                <a:srgbClr val="103185"/>
              </a:solidFill>
              <a:latin typeface="Meiryo UI" panose="020B0604030504040204" pitchFamily="50" charset="-128"/>
              <a:ea typeface="Meiryo UI" panose="020B0604030504040204" pitchFamily="50" charset="-128"/>
            </a:endParaRPr>
          </a:p>
        </p:txBody>
      </p:sp>
      <p:sp>
        <p:nvSpPr>
          <p:cNvPr id="32" name="正方形/長方形 31"/>
          <p:cNvSpPr/>
          <p:nvPr/>
        </p:nvSpPr>
        <p:spPr>
          <a:xfrm>
            <a:off x="4365104" y="3340295"/>
            <a:ext cx="1584176" cy="176972"/>
          </a:xfrm>
          <a:prstGeom prst="rect">
            <a:avLst/>
          </a:prstGeom>
        </p:spPr>
        <p:txBody>
          <a:bodyPr wrap="square">
            <a:spAutoFit/>
          </a:bodyPr>
          <a:lstStyle/>
          <a:p>
            <a:pPr>
              <a:lnSpc>
                <a:spcPct val="110000"/>
              </a:lnSpc>
            </a:pPr>
            <a:r>
              <a:rPr lang="ja-JP" altLang="en-US" sz="500" dirty="0" err="1" smtClean="0">
                <a:latin typeface="Meiryo UI" panose="020B0604030504040204" pitchFamily="50" charset="-128"/>
                <a:ea typeface="Meiryo UI" panose="020B0604030504040204" pitchFamily="50" charset="-128"/>
              </a:rPr>
              <a:t>しゅうう</a:t>
            </a:r>
            <a:endParaRPr lang="en-US" altLang="ja-JP" sz="5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156483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785622039"/>
              </p:ext>
            </p:extLst>
          </p:nvPr>
        </p:nvGraphicFramePr>
        <p:xfrm>
          <a:off x="102174" y="503226"/>
          <a:ext cx="6639194" cy="1858909"/>
        </p:xfrm>
        <a:graphic>
          <a:graphicData uri="http://schemas.openxmlformats.org/drawingml/2006/table">
            <a:tbl>
              <a:tblPr bandRow="1">
                <a:tableStyleId>{5C22544A-7EE6-4342-B048-85BDC9FD1C3A}</a:tableStyleId>
              </a:tblPr>
              <a:tblGrid>
                <a:gridCol w="1106532">
                  <a:extLst>
                    <a:ext uri="{9D8B030D-6E8A-4147-A177-3AD203B41FA5}">
                      <a16:colId xmlns:a16="http://schemas.microsoft.com/office/drawing/2014/main" val="2830465994"/>
                    </a:ext>
                  </a:extLst>
                </a:gridCol>
                <a:gridCol w="5532662">
                  <a:extLst>
                    <a:ext uri="{9D8B030D-6E8A-4147-A177-3AD203B41FA5}">
                      <a16:colId xmlns:a16="http://schemas.microsoft.com/office/drawing/2014/main" val="1727707638"/>
                    </a:ext>
                  </a:extLst>
                </a:gridCol>
              </a:tblGrid>
              <a:tr h="1858909">
                <a:tc>
                  <a:txBody>
                    <a:bodyPr/>
                    <a:lstStyle/>
                    <a:p>
                      <a:pPr algn="ctr"/>
                      <a:r>
                        <a:rPr kumimoji="1" lang="ja-JP" altLang="en-US" sz="2000" b="1" spc="300" dirty="0" smtClean="0">
                          <a:solidFill>
                            <a:schemeClr val="bg1"/>
                          </a:solidFill>
                          <a:latin typeface="メイリオ" panose="020B0604030504040204" pitchFamily="50" charset="-128"/>
                          <a:ea typeface="メイリオ" panose="020B0604030504040204" pitchFamily="50" charset="-128"/>
                        </a:rPr>
                        <a:t>申請</a:t>
                      </a:r>
                      <a:endParaRPr kumimoji="1" lang="ja-JP" altLang="en-US" sz="2000" b="1" spc="300" dirty="0">
                        <a:solidFill>
                          <a:schemeClr val="bg1"/>
                        </a:solidFill>
                        <a:latin typeface="メイリオ" panose="020B0604030504040204" pitchFamily="50" charset="-128"/>
                        <a:ea typeface="メイリオ" panose="020B0604030504040204" pitchFamily="50" charset="-128"/>
                      </a:endParaRPr>
                    </a:p>
                  </a:txBody>
                  <a:tcPr marR="36000" anchor="ctr">
                    <a:solidFill>
                      <a:srgbClr val="00539E"/>
                    </a:solidFill>
                  </a:tcPr>
                </a:tc>
                <a:tc>
                  <a:txBody>
                    <a:bodyPr/>
                    <a:lstStyle/>
                    <a:p>
                      <a:pPr marL="0" marR="0" lvl="0" indent="0" algn="l" defTabSz="633039" rtl="0" eaLnBrk="1" fontAlgn="auto" latinLnBrk="0" hangingPunct="1">
                        <a:lnSpc>
                          <a:spcPct val="100000"/>
                        </a:lnSpc>
                        <a:spcBef>
                          <a:spcPts val="0"/>
                        </a:spcBef>
                        <a:spcAft>
                          <a:spcPts val="300"/>
                        </a:spcAft>
                        <a:buClrTx/>
                        <a:buSzTx/>
                        <a:buFontTx/>
                        <a:buNone/>
                        <a:tabLst/>
                        <a:defRPr/>
                      </a:pPr>
                      <a:r>
                        <a:rPr lang="ja-JP" altLang="en-US" sz="1300" b="0" dirty="0" smtClean="0">
                          <a:solidFill>
                            <a:schemeClr val="tx1"/>
                          </a:solidFill>
                          <a:latin typeface="メイリオ" panose="020B0604030504040204" pitchFamily="50" charset="-128"/>
                          <a:ea typeface="メイリオ" panose="020B0604030504040204" pitchFamily="50" charset="-128"/>
                        </a:rPr>
                        <a:t>お住まいの地域の保健所に、被爆者健康手帳の交付申請を行います。</a:t>
                      </a:r>
                    </a:p>
                    <a:p>
                      <a:pPr marL="0" marR="0" lvl="0" indent="0" algn="l" defTabSz="633039" rtl="0" eaLnBrk="1" fontAlgn="auto" latinLnBrk="0" hangingPunct="1">
                        <a:lnSpc>
                          <a:spcPct val="100000"/>
                        </a:lnSpc>
                        <a:spcBef>
                          <a:spcPts val="0"/>
                        </a:spcBef>
                        <a:spcAft>
                          <a:spcPts val="300"/>
                        </a:spcAft>
                        <a:buClrTx/>
                        <a:buSzTx/>
                        <a:buFontTx/>
                        <a:buNone/>
                        <a:tabLst/>
                        <a:defRPr/>
                      </a:pPr>
                      <a:r>
                        <a:rPr lang="ja-JP" altLang="en-US" sz="1100" b="0" dirty="0" smtClean="0">
                          <a:solidFill>
                            <a:schemeClr val="tx1"/>
                          </a:solidFill>
                          <a:latin typeface="メイリオ" panose="020B0604030504040204" pitchFamily="50" charset="-128"/>
                          <a:ea typeface="メイリオ" panose="020B0604030504040204" pitchFamily="50" charset="-128"/>
                        </a:rPr>
                        <a:t>・申請書様式は、保健所でもお渡しできます。</a:t>
                      </a:r>
                      <a:endParaRPr lang="en-US" altLang="ja-JP" sz="1100" b="0" dirty="0" smtClean="0">
                        <a:solidFill>
                          <a:schemeClr val="tx1"/>
                        </a:solidFill>
                        <a:latin typeface="メイリオ" panose="020B0604030504040204" pitchFamily="50" charset="-128"/>
                        <a:ea typeface="メイリオ" panose="020B0604030504040204" pitchFamily="50" charset="-128"/>
                      </a:endParaRPr>
                    </a:p>
                    <a:p>
                      <a:pPr marL="0" marR="0" lvl="0" indent="0" algn="l" defTabSz="633039" rtl="0" eaLnBrk="1" fontAlgn="auto" latinLnBrk="0" hangingPunct="1">
                        <a:lnSpc>
                          <a:spcPct val="100000"/>
                        </a:lnSpc>
                        <a:spcBef>
                          <a:spcPts val="0"/>
                        </a:spcBef>
                        <a:spcAft>
                          <a:spcPts val="600"/>
                        </a:spcAft>
                        <a:buClrTx/>
                        <a:buSzTx/>
                        <a:buFontTx/>
                        <a:buNone/>
                        <a:tabLst/>
                        <a:defRPr/>
                      </a:pPr>
                      <a:r>
                        <a:rPr lang="ja-JP" altLang="en-US" sz="1100" b="0" dirty="0" smtClean="0">
                          <a:solidFill>
                            <a:schemeClr val="tx1"/>
                          </a:solidFill>
                          <a:latin typeface="メイリオ" panose="020B0604030504040204" pitchFamily="50" charset="-128"/>
                          <a:ea typeface="メイリオ" panose="020B0604030504040204" pitchFamily="50" charset="-128"/>
                        </a:rPr>
                        <a:t>・申請には、次の関係書類の添付が必要となります。</a:t>
                      </a:r>
                      <a:endParaRPr lang="en-US" altLang="ja-JP" sz="1100" b="0" dirty="0" smtClean="0">
                        <a:solidFill>
                          <a:schemeClr val="tx1"/>
                        </a:solidFill>
                        <a:latin typeface="メイリオ" panose="020B0604030504040204" pitchFamily="50" charset="-128"/>
                        <a:ea typeface="メイリオ" panose="020B0604030504040204" pitchFamily="50" charset="-128"/>
                      </a:endParaRPr>
                    </a:p>
                    <a:p>
                      <a:pPr marL="0" marR="0" lvl="0" indent="0" algn="l" defTabSz="633039" rtl="0" eaLnBrk="1" fontAlgn="auto" latinLnBrk="0" hangingPunct="1">
                        <a:lnSpc>
                          <a:spcPct val="100000"/>
                        </a:lnSpc>
                        <a:spcBef>
                          <a:spcPts val="0"/>
                        </a:spcBef>
                        <a:spcAft>
                          <a:spcPts val="300"/>
                        </a:spcAft>
                        <a:buClrTx/>
                        <a:buSzTx/>
                        <a:buFontTx/>
                        <a:buNone/>
                        <a:tabLst/>
                        <a:defRPr/>
                      </a:pPr>
                      <a:endParaRPr lang="en-US" altLang="ja-JP" sz="1100" b="0" dirty="0" smtClean="0">
                        <a:solidFill>
                          <a:schemeClr val="tx1"/>
                        </a:solidFill>
                        <a:latin typeface="メイリオ" panose="020B0604030504040204" pitchFamily="50" charset="-128"/>
                        <a:ea typeface="メイリオ" panose="020B0604030504040204" pitchFamily="50" charset="-128"/>
                      </a:endParaRPr>
                    </a:p>
                    <a:p>
                      <a:pPr marL="0" marR="0" lvl="0" indent="0" algn="l" defTabSz="633039" rtl="0" eaLnBrk="1" fontAlgn="auto" latinLnBrk="0" hangingPunct="1">
                        <a:lnSpc>
                          <a:spcPct val="100000"/>
                        </a:lnSpc>
                        <a:spcBef>
                          <a:spcPts val="0"/>
                        </a:spcBef>
                        <a:spcAft>
                          <a:spcPts val="300"/>
                        </a:spcAft>
                        <a:buClrTx/>
                        <a:buSzTx/>
                        <a:buFontTx/>
                        <a:buNone/>
                        <a:tabLst/>
                        <a:defRPr/>
                      </a:pPr>
                      <a:r>
                        <a:rPr lang="en-US" altLang="ja-JP" sz="1100" b="0" dirty="0" smtClean="0">
                          <a:solidFill>
                            <a:schemeClr val="tx1"/>
                          </a:solidFill>
                          <a:latin typeface="メイリオ" panose="020B0604030504040204" pitchFamily="50" charset="-128"/>
                          <a:ea typeface="メイリオ" panose="020B0604030504040204" pitchFamily="50" charset="-128"/>
                        </a:rPr>
                        <a:t/>
                      </a:r>
                      <a:br>
                        <a:rPr lang="en-US" altLang="ja-JP" sz="1100" b="0" dirty="0" smtClean="0">
                          <a:solidFill>
                            <a:schemeClr val="tx1"/>
                          </a:solidFill>
                          <a:latin typeface="メイリオ" panose="020B0604030504040204" pitchFamily="50" charset="-128"/>
                          <a:ea typeface="メイリオ" panose="020B0604030504040204" pitchFamily="50" charset="-128"/>
                        </a:rPr>
                      </a:br>
                      <a:r>
                        <a:rPr lang="ja-JP" altLang="en-US" sz="1100" b="0" dirty="0" smtClean="0">
                          <a:solidFill>
                            <a:schemeClr val="tx1"/>
                          </a:solidFill>
                          <a:latin typeface="メイリオ" panose="020B0604030504040204" pitchFamily="50" charset="-128"/>
                          <a:ea typeface="メイリオ" panose="020B0604030504040204" pitchFamily="50" charset="-128"/>
                        </a:rPr>
                        <a:t>・申請は運用開始日（</a:t>
                      </a:r>
                      <a:r>
                        <a:rPr lang="en-US" altLang="ja-JP" sz="1100" b="0" dirty="0" smtClean="0">
                          <a:solidFill>
                            <a:schemeClr val="tx1"/>
                          </a:solidFill>
                          <a:latin typeface="メイリオ" panose="020B0604030504040204" pitchFamily="50" charset="-128"/>
                          <a:ea typeface="メイリオ" panose="020B0604030504040204" pitchFamily="50" charset="-128"/>
                        </a:rPr>
                        <a:t>2022</a:t>
                      </a:r>
                      <a:r>
                        <a:rPr lang="ja-JP" altLang="en-US" sz="1100" b="0" dirty="0" smtClean="0">
                          <a:solidFill>
                            <a:schemeClr val="tx1"/>
                          </a:solidFill>
                          <a:latin typeface="メイリオ" panose="020B0604030504040204" pitchFamily="50" charset="-128"/>
                          <a:ea typeface="メイリオ" panose="020B0604030504040204" pitchFamily="50" charset="-128"/>
                        </a:rPr>
                        <a:t>年４月１日）より前でも受付できます。</a:t>
                      </a:r>
                      <a:endParaRPr lang="en-US" altLang="ja-JP" sz="1100" b="0" dirty="0" smtClean="0">
                        <a:solidFill>
                          <a:schemeClr val="tx1"/>
                        </a:solidFill>
                        <a:latin typeface="メイリオ" panose="020B0604030504040204" pitchFamily="50" charset="-128"/>
                        <a:ea typeface="メイリオ" panose="020B0604030504040204" pitchFamily="50" charset="-128"/>
                      </a:endParaRPr>
                    </a:p>
                    <a:p>
                      <a:pPr marL="0" marR="0" lvl="0" indent="0" algn="l" defTabSz="633039" rtl="0" eaLnBrk="1" fontAlgn="auto" latinLnBrk="0" hangingPunct="1">
                        <a:lnSpc>
                          <a:spcPct val="100000"/>
                        </a:lnSpc>
                        <a:spcBef>
                          <a:spcPts val="0"/>
                        </a:spcBef>
                        <a:spcAft>
                          <a:spcPts val="1200"/>
                        </a:spcAft>
                        <a:buClrTx/>
                        <a:buSzTx/>
                        <a:buFontTx/>
                        <a:buNone/>
                        <a:tabLst/>
                        <a:defRPr/>
                      </a:pPr>
                      <a:r>
                        <a:rPr lang="ja-JP" altLang="en-US" sz="1100" b="0" dirty="0" smtClean="0">
                          <a:solidFill>
                            <a:schemeClr val="tx1"/>
                          </a:solidFill>
                          <a:latin typeface="メイリオ" panose="020B0604030504040204" pitchFamily="50" charset="-128"/>
                          <a:ea typeface="メイリオ" panose="020B0604030504040204" pitchFamily="50" charset="-128"/>
                        </a:rPr>
                        <a:t>・必要に応じて追加資料の提出を求める場合があります。</a:t>
                      </a:r>
                    </a:p>
                  </a:txBody>
                  <a:tcPr marR="36000" anchor="ctr">
                    <a:solidFill>
                      <a:schemeClr val="accent1">
                        <a:lumMod val="20000"/>
                        <a:lumOff val="80000"/>
                      </a:schemeClr>
                    </a:solidFill>
                  </a:tcPr>
                </a:tc>
                <a:extLst>
                  <a:ext uri="{0D108BD9-81ED-4DB2-BD59-A6C34878D82A}">
                    <a16:rowId xmlns:a16="http://schemas.microsoft.com/office/drawing/2014/main" val="3352366906"/>
                  </a:ext>
                </a:extLst>
              </a:tr>
            </a:tbl>
          </a:graphicData>
        </a:graphic>
      </p:graphicFrame>
      <p:sp>
        <p:nvSpPr>
          <p:cNvPr id="20" name="正方形/長方形 19"/>
          <p:cNvSpPr/>
          <p:nvPr/>
        </p:nvSpPr>
        <p:spPr>
          <a:xfrm>
            <a:off x="-1" y="6537176"/>
            <a:ext cx="6858001" cy="352860"/>
          </a:xfrm>
          <a:prstGeom prst="rect">
            <a:avLst/>
          </a:prstGeom>
          <a:solidFill>
            <a:srgbClr val="00539E"/>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algn="ctr"/>
            <a:r>
              <a:rPr lang="ja-JP" altLang="en-US" b="1" spc="300" dirty="0">
                <a:solidFill>
                  <a:srgbClr val="FFFFFF"/>
                </a:solidFill>
                <a:latin typeface="メイリオ" panose="020B0604030504040204" pitchFamily="50" charset="-128"/>
                <a:ea typeface="メイリオ" panose="020B0604030504040204" pitchFamily="50" charset="-128"/>
              </a:rPr>
              <a:t>申請先・</a:t>
            </a:r>
            <a:r>
              <a:rPr lang="ja-JP" altLang="en-US" b="1" spc="300" dirty="0" smtClean="0">
                <a:solidFill>
                  <a:srgbClr val="FFFFFF"/>
                </a:solidFill>
                <a:latin typeface="メイリオ" panose="020B0604030504040204" pitchFamily="50" charset="-128"/>
                <a:ea typeface="メイリオ" panose="020B0604030504040204" pitchFamily="50" charset="-128"/>
              </a:rPr>
              <a:t>問い合わせ先</a:t>
            </a:r>
            <a:endParaRPr lang="ja-JP" altLang="en-US" b="1" spc="300" dirty="0">
              <a:solidFill>
                <a:srgbClr val="FFFFFF"/>
              </a:solidFill>
              <a:latin typeface="メイリオ" panose="020B0604030504040204" pitchFamily="50" charset="-128"/>
              <a:ea typeface="メイリオ" panose="020B0604030504040204" pitchFamily="50" charset="-128"/>
            </a:endParaRPr>
          </a:p>
        </p:txBody>
      </p:sp>
      <p:sp>
        <p:nvSpPr>
          <p:cNvPr id="17" name="正方形/長方形 16"/>
          <p:cNvSpPr/>
          <p:nvPr/>
        </p:nvSpPr>
        <p:spPr>
          <a:xfrm>
            <a:off x="0" y="0"/>
            <a:ext cx="6858000" cy="396000"/>
          </a:xfrm>
          <a:prstGeom prst="rect">
            <a:avLst/>
          </a:prstGeom>
          <a:solidFill>
            <a:srgbClr val="00539E"/>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algn="ctr"/>
            <a:r>
              <a:rPr lang="ja-JP" altLang="en-US" sz="2000" b="1" spc="600" dirty="0">
                <a:solidFill>
                  <a:srgbClr val="FFFFFF"/>
                </a:solidFill>
                <a:latin typeface="メイリオ" panose="020B0604030504040204" pitchFamily="50" charset="-128"/>
                <a:ea typeface="メイリオ" panose="020B0604030504040204" pitchFamily="50" charset="-128"/>
              </a:rPr>
              <a:t>手続きの</a:t>
            </a:r>
            <a:r>
              <a:rPr lang="ja-JP" altLang="en-US" sz="2000" b="1" spc="600" dirty="0" smtClean="0">
                <a:solidFill>
                  <a:srgbClr val="FFFFFF"/>
                </a:solidFill>
                <a:latin typeface="メイリオ" panose="020B0604030504040204" pitchFamily="50" charset="-128"/>
                <a:ea typeface="メイリオ" panose="020B0604030504040204" pitchFamily="50" charset="-128"/>
              </a:rPr>
              <a:t>流れ</a:t>
            </a:r>
            <a:endParaRPr lang="ja-JP" altLang="en-US" sz="2000" b="1" spc="600" dirty="0">
              <a:solidFill>
                <a:srgbClr val="FFFFFF"/>
              </a:solidFill>
              <a:latin typeface="メイリオ" panose="020B0604030504040204" pitchFamily="50" charset="-128"/>
              <a:ea typeface="メイリオ" panose="020B0604030504040204" pitchFamily="50" charset="-128"/>
            </a:endParaRPr>
          </a:p>
        </p:txBody>
      </p:sp>
      <p:sp>
        <p:nvSpPr>
          <p:cNvPr id="16" name="正方形/長方形 15"/>
          <p:cNvSpPr/>
          <p:nvPr/>
        </p:nvSpPr>
        <p:spPr>
          <a:xfrm>
            <a:off x="71887" y="7047182"/>
            <a:ext cx="6714224" cy="2326791"/>
          </a:xfrm>
          <a:prstGeom prst="rect">
            <a:avLst/>
          </a:prstGeom>
        </p:spPr>
        <p:txBody>
          <a:bodyPr wrap="square">
            <a:spAutoFit/>
          </a:bodyPr>
          <a:lstStyle/>
          <a:p>
            <a:pPr>
              <a:lnSpc>
                <a:spcPct val="110000"/>
              </a:lnSpc>
            </a:pPr>
            <a:r>
              <a:rPr lang="ja-JP" altLang="en-US" sz="1200" dirty="0" smtClean="0">
                <a:latin typeface="メイリオ" panose="020B0604030504040204" pitchFamily="50" charset="-128"/>
                <a:ea typeface="メイリオ" panose="020B0604030504040204" pitchFamily="50" charset="-128"/>
              </a:rPr>
              <a:t>〇問い合わせ先</a:t>
            </a:r>
            <a:endParaRPr lang="en-US" altLang="ja-JP" sz="1200" dirty="0" smtClean="0">
              <a:latin typeface="メイリオ" panose="020B0604030504040204" pitchFamily="50" charset="-128"/>
              <a:ea typeface="メイリオ" panose="020B0604030504040204" pitchFamily="50" charset="-128"/>
            </a:endParaRPr>
          </a:p>
          <a:p>
            <a:pPr>
              <a:lnSpc>
                <a:spcPct val="110000"/>
              </a:lnSpc>
            </a:pPr>
            <a:r>
              <a:rPr lang="ja-JP" altLang="en-US" sz="1200" dirty="0" smtClean="0">
                <a:latin typeface="メイリオ" panose="020B0604030504040204" pitchFamily="50" charset="-128"/>
                <a:ea typeface="メイリオ" panose="020B0604030504040204" pitchFamily="50" charset="-128"/>
              </a:rPr>
              <a:t>　和歌山県福祉保健部健康局　健康推進課　</a:t>
            </a:r>
            <a:endParaRPr lang="en-US" altLang="ja-JP" sz="1200" dirty="0" smtClean="0">
              <a:latin typeface="メイリオ" panose="020B0604030504040204" pitchFamily="50" charset="-128"/>
              <a:ea typeface="メイリオ" panose="020B0604030504040204" pitchFamily="50" charset="-128"/>
            </a:endParaRPr>
          </a:p>
          <a:p>
            <a:pPr>
              <a:lnSpc>
                <a:spcPct val="110000"/>
              </a:lnSpc>
            </a:pPr>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　電話　０７３－４４１－２６４０　ファクシミリ：</a:t>
            </a:r>
            <a:r>
              <a:rPr lang="ja-JP" altLang="en-US" sz="1200" dirty="0" smtClean="0">
                <a:latin typeface="メイリオ" panose="020B0604030504040204" pitchFamily="50" charset="-128"/>
                <a:ea typeface="メイリオ" panose="020B0604030504040204" pitchFamily="50" charset="-128"/>
              </a:rPr>
              <a:t>０７３－４２８－２３２５</a:t>
            </a:r>
            <a:endParaRPr lang="en-US" altLang="ja-JP" sz="1200" dirty="0" smtClean="0">
              <a:latin typeface="メイリオ" panose="020B0604030504040204" pitchFamily="50" charset="-128"/>
              <a:ea typeface="メイリオ" panose="020B0604030504040204" pitchFamily="50" charset="-128"/>
            </a:endParaRPr>
          </a:p>
          <a:p>
            <a:pPr>
              <a:lnSpc>
                <a:spcPct val="110000"/>
              </a:lnSpc>
            </a:pPr>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rPr>
              <a:t>Email</a:t>
            </a:r>
            <a:r>
              <a:rPr lang="ja-JP" altLang="en-US" sz="1200" dirty="0" smtClean="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hlinkClick r:id="rId2"/>
              </a:rPr>
              <a:t>e0412001@pref.wakayama.lg.jp</a:t>
            </a:r>
            <a:endParaRPr lang="en-US" altLang="ja-JP" sz="1200" dirty="0" smtClean="0">
              <a:latin typeface="メイリオ" panose="020B0604030504040204" pitchFamily="50" charset="-128"/>
              <a:ea typeface="メイリオ" panose="020B0604030504040204" pitchFamily="50" charset="-128"/>
            </a:endParaRPr>
          </a:p>
          <a:p>
            <a:pPr>
              <a:lnSpc>
                <a:spcPct val="110000"/>
              </a:lnSpc>
            </a:pPr>
            <a:endParaRPr lang="en-US" altLang="ja-JP" sz="1200" dirty="0">
              <a:latin typeface="メイリオ" panose="020B0604030504040204" pitchFamily="50" charset="-128"/>
              <a:ea typeface="メイリオ" panose="020B0604030504040204" pitchFamily="50" charset="-128"/>
            </a:endParaRPr>
          </a:p>
          <a:p>
            <a:pPr>
              <a:lnSpc>
                <a:spcPct val="110000"/>
              </a:lnSpc>
            </a:pPr>
            <a:r>
              <a:rPr lang="ja-JP" altLang="en-US" sz="1200" dirty="0" smtClean="0">
                <a:latin typeface="メイリオ" panose="020B0604030504040204" pitchFamily="50" charset="-128"/>
                <a:ea typeface="メイリオ" panose="020B0604030504040204" pitchFamily="50" charset="-128"/>
              </a:rPr>
              <a:t>〇申請書様式の取得、申請書の提出先</a:t>
            </a:r>
            <a:endParaRPr lang="en-US" altLang="ja-JP" sz="1200" dirty="0" smtClean="0">
              <a:latin typeface="メイリオ" panose="020B0604030504040204" pitchFamily="50" charset="-128"/>
              <a:ea typeface="メイリオ" panose="020B0604030504040204" pitchFamily="50" charset="-128"/>
            </a:endParaRPr>
          </a:p>
          <a:p>
            <a:pPr>
              <a:lnSpc>
                <a:spcPct val="110000"/>
              </a:lnSpc>
            </a:pPr>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和歌山市保健所（</a:t>
            </a:r>
            <a:r>
              <a:rPr lang="en-US" altLang="ja-JP" sz="1200" dirty="0" smtClean="0">
                <a:latin typeface="メイリオ" panose="020B0604030504040204" pitchFamily="50" charset="-128"/>
                <a:ea typeface="メイリオ" panose="020B0604030504040204" pitchFamily="50" charset="-128"/>
              </a:rPr>
              <a:t>073-488-5116</a:t>
            </a:r>
            <a:r>
              <a:rPr lang="ja-JP" altLang="en-US" sz="1200" dirty="0" smtClean="0">
                <a:latin typeface="メイリオ" panose="020B0604030504040204" pitchFamily="50" charset="-128"/>
                <a:ea typeface="メイリオ" panose="020B0604030504040204" pitchFamily="50" charset="-128"/>
              </a:rPr>
              <a:t>）、海南保健所</a:t>
            </a:r>
            <a:r>
              <a:rPr lang="en-US" altLang="ja-JP" sz="1200" dirty="0" smtClean="0">
                <a:latin typeface="メイリオ" panose="020B0604030504040204" pitchFamily="50" charset="-128"/>
                <a:ea typeface="メイリオ" panose="020B0604030504040204" pitchFamily="50" charset="-128"/>
              </a:rPr>
              <a:t>(073-482-0600)</a:t>
            </a:r>
            <a:r>
              <a:rPr lang="ja-JP" altLang="en-US" sz="1200" dirty="0" err="1"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pPr>
              <a:lnSpc>
                <a:spcPct val="110000"/>
              </a:lnSpc>
            </a:pPr>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岩出保健所（</a:t>
            </a:r>
            <a:r>
              <a:rPr lang="en-US" altLang="ja-JP" sz="1200" dirty="0" smtClean="0">
                <a:latin typeface="メイリオ" panose="020B0604030504040204" pitchFamily="50" charset="-128"/>
                <a:ea typeface="メイリオ" panose="020B0604030504040204" pitchFamily="50" charset="-128"/>
              </a:rPr>
              <a:t>0736-61-0021)</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橋本保健所</a:t>
            </a:r>
            <a:r>
              <a:rPr lang="en-US" altLang="ja-JP" sz="1200" dirty="0" smtClean="0">
                <a:latin typeface="メイリオ" panose="020B0604030504040204" pitchFamily="50" charset="-128"/>
                <a:ea typeface="メイリオ" panose="020B0604030504040204" pitchFamily="50" charset="-128"/>
              </a:rPr>
              <a:t>(0736-42-5440)</a:t>
            </a:r>
            <a:r>
              <a:rPr lang="ja-JP" altLang="en-US" sz="1200" dirty="0" err="1"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pPr>
              <a:lnSpc>
                <a:spcPct val="110000"/>
              </a:lnSpc>
            </a:pPr>
            <a:r>
              <a:rPr lang="ja-JP" altLang="en-US" sz="1200" dirty="0" smtClean="0">
                <a:latin typeface="メイリオ" panose="020B0604030504040204" pitchFamily="50" charset="-128"/>
                <a:ea typeface="メイリオ" panose="020B0604030504040204" pitchFamily="50" charset="-128"/>
              </a:rPr>
              <a:t>　湯浅保健所</a:t>
            </a:r>
            <a:r>
              <a:rPr lang="en-US" altLang="ja-JP" sz="1200" dirty="0" smtClean="0">
                <a:latin typeface="メイリオ" panose="020B0604030504040204" pitchFamily="50" charset="-128"/>
                <a:ea typeface="メイリオ" panose="020B0604030504040204" pitchFamily="50" charset="-128"/>
              </a:rPr>
              <a:t>(0737-64-1294)</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御坊保健所</a:t>
            </a:r>
            <a:r>
              <a:rPr lang="en-US" altLang="ja-JP" sz="1200" dirty="0" smtClean="0">
                <a:latin typeface="メイリオ" panose="020B0604030504040204" pitchFamily="50" charset="-128"/>
                <a:ea typeface="メイリオ" panose="020B0604030504040204" pitchFamily="50" charset="-128"/>
              </a:rPr>
              <a:t>(0738-24-0996)</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田辺保健所</a:t>
            </a:r>
            <a:r>
              <a:rPr lang="en-US" altLang="ja-JP" sz="1200" dirty="0" smtClean="0">
                <a:latin typeface="メイリオ" panose="020B0604030504040204" pitchFamily="50" charset="-128"/>
                <a:ea typeface="メイリオ" panose="020B0604030504040204" pitchFamily="50" charset="-128"/>
              </a:rPr>
              <a:t>(0739-26-7952)</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　　</a:t>
            </a:r>
            <a:endParaRPr lang="en-US" altLang="ja-JP" sz="1200" dirty="0" smtClean="0">
              <a:latin typeface="メイリオ" panose="020B0604030504040204" pitchFamily="50" charset="-128"/>
              <a:ea typeface="メイリオ" panose="020B0604030504040204" pitchFamily="50" charset="-128"/>
            </a:endParaRPr>
          </a:p>
          <a:p>
            <a:pPr>
              <a:lnSpc>
                <a:spcPct val="110000"/>
              </a:lnSpc>
            </a:pPr>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新宮保健所</a:t>
            </a:r>
            <a:r>
              <a:rPr lang="en-US" altLang="ja-JP" sz="1200" dirty="0" smtClean="0">
                <a:latin typeface="メイリオ" panose="020B0604030504040204" pitchFamily="50" charset="-128"/>
                <a:ea typeface="メイリオ" panose="020B0604030504040204" pitchFamily="50" charset="-128"/>
              </a:rPr>
              <a:t>(0735-21-9629)</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新宮保健所串本支所</a:t>
            </a:r>
            <a:r>
              <a:rPr lang="en-US" altLang="ja-JP" sz="1200" dirty="0" smtClean="0">
                <a:latin typeface="メイリオ" panose="020B0604030504040204" pitchFamily="50" charset="-128"/>
                <a:ea typeface="メイリオ" panose="020B0604030504040204" pitchFamily="50" charset="-128"/>
              </a:rPr>
              <a:t>(0735-72-0525)</a:t>
            </a:r>
          </a:p>
          <a:p>
            <a:pPr>
              <a:lnSpc>
                <a:spcPct val="110000"/>
              </a:lnSpc>
            </a:pPr>
            <a:endParaRPr lang="en-US" altLang="ja-JP" sz="1200" dirty="0" smtClean="0">
              <a:latin typeface="メイリオ" panose="020B0604030504040204" pitchFamily="50" charset="-128"/>
              <a:ea typeface="メイリオ" panose="020B0604030504040204" pitchFamily="50" charset="-128"/>
            </a:endParaRPr>
          </a:p>
        </p:txBody>
      </p:sp>
      <p:graphicFrame>
        <p:nvGraphicFramePr>
          <p:cNvPr id="22" name="表 21"/>
          <p:cNvGraphicFramePr>
            <a:graphicFrameLocks noGrp="1"/>
          </p:cNvGraphicFramePr>
          <p:nvPr>
            <p:extLst>
              <p:ext uri="{D42A27DB-BD31-4B8C-83A1-F6EECF244321}">
                <p14:modId xmlns:p14="http://schemas.microsoft.com/office/powerpoint/2010/main" val="574570650"/>
              </p:ext>
            </p:extLst>
          </p:nvPr>
        </p:nvGraphicFramePr>
        <p:xfrm>
          <a:off x="102174" y="3405901"/>
          <a:ext cx="6639194" cy="976486"/>
        </p:xfrm>
        <a:graphic>
          <a:graphicData uri="http://schemas.openxmlformats.org/drawingml/2006/table">
            <a:tbl>
              <a:tblPr bandRow="1">
                <a:tableStyleId>{5C22544A-7EE6-4342-B048-85BDC9FD1C3A}</a:tableStyleId>
              </a:tblPr>
              <a:tblGrid>
                <a:gridCol w="1106532">
                  <a:extLst>
                    <a:ext uri="{9D8B030D-6E8A-4147-A177-3AD203B41FA5}">
                      <a16:colId xmlns:a16="http://schemas.microsoft.com/office/drawing/2014/main" val="2830465994"/>
                    </a:ext>
                  </a:extLst>
                </a:gridCol>
                <a:gridCol w="5532662">
                  <a:extLst>
                    <a:ext uri="{9D8B030D-6E8A-4147-A177-3AD203B41FA5}">
                      <a16:colId xmlns:a16="http://schemas.microsoft.com/office/drawing/2014/main" val="1727707638"/>
                    </a:ext>
                  </a:extLst>
                </a:gridCol>
              </a:tblGrid>
              <a:tr h="976486">
                <a:tc>
                  <a:txBody>
                    <a:bodyPr/>
                    <a:lstStyle/>
                    <a:p>
                      <a:pPr algn="ctr"/>
                      <a:r>
                        <a:rPr kumimoji="1" lang="ja-JP" altLang="en-US" sz="2000" b="1" spc="300" dirty="0" smtClean="0">
                          <a:solidFill>
                            <a:schemeClr val="bg1"/>
                          </a:solidFill>
                          <a:latin typeface="メイリオ" panose="020B0604030504040204" pitchFamily="50" charset="-128"/>
                          <a:ea typeface="メイリオ" panose="020B0604030504040204" pitchFamily="50" charset="-128"/>
                        </a:rPr>
                        <a:t>結果</a:t>
                      </a:r>
                      <a:endParaRPr kumimoji="1" lang="en-US" altLang="ja-JP" sz="2000" b="1" spc="300" dirty="0" smtClean="0">
                        <a:solidFill>
                          <a:schemeClr val="bg1"/>
                        </a:solidFill>
                        <a:latin typeface="メイリオ" panose="020B0604030504040204" pitchFamily="50" charset="-128"/>
                        <a:ea typeface="メイリオ" panose="020B0604030504040204" pitchFamily="50" charset="-128"/>
                      </a:endParaRPr>
                    </a:p>
                  </a:txBody>
                  <a:tcPr anchor="ctr">
                    <a:solidFill>
                      <a:srgbClr val="00539E"/>
                    </a:solidFill>
                  </a:tcPr>
                </a:tc>
                <a:tc>
                  <a:txBody>
                    <a:bodyPr/>
                    <a:lstStyle/>
                    <a:p>
                      <a:pPr marL="0" marR="0" lvl="0" indent="0" algn="l" defTabSz="633039" rtl="0" eaLnBrk="1" fontAlgn="auto" latinLnBrk="0" hangingPunct="1">
                        <a:lnSpc>
                          <a:spcPct val="110000"/>
                        </a:lnSpc>
                        <a:spcBef>
                          <a:spcPts val="0"/>
                        </a:spcBef>
                        <a:spcAft>
                          <a:spcPts val="0"/>
                        </a:spcAft>
                        <a:buClrTx/>
                        <a:buSzTx/>
                        <a:buFontTx/>
                        <a:buNone/>
                        <a:tabLst/>
                        <a:defRPr/>
                      </a:pPr>
                      <a:r>
                        <a:rPr lang="ja-JP" altLang="en-US" sz="1300" b="0" dirty="0" smtClean="0">
                          <a:solidFill>
                            <a:schemeClr val="tx1"/>
                          </a:solidFill>
                          <a:latin typeface="メイリオ" panose="020B0604030504040204" pitchFamily="50" charset="-128"/>
                          <a:ea typeface="メイリオ" panose="020B0604030504040204" pitchFamily="50" charset="-128"/>
                        </a:rPr>
                        <a:t>和歌山県が、申請者に審査結果を通知し、要件に該当する方に被爆者健康手帳を交付します。</a:t>
                      </a:r>
                    </a:p>
                    <a:p>
                      <a:pPr marL="84138" indent="-84138">
                        <a:lnSpc>
                          <a:spcPct val="110000"/>
                        </a:lnSpc>
                        <a:spcBef>
                          <a:spcPts val="600"/>
                        </a:spcBef>
                      </a:pPr>
                      <a:r>
                        <a:rPr lang="ja-JP" altLang="en-US" sz="1100" dirty="0" smtClean="0">
                          <a:solidFill>
                            <a:schemeClr val="tx1"/>
                          </a:solidFill>
                          <a:latin typeface="メイリオ" panose="020B0604030504040204" pitchFamily="50" charset="-128"/>
                          <a:ea typeface="メイリオ" panose="020B0604030504040204" pitchFamily="50" charset="-128"/>
                        </a:rPr>
                        <a:t>・</a:t>
                      </a:r>
                      <a:r>
                        <a:rPr lang="en-US" altLang="ja-JP" sz="1100" dirty="0" smtClean="0">
                          <a:solidFill>
                            <a:schemeClr val="tx1"/>
                          </a:solidFill>
                          <a:latin typeface="メイリオ" panose="020B0604030504040204" pitchFamily="50" charset="-128"/>
                          <a:ea typeface="メイリオ" panose="020B0604030504040204" pitchFamily="50" charset="-128"/>
                        </a:rPr>
                        <a:t>2022</a:t>
                      </a:r>
                      <a:r>
                        <a:rPr lang="ja-JP" altLang="en-US" sz="1100" dirty="0" smtClean="0">
                          <a:solidFill>
                            <a:schemeClr val="tx1"/>
                          </a:solidFill>
                          <a:latin typeface="メイリオ" panose="020B0604030504040204" pitchFamily="50" charset="-128"/>
                          <a:ea typeface="メイリオ" panose="020B0604030504040204" pitchFamily="50" charset="-128"/>
                        </a:rPr>
                        <a:t>年３月</a:t>
                      </a:r>
                      <a:r>
                        <a:rPr lang="en-US" altLang="ja-JP" sz="1100" dirty="0" smtClean="0">
                          <a:solidFill>
                            <a:schemeClr val="tx1"/>
                          </a:solidFill>
                          <a:latin typeface="メイリオ" panose="020B0604030504040204" pitchFamily="50" charset="-128"/>
                          <a:ea typeface="メイリオ" panose="020B0604030504040204" pitchFamily="50" charset="-128"/>
                        </a:rPr>
                        <a:t>31</a:t>
                      </a:r>
                      <a:r>
                        <a:rPr lang="ja-JP" altLang="en-US" sz="1100" dirty="0" smtClean="0">
                          <a:solidFill>
                            <a:schemeClr val="tx1"/>
                          </a:solidFill>
                          <a:latin typeface="メイリオ" panose="020B0604030504040204" pitchFamily="50" charset="-128"/>
                          <a:ea typeface="メイリオ" panose="020B0604030504040204" pitchFamily="50" charset="-128"/>
                        </a:rPr>
                        <a:t>日までに申請した場合、</a:t>
                      </a:r>
                      <a:r>
                        <a:rPr lang="zh-TW" altLang="en-US" sz="1100" dirty="0" smtClean="0">
                          <a:solidFill>
                            <a:schemeClr val="tx1"/>
                          </a:solidFill>
                          <a:latin typeface="メイリオ" panose="020B0604030504040204" pitchFamily="50" charset="-128"/>
                          <a:ea typeface="メイリオ" panose="020B0604030504040204" pitchFamily="50" charset="-128"/>
                        </a:rPr>
                        <a:t>運用開始日（</a:t>
                      </a:r>
                      <a:r>
                        <a:rPr lang="en-US" altLang="zh-TW" sz="1100" dirty="0" smtClean="0">
                          <a:solidFill>
                            <a:schemeClr val="tx1"/>
                          </a:solidFill>
                          <a:latin typeface="メイリオ" panose="020B0604030504040204" pitchFamily="50" charset="-128"/>
                          <a:ea typeface="メイリオ" panose="020B0604030504040204" pitchFamily="50" charset="-128"/>
                        </a:rPr>
                        <a:t>2022</a:t>
                      </a:r>
                      <a:r>
                        <a:rPr lang="zh-TW" altLang="en-US" sz="1100" dirty="0" smtClean="0">
                          <a:solidFill>
                            <a:schemeClr val="tx1"/>
                          </a:solidFill>
                          <a:latin typeface="メイリオ" panose="020B0604030504040204" pitchFamily="50" charset="-128"/>
                          <a:ea typeface="メイリオ" panose="020B0604030504040204" pitchFamily="50" charset="-128"/>
                        </a:rPr>
                        <a:t>年４月１日）</a:t>
                      </a:r>
                      <a:r>
                        <a:rPr lang="ja-JP" altLang="en-US" sz="1100" dirty="0" smtClean="0">
                          <a:solidFill>
                            <a:schemeClr val="tx1"/>
                          </a:solidFill>
                          <a:latin typeface="メイリオ" panose="020B0604030504040204" pitchFamily="50" charset="-128"/>
                          <a:ea typeface="メイリオ" panose="020B0604030504040204" pitchFamily="50" charset="-128"/>
                        </a:rPr>
                        <a:t>から有効になります。</a:t>
                      </a:r>
                      <a:endParaRPr lang="en-US" altLang="ja-JP" sz="1100" dirty="0" smtClean="0">
                        <a:solidFill>
                          <a:schemeClr val="tx1"/>
                        </a:solidFill>
                        <a:latin typeface="メイリオ" panose="020B0604030504040204" pitchFamily="50" charset="-128"/>
                        <a:ea typeface="メイリオ" panose="020B0604030504040204" pitchFamily="50" charset="-128"/>
                      </a:endParaRPr>
                    </a:p>
                  </a:txBody>
                  <a:tcPr anchor="ctr">
                    <a:solidFill>
                      <a:schemeClr val="accent1">
                        <a:lumMod val="20000"/>
                        <a:lumOff val="80000"/>
                      </a:schemeClr>
                    </a:solidFill>
                  </a:tcPr>
                </a:tc>
                <a:extLst>
                  <a:ext uri="{0D108BD9-81ED-4DB2-BD59-A6C34878D82A}">
                    <a16:rowId xmlns:a16="http://schemas.microsoft.com/office/drawing/2014/main" val="1904341766"/>
                  </a:ext>
                </a:extLst>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626928595"/>
              </p:ext>
            </p:extLst>
          </p:nvPr>
        </p:nvGraphicFramePr>
        <p:xfrm>
          <a:off x="102174" y="2449878"/>
          <a:ext cx="6639194" cy="886133"/>
        </p:xfrm>
        <a:graphic>
          <a:graphicData uri="http://schemas.openxmlformats.org/drawingml/2006/table">
            <a:tbl>
              <a:tblPr bandRow="1">
                <a:tableStyleId>{5C22544A-7EE6-4342-B048-85BDC9FD1C3A}</a:tableStyleId>
              </a:tblPr>
              <a:tblGrid>
                <a:gridCol w="1106532">
                  <a:extLst>
                    <a:ext uri="{9D8B030D-6E8A-4147-A177-3AD203B41FA5}">
                      <a16:colId xmlns:a16="http://schemas.microsoft.com/office/drawing/2014/main" val="2830465994"/>
                    </a:ext>
                  </a:extLst>
                </a:gridCol>
                <a:gridCol w="5532662">
                  <a:extLst>
                    <a:ext uri="{9D8B030D-6E8A-4147-A177-3AD203B41FA5}">
                      <a16:colId xmlns:a16="http://schemas.microsoft.com/office/drawing/2014/main" val="1727707638"/>
                    </a:ext>
                  </a:extLst>
                </a:gridCol>
              </a:tblGrid>
              <a:tr h="886133">
                <a:tc>
                  <a:txBody>
                    <a:bodyPr/>
                    <a:lstStyle/>
                    <a:p>
                      <a:pPr algn="ctr"/>
                      <a:r>
                        <a:rPr kumimoji="1" lang="ja-JP" altLang="en-US" sz="2000" b="1" spc="300" dirty="0" smtClean="0">
                          <a:solidFill>
                            <a:schemeClr val="bg1"/>
                          </a:solidFill>
                          <a:latin typeface="メイリオ" panose="020B0604030504040204" pitchFamily="50" charset="-128"/>
                          <a:ea typeface="メイリオ" panose="020B0604030504040204" pitchFamily="50" charset="-128"/>
                        </a:rPr>
                        <a:t>審査</a:t>
                      </a:r>
                      <a:endParaRPr kumimoji="1" lang="ja-JP" altLang="en-US" sz="2000" b="1" spc="300" dirty="0">
                        <a:solidFill>
                          <a:schemeClr val="bg1"/>
                        </a:solidFill>
                        <a:latin typeface="メイリオ" panose="020B0604030504040204" pitchFamily="50" charset="-128"/>
                        <a:ea typeface="メイリオ" panose="020B0604030504040204" pitchFamily="50" charset="-128"/>
                      </a:endParaRPr>
                    </a:p>
                  </a:txBody>
                  <a:tcPr anchor="ctr">
                    <a:solidFill>
                      <a:srgbClr val="00539E"/>
                    </a:solidFill>
                  </a:tcPr>
                </a:tc>
                <a:tc>
                  <a:txBody>
                    <a:bodyPr/>
                    <a:lstStyle/>
                    <a:p>
                      <a:pPr>
                        <a:lnSpc>
                          <a:spcPct val="110000"/>
                        </a:lnSpc>
                      </a:pPr>
                      <a:r>
                        <a:rPr lang="ja-JP" altLang="en-US" sz="1300" b="0" dirty="0" smtClean="0">
                          <a:solidFill>
                            <a:schemeClr val="tx1"/>
                          </a:solidFill>
                          <a:latin typeface="メイリオ" panose="020B0604030504040204" pitchFamily="50" charset="-128"/>
                          <a:ea typeface="メイリオ" panose="020B0604030504040204" pitchFamily="50" charset="-128"/>
                        </a:rPr>
                        <a:t>和歌山県が、申請内容について要件に該当するかどうか審査します。</a:t>
                      </a:r>
                      <a:endParaRPr lang="en-US" altLang="ja-JP" sz="1300" b="0" dirty="0" smtClean="0">
                        <a:solidFill>
                          <a:schemeClr val="tx1"/>
                        </a:solidFill>
                        <a:latin typeface="メイリオ" panose="020B0604030504040204" pitchFamily="50" charset="-128"/>
                        <a:ea typeface="メイリオ" panose="020B0604030504040204" pitchFamily="50" charset="-128"/>
                      </a:endParaRPr>
                    </a:p>
                    <a:p>
                      <a:pPr marL="0" marR="0" lvl="0" indent="0" algn="l" defTabSz="633039" rtl="0" eaLnBrk="1" fontAlgn="auto" latinLnBrk="0" hangingPunct="1">
                        <a:lnSpc>
                          <a:spcPct val="110000"/>
                        </a:lnSpc>
                        <a:spcBef>
                          <a:spcPts val="600"/>
                        </a:spcBef>
                        <a:spcAft>
                          <a:spcPts val="0"/>
                        </a:spcAft>
                        <a:buClrTx/>
                        <a:buSzTx/>
                        <a:buFontTx/>
                        <a:buNone/>
                        <a:tabLst/>
                        <a:defRPr/>
                      </a:pPr>
                      <a:r>
                        <a:rPr lang="ja-JP" altLang="en-US" sz="1100" dirty="0" smtClean="0">
                          <a:solidFill>
                            <a:schemeClr val="tx1"/>
                          </a:solidFill>
                          <a:latin typeface="メイリオ" panose="020B0604030504040204" pitchFamily="50" charset="-128"/>
                          <a:ea typeface="メイリオ" panose="020B0604030504040204" pitchFamily="50" charset="-128"/>
                        </a:rPr>
                        <a:t>・申請内容確認の為、審査には一定の時間を要します。</a:t>
                      </a:r>
                      <a:endParaRPr lang="en-US" altLang="ja-JP" sz="1100" dirty="0" smtClean="0">
                        <a:solidFill>
                          <a:schemeClr val="tx1"/>
                        </a:solidFill>
                        <a:latin typeface="メイリオ" panose="020B0604030504040204" pitchFamily="50" charset="-128"/>
                        <a:ea typeface="メイリオ" panose="020B0604030504040204" pitchFamily="50" charset="-128"/>
                      </a:endParaRPr>
                    </a:p>
                  </a:txBody>
                  <a:tcPr anchor="ctr">
                    <a:solidFill>
                      <a:schemeClr val="accent1">
                        <a:lumMod val="20000"/>
                        <a:lumOff val="80000"/>
                      </a:schemeClr>
                    </a:solidFill>
                  </a:tcPr>
                </a:tc>
                <a:extLst>
                  <a:ext uri="{0D108BD9-81ED-4DB2-BD59-A6C34878D82A}">
                    <a16:rowId xmlns:a16="http://schemas.microsoft.com/office/drawing/2014/main" val="1367336061"/>
                  </a:ext>
                </a:extLst>
              </a:tr>
            </a:tbl>
          </a:graphicData>
        </a:graphic>
      </p:graphicFrame>
      <p:sp>
        <p:nvSpPr>
          <p:cNvPr id="4" name="下矢印 3"/>
          <p:cNvSpPr/>
          <p:nvPr/>
        </p:nvSpPr>
        <p:spPr>
          <a:xfrm>
            <a:off x="389846" y="2173213"/>
            <a:ext cx="484632" cy="396000"/>
          </a:xfrm>
          <a:prstGeom prst="downArrow">
            <a:avLst/>
          </a:prstGeom>
          <a:solidFill>
            <a:schemeClr val="bg1"/>
          </a:solidFill>
          <a:ln>
            <a:solidFill>
              <a:srgbClr val="0053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下矢印 23"/>
          <p:cNvSpPr/>
          <p:nvPr/>
        </p:nvSpPr>
        <p:spPr>
          <a:xfrm>
            <a:off x="389846" y="3154146"/>
            <a:ext cx="484632" cy="396000"/>
          </a:xfrm>
          <a:prstGeom prst="downArrow">
            <a:avLst/>
          </a:prstGeom>
          <a:solidFill>
            <a:schemeClr val="bg1"/>
          </a:solidFill>
          <a:ln>
            <a:solidFill>
              <a:srgbClr val="0053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4" name="図 13"/>
          <p:cNvPicPr>
            <a:picLocks noChangeAspect="1"/>
          </p:cNvPicPr>
          <p:nvPr/>
        </p:nvPicPr>
        <p:blipFill>
          <a:blip r:embed="rId3">
            <a:clrChange>
              <a:clrFrom>
                <a:srgbClr val="FFFFFF"/>
              </a:clrFrom>
              <a:clrTo>
                <a:srgbClr val="FFFFFF">
                  <a:alpha val="0"/>
                </a:srgbClr>
              </a:clrTo>
            </a:clrChange>
          </a:blip>
          <a:stretch>
            <a:fillRect/>
          </a:stretch>
        </p:blipFill>
        <p:spPr>
          <a:xfrm>
            <a:off x="1556792" y="9313032"/>
            <a:ext cx="1473419" cy="606924"/>
          </a:xfrm>
          <a:prstGeom prst="rect">
            <a:avLst/>
          </a:prstGeom>
        </p:spPr>
      </p:pic>
      <p:sp>
        <p:nvSpPr>
          <p:cNvPr id="15" name="テキスト ボックス 14"/>
          <p:cNvSpPr txBox="1"/>
          <p:nvPr/>
        </p:nvSpPr>
        <p:spPr>
          <a:xfrm>
            <a:off x="-103108" y="9554831"/>
            <a:ext cx="4252188" cy="338554"/>
          </a:xfrm>
          <a:prstGeom prst="rect">
            <a:avLst/>
          </a:prstGeom>
          <a:noFill/>
        </p:spPr>
        <p:txBody>
          <a:bodyPr wrap="square" rtlCol="0">
            <a:spAutoFit/>
          </a:bodyPr>
          <a:lstStyle/>
          <a:p>
            <a:r>
              <a:rPr kumimoji="1" lang="ja-JP" altLang="en-US" sz="1600" b="1" dirty="0" smtClean="0">
                <a:solidFill>
                  <a:schemeClr val="tx1">
                    <a:lumMod val="50000"/>
                    <a:lumOff val="50000"/>
                  </a:schemeClr>
                </a:solidFill>
                <a:latin typeface="Meiryo UI" panose="020B0604030504040204" pitchFamily="50" charset="-128"/>
                <a:ea typeface="Meiryo UI" panose="020B0604030504040204" pitchFamily="50" charset="-128"/>
              </a:rPr>
              <a:t>（裏面）</a:t>
            </a:r>
            <a:endParaRPr kumimoji="1" lang="ja-JP" altLang="en-US" sz="1200" b="1" dirty="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19" name="大かっこ 18"/>
          <p:cNvSpPr/>
          <p:nvPr/>
        </p:nvSpPr>
        <p:spPr>
          <a:xfrm>
            <a:off x="1321393" y="1343910"/>
            <a:ext cx="5328592" cy="384487"/>
          </a:xfrm>
          <a:prstGeom prst="bracketPair">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lIns="0" tIns="36000" rIns="0" bIns="0" rtlCol="0" anchor="ctr"/>
          <a:lstStyle/>
          <a:p>
            <a:pPr lvl="0" defTabSz="633039">
              <a:spcAft>
                <a:spcPts val="300"/>
              </a:spcAft>
              <a:defRPr/>
            </a:pPr>
            <a:r>
              <a:rPr lang="ja-JP" altLang="en-US" sz="1100" dirty="0" smtClean="0">
                <a:solidFill>
                  <a:prstClr val="black"/>
                </a:solidFill>
                <a:latin typeface="メイリオ" panose="020B0604030504040204" pitchFamily="50" charset="-128"/>
                <a:ea typeface="メイリオ" panose="020B0604030504040204" pitchFamily="50" charset="-128"/>
              </a:rPr>
              <a:t>・</a:t>
            </a:r>
            <a:r>
              <a:rPr lang="ja-JP" altLang="en-US" sz="1100" spc="-40" dirty="0" smtClean="0">
                <a:solidFill>
                  <a:prstClr val="black"/>
                </a:solidFill>
                <a:latin typeface="メイリオ" panose="020B0604030504040204" pitchFamily="50" charset="-128"/>
                <a:ea typeface="メイリオ" panose="020B0604030504040204" pitchFamily="50" charset="-128"/>
              </a:rPr>
              <a:t>「黒い雨」に</a:t>
            </a:r>
            <a:r>
              <a:rPr lang="ja-JP" altLang="en-US" sz="1100" spc="-40" dirty="0">
                <a:solidFill>
                  <a:prstClr val="black"/>
                </a:solidFill>
                <a:latin typeface="メイリオ" panose="020B0604030504040204" pitchFamily="50" charset="-128"/>
                <a:ea typeface="メイリオ" panose="020B0604030504040204" pitchFamily="50" charset="-128"/>
              </a:rPr>
              <a:t>遭った</a:t>
            </a:r>
            <a:r>
              <a:rPr lang="ja-JP" altLang="en-US" sz="1100" spc="-40" dirty="0" smtClean="0">
                <a:solidFill>
                  <a:prstClr val="black"/>
                </a:solidFill>
                <a:latin typeface="メイリオ" panose="020B0604030504040204" pitchFamily="50" charset="-128"/>
                <a:ea typeface="メイリオ" panose="020B0604030504040204" pitchFamily="50" charset="-128"/>
              </a:rPr>
              <a:t>事実に関する書類</a:t>
            </a:r>
            <a:r>
              <a:rPr lang="ja-JP" altLang="en-US" sz="1100" spc="-40" dirty="0">
                <a:solidFill>
                  <a:prstClr val="black"/>
                </a:solidFill>
                <a:latin typeface="メイリオ" panose="020B0604030504040204" pitchFamily="50" charset="-128"/>
                <a:ea typeface="メイリオ" panose="020B0604030504040204" pitchFamily="50" charset="-128"/>
              </a:rPr>
              <a:t>（居住地</a:t>
            </a:r>
            <a:r>
              <a:rPr lang="ja-JP" altLang="en-US" sz="1100" spc="-40" dirty="0" smtClean="0">
                <a:solidFill>
                  <a:prstClr val="black"/>
                </a:solidFill>
                <a:latin typeface="メイリオ" panose="020B0604030504040204" pitchFamily="50" charset="-128"/>
                <a:ea typeface="メイリオ" panose="020B0604030504040204" pitchFamily="50" charset="-128"/>
              </a:rPr>
              <a:t>や通学先・勤務先</a:t>
            </a:r>
            <a:r>
              <a:rPr lang="ja-JP" altLang="en-US" sz="1100" spc="-40" dirty="0">
                <a:solidFill>
                  <a:prstClr val="black"/>
                </a:solidFill>
                <a:latin typeface="メイリオ" panose="020B0604030504040204" pitchFamily="50" charset="-128"/>
                <a:ea typeface="メイリオ" panose="020B0604030504040204" pitchFamily="50" charset="-128"/>
              </a:rPr>
              <a:t>の分かる</a:t>
            </a:r>
            <a:r>
              <a:rPr lang="ja-JP" altLang="en-US" sz="1100" spc="-40" dirty="0" smtClean="0">
                <a:solidFill>
                  <a:prstClr val="black"/>
                </a:solidFill>
                <a:latin typeface="メイリオ" panose="020B0604030504040204" pitchFamily="50" charset="-128"/>
                <a:ea typeface="メイリオ" panose="020B0604030504040204" pitchFamily="50" charset="-128"/>
              </a:rPr>
              <a:t>ものなど）</a:t>
            </a:r>
            <a:r>
              <a:rPr lang="en-US" altLang="ja-JP" sz="1100" dirty="0">
                <a:solidFill>
                  <a:prstClr val="black"/>
                </a:solidFill>
                <a:latin typeface="メイリオ" panose="020B0604030504040204" pitchFamily="50" charset="-128"/>
                <a:ea typeface="メイリオ" panose="020B0604030504040204" pitchFamily="50" charset="-128"/>
              </a:rPr>
              <a:t/>
            </a:r>
            <a:br>
              <a:rPr lang="en-US" altLang="ja-JP" sz="1100" dirty="0">
                <a:solidFill>
                  <a:prstClr val="black"/>
                </a:solidFill>
                <a:latin typeface="メイリオ" panose="020B0604030504040204" pitchFamily="50" charset="-128"/>
                <a:ea typeface="メイリオ" panose="020B0604030504040204" pitchFamily="50" charset="-128"/>
              </a:rPr>
            </a:br>
            <a:r>
              <a:rPr lang="ja-JP" altLang="en-US" sz="1100" dirty="0" smtClean="0">
                <a:solidFill>
                  <a:prstClr val="black"/>
                </a:solidFill>
                <a:latin typeface="メイリオ" panose="020B0604030504040204" pitchFamily="50" charset="-128"/>
                <a:ea typeface="メイリオ" panose="020B0604030504040204" pitchFamily="50" charset="-128"/>
              </a:rPr>
              <a:t>・障害を伴う一定</a:t>
            </a:r>
            <a:r>
              <a:rPr lang="ja-JP" altLang="en-US" sz="1100" dirty="0">
                <a:solidFill>
                  <a:prstClr val="black"/>
                </a:solidFill>
                <a:latin typeface="メイリオ" panose="020B0604030504040204" pitchFamily="50" charset="-128"/>
                <a:ea typeface="メイリオ" panose="020B0604030504040204" pitchFamily="50" charset="-128"/>
              </a:rPr>
              <a:t>の疾病にかかっていることを確認できる診断書（必須</a:t>
            </a:r>
            <a:r>
              <a:rPr lang="ja-JP" altLang="en-US" sz="1100" dirty="0" smtClean="0">
                <a:solidFill>
                  <a:prstClr val="black"/>
                </a:solidFill>
                <a:latin typeface="メイリオ" panose="020B0604030504040204" pitchFamily="50" charset="-128"/>
                <a:ea typeface="メイリオ" panose="020B0604030504040204" pitchFamily="50" charset="-128"/>
              </a:rPr>
              <a:t>）</a:t>
            </a:r>
            <a:endParaRPr lang="en-US" altLang="ja-JP" sz="1100" dirty="0">
              <a:solidFill>
                <a:prstClr val="black"/>
              </a:solidFill>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102174" y="4457714"/>
            <a:ext cx="6639194" cy="2007454"/>
          </a:xfrm>
          <a:prstGeom prst="rect">
            <a:avLst/>
          </a:prstGeom>
          <a:solidFill>
            <a:schemeClr val="accent1">
              <a:lumMod val="20000"/>
              <a:lumOff val="80000"/>
            </a:schemeClr>
          </a:solidFill>
          <a:ln>
            <a:solidFill>
              <a:srgbClr val="00539E"/>
            </a:solidFill>
            <a:prstDash val="solid"/>
          </a:ln>
        </p:spPr>
        <p:txBody>
          <a:bodyPr wrap="square" tIns="72000" bIns="72000" rtlCol="0" anchor="ctr" anchorCtr="0">
            <a:spAutoFit/>
          </a:bodyPr>
          <a:lstStyle/>
          <a:p>
            <a:pPr lvl="0" defTabSz="633039">
              <a:spcAft>
                <a:spcPts val="300"/>
              </a:spcAft>
              <a:defRPr/>
            </a:pPr>
            <a:r>
              <a:rPr lang="ja-JP" altLang="en-US" sz="1300" dirty="0" smtClean="0">
                <a:solidFill>
                  <a:prstClr val="black"/>
                </a:solidFill>
                <a:latin typeface="メイリオ" panose="020B0604030504040204" pitchFamily="50" charset="-128"/>
                <a:ea typeface="メイリオ" panose="020B0604030504040204" pitchFamily="50" charset="-128"/>
              </a:rPr>
              <a:t>■ </a:t>
            </a:r>
            <a:r>
              <a:rPr lang="ja-JP" altLang="en-US" sz="1300" b="1" dirty="0" smtClean="0">
                <a:solidFill>
                  <a:prstClr val="black"/>
                </a:solidFill>
                <a:latin typeface="メイリオ" panose="020B0604030504040204" pitchFamily="50" charset="-128"/>
                <a:ea typeface="メイリオ" panose="020B0604030504040204" pitchFamily="50" charset="-128"/>
              </a:rPr>
              <a:t>健康管理手当の申請を同時に行うことが可能です。</a:t>
            </a:r>
            <a:endParaRPr lang="en-US" altLang="ja-JP" sz="1300" b="1" dirty="0" smtClean="0">
              <a:solidFill>
                <a:prstClr val="black"/>
              </a:solidFill>
              <a:latin typeface="メイリオ" panose="020B0604030504040204" pitchFamily="50" charset="-128"/>
              <a:ea typeface="メイリオ" panose="020B0604030504040204" pitchFamily="50" charset="-128"/>
            </a:endParaRPr>
          </a:p>
          <a:p>
            <a:pPr lvl="0" defTabSz="633039">
              <a:spcAft>
                <a:spcPts val="300"/>
              </a:spcAft>
              <a:defRPr/>
            </a:pPr>
            <a:r>
              <a:rPr lang="en-US" altLang="ja-JP" sz="1100" dirty="0" smtClean="0">
                <a:solidFill>
                  <a:prstClr val="black"/>
                </a:solidFill>
                <a:latin typeface="メイリオ" panose="020B0604030504040204" pitchFamily="50" charset="-128"/>
                <a:ea typeface="メイリオ" panose="020B0604030504040204" pitchFamily="50" charset="-128"/>
              </a:rPr>
              <a:t> </a:t>
            </a:r>
            <a:r>
              <a:rPr lang="ja-JP" altLang="en-US" sz="1100" dirty="0" smtClean="0">
                <a:solidFill>
                  <a:prstClr val="black"/>
                </a:solidFill>
                <a:latin typeface="メイリオ" panose="020B0604030504040204" pitchFamily="50" charset="-128"/>
                <a:ea typeface="メイリオ" panose="020B0604030504040204" pitchFamily="50" charset="-128"/>
              </a:rPr>
              <a:t>・</a:t>
            </a:r>
            <a:r>
              <a:rPr lang="ja-JP" altLang="en-US" sz="1100" dirty="0">
                <a:solidFill>
                  <a:prstClr val="black"/>
                </a:solidFill>
                <a:latin typeface="メイリオ" panose="020B0604030504040204" pitchFamily="50" charset="-128"/>
                <a:ea typeface="メイリオ" panose="020B0604030504040204" pitchFamily="50" charset="-128"/>
              </a:rPr>
              <a:t>支給対象は</a:t>
            </a:r>
            <a:r>
              <a:rPr lang="ja-JP" altLang="en-US" sz="1100" dirty="0" smtClean="0">
                <a:solidFill>
                  <a:prstClr val="black"/>
                </a:solidFill>
                <a:latin typeface="メイリオ" panose="020B0604030504040204" pitchFamily="50" charset="-128"/>
                <a:ea typeface="メイリオ" panose="020B0604030504040204" pitchFamily="50" charset="-128"/>
              </a:rPr>
              <a:t>、現在、障害を伴う一定</a:t>
            </a:r>
            <a:r>
              <a:rPr lang="ja-JP" altLang="en-US" sz="1100" dirty="0">
                <a:solidFill>
                  <a:prstClr val="black"/>
                </a:solidFill>
                <a:latin typeface="メイリオ" panose="020B0604030504040204" pitchFamily="50" charset="-128"/>
                <a:ea typeface="メイリオ" panose="020B0604030504040204" pitchFamily="50" charset="-128"/>
              </a:rPr>
              <a:t>の疾病（白内障の手術歴（眼内レンズ挿入者）のみの場合は</a:t>
            </a:r>
            <a:r>
              <a:rPr lang="ja-JP" altLang="en-US" sz="1100" dirty="0" smtClean="0">
                <a:solidFill>
                  <a:prstClr val="black"/>
                </a:solidFill>
                <a:latin typeface="メイリオ" panose="020B0604030504040204" pitchFamily="50" charset="-128"/>
                <a:ea typeface="メイリオ" panose="020B0604030504040204" pitchFamily="50" charset="-128"/>
              </a:rPr>
              <a:t>除</a:t>
            </a:r>
            <a:r>
              <a:rPr lang="en-US" altLang="ja-JP" sz="1100" dirty="0">
                <a:solidFill>
                  <a:prstClr val="black"/>
                </a:solidFill>
                <a:latin typeface="メイリオ" panose="020B0604030504040204" pitchFamily="50" charset="-128"/>
                <a:ea typeface="メイリオ" panose="020B0604030504040204" pitchFamily="50" charset="-128"/>
              </a:rPr>
              <a:t/>
            </a:r>
            <a:br>
              <a:rPr lang="en-US" altLang="ja-JP" sz="1100" dirty="0">
                <a:solidFill>
                  <a:prstClr val="black"/>
                </a:solidFill>
                <a:latin typeface="メイリオ" panose="020B0604030504040204" pitchFamily="50" charset="-128"/>
                <a:ea typeface="メイリオ" panose="020B0604030504040204" pitchFamily="50" charset="-128"/>
              </a:rPr>
            </a:br>
            <a:r>
              <a:rPr lang="ja-JP" altLang="en-US" sz="1100" dirty="0" smtClean="0">
                <a:solidFill>
                  <a:prstClr val="black"/>
                </a:solidFill>
                <a:latin typeface="メイリオ" panose="020B0604030504040204" pitchFamily="50" charset="-128"/>
                <a:ea typeface="メイリオ" panose="020B0604030504040204" pitchFamily="50" charset="-128"/>
              </a:rPr>
              <a:t>　 きます</a:t>
            </a:r>
            <a:r>
              <a:rPr lang="ja-JP" altLang="en-US" sz="1100" dirty="0">
                <a:solidFill>
                  <a:prstClr val="black"/>
                </a:solidFill>
                <a:latin typeface="メイリオ" panose="020B0604030504040204" pitchFamily="50" charset="-128"/>
                <a:ea typeface="メイリオ" panose="020B0604030504040204" pitchFamily="50" charset="-128"/>
              </a:rPr>
              <a:t>）</a:t>
            </a:r>
            <a:r>
              <a:rPr lang="ja-JP" altLang="en-US" sz="1100" dirty="0" smtClean="0">
                <a:solidFill>
                  <a:prstClr val="black"/>
                </a:solidFill>
                <a:latin typeface="メイリオ" panose="020B0604030504040204" pitchFamily="50" charset="-128"/>
                <a:ea typeface="メイリオ" panose="020B0604030504040204" pitchFamily="50" charset="-128"/>
              </a:rPr>
              <a:t>にかかって</a:t>
            </a:r>
            <a:r>
              <a:rPr lang="ja-JP" altLang="en-US" sz="1100" dirty="0">
                <a:solidFill>
                  <a:prstClr val="black"/>
                </a:solidFill>
                <a:latin typeface="メイリオ" panose="020B0604030504040204" pitchFamily="50" charset="-128"/>
                <a:ea typeface="メイリオ" panose="020B0604030504040204" pitchFamily="50" charset="-128"/>
              </a:rPr>
              <a:t>いる</a:t>
            </a:r>
            <a:r>
              <a:rPr lang="ja-JP" altLang="en-US" sz="1100" dirty="0" smtClean="0">
                <a:solidFill>
                  <a:prstClr val="black"/>
                </a:solidFill>
                <a:latin typeface="メイリオ" panose="020B0604030504040204" pitchFamily="50" charset="-128"/>
                <a:ea typeface="メイリオ" panose="020B0604030504040204" pitchFamily="50" charset="-128"/>
              </a:rPr>
              <a:t>方です。</a:t>
            </a:r>
            <a:endParaRPr lang="en-US" altLang="ja-JP" sz="1100" dirty="0" smtClean="0">
              <a:solidFill>
                <a:prstClr val="black"/>
              </a:solidFill>
              <a:latin typeface="メイリオ" panose="020B0604030504040204" pitchFamily="50" charset="-128"/>
              <a:ea typeface="メイリオ" panose="020B0604030504040204" pitchFamily="50" charset="-128"/>
            </a:endParaRPr>
          </a:p>
          <a:p>
            <a:pPr defTabSz="633039">
              <a:spcAft>
                <a:spcPts val="300"/>
              </a:spcAft>
              <a:defRPr/>
            </a:pPr>
            <a:r>
              <a:rPr lang="en-US" altLang="ja-JP" sz="1100" dirty="0">
                <a:solidFill>
                  <a:prstClr val="black"/>
                </a:solidFill>
                <a:latin typeface="メイリオ" panose="020B0604030504040204" pitchFamily="50" charset="-128"/>
                <a:ea typeface="メイリオ" panose="020B0604030504040204" pitchFamily="50" charset="-128"/>
              </a:rPr>
              <a:t> </a:t>
            </a:r>
            <a:r>
              <a:rPr lang="ja-JP" altLang="en-US" sz="1100" dirty="0" smtClean="0">
                <a:solidFill>
                  <a:prstClr val="black"/>
                </a:solidFill>
                <a:latin typeface="メイリオ" panose="020B0604030504040204" pitchFamily="50" charset="-128"/>
                <a:ea typeface="メイリオ" panose="020B0604030504040204" pitchFamily="50" charset="-128"/>
              </a:rPr>
              <a:t>・ 申請内容について、都道府県（広島市・長崎市は市）において、認定審査が行われます。</a:t>
            </a:r>
            <a:endParaRPr lang="en-US" altLang="ja-JP" sz="1100" dirty="0" smtClean="0">
              <a:solidFill>
                <a:prstClr val="black"/>
              </a:solidFill>
              <a:latin typeface="メイリオ" panose="020B0604030504040204" pitchFamily="50" charset="-128"/>
              <a:ea typeface="メイリオ" panose="020B0604030504040204" pitchFamily="50" charset="-128"/>
            </a:endParaRPr>
          </a:p>
          <a:p>
            <a:pPr defTabSz="633039">
              <a:spcAft>
                <a:spcPts val="300"/>
              </a:spcAft>
              <a:defRPr/>
            </a:pPr>
            <a:r>
              <a:rPr lang="ja-JP" altLang="en-US" sz="1100" dirty="0" smtClean="0">
                <a:solidFill>
                  <a:prstClr val="black"/>
                </a:solidFill>
                <a:latin typeface="メイリオ" panose="020B0604030504040204" pitchFamily="50" charset="-128"/>
                <a:ea typeface="メイリオ" panose="020B0604030504040204" pitchFamily="50" charset="-128"/>
              </a:rPr>
              <a:t>  （審査には一定の時間を要します。）</a:t>
            </a:r>
            <a:endParaRPr lang="en-US" altLang="ja-JP" sz="1100" dirty="0" smtClean="0">
              <a:solidFill>
                <a:prstClr val="black"/>
              </a:solidFill>
              <a:latin typeface="メイリオ" panose="020B0604030504040204" pitchFamily="50" charset="-128"/>
              <a:ea typeface="メイリオ" panose="020B0604030504040204" pitchFamily="50" charset="-128"/>
            </a:endParaRPr>
          </a:p>
          <a:p>
            <a:pPr lvl="0" defTabSz="633039">
              <a:spcAft>
                <a:spcPts val="300"/>
              </a:spcAft>
              <a:defRPr/>
            </a:pPr>
            <a:r>
              <a:rPr lang="ja-JP" altLang="en-US" sz="1100" dirty="0">
                <a:solidFill>
                  <a:prstClr val="black"/>
                </a:solidFill>
                <a:latin typeface="メイリオ" panose="020B0604030504040204" pitchFamily="50" charset="-128"/>
                <a:ea typeface="メイリオ" panose="020B0604030504040204" pitchFamily="50" charset="-128"/>
              </a:rPr>
              <a:t> </a:t>
            </a:r>
            <a:r>
              <a:rPr lang="ja-JP" altLang="en-US" sz="1100" dirty="0" smtClean="0">
                <a:solidFill>
                  <a:prstClr val="black"/>
                </a:solidFill>
                <a:latin typeface="メイリオ" panose="020B0604030504040204" pitchFamily="50" charset="-128"/>
                <a:ea typeface="メイリオ" panose="020B0604030504040204" pitchFamily="50" charset="-128"/>
              </a:rPr>
              <a:t>・</a:t>
            </a:r>
            <a:r>
              <a:rPr lang="en-US" altLang="ja-JP" sz="1100" b="1" dirty="0">
                <a:solidFill>
                  <a:srgbClr val="103185"/>
                </a:solidFill>
                <a:latin typeface="メイリオ" panose="020B0604030504040204" pitchFamily="50" charset="-128"/>
                <a:ea typeface="メイリオ" panose="020B0604030504040204" pitchFamily="50" charset="-128"/>
              </a:rPr>
              <a:t>2022</a:t>
            </a:r>
            <a:r>
              <a:rPr lang="ja-JP" altLang="en-US" sz="1100" b="1" dirty="0">
                <a:solidFill>
                  <a:srgbClr val="103185"/>
                </a:solidFill>
                <a:latin typeface="メイリオ" panose="020B0604030504040204" pitchFamily="50" charset="-128"/>
                <a:ea typeface="メイリオ" panose="020B0604030504040204" pitchFamily="50" charset="-128"/>
              </a:rPr>
              <a:t>年４月末日まで</a:t>
            </a:r>
            <a:r>
              <a:rPr lang="ja-JP" altLang="en-US" sz="1100" dirty="0">
                <a:latin typeface="メイリオ" panose="020B0604030504040204" pitchFamily="50" charset="-128"/>
                <a:ea typeface="メイリオ" panose="020B0604030504040204" pitchFamily="50" charset="-128"/>
              </a:rPr>
              <a:t>に手当の申請を</a:t>
            </a:r>
            <a:r>
              <a:rPr lang="ja-JP" altLang="en-US" sz="1100" dirty="0" smtClean="0">
                <a:latin typeface="メイリオ" panose="020B0604030504040204" pitchFamily="50" charset="-128"/>
                <a:ea typeface="メイリオ" panose="020B0604030504040204" pitchFamily="50" charset="-128"/>
              </a:rPr>
              <a:t>した場合、</a:t>
            </a:r>
            <a:r>
              <a:rPr lang="en-US" altLang="ja-JP" sz="1100" b="1" dirty="0">
                <a:solidFill>
                  <a:srgbClr val="103185"/>
                </a:solidFill>
                <a:latin typeface="メイリオ" panose="020B0604030504040204" pitchFamily="50" charset="-128"/>
                <a:ea typeface="メイリオ" panose="020B0604030504040204" pitchFamily="50" charset="-128"/>
              </a:rPr>
              <a:t>2022</a:t>
            </a:r>
            <a:r>
              <a:rPr lang="ja-JP" altLang="en-US" sz="1100" b="1" dirty="0">
                <a:solidFill>
                  <a:srgbClr val="103185"/>
                </a:solidFill>
                <a:latin typeface="メイリオ" panose="020B0604030504040204" pitchFamily="50" charset="-128"/>
                <a:ea typeface="メイリオ" panose="020B0604030504040204" pitchFamily="50" charset="-128"/>
              </a:rPr>
              <a:t>年５月分の手当から支給</a:t>
            </a:r>
            <a:r>
              <a:rPr lang="ja-JP" altLang="en-US" sz="1100" dirty="0">
                <a:solidFill>
                  <a:prstClr val="black"/>
                </a:solidFill>
                <a:latin typeface="メイリオ" panose="020B0604030504040204" pitchFamily="50" charset="-128"/>
                <a:ea typeface="メイリオ" panose="020B0604030504040204" pitchFamily="50" charset="-128"/>
              </a:rPr>
              <a:t>されます</a:t>
            </a:r>
            <a:r>
              <a:rPr lang="ja-JP" altLang="en-US" sz="1100" dirty="0" smtClean="0">
                <a:solidFill>
                  <a:prstClr val="black"/>
                </a:solidFill>
                <a:latin typeface="メイリオ" panose="020B0604030504040204" pitchFamily="50" charset="-128"/>
                <a:ea typeface="メイリオ" panose="020B0604030504040204" pitchFamily="50" charset="-128"/>
              </a:rPr>
              <a:t>。</a:t>
            </a:r>
            <a:endParaRPr lang="en-US" altLang="ja-JP" sz="1100" dirty="0" smtClean="0">
              <a:solidFill>
                <a:prstClr val="black"/>
              </a:solidFill>
              <a:latin typeface="メイリオ" panose="020B0604030504040204" pitchFamily="50" charset="-128"/>
              <a:ea typeface="メイリオ" panose="020B0604030504040204" pitchFamily="50" charset="-128"/>
            </a:endParaRPr>
          </a:p>
          <a:p>
            <a:pPr defTabSz="633039">
              <a:spcAft>
                <a:spcPts val="300"/>
              </a:spcAft>
              <a:defRPr/>
            </a:pPr>
            <a:r>
              <a:rPr lang="ja-JP" altLang="en-US" sz="1100" dirty="0" smtClean="0">
                <a:solidFill>
                  <a:prstClr val="black"/>
                </a:solidFill>
                <a:latin typeface="メイリオ" panose="020B0604030504040204" pitchFamily="50" charset="-128"/>
                <a:ea typeface="メイリオ" panose="020B0604030504040204" pitchFamily="50" charset="-128"/>
              </a:rPr>
              <a:t> </a:t>
            </a:r>
            <a:r>
              <a:rPr lang="ja-JP" altLang="en-US" sz="1100" dirty="0">
                <a:solidFill>
                  <a:prstClr val="black"/>
                </a:solidFill>
                <a:latin typeface="メイリオ" panose="020B0604030504040204" pitchFamily="50" charset="-128"/>
                <a:ea typeface="メイリオ" panose="020B0604030504040204" pitchFamily="50" charset="-128"/>
              </a:rPr>
              <a:t> </a:t>
            </a:r>
            <a:r>
              <a:rPr lang="ja-JP" altLang="en-US" sz="1100" dirty="0" smtClean="0">
                <a:solidFill>
                  <a:prstClr val="black"/>
                </a:solidFill>
                <a:latin typeface="メイリオ" panose="020B0604030504040204" pitchFamily="50" charset="-128"/>
                <a:ea typeface="メイリオ" panose="020B0604030504040204" pitchFamily="50" charset="-128"/>
              </a:rPr>
              <a:t>（</a:t>
            </a:r>
            <a:r>
              <a:rPr lang="en-US" altLang="ja-JP" sz="1100" dirty="0" smtClean="0">
                <a:solidFill>
                  <a:prstClr val="black"/>
                </a:solidFill>
                <a:latin typeface="メイリオ" panose="020B0604030504040204" pitchFamily="50" charset="-128"/>
                <a:ea typeface="メイリオ" panose="020B0604030504040204" pitchFamily="50" charset="-128"/>
              </a:rPr>
              <a:t>2022</a:t>
            </a:r>
            <a:r>
              <a:rPr lang="ja-JP" altLang="en-US" sz="1100" dirty="0" smtClean="0">
                <a:solidFill>
                  <a:prstClr val="black"/>
                </a:solidFill>
                <a:latin typeface="メイリオ" panose="020B0604030504040204" pitchFamily="50" charset="-128"/>
                <a:ea typeface="メイリオ" panose="020B0604030504040204" pitchFamily="50" charset="-128"/>
              </a:rPr>
              <a:t>年度</a:t>
            </a:r>
            <a:r>
              <a:rPr lang="ja-JP" altLang="en-US" sz="1100" dirty="0">
                <a:solidFill>
                  <a:prstClr val="black"/>
                </a:solidFill>
                <a:latin typeface="メイリオ" panose="020B0604030504040204" pitchFamily="50" charset="-128"/>
                <a:ea typeface="メイリオ" panose="020B0604030504040204" pitchFamily="50" charset="-128"/>
              </a:rPr>
              <a:t>の</a:t>
            </a:r>
            <a:r>
              <a:rPr lang="ja-JP" altLang="en-US" sz="1100" dirty="0" smtClean="0">
                <a:solidFill>
                  <a:prstClr val="black"/>
                </a:solidFill>
                <a:latin typeface="メイリオ" panose="020B0604030504040204" pitchFamily="50" charset="-128"/>
                <a:ea typeface="メイリオ" panose="020B0604030504040204" pitchFamily="50" charset="-128"/>
              </a:rPr>
              <a:t>手当額</a:t>
            </a:r>
            <a:r>
              <a:rPr lang="ja-JP" altLang="en-US" sz="1100" dirty="0">
                <a:solidFill>
                  <a:prstClr val="black"/>
                </a:solidFill>
                <a:latin typeface="メイリオ" panose="020B0604030504040204" pitchFamily="50" charset="-128"/>
                <a:ea typeface="メイリオ" panose="020B0604030504040204" pitchFamily="50" charset="-128"/>
              </a:rPr>
              <a:t>は</a:t>
            </a:r>
            <a:r>
              <a:rPr lang="en-US" altLang="ja-JP" sz="1100" dirty="0" smtClean="0">
                <a:solidFill>
                  <a:prstClr val="black"/>
                </a:solidFill>
                <a:latin typeface="メイリオ" panose="020B0604030504040204" pitchFamily="50" charset="-128"/>
                <a:ea typeface="メイリオ" panose="020B0604030504040204" pitchFamily="50" charset="-128"/>
              </a:rPr>
              <a:t>34,900</a:t>
            </a:r>
            <a:r>
              <a:rPr lang="ja-JP" altLang="en-US" sz="1100" dirty="0">
                <a:solidFill>
                  <a:prstClr val="black"/>
                </a:solidFill>
                <a:latin typeface="メイリオ" panose="020B0604030504040204" pitchFamily="50" charset="-128"/>
                <a:ea typeface="メイリオ" panose="020B0604030504040204" pitchFamily="50" charset="-128"/>
              </a:rPr>
              <a:t>円／</a:t>
            </a:r>
            <a:r>
              <a:rPr lang="ja-JP" altLang="en-US" sz="1100" dirty="0" smtClean="0">
                <a:solidFill>
                  <a:prstClr val="black"/>
                </a:solidFill>
                <a:latin typeface="メイリオ" panose="020B0604030504040204" pitchFamily="50" charset="-128"/>
                <a:ea typeface="メイリオ" panose="020B0604030504040204" pitchFamily="50" charset="-128"/>
              </a:rPr>
              <a:t>月の予定です。）</a:t>
            </a:r>
            <a:endParaRPr lang="en-US" altLang="ja-JP" sz="1100" dirty="0" smtClean="0">
              <a:solidFill>
                <a:prstClr val="black"/>
              </a:solidFill>
              <a:latin typeface="メイリオ" panose="020B0604030504040204" pitchFamily="50" charset="-128"/>
              <a:ea typeface="メイリオ" panose="020B0604030504040204" pitchFamily="50" charset="-128"/>
            </a:endParaRPr>
          </a:p>
          <a:p>
            <a:pPr lvl="0" defTabSz="633039">
              <a:spcAft>
                <a:spcPts val="300"/>
              </a:spcAft>
              <a:defRPr/>
            </a:pPr>
            <a:r>
              <a:rPr lang="ja-JP" altLang="en-US" sz="1100" dirty="0">
                <a:solidFill>
                  <a:prstClr val="black"/>
                </a:solidFill>
                <a:latin typeface="メイリオ" panose="020B0604030504040204" pitchFamily="50" charset="-128"/>
                <a:ea typeface="メイリオ" panose="020B0604030504040204" pitchFamily="50" charset="-128"/>
              </a:rPr>
              <a:t> ・同時申請を行い、健康管理手当の申請書に診断書を添付した場合、被爆者健康手帳の交付申請書へ</a:t>
            </a:r>
            <a:endParaRPr lang="en-US" altLang="ja-JP" sz="1100" dirty="0">
              <a:solidFill>
                <a:prstClr val="black"/>
              </a:solidFill>
              <a:latin typeface="メイリオ" panose="020B0604030504040204" pitchFamily="50" charset="-128"/>
              <a:ea typeface="メイリオ" panose="020B0604030504040204" pitchFamily="50" charset="-128"/>
            </a:endParaRPr>
          </a:p>
          <a:p>
            <a:pPr lvl="0" defTabSz="633039">
              <a:spcAft>
                <a:spcPts val="300"/>
              </a:spcAft>
              <a:defRPr/>
            </a:pPr>
            <a:r>
              <a:rPr lang="ja-JP" altLang="en-US" sz="1100" dirty="0">
                <a:solidFill>
                  <a:prstClr val="black"/>
                </a:solidFill>
                <a:latin typeface="メイリオ" panose="020B0604030504040204" pitchFamily="50" charset="-128"/>
                <a:ea typeface="メイリオ" panose="020B0604030504040204" pitchFamily="50" charset="-128"/>
              </a:rPr>
              <a:t>　</a:t>
            </a:r>
            <a:r>
              <a:rPr lang="ja-JP" altLang="en-US" sz="1100" dirty="0" smtClean="0">
                <a:solidFill>
                  <a:prstClr val="black"/>
                </a:solidFill>
                <a:latin typeface="メイリオ" panose="020B0604030504040204" pitchFamily="50" charset="-128"/>
                <a:ea typeface="メイリオ" panose="020B0604030504040204" pitchFamily="50" charset="-128"/>
              </a:rPr>
              <a:t> の</a:t>
            </a:r>
            <a:r>
              <a:rPr lang="ja-JP" altLang="en-US" sz="1100" dirty="0">
                <a:solidFill>
                  <a:prstClr val="black"/>
                </a:solidFill>
                <a:latin typeface="メイリオ" panose="020B0604030504040204" pitchFamily="50" charset="-128"/>
                <a:ea typeface="メイリオ" panose="020B0604030504040204" pitchFamily="50" charset="-128"/>
              </a:rPr>
              <a:t>診断書の添付は不要です</a:t>
            </a:r>
            <a:r>
              <a:rPr lang="ja-JP" altLang="en-US" sz="1100" dirty="0" smtClean="0">
                <a:solidFill>
                  <a:prstClr val="black"/>
                </a:solidFill>
                <a:latin typeface="メイリオ" panose="020B0604030504040204" pitchFamily="50" charset="-128"/>
                <a:ea typeface="メイリオ" panose="020B0604030504040204" pitchFamily="50" charset="-128"/>
              </a:rPr>
              <a:t>。</a:t>
            </a:r>
            <a:endParaRPr lang="en-US" altLang="ja-JP" sz="1100" dirty="0" smtClean="0">
              <a:solidFill>
                <a:prstClr val="black"/>
              </a:solidFill>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28999" y="9380140"/>
            <a:ext cx="452214" cy="472707"/>
          </a:xfrm>
          <a:prstGeom prst="rect">
            <a:avLst/>
          </a:prstGeom>
        </p:spPr>
      </p:pic>
      <p:sp>
        <p:nvSpPr>
          <p:cNvPr id="3" name="正方形/長方形 2"/>
          <p:cNvSpPr/>
          <p:nvPr/>
        </p:nvSpPr>
        <p:spPr>
          <a:xfrm>
            <a:off x="3772410" y="9413953"/>
            <a:ext cx="1152128" cy="4388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和歌山県</a:t>
            </a:r>
            <a:endParaRPr kumimoji="1" lang="en-US" altLang="ja-JP" dirty="0" smtClean="0">
              <a:solidFill>
                <a:schemeClr val="tx1"/>
              </a:solidFill>
            </a:endParaRPr>
          </a:p>
        </p:txBody>
      </p:sp>
    </p:spTree>
    <p:extLst>
      <p:ext uri="{BB962C8B-B14F-4D97-AF65-F5344CB8AC3E}">
        <p14:creationId xmlns:p14="http://schemas.microsoft.com/office/powerpoint/2010/main" val="39029085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1178</Words>
  <Application>Microsoft Office PowerPoint</Application>
  <PresentationFormat>A4 210 x 297 mm</PresentationFormat>
  <Paragraphs>95</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Ｐゴシック</vt:lpstr>
      <vt:lpstr>メイリオ</vt:lpstr>
      <vt:lpstr>游ゴシック</vt:lpstr>
      <vt:lpstr>Arial</vt:lpstr>
      <vt:lpstr>Calibri</vt:lpstr>
      <vt:lpstr>1_Office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2022-01-27T02:28:42Z</dcterms:created>
  <dcterms:modified xsi:type="dcterms:W3CDTF">2022-03-10T02:45:44Z</dcterms:modified>
</cp:coreProperties>
</file>