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635" r:id="rId3"/>
    <p:sldId id="683" r:id="rId4"/>
    <p:sldId id="685" r:id="rId5"/>
    <p:sldId id="687" r:id="rId6"/>
    <p:sldId id="724" r:id="rId7"/>
    <p:sldId id="690" r:id="rId8"/>
    <p:sldId id="691" r:id="rId9"/>
    <p:sldId id="693" r:id="rId10"/>
    <p:sldId id="694" r:id="rId11"/>
    <p:sldId id="696" r:id="rId12"/>
    <p:sldId id="697" r:id="rId13"/>
    <p:sldId id="726" r:id="rId14"/>
    <p:sldId id="730" r:id="rId15"/>
    <p:sldId id="725" r:id="rId16"/>
    <p:sldId id="728" r:id="rId17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7BECB5B6-C69E-48FC-8009-54E6A5F9943E}">
          <p14:sldIdLst>
            <p14:sldId id="635"/>
            <p14:sldId id="683"/>
            <p14:sldId id="685"/>
            <p14:sldId id="687"/>
            <p14:sldId id="724"/>
            <p14:sldId id="690"/>
            <p14:sldId id="691"/>
            <p14:sldId id="693"/>
            <p14:sldId id="694"/>
            <p14:sldId id="696"/>
            <p14:sldId id="697"/>
            <p14:sldId id="726"/>
            <p14:sldId id="730"/>
            <p14:sldId id="725"/>
            <p14:sldId id="728"/>
          </p14:sldIdLst>
        </p14:section>
        <p14:section name="タイトルなしのセクション" id="{369CB9EB-CE6D-4F95-A98F-77A7D7E0C08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FF"/>
    <a:srgbClr val="317A9F"/>
    <a:srgbClr val="4BACC6"/>
    <a:srgbClr val="E6E6E6"/>
    <a:srgbClr val="28A082"/>
    <a:srgbClr val="FF0066"/>
    <a:srgbClr val="FFFF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9" autoAdjust="0"/>
    <p:restoredTop sz="90105" autoAdjust="0"/>
  </p:normalViewPr>
  <p:slideViewPr>
    <p:cSldViewPr>
      <p:cViewPr varScale="1">
        <p:scale>
          <a:sx n="99" d="100"/>
          <a:sy n="99" d="100"/>
        </p:scale>
        <p:origin x="2328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3660"/>
    </p:cViewPr>
  </p:sorterViewPr>
  <p:notesViewPr>
    <p:cSldViewPr>
      <p:cViewPr varScale="1">
        <p:scale>
          <a:sx n="53" d="100"/>
          <a:sy n="53" d="100"/>
        </p:scale>
        <p:origin x="-2910" y="-84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6135" cy="496253"/>
          </a:xfrm>
          <a:prstGeom prst="rect">
            <a:avLst/>
          </a:prstGeom>
        </p:spPr>
        <p:txBody>
          <a:bodyPr vert="horz" lIns="91273" tIns="45635" rIns="91273" bIns="4563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9428807"/>
            <a:ext cx="2946135" cy="496252"/>
          </a:xfrm>
          <a:prstGeom prst="rect">
            <a:avLst/>
          </a:prstGeom>
        </p:spPr>
        <p:txBody>
          <a:bodyPr vert="horz" lIns="91273" tIns="45635" rIns="91273" bIns="4563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958" y="9428807"/>
            <a:ext cx="2946135" cy="496252"/>
          </a:xfrm>
          <a:prstGeom prst="rect">
            <a:avLst/>
          </a:prstGeom>
        </p:spPr>
        <p:txBody>
          <a:bodyPr vert="horz" lIns="91273" tIns="45635" rIns="91273" bIns="45635" rtlCol="0" anchor="b"/>
          <a:lstStyle>
            <a:lvl1pPr algn="r">
              <a:defRPr sz="1200"/>
            </a:lvl1pPr>
          </a:lstStyle>
          <a:p>
            <a:fld id="{14EBE5EF-3EF0-44D2-82BC-F593B479D52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2323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6135" cy="496253"/>
          </a:xfrm>
          <a:prstGeom prst="rect">
            <a:avLst/>
          </a:prstGeom>
        </p:spPr>
        <p:txBody>
          <a:bodyPr vert="horz" lIns="91273" tIns="45635" rIns="91273" bIns="4563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958" y="4"/>
            <a:ext cx="2946135" cy="496253"/>
          </a:xfrm>
          <a:prstGeom prst="rect">
            <a:avLst/>
          </a:prstGeom>
        </p:spPr>
        <p:txBody>
          <a:bodyPr vert="horz" lIns="91273" tIns="45635" rIns="91273" bIns="45635" rtlCol="0"/>
          <a:lstStyle>
            <a:lvl1pPr algn="r">
              <a:defRPr sz="1200"/>
            </a:lvl1pPr>
          </a:lstStyle>
          <a:p>
            <a:fld id="{C2915145-5ACA-4C3C-88EC-16CDDBF2033E}" type="datetimeFigureOut">
              <a:rPr kumimoji="1" lang="ja-JP" altLang="en-US" smtClean="0"/>
              <a:t>2025/12/22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6125"/>
            <a:ext cx="5370513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3" tIns="45635" rIns="91273" bIns="4563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50" y="4715196"/>
            <a:ext cx="5437188" cy="4466274"/>
          </a:xfrm>
          <a:prstGeom prst="rect">
            <a:avLst/>
          </a:prstGeom>
        </p:spPr>
        <p:txBody>
          <a:bodyPr vert="horz" lIns="91273" tIns="45635" rIns="91273" bIns="456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28807"/>
            <a:ext cx="2946135" cy="496252"/>
          </a:xfrm>
          <a:prstGeom prst="rect">
            <a:avLst/>
          </a:prstGeom>
        </p:spPr>
        <p:txBody>
          <a:bodyPr vert="horz" lIns="91273" tIns="45635" rIns="91273" bIns="4563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958" y="9428807"/>
            <a:ext cx="2946135" cy="496252"/>
          </a:xfrm>
          <a:prstGeom prst="rect">
            <a:avLst/>
          </a:prstGeom>
        </p:spPr>
        <p:txBody>
          <a:bodyPr vert="horz" lIns="91273" tIns="45635" rIns="91273" bIns="45635" rtlCol="0" anchor="b"/>
          <a:lstStyle>
            <a:lvl1pPr algn="r">
              <a:defRPr sz="1200"/>
            </a:lvl1pPr>
          </a:lstStyle>
          <a:p>
            <a:fld id="{11ED340F-07B6-4ECD-9C73-C7720ECE21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853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221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727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572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6F9E4-4AAC-E535-6780-C0AE52AF5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FDC1B0B-69E4-719D-5D1D-03F24A879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25F34C3-BCF4-7C5F-2501-EE115F391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F7A869-82BD-C544-5496-0957E8521E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383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89AF3-25ED-3A1C-CA42-E533E246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5C9E47-F1E3-670E-A23A-93FE34123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2A36943-E04A-2B35-DC98-B08A9DA35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FD08AE-9216-0DC0-D939-CC849E378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15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74381-1289-A348-6B1A-C37AF2A70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F7C18CD-0E30-C452-D694-9B4C38F62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45E3F0D-AE24-19B3-CC54-E5E5DCD65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89CD66-ACFC-D3FE-50E9-091A44F0A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674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CCF48-1B3C-46F8-DBE9-0855B341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629362-34F6-C3F1-4500-6D3BD9007C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33CC76-3AA0-E1D5-F088-10A2A281F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A39A07-A529-29F2-44D1-79EA4BE1C2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25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77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164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22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02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0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12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240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ja-JP" sz="18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D340F-07B6-4ECD-9C73-C7720ECE215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73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3010" y="2130537"/>
            <a:ext cx="8420101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7D5B-EB73-4C17-B65F-197B9B54ABF1}" type="datetime1">
              <a:rPr kumimoji="1" lang="ja-JP" altLang="en-US" smtClean="0"/>
              <a:t>2025/12/22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55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084E-086D-4360-A1BE-6361647A03C5}" type="datetime1">
              <a:rPr kumimoji="1" lang="ja-JP" altLang="en-US" smtClean="0"/>
              <a:t>2025/12/22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842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ECEF-A8AB-4536-AEFE-BE902C04213A}" type="datetime1">
              <a:rPr kumimoji="1" lang="ja-JP" altLang="en-US" smtClean="0"/>
              <a:t>2025/12/22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055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535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35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70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24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1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23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19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9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9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6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061B-C9A0-471B-B6E7-01CAA79EC179}" type="datetime1">
              <a:rPr kumimoji="1" lang="ja-JP" altLang="en-US" smtClean="0"/>
              <a:t>2025/12/22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739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90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97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69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8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8" y="4407012"/>
            <a:ext cx="84201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8" y="2906713"/>
            <a:ext cx="84201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733A6-26D8-4CC5-A608-76B57406E578}" type="datetime1">
              <a:rPr kumimoji="1" lang="ja-JP" altLang="en-US" smtClean="0"/>
              <a:t>2025/12/22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85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9144-7269-4182-9B0D-A9E5D6859149}" type="datetime1">
              <a:rPr kumimoji="1" lang="ja-JP" altLang="en-US" smtClean="0"/>
              <a:t>2025/12/22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023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D989-BD17-4D68-8BB1-9BD5ED9A45E6}" type="datetime1">
              <a:rPr kumimoji="1" lang="ja-JP" altLang="en-US" smtClean="0"/>
              <a:t>2025/12/22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98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431A-C4C1-4ADE-9E50-16E34082F9D8}" type="datetime1">
              <a:rPr kumimoji="1" lang="ja-JP" altLang="en-US" smtClean="0"/>
              <a:t>2025/12/22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022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AA30-367C-4BE3-82B0-875CA4AD31EE}" type="datetime1">
              <a:rPr kumimoji="1" lang="ja-JP" altLang="en-US" smtClean="0"/>
              <a:t>2025/12/22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67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65C1-AF93-481C-BCD8-4F2EC81D2496}" type="datetime1">
              <a:rPr kumimoji="1" lang="ja-JP" altLang="en-US" smtClean="0"/>
              <a:t>2025/12/22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924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70B2-C996-4ADC-A5FB-86C757CBAE46}" type="datetime1">
              <a:rPr kumimoji="1" lang="ja-JP" altLang="en-US" smtClean="0"/>
              <a:t>2025/12/22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774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46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E408-5AB2-498A-B823-6F5BE519913B}" type="datetime1">
              <a:rPr kumimoji="1" lang="ja-JP" altLang="en-US" smtClean="0"/>
              <a:t>2025/12/22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46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46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5602-C1EF-4614-AA7E-A9E65D3A87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77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4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1237-05BA-4311-9874-380999F704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46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4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91F5-D4D4-4559-872A-072CDD57231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8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www.pref.wakayama.lg.jp/prefg/041200/h_sippei/gannet/02/03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hyperlink" Target="https://www.kyoukaikenpo.or.jp/shibu/wakayama/cat040/sekatsu3009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nkenshin50.mhlw.go.jp/susume/2019/pdf/susume_digest-ver.pdf" TargetMode="Externa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-ik7uYBpNdc" TargetMode="External"/><Relationship Id="rId3" Type="http://schemas.openxmlformats.org/officeDocument/2006/relationships/hyperlink" Target="https://www.gankenshin50.mhlw.go.jp/movie/index.html" TargetMode="External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KfGhLFojuQ" TargetMode="External"/><Relationship Id="rId11" Type="http://schemas.openxmlformats.org/officeDocument/2006/relationships/image" Target="../media/image29.jpg"/><Relationship Id="rId5" Type="http://schemas.openxmlformats.org/officeDocument/2006/relationships/image" Target="../media/image25.png"/><Relationship Id="rId10" Type="http://schemas.openxmlformats.org/officeDocument/2006/relationships/image" Target="../media/image28.jp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0647" y="0"/>
            <a:ext cx="992988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accent5">
                  <a:lumMod val="75000"/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9943" y="247820"/>
            <a:ext cx="9247699" cy="263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r>
              <a:rPr lang="ja-JP" altLang="en-US" sz="7200" b="1" kern="1000" spc="-1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働く大人が</a:t>
            </a:r>
            <a:endParaRPr lang="en-US" altLang="ja-JP" sz="7200" b="1" kern="1000" spc="-1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7200" b="1" kern="1000" spc="-1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クイズで知るがんのこと</a:t>
            </a:r>
            <a:endParaRPr lang="en-US" altLang="ja-JP" sz="7200" b="1" kern="1000" spc="-1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7CC75B9-91FA-7CE4-1B72-C570DFAC682C}"/>
              </a:ext>
            </a:extLst>
          </p:cNvPr>
          <p:cNvSpPr/>
          <p:nvPr/>
        </p:nvSpPr>
        <p:spPr>
          <a:xfrm>
            <a:off x="329149" y="2304499"/>
            <a:ext cx="9247699" cy="1300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endParaRPr lang="en-US" altLang="ja-JP" sz="3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83F6409-7010-5BD2-C9DC-C278D5E5D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354" y="3068960"/>
            <a:ext cx="4976882" cy="379244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F6C6D51-F8E9-6FE2-BB5A-47A546076A1F}"/>
              </a:ext>
            </a:extLst>
          </p:cNvPr>
          <p:cNvSpPr/>
          <p:nvPr/>
        </p:nvSpPr>
        <p:spPr>
          <a:xfrm>
            <a:off x="263917" y="3316150"/>
            <a:ext cx="4839875" cy="304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＜全５問＞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 どのくらいの人が、がんに罹るの？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 どのくらいの人が、がんで亡くなるの？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 がんの生存率はどれくらい？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 がん検診を受けるタイミングは？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 がんを予防することはできるの？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2C43C96C-2959-E716-869D-250BA7C4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332002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A27DD2C-F051-EBE7-A9CD-22C48F038EC5}"/>
              </a:ext>
            </a:extLst>
          </p:cNvPr>
          <p:cNvSpPr/>
          <p:nvPr/>
        </p:nvSpPr>
        <p:spPr>
          <a:xfrm>
            <a:off x="7501855" y="-3406"/>
            <a:ext cx="2417380" cy="51398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和歌山県健康推進課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946E895-5A3A-A09F-F581-925A66FFDCB7}"/>
              </a:ext>
            </a:extLst>
          </p:cNvPr>
          <p:cNvSpPr/>
          <p:nvPr/>
        </p:nvSpPr>
        <p:spPr>
          <a:xfrm>
            <a:off x="4942354" y="6701493"/>
            <a:ext cx="2319593" cy="1258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出典：がん</a:t>
            </a:r>
            <a:r>
              <a:rPr kumimoji="0" lang="ja-JP" altLang="ja-JP" sz="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対策推進企業アクション事務局</a:t>
            </a:r>
            <a:r>
              <a:rPr kumimoji="0" lang="ja-JP" altLang="en-US" sz="6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作成ポスター</a:t>
            </a:r>
            <a:endParaRPr kumimoji="0" lang="ja-JP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489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-2515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00472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: 塗りつぶしなし 9">
            <a:extLst>
              <a:ext uri="{FF2B5EF4-FFF2-40B4-BE49-F238E27FC236}">
                <a16:creationId xmlns:a16="http://schemas.microsoft.com/office/drawing/2014/main" id="{66E6FA63-19F4-1416-D88F-D1C6D609CEA3}"/>
              </a:ext>
            </a:extLst>
          </p:cNvPr>
          <p:cNvSpPr/>
          <p:nvPr/>
        </p:nvSpPr>
        <p:spPr>
          <a:xfrm>
            <a:off x="1128203" y="3502845"/>
            <a:ext cx="2745932" cy="2763126"/>
          </a:xfrm>
          <a:prstGeom prst="donut">
            <a:avLst>
              <a:gd name="adj" fmla="val 158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rgbClr val="FF0066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乗算記号 11">
            <a:extLst>
              <a:ext uri="{FF2B5EF4-FFF2-40B4-BE49-F238E27FC236}">
                <a16:creationId xmlns:a16="http://schemas.microsoft.com/office/drawing/2014/main" id="{9FBFE7BD-8652-E6FB-F426-28E6755F7DB4}"/>
              </a:ext>
            </a:extLst>
          </p:cNvPr>
          <p:cNvSpPr/>
          <p:nvPr/>
        </p:nvSpPr>
        <p:spPr>
          <a:xfrm>
            <a:off x="5295038" y="2842250"/>
            <a:ext cx="4294105" cy="4013235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3972519" y="4078909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b="1" dirty="0">
                <a:solidFill>
                  <a:schemeClr val="accent5">
                    <a:alpha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or</a:t>
            </a:r>
            <a:endParaRPr kumimoji="1" lang="ja-JP" altLang="en-US" sz="4400" dirty="0">
              <a:solidFill>
                <a:schemeClr val="accent5">
                  <a:alpha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416496" y="1193505"/>
            <a:ext cx="9217023" cy="2048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がんに罹るリスクを減らす</a:t>
            </a:r>
            <a:r>
              <a:rPr lang="ja-JP" altLang="en-US" sz="4800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予防法</a:t>
            </a:r>
            <a:r>
              <a:rPr lang="ja-JP" altLang="en-US" sz="3200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</a:t>
            </a:r>
            <a:r>
              <a:rPr lang="ja-JP" altLang="en-US" sz="4800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ある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。</a:t>
            </a:r>
            <a:endParaRPr lang="en-US" altLang="ja-JP" sz="4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200551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Q</a:t>
            </a:r>
            <a:r>
              <a:rPr lang="ja-JP" altLang="en-US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</a:t>
            </a:r>
            <a:endParaRPr kumimoji="1" lang="ja-JP" altLang="en-US" sz="6000" dirty="0">
              <a:solidFill>
                <a:srgbClr val="4BACC6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73308" y="552996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がんを予防することはできるの？</a:t>
            </a:r>
          </a:p>
        </p:txBody>
      </p:sp>
    </p:spTree>
    <p:extLst>
      <p:ext uri="{BB962C8B-B14F-4D97-AF65-F5344CB8AC3E}">
        <p14:creationId xmlns:p14="http://schemas.microsoft.com/office/powerpoint/2010/main" val="14752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36476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128995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lang="ja-JP" altLang="en-US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</a:t>
            </a:r>
            <a:endParaRPr kumimoji="1" lang="ja-JP" altLang="en-US" sz="6000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7F94218-294D-90E4-B7D1-865380FB2251}"/>
              </a:ext>
            </a:extLst>
          </p:cNvPr>
          <p:cNvSpPr/>
          <p:nvPr/>
        </p:nvSpPr>
        <p:spPr>
          <a:xfrm>
            <a:off x="442929" y="2963193"/>
            <a:ext cx="4769847" cy="730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ja-JP" altLang="en-US" sz="3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予防法</a:t>
            </a:r>
            <a:r>
              <a:rPr lang="ja-JP" altLang="en-US" sz="3600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はあります</a:t>
            </a:r>
            <a:r>
              <a:rPr lang="ja-JP" altLang="en-US" sz="3600" dirty="0">
                <a:solidFill>
                  <a:schemeClr val="accent5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。</a:t>
            </a:r>
            <a:endParaRPr kumimoji="1" lang="ja-JP" altLang="en-US" sz="6000" dirty="0">
              <a:solidFill>
                <a:schemeClr val="accent5">
                  <a:lumMod val="7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73308" y="518781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がんを予防することはできるの？</a:t>
            </a:r>
            <a:endParaRPr kumimoji="1" lang="ja-JP" altLang="en-US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507551" y="3616111"/>
            <a:ext cx="4352453" cy="1701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男性のがんのうち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43.4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％、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女性のがんのうち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25.3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％ 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※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）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は、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喫煙や飲酒をはじめとした生活習慣や、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HPV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や肝炎ウイルスなどの感染症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が要因と考えられています。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493457" y="1199885"/>
            <a:ext cx="6840760" cy="831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こたえは      です。</a:t>
            </a:r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4" name="円: 塗りつぶしなし 9">
            <a:extLst>
              <a:ext uri="{FF2B5EF4-FFF2-40B4-BE49-F238E27FC236}">
                <a16:creationId xmlns:a16="http://schemas.microsoft.com/office/drawing/2014/main" id="{66E6FA63-19F4-1416-D88F-D1C6D609CEA3}"/>
              </a:ext>
            </a:extLst>
          </p:cNvPr>
          <p:cNvSpPr/>
          <p:nvPr/>
        </p:nvSpPr>
        <p:spPr>
          <a:xfrm>
            <a:off x="3298314" y="1377213"/>
            <a:ext cx="720080" cy="720080"/>
          </a:xfrm>
          <a:prstGeom prst="donut">
            <a:avLst>
              <a:gd name="adj" fmla="val 158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623" y="4030232"/>
            <a:ext cx="3207787" cy="2416756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6993887" y="3830763"/>
            <a:ext cx="2157557" cy="19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図の</a:t>
            </a:r>
            <a:r>
              <a:rPr lang="zh-TW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出典</a:t>
            </a:r>
            <a:r>
              <a:rPr lang="ja-JP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：国立がん研究センターがん情報サービス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7167119" y="4161528"/>
            <a:ext cx="2387462" cy="2334041"/>
            <a:chOff x="6318860" y="3737596"/>
            <a:chExt cx="2696492" cy="2331650"/>
          </a:xfrm>
        </p:grpSpPr>
        <p:sp>
          <p:nvSpPr>
            <p:cNvPr id="25" name="フリーフォーム 24"/>
            <p:cNvSpPr/>
            <p:nvPr/>
          </p:nvSpPr>
          <p:spPr>
            <a:xfrm rot="16200000" flipH="1">
              <a:off x="6518106" y="3572000"/>
              <a:ext cx="2298000" cy="2696492"/>
            </a:xfrm>
            <a:custGeom>
              <a:avLst/>
              <a:gdLst>
                <a:gd name="connsiteX0" fmla="*/ 4291814 w 5310235"/>
                <a:gd name="connsiteY0" fmla="*/ 0 h 1328871"/>
                <a:gd name="connsiteX1" fmla="*/ 4647423 w 5310235"/>
                <a:gd name="connsiteY1" fmla="*/ 263675 h 1328871"/>
                <a:gd name="connsiteX2" fmla="*/ 5139948 w 5310235"/>
                <a:gd name="connsiteY2" fmla="*/ 268094 h 1328871"/>
                <a:gd name="connsiteX3" fmla="*/ 5310235 w 5310235"/>
                <a:gd name="connsiteY3" fmla="*/ 862501 h 1328871"/>
                <a:gd name="connsiteX4" fmla="*/ 4776543 w 5310235"/>
                <a:gd name="connsiteY4" fmla="*/ 1265371 h 1328871"/>
                <a:gd name="connsiteX5" fmla="*/ 368592 w 5310235"/>
                <a:gd name="connsiteY5" fmla="*/ 1328871 h 1328871"/>
                <a:gd name="connsiteX6" fmla="*/ 0 w 5310235"/>
                <a:gd name="connsiteY6" fmla="*/ 862501 h 1328871"/>
                <a:gd name="connsiteX7" fmla="*/ 259187 w 5310235"/>
                <a:gd name="connsiteY7" fmla="*/ 318894 h 1328871"/>
                <a:gd name="connsiteX8" fmla="*/ 2083618 w 5310235"/>
                <a:gd name="connsiteY8" fmla="*/ 240671 h 1328871"/>
                <a:gd name="connsiteX9" fmla="*/ 4415961 w 5310235"/>
                <a:gd name="connsiteY9" fmla="*/ 261598 h 1328871"/>
                <a:gd name="connsiteX0" fmla="*/ 4291814 w 5310235"/>
                <a:gd name="connsiteY0" fmla="*/ 0 h 1328871"/>
                <a:gd name="connsiteX1" fmla="*/ 4647423 w 5310235"/>
                <a:gd name="connsiteY1" fmla="*/ 263675 h 1328871"/>
                <a:gd name="connsiteX2" fmla="*/ 5139948 w 5310235"/>
                <a:gd name="connsiteY2" fmla="*/ 268094 h 1328871"/>
                <a:gd name="connsiteX3" fmla="*/ 5310235 w 5310235"/>
                <a:gd name="connsiteY3" fmla="*/ 862501 h 1328871"/>
                <a:gd name="connsiteX4" fmla="*/ 4776543 w 5310235"/>
                <a:gd name="connsiteY4" fmla="*/ 1265371 h 1328871"/>
                <a:gd name="connsiteX5" fmla="*/ 368592 w 5310235"/>
                <a:gd name="connsiteY5" fmla="*/ 1328871 h 1328871"/>
                <a:gd name="connsiteX6" fmla="*/ 0 w 5310235"/>
                <a:gd name="connsiteY6" fmla="*/ 862501 h 1328871"/>
                <a:gd name="connsiteX7" fmla="*/ 259187 w 5310235"/>
                <a:gd name="connsiteY7" fmla="*/ 318894 h 1328871"/>
                <a:gd name="connsiteX8" fmla="*/ 2299518 w 5310235"/>
                <a:gd name="connsiteY8" fmla="*/ 215271 h 1328871"/>
                <a:gd name="connsiteX9" fmla="*/ 4415961 w 5310235"/>
                <a:gd name="connsiteY9" fmla="*/ 261598 h 1328871"/>
                <a:gd name="connsiteX10" fmla="*/ 4291814 w 5310235"/>
                <a:gd name="connsiteY10" fmla="*/ 0 h 1328871"/>
                <a:gd name="connsiteX0" fmla="*/ 4291814 w 5310235"/>
                <a:gd name="connsiteY0" fmla="*/ 0 h 1405071"/>
                <a:gd name="connsiteX1" fmla="*/ 4647423 w 5310235"/>
                <a:gd name="connsiteY1" fmla="*/ 263675 h 1405071"/>
                <a:gd name="connsiteX2" fmla="*/ 5139948 w 5310235"/>
                <a:gd name="connsiteY2" fmla="*/ 268094 h 1405071"/>
                <a:gd name="connsiteX3" fmla="*/ 5310235 w 5310235"/>
                <a:gd name="connsiteY3" fmla="*/ 862501 h 1405071"/>
                <a:gd name="connsiteX4" fmla="*/ 4827343 w 5310235"/>
                <a:gd name="connsiteY4" fmla="*/ 1405071 h 1405071"/>
                <a:gd name="connsiteX5" fmla="*/ 368592 w 5310235"/>
                <a:gd name="connsiteY5" fmla="*/ 1328871 h 1405071"/>
                <a:gd name="connsiteX6" fmla="*/ 0 w 5310235"/>
                <a:gd name="connsiteY6" fmla="*/ 862501 h 1405071"/>
                <a:gd name="connsiteX7" fmla="*/ 259187 w 5310235"/>
                <a:gd name="connsiteY7" fmla="*/ 318894 h 1405071"/>
                <a:gd name="connsiteX8" fmla="*/ 2299518 w 5310235"/>
                <a:gd name="connsiteY8" fmla="*/ 215271 h 1405071"/>
                <a:gd name="connsiteX9" fmla="*/ 4415961 w 5310235"/>
                <a:gd name="connsiteY9" fmla="*/ 261598 h 1405071"/>
                <a:gd name="connsiteX10" fmla="*/ 4291814 w 5310235"/>
                <a:gd name="connsiteY10" fmla="*/ 0 h 1405071"/>
                <a:gd name="connsiteX0" fmla="*/ 4291814 w 5310235"/>
                <a:gd name="connsiteY0" fmla="*/ 0 h 1405071"/>
                <a:gd name="connsiteX1" fmla="*/ 4647423 w 5310235"/>
                <a:gd name="connsiteY1" fmla="*/ 263675 h 1405071"/>
                <a:gd name="connsiteX2" fmla="*/ 5139948 w 5310235"/>
                <a:gd name="connsiteY2" fmla="*/ 268094 h 1405071"/>
                <a:gd name="connsiteX3" fmla="*/ 5310235 w 5310235"/>
                <a:gd name="connsiteY3" fmla="*/ 862501 h 1405071"/>
                <a:gd name="connsiteX4" fmla="*/ 4827343 w 5310235"/>
                <a:gd name="connsiteY4" fmla="*/ 1405071 h 1405071"/>
                <a:gd name="connsiteX5" fmla="*/ 292392 w 5310235"/>
                <a:gd name="connsiteY5" fmla="*/ 1252671 h 1405071"/>
                <a:gd name="connsiteX6" fmla="*/ 0 w 5310235"/>
                <a:gd name="connsiteY6" fmla="*/ 862501 h 1405071"/>
                <a:gd name="connsiteX7" fmla="*/ 259187 w 5310235"/>
                <a:gd name="connsiteY7" fmla="*/ 318894 h 1405071"/>
                <a:gd name="connsiteX8" fmla="*/ 2299518 w 5310235"/>
                <a:gd name="connsiteY8" fmla="*/ 215271 h 1405071"/>
                <a:gd name="connsiteX9" fmla="*/ 4415961 w 5310235"/>
                <a:gd name="connsiteY9" fmla="*/ 261598 h 1405071"/>
                <a:gd name="connsiteX10" fmla="*/ 4291814 w 5310235"/>
                <a:gd name="connsiteY10" fmla="*/ 0 h 14050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52671 h 1303471"/>
                <a:gd name="connsiteX6" fmla="*/ 0 w 5310235"/>
                <a:gd name="connsiteY6" fmla="*/ 862501 h 1303471"/>
                <a:gd name="connsiteX7" fmla="*/ 259187 w 5310235"/>
                <a:gd name="connsiteY7" fmla="*/ 3188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59187 w 5310235"/>
                <a:gd name="connsiteY7" fmla="*/ 3188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97287 w 5310235"/>
                <a:gd name="connsiteY7" fmla="*/ 3569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97287 w 5310235"/>
                <a:gd name="connsiteY7" fmla="*/ 356994 h 1303471"/>
                <a:gd name="connsiteX8" fmla="*/ 2312218 w 5310235"/>
                <a:gd name="connsiteY8" fmla="*/ 2787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235" h="1303471">
                  <a:moveTo>
                    <a:pt x="4291814" y="0"/>
                  </a:moveTo>
                  <a:lnTo>
                    <a:pt x="4647423" y="263675"/>
                  </a:lnTo>
                  <a:lnTo>
                    <a:pt x="5139948" y="268094"/>
                  </a:lnTo>
                  <a:lnTo>
                    <a:pt x="5310235" y="862501"/>
                  </a:lnTo>
                  <a:lnTo>
                    <a:pt x="4827343" y="1303471"/>
                  </a:lnTo>
                  <a:lnTo>
                    <a:pt x="292392" y="1201871"/>
                  </a:lnTo>
                  <a:lnTo>
                    <a:pt x="0" y="862501"/>
                  </a:lnTo>
                  <a:lnTo>
                    <a:pt x="297287" y="356994"/>
                  </a:lnTo>
                  <a:lnTo>
                    <a:pt x="2312218" y="278771"/>
                  </a:lnTo>
                  <a:lnTo>
                    <a:pt x="4415961" y="261598"/>
                  </a:lnTo>
                  <a:lnTo>
                    <a:pt x="4291814" y="0"/>
                  </a:lnTo>
                  <a:close/>
                </a:path>
              </a:pathLst>
            </a:custGeom>
            <a:pattFill prst="ltUpDiag">
              <a:fgClr>
                <a:schemeClr val="accent5"/>
              </a:fgClr>
              <a:bgClr>
                <a:schemeClr val="bg1"/>
              </a:bgClr>
            </a:patt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 rot="16200000" flipH="1">
              <a:off x="6501172" y="3583389"/>
              <a:ext cx="2298000" cy="2606414"/>
            </a:xfrm>
            <a:custGeom>
              <a:avLst/>
              <a:gdLst>
                <a:gd name="connsiteX0" fmla="*/ 4291814 w 5310235"/>
                <a:gd name="connsiteY0" fmla="*/ 0 h 1328871"/>
                <a:gd name="connsiteX1" fmla="*/ 4647423 w 5310235"/>
                <a:gd name="connsiteY1" fmla="*/ 263675 h 1328871"/>
                <a:gd name="connsiteX2" fmla="*/ 5139948 w 5310235"/>
                <a:gd name="connsiteY2" fmla="*/ 268094 h 1328871"/>
                <a:gd name="connsiteX3" fmla="*/ 5310235 w 5310235"/>
                <a:gd name="connsiteY3" fmla="*/ 862501 h 1328871"/>
                <a:gd name="connsiteX4" fmla="*/ 4776543 w 5310235"/>
                <a:gd name="connsiteY4" fmla="*/ 1265371 h 1328871"/>
                <a:gd name="connsiteX5" fmla="*/ 368592 w 5310235"/>
                <a:gd name="connsiteY5" fmla="*/ 1328871 h 1328871"/>
                <a:gd name="connsiteX6" fmla="*/ 0 w 5310235"/>
                <a:gd name="connsiteY6" fmla="*/ 862501 h 1328871"/>
                <a:gd name="connsiteX7" fmla="*/ 259187 w 5310235"/>
                <a:gd name="connsiteY7" fmla="*/ 318894 h 1328871"/>
                <a:gd name="connsiteX8" fmla="*/ 2083618 w 5310235"/>
                <a:gd name="connsiteY8" fmla="*/ 240671 h 1328871"/>
                <a:gd name="connsiteX9" fmla="*/ 4415961 w 5310235"/>
                <a:gd name="connsiteY9" fmla="*/ 261598 h 1328871"/>
                <a:gd name="connsiteX0" fmla="*/ 4291814 w 5310235"/>
                <a:gd name="connsiteY0" fmla="*/ 0 h 1328871"/>
                <a:gd name="connsiteX1" fmla="*/ 4647423 w 5310235"/>
                <a:gd name="connsiteY1" fmla="*/ 263675 h 1328871"/>
                <a:gd name="connsiteX2" fmla="*/ 5139948 w 5310235"/>
                <a:gd name="connsiteY2" fmla="*/ 268094 h 1328871"/>
                <a:gd name="connsiteX3" fmla="*/ 5310235 w 5310235"/>
                <a:gd name="connsiteY3" fmla="*/ 862501 h 1328871"/>
                <a:gd name="connsiteX4" fmla="*/ 4776543 w 5310235"/>
                <a:gd name="connsiteY4" fmla="*/ 1265371 h 1328871"/>
                <a:gd name="connsiteX5" fmla="*/ 368592 w 5310235"/>
                <a:gd name="connsiteY5" fmla="*/ 1328871 h 1328871"/>
                <a:gd name="connsiteX6" fmla="*/ 0 w 5310235"/>
                <a:gd name="connsiteY6" fmla="*/ 862501 h 1328871"/>
                <a:gd name="connsiteX7" fmla="*/ 259187 w 5310235"/>
                <a:gd name="connsiteY7" fmla="*/ 318894 h 1328871"/>
                <a:gd name="connsiteX8" fmla="*/ 2299518 w 5310235"/>
                <a:gd name="connsiteY8" fmla="*/ 215271 h 1328871"/>
                <a:gd name="connsiteX9" fmla="*/ 4415961 w 5310235"/>
                <a:gd name="connsiteY9" fmla="*/ 261598 h 1328871"/>
                <a:gd name="connsiteX10" fmla="*/ 4291814 w 5310235"/>
                <a:gd name="connsiteY10" fmla="*/ 0 h 1328871"/>
                <a:gd name="connsiteX0" fmla="*/ 4291814 w 5310235"/>
                <a:gd name="connsiteY0" fmla="*/ 0 h 1405071"/>
                <a:gd name="connsiteX1" fmla="*/ 4647423 w 5310235"/>
                <a:gd name="connsiteY1" fmla="*/ 263675 h 1405071"/>
                <a:gd name="connsiteX2" fmla="*/ 5139948 w 5310235"/>
                <a:gd name="connsiteY2" fmla="*/ 268094 h 1405071"/>
                <a:gd name="connsiteX3" fmla="*/ 5310235 w 5310235"/>
                <a:gd name="connsiteY3" fmla="*/ 862501 h 1405071"/>
                <a:gd name="connsiteX4" fmla="*/ 4827343 w 5310235"/>
                <a:gd name="connsiteY4" fmla="*/ 1405071 h 1405071"/>
                <a:gd name="connsiteX5" fmla="*/ 368592 w 5310235"/>
                <a:gd name="connsiteY5" fmla="*/ 1328871 h 1405071"/>
                <a:gd name="connsiteX6" fmla="*/ 0 w 5310235"/>
                <a:gd name="connsiteY6" fmla="*/ 862501 h 1405071"/>
                <a:gd name="connsiteX7" fmla="*/ 259187 w 5310235"/>
                <a:gd name="connsiteY7" fmla="*/ 318894 h 1405071"/>
                <a:gd name="connsiteX8" fmla="*/ 2299518 w 5310235"/>
                <a:gd name="connsiteY8" fmla="*/ 215271 h 1405071"/>
                <a:gd name="connsiteX9" fmla="*/ 4415961 w 5310235"/>
                <a:gd name="connsiteY9" fmla="*/ 261598 h 1405071"/>
                <a:gd name="connsiteX10" fmla="*/ 4291814 w 5310235"/>
                <a:gd name="connsiteY10" fmla="*/ 0 h 1405071"/>
                <a:gd name="connsiteX0" fmla="*/ 4291814 w 5310235"/>
                <a:gd name="connsiteY0" fmla="*/ 0 h 1405071"/>
                <a:gd name="connsiteX1" fmla="*/ 4647423 w 5310235"/>
                <a:gd name="connsiteY1" fmla="*/ 263675 h 1405071"/>
                <a:gd name="connsiteX2" fmla="*/ 5139948 w 5310235"/>
                <a:gd name="connsiteY2" fmla="*/ 268094 h 1405071"/>
                <a:gd name="connsiteX3" fmla="*/ 5310235 w 5310235"/>
                <a:gd name="connsiteY3" fmla="*/ 862501 h 1405071"/>
                <a:gd name="connsiteX4" fmla="*/ 4827343 w 5310235"/>
                <a:gd name="connsiteY4" fmla="*/ 1405071 h 1405071"/>
                <a:gd name="connsiteX5" fmla="*/ 292392 w 5310235"/>
                <a:gd name="connsiteY5" fmla="*/ 1252671 h 1405071"/>
                <a:gd name="connsiteX6" fmla="*/ 0 w 5310235"/>
                <a:gd name="connsiteY6" fmla="*/ 862501 h 1405071"/>
                <a:gd name="connsiteX7" fmla="*/ 259187 w 5310235"/>
                <a:gd name="connsiteY7" fmla="*/ 318894 h 1405071"/>
                <a:gd name="connsiteX8" fmla="*/ 2299518 w 5310235"/>
                <a:gd name="connsiteY8" fmla="*/ 215271 h 1405071"/>
                <a:gd name="connsiteX9" fmla="*/ 4415961 w 5310235"/>
                <a:gd name="connsiteY9" fmla="*/ 261598 h 1405071"/>
                <a:gd name="connsiteX10" fmla="*/ 4291814 w 5310235"/>
                <a:gd name="connsiteY10" fmla="*/ 0 h 14050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52671 h 1303471"/>
                <a:gd name="connsiteX6" fmla="*/ 0 w 5310235"/>
                <a:gd name="connsiteY6" fmla="*/ 862501 h 1303471"/>
                <a:gd name="connsiteX7" fmla="*/ 259187 w 5310235"/>
                <a:gd name="connsiteY7" fmla="*/ 3188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59187 w 5310235"/>
                <a:gd name="connsiteY7" fmla="*/ 3188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97287 w 5310235"/>
                <a:gd name="connsiteY7" fmla="*/ 3569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97287 w 5310235"/>
                <a:gd name="connsiteY7" fmla="*/ 356994 h 1303471"/>
                <a:gd name="connsiteX8" fmla="*/ 2312218 w 5310235"/>
                <a:gd name="connsiteY8" fmla="*/ 2787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364385 w 5310235"/>
                <a:gd name="connsiteY0" fmla="*/ 0 h 1259928"/>
                <a:gd name="connsiteX1" fmla="*/ 4647423 w 5310235"/>
                <a:gd name="connsiteY1" fmla="*/ 220132 h 1259928"/>
                <a:gd name="connsiteX2" fmla="*/ 5139948 w 5310235"/>
                <a:gd name="connsiteY2" fmla="*/ 224551 h 1259928"/>
                <a:gd name="connsiteX3" fmla="*/ 5310235 w 5310235"/>
                <a:gd name="connsiteY3" fmla="*/ 818958 h 1259928"/>
                <a:gd name="connsiteX4" fmla="*/ 4827343 w 5310235"/>
                <a:gd name="connsiteY4" fmla="*/ 1259928 h 1259928"/>
                <a:gd name="connsiteX5" fmla="*/ 292392 w 5310235"/>
                <a:gd name="connsiteY5" fmla="*/ 1158328 h 1259928"/>
                <a:gd name="connsiteX6" fmla="*/ 0 w 5310235"/>
                <a:gd name="connsiteY6" fmla="*/ 818958 h 1259928"/>
                <a:gd name="connsiteX7" fmla="*/ 297287 w 5310235"/>
                <a:gd name="connsiteY7" fmla="*/ 313451 h 1259928"/>
                <a:gd name="connsiteX8" fmla="*/ 2312218 w 5310235"/>
                <a:gd name="connsiteY8" fmla="*/ 235228 h 1259928"/>
                <a:gd name="connsiteX9" fmla="*/ 4415961 w 5310235"/>
                <a:gd name="connsiteY9" fmla="*/ 218055 h 1259928"/>
                <a:gd name="connsiteX10" fmla="*/ 4364385 w 5310235"/>
                <a:gd name="connsiteY10" fmla="*/ 0 h 1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235" h="1259928">
                  <a:moveTo>
                    <a:pt x="4364385" y="0"/>
                  </a:moveTo>
                  <a:lnTo>
                    <a:pt x="4647423" y="220132"/>
                  </a:lnTo>
                  <a:lnTo>
                    <a:pt x="5139948" y="224551"/>
                  </a:lnTo>
                  <a:lnTo>
                    <a:pt x="5310235" y="818958"/>
                  </a:lnTo>
                  <a:lnTo>
                    <a:pt x="4827343" y="1259928"/>
                  </a:lnTo>
                  <a:lnTo>
                    <a:pt x="292392" y="1158328"/>
                  </a:lnTo>
                  <a:lnTo>
                    <a:pt x="0" y="818958"/>
                  </a:lnTo>
                  <a:lnTo>
                    <a:pt x="297287" y="313451"/>
                  </a:lnTo>
                  <a:lnTo>
                    <a:pt x="2312218" y="235228"/>
                  </a:lnTo>
                  <a:lnTo>
                    <a:pt x="4415961" y="218055"/>
                  </a:lnTo>
                  <a:lnTo>
                    <a:pt x="4364385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7665152" y="4300067"/>
            <a:ext cx="1758280" cy="2107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協力医療機関及び県立保健所において、</a:t>
            </a:r>
            <a:r>
              <a:rPr lang="ja-JP" altLang="en-US" sz="10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肝炎ウイルス検査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を無料で受けられます。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Segoe UI" panose="020B0502040204020203" pitchFamily="34" charset="0"/>
            </a:endParaRPr>
          </a:p>
          <a:p>
            <a:pPr>
              <a:lnSpc>
                <a:spcPct val="130000"/>
              </a:lnSpc>
            </a:pP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小学校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6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年～高校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1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年相当の女子は、</a:t>
            </a:r>
            <a:r>
              <a:rPr lang="en-US" altLang="ja-JP" sz="10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HPV</a:t>
            </a:r>
            <a:r>
              <a:rPr lang="ja-JP" altLang="en-US" sz="10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ワクチン</a:t>
            </a:r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を公費で受けられます。</a:t>
            </a:r>
            <a:endParaRPr lang="en-US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Segoe UI" panose="020B0502040204020203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詳しくは、県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HP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やお住まいの市町村の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HP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をご確認ください。</a:t>
            </a:r>
            <a:endParaRPr kumimoji="1"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458873" y="2136163"/>
            <a:ext cx="8916245" cy="947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がんに罹るリスクをゼロにすることはできません。</a:t>
            </a:r>
          </a:p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ただ、がんに罹るリスクを低くする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502989" y="5216627"/>
            <a:ext cx="4352453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1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禁煙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、</a:t>
            </a:r>
            <a:r>
              <a:rPr lang="ja-JP" altLang="en-US" sz="1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節酒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、</a:t>
            </a:r>
            <a:r>
              <a:rPr lang="ja-JP" altLang="en-US" sz="1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食生活の見直し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、</a:t>
            </a:r>
            <a:r>
              <a:rPr lang="ja-JP" altLang="en-US" sz="1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運動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、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適正体重の維持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、</a:t>
            </a:r>
            <a:r>
              <a:rPr lang="ja-JP" altLang="en-US" sz="1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感染症対策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により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がんを予防しましょう。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62480" y="6328155"/>
            <a:ext cx="3672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zh-TW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出典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：国立がん研究センターがん情報サービス</a:t>
            </a:r>
            <a:endParaRPr lang="en-US" altLang="zh-TW" sz="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959268" y="459021"/>
            <a:ext cx="2569170" cy="2198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>
              <a:lnSpc>
                <a:spcPct val="130000"/>
              </a:lnSpc>
            </a:pPr>
            <a:r>
              <a:rPr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生活習慣や感染症が原因とならないがんもあります。</a:t>
            </a:r>
            <a:endParaRPr lang="en-US" altLang="ja-JP" sz="2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48" y="487362"/>
            <a:ext cx="180000" cy="18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/>
          <a:srcRect l="1107" t="2527" r="974" b="4103"/>
          <a:stretch/>
        </p:blipFill>
        <p:spPr>
          <a:xfrm>
            <a:off x="6553691" y="873651"/>
            <a:ext cx="3105896" cy="29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2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AC37F-787F-F85F-C257-A47F92157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5812927-77D0-EC57-5F4D-66A8A4BCF79E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55BC0123-B7B1-256C-66CF-260F6CFD6707}"/>
              </a:ext>
            </a:extLst>
          </p:cNvPr>
          <p:cNvSpPr/>
          <p:nvPr/>
        </p:nvSpPr>
        <p:spPr>
          <a:xfrm>
            <a:off x="272480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人 生 </a:t>
            </a:r>
            <a:r>
              <a:rPr lang="en-US" altLang="ja-JP" dirty="0"/>
              <a:t>1 0 0 </a:t>
            </a:r>
            <a:r>
              <a:rPr lang="ja-JP" altLang="en-US" dirty="0"/>
              <a:t>年 時 代を生き抜くには</a:t>
            </a:r>
          </a:p>
          <a:p>
            <a:pPr algn="ctr"/>
            <a:r>
              <a:rPr lang="ja-JP" altLang="en-US" dirty="0"/>
              <a:t>“ が ん の ひみつ ”を知ることが重要です</a:t>
            </a:r>
          </a:p>
          <a:p>
            <a:pPr algn="ctr"/>
            <a:r>
              <a:rPr lang="ja-JP" altLang="en-US" dirty="0"/>
              <a:t>がん対策推進企業アクション（厚労省委託事業）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F551E42-3481-483F-E5F2-893A5E9210A8}"/>
              </a:ext>
            </a:extLst>
          </p:cNvPr>
          <p:cNvSpPr/>
          <p:nvPr/>
        </p:nvSpPr>
        <p:spPr>
          <a:xfrm>
            <a:off x="32028" y="4072000"/>
            <a:ext cx="936104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  <a:buClr>
                <a:schemeClr val="tx1">
                  <a:lumMod val="75000"/>
                  <a:lumOff val="25000"/>
                </a:schemeClr>
              </a:buClr>
            </a:pPr>
            <a:endParaRPr kumimoji="1" lang="en-US" altLang="ja-JP" sz="23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96C59F3-9EAD-9A02-A07F-40C9B04FB909}"/>
              </a:ext>
            </a:extLst>
          </p:cNvPr>
          <p:cNvSpPr/>
          <p:nvPr/>
        </p:nvSpPr>
        <p:spPr>
          <a:xfrm>
            <a:off x="449168" y="167044"/>
            <a:ext cx="9073008" cy="145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0" indent="-1524000">
              <a:lnSpc>
                <a:spcPts val="4200"/>
              </a:lnSpc>
            </a:pPr>
            <a:r>
              <a:rPr lang="ja-JP" altLang="en-US" sz="44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</a:t>
            </a:r>
            <a:endParaRPr lang="en-US" altLang="ja-JP" sz="4400" dirty="0">
              <a:solidFill>
                <a:schemeClr val="accent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634C871-34F1-F147-A68B-1CFC44BC40FF}"/>
              </a:ext>
            </a:extLst>
          </p:cNvPr>
          <p:cNvSpPr/>
          <p:nvPr/>
        </p:nvSpPr>
        <p:spPr>
          <a:xfrm>
            <a:off x="272480" y="1376574"/>
            <a:ext cx="9433048" cy="4896544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3BF9C833-526C-D20B-1749-7E8451CE4AE1}"/>
              </a:ext>
            </a:extLst>
          </p:cNvPr>
          <p:cNvSpPr/>
          <p:nvPr/>
        </p:nvSpPr>
        <p:spPr>
          <a:xfrm>
            <a:off x="383824" y="1516522"/>
            <a:ext cx="9241478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・生涯のうち、</a:t>
            </a:r>
            <a:r>
              <a:rPr kumimoji="1"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日本人の２人に１人はがんに罹ります</a:t>
            </a:r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。（</a:t>
            </a:r>
            <a:r>
              <a:rPr kumimoji="1" lang="en-US" altLang="ja-JP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Q1 </a:t>
            </a:r>
            <a:r>
              <a:rPr kumimoji="1" lang="ja-JP" altLang="en-US" sz="2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・１年間に亡くなる方のうち、およそ</a:t>
            </a:r>
            <a:r>
              <a:rPr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４人に１人はがんで亡く</a:t>
            </a:r>
            <a:endParaRPr lang="en-US" altLang="ja-JP" sz="2400" b="1" u="sng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なっています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。（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２）</a:t>
            </a:r>
          </a:p>
          <a:p>
            <a:endParaRPr kumimoji="1"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・がんの５年生存率は６割を超えます。また、</a:t>
            </a:r>
            <a:r>
              <a:rPr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早期発見・早期治</a:t>
            </a:r>
            <a:endParaRPr lang="en-US" altLang="ja-JP" sz="2400" b="1" u="sng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療できれば、多くのがんで９割以上の方が治ります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。（ 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Q3 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  <a:p>
            <a:endParaRPr kumimoji="1"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・がんを</a:t>
            </a:r>
            <a:r>
              <a:rPr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早期発見できる期間はわずか１～２年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です。症状がない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ときから</a:t>
            </a:r>
            <a:r>
              <a:rPr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定期的にがん検診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を受けることが大切です。（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４）</a:t>
            </a:r>
          </a:p>
          <a:p>
            <a:endParaRPr kumimoji="1"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禁煙、節酒、食生活の見直し、運動、ワクチン接種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などによる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感染症対策等により、</a:t>
            </a:r>
            <a:r>
              <a:rPr lang="ja-JP" altLang="en-US" sz="2400" b="1" u="sng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がんのリスクを減らすことができます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Q5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6072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7BADA-C1AD-DA27-9D66-A4D00A2FE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05BC303-752C-1133-026D-22EF50C28F42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741ECBC3-A6A8-372D-21A8-F34E880FAC12}"/>
              </a:ext>
            </a:extLst>
          </p:cNvPr>
          <p:cNvSpPr/>
          <p:nvPr/>
        </p:nvSpPr>
        <p:spPr>
          <a:xfrm>
            <a:off x="272480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人 生 </a:t>
            </a:r>
            <a:r>
              <a:rPr lang="en-US" altLang="ja-JP" dirty="0"/>
              <a:t>1 0 0 </a:t>
            </a:r>
            <a:r>
              <a:rPr lang="ja-JP" altLang="en-US" dirty="0"/>
              <a:t>年 時 代を生き抜くには</a:t>
            </a:r>
          </a:p>
          <a:p>
            <a:pPr algn="ctr"/>
            <a:r>
              <a:rPr lang="ja-JP" altLang="en-US" dirty="0"/>
              <a:t>“ が ん の ひみつ ”を知ることが重要です</a:t>
            </a:r>
          </a:p>
          <a:p>
            <a:pPr algn="ctr"/>
            <a:r>
              <a:rPr lang="ja-JP" altLang="en-US" dirty="0"/>
              <a:t>がん対策推進企業アクション（厚労省委託事業）</a:t>
            </a:r>
            <a:endParaRPr kumimoji="1" lang="ja-JP" altLang="en-US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84F3B82-BFF0-0846-FCF2-20883C8BA069}"/>
              </a:ext>
            </a:extLst>
          </p:cNvPr>
          <p:cNvSpPr/>
          <p:nvPr/>
        </p:nvSpPr>
        <p:spPr>
          <a:xfrm>
            <a:off x="269148" y="1497934"/>
            <a:ext cx="9433048" cy="322721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3685E14-DB17-D240-32B8-1A96AEBB3188}"/>
              </a:ext>
            </a:extLst>
          </p:cNvPr>
          <p:cNvSpPr/>
          <p:nvPr/>
        </p:nvSpPr>
        <p:spPr>
          <a:xfrm>
            <a:off x="32028" y="4072000"/>
            <a:ext cx="936104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  <a:buClr>
                <a:schemeClr val="tx1">
                  <a:lumMod val="75000"/>
                  <a:lumOff val="25000"/>
                </a:schemeClr>
              </a:buClr>
            </a:pPr>
            <a:endParaRPr kumimoji="1" lang="en-US" altLang="ja-JP" sz="23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38E966-4E5F-D175-D986-853EB329AF9B}"/>
              </a:ext>
            </a:extLst>
          </p:cNvPr>
          <p:cNvSpPr/>
          <p:nvPr/>
        </p:nvSpPr>
        <p:spPr>
          <a:xfrm>
            <a:off x="473003" y="191495"/>
            <a:ext cx="9073008" cy="1450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0" indent="-1524000">
              <a:lnSpc>
                <a:spcPts val="4200"/>
              </a:lnSpc>
            </a:pPr>
            <a:r>
              <a:rPr lang="ja-JP" altLang="en-US" sz="44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がん検診を受けたいけど、</a:t>
            </a:r>
            <a:endParaRPr lang="en-US" altLang="ja-JP" sz="4400" dirty="0">
              <a:solidFill>
                <a:schemeClr val="accent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524000" indent="-1524000">
              <a:lnSpc>
                <a:spcPts val="4200"/>
              </a:lnSpc>
            </a:pPr>
            <a:r>
              <a:rPr lang="ja-JP" altLang="en-US" sz="44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どうしたらいい？？</a:t>
            </a:r>
            <a:endParaRPr lang="en-US" altLang="ja-JP" sz="4400" dirty="0">
              <a:solidFill>
                <a:schemeClr val="accent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10E6221-5DA2-555B-3F52-374976A55BD0}"/>
              </a:ext>
            </a:extLst>
          </p:cNvPr>
          <p:cNvGrpSpPr/>
          <p:nvPr/>
        </p:nvGrpSpPr>
        <p:grpSpPr>
          <a:xfrm>
            <a:off x="7631225" y="3297750"/>
            <a:ext cx="661470" cy="236841"/>
            <a:chOff x="3714091" y="5359618"/>
            <a:chExt cx="528065" cy="471515"/>
          </a:xfrm>
        </p:grpSpPr>
        <p:sp>
          <p:nvSpPr>
            <p:cNvPr id="9" name="下矢印 30">
              <a:extLst>
                <a:ext uri="{FF2B5EF4-FFF2-40B4-BE49-F238E27FC236}">
                  <a16:creationId xmlns:a16="http://schemas.microsoft.com/office/drawing/2014/main" id="{BA4361A5-9EB1-E7F8-7EE3-FFDB4CC6E666}"/>
                </a:ext>
              </a:extLst>
            </p:cNvPr>
            <p:cNvSpPr/>
            <p:nvPr/>
          </p:nvSpPr>
          <p:spPr>
            <a:xfrm>
              <a:off x="3714091" y="5359618"/>
              <a:ext cx="528065" cy="471515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TextBox 47">
              <a:extLst>
                <a:ext uri="{FF2B5EF4-FFF2-40B4-BE49-F238E27FC236}">
                  <a16:creationId xmlns:a16="http://schemas.microsoft.com/office/drawing/2014/main" id="{04423100-0BFD-C23F-3C95-40AB6DF3639B}"/>
                </a:ext>
              </a:extLst>
            </p:cNvPr>
            <p:cNvSpPr txBox="1"/>
            <p:nvPr/>
          </p:nvSpPr>
          <p:spPr>
            <a:xfrm>
              <a:off x="3754397" y="5394109"/>
              <a:ext cx="426616" cy="184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altLang="ja-JP" sz="1200" spc="-150" dirty="0">
                  <a:solidFill>
                    <a:srgbClr val="0070C0"/>
                  </a:solidFill>
                  <a:latin typeface="セザンヌ Bold" panose="020B0600070205080204" charset="-128"/>
                  <a:ea typeface="セザンヌ Bold" panose="020B0600070205080204" charset="-128"/>
                  <a:cs typeface="セザンヌ Bold"/>
                  <a:sym typeface="セザンヌ Bold"/>
                </a:rPr>
                <a:t>YES</a:t>
              </a:r>
              <a:endParaRPr lang="en-US" sz="1200" spc="-150" dirty="0">
                <a:solidFill>
                  <a:srgbClr val="0070C0"/>
                </a:solidFill>
                <a:latin typeface="セザンヌ Bold" panose="020B0600070205080204" charset="-128"/>
                <a:ea typeface="セザンヌ Bold" panose="020B0600070205080204" charset="-128"/>
                <a:cs typeface="セザンヌ Bold"/>
                <a:sym typeface="セザンヌ Bold"/>
              </a:endParaRP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3C500DE-8CB0-B4A5-340A-6ACD8263245C}"/>
              </a:ext>
            </a:extLst>
          </p:cNvPr>
          <p:cNvSpPr/>
          <p:nvPr/>
        </p:nvSpPr>
        <p:spPr>
          <a:xfrm>
            <a:off x="359989" y="1621353"/>
            <a:ext cx="924147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●職場で定期健康診断とは別に「がん検診」が実施されている場合</a:t>
            </a:r>
            <a:endParaRPr kumimoji="1"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⇒適切な受診間隔でがん検診を受診しま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しょう。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3A1CABF-8022-87E8-C7D1-38F02BD9698C}"/>
              </a:ext>
            </a:extLst>
          </p:cNvPr>
          <p:cNvSpPr/>
          <p:nvPr/>
        </p:nvSpPr>
        <p:spPr>
          <a:xfrm>
            <a:off x="364933" y="2434959"/>
            <a:ext cx="924147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●職場でがん検診が実施されていない場合（</a:t>
            </a:r>
            <a:r>
              <a:rPr lang="ja-JP" altLang="en-US" sz="20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協会けんぽに加入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</a:t>
            </a:r>
            <a:r>
              <a:rPr kumimoji="1" lang="ja-JP" altLang="en-US" sz="2000" b="1" u="sng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協会けんぽが提供する</a:t>
            </a:r>
            <a:r>
              <a:rPr kumimoji="1" lang="zh-TW" altLang="en-US" sz="2000" b="1" u="sng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生活習慣病予防健診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を活用しましょう。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定期健康診断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を兼ねながら、</a:t>
            </a:r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国が推奨する５がんの検診を網羅できます。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協会け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んぽ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費用の補助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があり、お得に受診できます。</a:t>
            </a:r>
            <a:r>
              <a:rPr kumimoji="1" lang="en-US" altLang="ja-JP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県内約</a:t>
            </a:r>
            <a:r>
              <a:rPr kumimoji="1" lang="en-US" altLang="ja-JP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60</a:t>
            </a:r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医療機関で受診可能</a:t>
            </a:r>
            <a:endParaRPr kumimoji="1" lang="ja-JP" altLang="en-US" sz="15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5BDD7FA-F33C-9D98-8C4B-0518289F1CC5}"/>
              </a:ext>
            </a:extLst>
          </p:cNvPr>
          <p:cNvSpPr/>
          <p:nvPr/>
        </p:nvSpPr>
        <p:spPr>
          <a:xfrm>
            <a:off x="359989" y="3864118"/>
            <a:ext cx="924147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●職場でがん検診が実施されていない場合（</a:t>
            </a:r>
            <a:r>
              <a:rPr lang="ja-JP" altLang="en-US" sz="20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協会けんぽ以外に加入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お住まいの</a:t>
            </a:r>
            <a:r>
              <a:rPr kumimoji="1" lang="ja-JP" altLang="en-US" sz="2000" b="1" u="sng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市町村が実施するがん検診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（住民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検診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）を利用しましょう。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44E588DF-41D2-F5F2-AD82-DC2CEC012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019" y="5149633"/>
            <a:ext cx="3917160" cy="1240897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E90C5FF-3B13-E694-315A-BB1FA3DFD4AA}"/>
              </a:ext>
            </a:extLst>
          </p:cNvPr>
          <p:cNvSpPr/>
          <p:nvPr/>
        </p:nvSpPr>
        <p:spPr>
          <a:xfrm>
            <a:off x="359989" y="6328065"/>
            <a:ext cx="505781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hlinkClick r:id="rId4"/>
              </a:rPr>
              <a:t>https://www.kyoukaikenpo.or.jp/shibu/wakayama/cat040/sekatsu3009/</a:t>
            </a:r>
            <a:endParaRPr lang="en-US" altLang="zh-TW" sz="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3" name="図 42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9E0410C-054C-354D-9A52-8330BF9FF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6"/>
          <a:stretch/>
        </p:blipFill>
        <p:spPr>
          <a:xfrm>
            <a:off x="382466" y="5036298"/>
            <a:ext cx="1435402" cy="1308142"/>
          </a:xfrm>
          <a:prstGeom prst="rect">
            <a:avLst/>
          </a:prstGeom>
        </p:spPr>
      </p:pic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81F79BEB-8E98-1263-78A0-0C039367EE84}"/>
              </a:ext>
            </a:extLst>
          </p:cNvPr>
          <p:cNvCxnSpPr>
            <a:cxnSpLocks/>
          </p:cNvCxnSpPr>
          <p:nvPr/>
        </p:nvCxnSpPr>
        <p:spPr>
          <a:xfrm>
            <a:off x="5817096" y="5036298"/>
            <a:ext cx="0" cy="14751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7C78C97-4F7E-568D-C7F1-23C60F0ACDC4}"/>
              </a:ext>
            </a:extLst>
          </p:cNvPr>
          <p:cNvSpPr/>
          <p:nvPr/>
        </p:nvSpPr>
        <p:spPr>
          <a:xfrm>
            <a:off x="5817809" y="4718639"/>
            <a:ext cx="2144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市町村</a:t>
            </a:r>
            <a:r>
              <a:rPr kumimoji="1" lang="en-US" altLang="ja-JP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B83B8A3C-996F-C2B7-4DD7-E71547F990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17" t="7504" r="7419" b="7504"/>
          <a:stretch/>
        </p:blipFill>
        <p:spPr>
          <a:xfrm>
            <a:off x="5954563" y="5149633"/>
            <a:ext cx="1186715" cy="1186715"/>
          </a:xfrm>
          <a:prstGeom prst="rect">
            <a:avLst/>
          </a:prstGeom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8BA74C7-59D3-6F95-CD09-456E22CF1B69}"/>
              </a:ext>
            </a:extLst>
          </p:cNvPr>
          <p:cNvSpPr/>
          <p:nvPr/>
        </p:nvSpPr>
        <p:spPr>
          <a:xfrm>
            <a:off x="5822528" y="6311370"/>
            <a:ext cx="522893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hlinkClick r:id="rId7"/>
              </a:rPr>
              <a:t>https://www.pref.wakayama.lg.jp/prefg/041200/h_sippei/gannet/02/03.html</a:t>
            </a:r>
            <a:endParaRPr lang="en-US" altLang="zh-TW" sz="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748BC34-E4B5-2BCC-FBF3-4B71ACA357EA}"/>
              </a:ext>
            </a:extLst>
          </p:cNvPr>
          <p:cNvSpPr/>
          <p:nvPr/>
        </p:nvSpPr>
        <p:spPr>
          <a:xfrm>
            <a:off x="7157292" y="5125004"/>
            <a:ext cx="2503796" cy="115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2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住民検診は、市町村によって、日程・実施方法・受診費用が異なります。</a:t>
            </a:r>
          </a:p>
          <a:p>
            <a:pPr>
              <a:lnSpc>
                <a:spcPts val="1700"/>
              </a:lnSpc>
            </a:pPr>
            <a:r>
              <a:rPr lang="ja-JP" altLang="en-US" sz="12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詳しくはお住まいの市町村</a:t>
            </a:r>
            <a:r>
              <a:rPr lang="en-US" altLang="ja-JP" sz="12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をご確認ください。</a:t>
            </a:r>
            <a:endParaRPr lang="en-US" altLang="zh-TW" sz="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3D92BBE-299D-8C23-E19D-16F155BD1587}"/>
              </a:ext>
            </a:extLst>
          </p:cNvPr>
          <p:cNvSpPr/>
          <p:nvPr/>
        </p:nvSpPr>
        <p:spPr>
          <a:xfrm>
            <a:off x="244912" y="4734986"/>
            <a:ext cx="247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○協会けんぽ</a:t>
            </a:r>
            <a:r>
              <a:rPr kumimoji="1" lang="en-US" altLang="ja-JP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5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693FE-CD9E-8FCC-206E-87CDADA1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AF51069-3E1D-CE46-1986-F10DCD0D6DE1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64440B48-DC1A-34E9-E380-C8735FDA149D}"/>
              </a:ext>
            </a:extLst>
          </p:cNvPr>
          <p:cNvSpPr/>
          <p:nvPr/>
        </p:nvSpPr>
        <p:spPr>
          <a:xfrm>
            <a:off x="216486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人 生 </a:t>
            </a:r>
            <a:r>
              <a:rPr lang="en-US" altLang="ja-JP"/>
              <a:t>1 0 0 </a:t>
            </a:r>
            <a:r>
              <a:rPr lang="ja-JP" altLang="en-US"/>
              <a:t>年 時 代を生き抜くには</a:t>
            </a:r>
          </a:p>
          <a:p>
            <a:pPr algn="ctr"/>
            <a:r>
              <a:rPr lang="ja-JP" altLang="en-US"/>
              <a:t>“ が ん の ひみつ ”を知ることが重要です</a:t>
            </a:r>
          </a:p>
          <a:p>
            <a:pPr algn="ctr"/>
            <a:r>
              <a:rPr lang="ja-JP" altLang="en-US"/>
              <a:t>がん対策推進企業アクション（厚労省委託事業）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26117F-7B7F-ADDC-0643-E9B6FEBAA84D}"/>
              </a:ext>
            </a:extLst>
          </p:cNvPr>
          <p:cNvSpPr/>
          <p:nvPr/>
        </p:nvSpPr>
        <p:spPr>
          <a:xfrm>
            <a:off x="32028" y="4072000"/>
            <a:ext cx="936104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  <a:buClr>
                <a:schemeClr val="tx1">
                  <a:lumMod val="75000"/>
                  <a:lumOff val="25000"/>
                </a:schemeClr>
              </a:buClr>
            </a:pPr>
            <a:endParaRPr kumimoji="1" lang="en-US" altLang="ja-JP" sz="23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8D4DEA6-ECD5-4C3A-96C4-EECBA4BD3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32" y="2780632"/>
            <a:ext cx="5227358" cy="3378303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208659A-5D1E-4E43-78BB-565B938431CF}"/>
              </a:ext>
            </a:extLst>
          </p:cNvPr>
          <p:cNvSpPr/>
          <p:nvPr/>
        </p:nvSpPr>
        <p:spPr>
          <a:xfrm>
            <a:off x="396506" y="517598"/>
            <a:ext cx="9073008" cy="2002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0" indent="-1524000">
              <a:lnSpc>
                <a:spcPts val="5000"/>
              </a:lnSpc>
            </a:pPr>
            <a:r>
              <a:rPr lang="ja-JP" altLang="en-US" sz="44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“がん”について</a:t>
            </a:r>
            <a:endParaRPr lang="en-US" altLang="ja-JP" sz="4400" dirty="0">
              <a:solidFill>
                <a:schemeClr val="accent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524000" indent="-1524000">
              <a:lnSpc>
                <a:spcPts val="5000"/>
              </a:lnSpc>
            </a:pPr>
            <a:r>
              <a:rPr lang="ja-JP" altLang="en-US" sz="44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もっと知りたい方はこちら</a:t>
            </a:r>
            <a:endParaRPr lang="en-US" altLang="ja-JP" sz="4400" dirty="0">
              <a:solidFill>
                <a:schemeClr val="accent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524000" indent="-1524000" algn="ctr">
              <a:lnSpc>
                <a:spcPts val="4000"/>
              </a:lnSpc>
              <a:spcBef>
                <a:spcPts val="1800"/>
              </a:spcBef>
            </a:pPr>
            <a:r>
              <a:rPr lang="ja-JP" altLang="en-US" sz="2400" dirty="0">
                <a:solidFill>
                  <a:schemeClr val="accent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（働く人ががんを知る本　ダイジェスト版）</a:t>
            </a:r>
            <a:endParaRPr lang="en-US" altLang="ja-JP" sz="2400" dirty="0">
              <a:solidFill>
                <a:schemeClr val="accent5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0917315-90FF-137D-1D7F-D68367EC5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31" y="2603585"/>
            <a:ext cx="2291653" cy="229165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D35B7CD-93CD-843F-EE74-66B54C2668AB}"/>
              </a:ext>
            </a:extLst>
          </p:cNvPr>
          <p:cNvSpPr/>
          <p:nvPr/>
        </p:nvSpPr>
        <p:spPr>
          <a:xfrm>
            <a:off x="5869910" y="4906587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5"/>
              </a:rPr>
              <a:t>https://www.gankenshin50.mhlw.go.jp/susume/2019/pdf/susume_digest-ver.pdf</a:t>
            </a:r>
            <a:endParaRPr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F99AD3F-3F92-09C1-BE9A-02739D021269}"/>
              </a:ext>
            </a:extLst>
          </p:cNvPr>
          <p:cNvSpPr/>
          <p:nvPr/>
        </p:nvSpPr>
        <p:spPr>
          <a:xfrm>
            <a:off x="5830282" y="5343761"/>
            <a:ext cx="36724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 生 </a:t>
            </a:r>
            <a:r>
              <a: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1 0 0 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 時 代を生き抜くには</a:t>
            </a:r>
          </a:p>
          <a:p>
            <a:pPr algn="ctr"/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“ が ん の ひみつ ”を知ることが重要です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出典：がん対策推進企業アクション（厚労省委託事業）</a:t>
            </a:r>
            <a:endParaRPr lang="en-US" altLang="zh-TW" sz="7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42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F7A4E-80B3-3CCE-8745-F1F8AB805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190BF31-CC61-BAF0-CB63-64FDA0256193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6437A200-D137-E2FB-B119-1E089081B3EE}"/>
              </a:ext>
            </a:extLst>
          </p:cNvPr>
          <p:cNvSpPr/>
          <p:nvPr/>
        </p:nvSpPr>
        <p:spPr>
          <a:xfrm>
            <a:off x="241422" y="123574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人 生 </a:t>
            </a:r>
            <a:r>
              <a:rPr lang="en-US" altLang="ja-JP" dirty="0"/>
              <a:t>1 0 0 </a:t>
            </a:r>
            <a:r>
              <a:rPr lang="ja-JP" altLang="en-US" dirty="0"/>
              <a:t>年 時 代を生き抜くには</a:t>
            </a:r>
          </a:p>
          <a:p>
            <a:pPr algn="ctr"/>
            <a:r>
              <a:rPr lang="ja-JP" altLang="en-US" dirty="0"/>
              <a:t>“ が ん の ひみつ ”を知ることが重要です</a:t>
            </a:r>
          </a:p>
          <a:p>
            <a:pPr algn="ctr"/>
            <a:r>
              <a:rPr lang="ja-JP" altLang="en-US" dirty="0"/>
              <a:t>がん対策推進企業アクション（厚労省委託事業）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E5103F-2274-1975-8FDC-C5DFDFAF0CD3}"/>
              </a:ext>
            </a:extLst>
          </p:cNvPr>
          <p:cNvSpPr/>
          <p:nvPr/>
        </p:nvSpPr>
        <p:spPr>
          <a:xfrm>
            <a:off x="32028" y="4072000"/>
            <a:ext cx="936104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70000"/>
              </a:lnSpc>
              <a:buClr>
                <a:schemeClr val="tx1">
                  <a:lumMod val="75000"/>
                  <a:lumOff val="25000"/>
                </a:schemeClr>
              </a:buClr>
            </a:pPr>
            <a:endParaRPr kumimoji="1" lang="en-US" altLang="ja-JP" sz="23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7A5989B-60D6-0063-AE01-37E81C1A1929}"/>
              </a:ext>
            </a:extLst>
          </p:cNvPr>
          <p:cNvSpPr/>
          <p:nvPr/>
        </p:nvSpPr>
        <p:spPr>
          <a:xfrm>
            <a:off x="292983" y="4181527"/>
            <a:ext cx="94330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https://www.gankenshin50.mhlw.go.jp/movie/index.html</a:t>
            </a:r>
            <a:endParaRPr lang="en-US" altLang="ja-JP" sz="1400" b="0" i="0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zh-TW" sz="7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8CB42D9-EAE4-E78A-EA8B-BADA530A6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22" y="473214"/>
            <a:ext cx="9433048" cy="273782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3E1002-B9F6-FD73-064A-47B7CEC4BEDB}"/>
              </a:ext>
            </a:extLst>
          </p:cNvPr>
          <p:cNvSpPr txBox="1"/>
          <p:nvPr/>
        </p:nvSpPr>
        <p:spPr>
          <a:xfrm>
            <a:off x="6161583" y="2905240"/>
            <a:ext cx="36724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出典：がん対策推進企業アクション（厚労省委託事業）</a:t>
            </a:r>
            <a:endParaRPr lang="en-US" altLang="zh-TW" sz="4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04A1791-55E2-9D6E-F048-D8BB3A3C3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86" y="4625288"/>
            <a:ext cx="2639868" cy="1484926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12A5FA4-9490-9F9F-1805-E77EB4B232EB}"/>
              </a:ext>
            </a:extLst>
          </p:cNvPr>
          <p:cNvSpPr/>
          <p:nvPr/>
        </p:nvSpPr>
        <p:spPr>
          <a:xfrm>
            <a:off x="195528" y="3291926"/>
            <a:ext cx="9249101" cy="94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「世界一受けたい授業」でお馴染みの東大病院の中川恵一特任教授が、がんに関する正しい知識と最新情報を</a:t>
            </a:r>
            <a:endParaRPr lang="en-US" altLang="ja-JP" sz="1400" b="0" i="0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ts val="1700"/>
              </a:lnSpc>
            </a:pP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多数</a:t>
            </a:r>
            <a:r>
              <a:rPr lang="ja-JP" altLang="en-US" sz="14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配信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。講座は</a:t>
            </a:r>
            <a:r>
              <a:rPr lang="en-US" altLang="ja-JP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</a:t>
            </a:r>
            <a:r>
              <a:rPr lang="en-US" altLang="ja-JP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分程度と、仕事の合間でも見られる短編です。</a:t>
            </a:r>
            <a:b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「がんとは何か」「働く世代のがん」「がんで命を落とさないために」など、１回１つのテーマごとに</a:t>
            </a:r>
            <a:endParaRPr lang="en-US" altLang="ja-JP" sz="1400" b="0" i="0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ts val="1700"/>
              </a:lnSpc>
            </a:pP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分かりやすく解説</a:t>
            </a:r>
            <a:r>
              <a:rPr lang="ja-JP" altLang="en-US" sz="1400" dirty="0">
                <a:solidFill>
                  <a:srgbClr val="3333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されているので、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みなさま、ぜひご視聴ください！</a:t>
            </a:r>
            <a:endParaRPr lang="en-US" altLang="zh-TW" sz="7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0C28C68-78DC-9AD5-2443-BD2775A81A1C}"/>
              </a:ext>
            </a:extLst>
          </p:cNvPr>
          <p:cNvSpPr/>
          <p:nvPr/>
        </p:nvSpPr>
        <p:spPr>
          <a:xfrm>
            <a:off x="128464" y="6079577"/>
            <a:ext cx="4819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hlinkClick r:id="rId6"/>
              </a:rPr>
              <a:t>https://www.youtube.com/watch?v=JKfGhLFojuQ</a:t>
            </a:r>
            <a:endParaRPr lang="en-US" altLang="zh-TW" sz="7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CB0B016-346D-1E26-3E17-A72666D8AF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48" y="4746285"/>
            <a:ext cx="1339082" cy="1339082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F626C37-20D7-2649-37C7-65BC94796862}"/>
              </a:ext>
            </a:extLst>
          </p:cNvPr>
          <p:cNvSpPr/>
          <p:nvPr/>
        </p:nvSpPr>
        <p:spPr>
          <a:xfrm>
            <a:off x="4808984" y="6086649"/>
            <a:ext cx="4819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hlinkClick r:id="rId8"/>
              </a:rPr>
              <a:t>https://www.youtube.com/watch?v=-ik7uYBpNdc</a:t>
            </a:r>
            <a:endParaRPr lang="en-US" altLang="zh-TW" sz="7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文字が書かれてい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5F225F4-6F6D-DE23-7F0B-9AA8B77AC8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28" y="4620409"/>
            <a:ext cx="2639868" cy="1484926"/>
          </a:xfrm>
          <a:prstGeom prst="rect">
            <a:avLst/>
          </a:prstGeom>
        </p:spPr>
      </p:pic>
      <p:pic>
        <p:nvPicPr>
          <p:cNvPr id="7" name="図 6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5142612-8017-7722-0DDC-560996E7DD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43" y="4720599"/>
            <a:ext cx="1384736" cy="1384736"/>
          </a:xfrm>
          <a:prstGeom prst="rect">
            <a:avLst/>
          </a:prstGeom>
        </p:spPr>
      </p:pic>
      <p:pic>
        <p:nvPicPr>
          <p:cNvPr id="4" name="図 3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AB99F39-C9AA-FB69-B79B-60AEB66DEF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36" y="673373"/>
            <a:ext cx="1415732" cy="14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0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00472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488503" y="1350771"/>
            <a:ext cx="9345489" cy="2135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日本人が一生のうちにがんと診断される確率は、</a:t>
            </a:r>
            <a:r>
              <a:rPr lang="ja-JP" altLang="en-US" sz="5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２５％（４</a:t>
            </a:r>
            <a:r>
              <a:rPr lang="ja-JP" altLang="en-US" sz="32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人に</a:t>
            </a:r>
            <a:r>
              <a:rPr lang="ja-JP" altLang="en-US" sz="5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</a:t>
            </a:r>
            <a:r>
              <a:rPr lang="ja-JP" altLang="en-US" sz="32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人）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である。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7" name="円: 塗りつぶしなし 9">
            <a:extLst>
              <a:ext uri="{FF2B5EF4-FFF2-40B4-BE49-F238E27FC236}">
                <a16:creationId xmlns:a16="http://schemas.microsoft.com/office/drawing/2014/main" id="{66E6FA63-19F4-1416-D88F-D1C6D609CEA3}"/>
              </a:ext>
            </a:extLst>
          </p:cNvPr>
          <p:cNvSpPr/>
          <p:nvPr/>
        </p:nvSpPr>
        <p:spPr>
          <a:xfrm>
            <a:off x="1128203" y="3502845"/>
            <a:ext cx="2745932" cy="2763126"/>
          </a:xfrm>
          <a:prstGeom prst="donut">
            <a:avLst>
              <a:gd name="adj" fmla="val 158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rgbClr val="FF0066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乗算記号 11">
            <a:extLst>
              <a:ext uri="{FF2B5EF4-FFF2-40B4-BE49-F238E27FC236}">
                <a16:creationId xmlns:a16="http://schemas.microsoft.com/office/drawing/2014/main" id="{9FBFE7BD-8652-E6FB-F426-28E6755F7DB4}"/>
              </a:ext>
            </a:extLst>
          </p:cNvPr>
          <p:cNvSpPr/>
          <p:nvPr/>
        </p:nvSpPr>
        <p:spPr>
          <a:xfrm>
            <a:off x="5295038" y="2842250"/>
            <a:ext cx="4294105" cy="4013235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128995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Q</a:t>
            </a:r>
            <a:r>
              <a:rPr lang="ja-JP" altLang="en-US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</a:t>
            </a:r>
            <a:endParaRPr kumimoji="1" lang="ja-JP" altLang="en-US" sz="6000" dirty="0">
              <a:solidFill>
                <a:srgbClr val="4BACC6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3972519" y="4078909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b="1" dirty="0">
                <a:solidFill>
                  <a:schemeClr val="accent5">
                    <a:alpha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or</a:t>
            </a:r>
            <a:endParaRPr kumimoji="1" lang="ja-JP" altLang="en-US" sz="4400" dirty="0">
              <a:solidFill>
                <a:schemeClr val="accent5">
                  <a:alpha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73308" y="518781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どのくらいの人が、がんに罹るの？</a:t>
            </a:r>
          </a:p>
        </p:txBody>
      </p:sp>
    </p:spTree>
    <p:extLst>
      <p:ext uri="{BB962C8B-B14F-4D97-AF65-F5344CB8AC3E}">
        <p14:creationId xmlns:p14="http://schemas.microsoft.com/office/powerpoint/2010/main" val="117020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00472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128995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lang="ja-JP" altLang="en-US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</a:t>
            </a:r>
            <a:endParaRPr kumimoji="1" lang="ja-JP" altLang="en-US" sz="6000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488504" y="1323079"/>
            <a:ext cx="6840760" cy="831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こたえは  </a:t>
            </a:r>
            <a:r>
              <a:rPr lang="en-US" altLang="ja-JP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     </a:t>
            </a: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です。</a:t>
            </a:r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7F94218-294D-90E4-B7D1-865380FB2251}"/>
              </a:ext>
            </a:extLst>
          </p:cNvPr>
          <p:cNvSpPr/>
          <p:nvPr/>
        </p:nvSpPr>
        <p:spPr>
          <a:xfrm>
            <a:off x="488504" y="3004199"/>
            <a:ext cx="8874402" cy="1252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kumimoji="1" lang="ja-JP" altLang="en-US" sz="6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５０％（２</a:t>
            </a:r>
            <a:r>
              <a:rPr kumimoji="1" lang="ja-JP" altLang="en-US" sz="4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人に</a:t>
            </a:r>
            <a:r>
              <a:rPr lang="ja-JP" altLang="en-US" sz="6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</a:t>
            </a:r>
            <a:r>
              <a:rPr kumimoji="1" lang="ja-JP" altLang="en-US" sz="4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人</a:t>
            </a:r>
            <a:r>
              <a:rPr kumimoji="1" lang="ja-JP" altLang="en-US" sz="6000" b="1" i="0" u="none" strike="noStrike" kern="1200" cap="none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+mn-cs"/>
              </a:rPr>
              <a:t>）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以上です。</a:t>
            </a:r>
            <a:endParaRPr kumimoji="1" lang="ja-JP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543094" y="2541361"/>
            <a:ext cx="7650266" cy="62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日本人が一生のうちにがんと診断される確率は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E7F4748-3678-1EF3-6DE5-55246893EFDF}"/>
              </a:ext>
            </a:extLst>
          </p:cNvPr>
          <p:cNvSpPr/>
          <p:nvPr/>
        </p:nvSpPr>
        <p:spPr>
          <a:xfrm>
            <a:off x="532789" y="4418512"/>
            <a:ext cx="4022478" cy="1157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男性では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63.3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％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、女性では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50.8%</a:t>
            </a:r>
          </a:p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の確率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※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）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でがんに罹るとされています。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51004A6-2729-6E89-A2F3-AEC38AC784FB}"/>
              </a:ext>
            </a:extLst>
          </p:cNvPr>
          <p:cNvGrpSpPr/>
          <p:nvPr/>
        </p:nvGrpSpPr>
        <p:grpSpPr>
          <a:xfrm>
            <a:off x="4364481" y="4250964"/>
            <a:ext cx="2946322" cy="1846870"/>
            <a:chOff x="2864768" y="3813996"/>
            <a:chExt cx="2297240" cy="1440000"/>
          </a:xfrm>
        </p:grpSpPr>
        <p:pic>
          <p:nvPicPr>
            <p:cNvPr id="20" name="グラフィックス 8" descr="男の人">
              <a:extLst>
                <a:ext uri="{FF2B5EF4-FFF2-40B4-BE49-F238E27FC236}">
                  <a16:creationId xmlns:a16="http://schemas.microsoft.com/office/drawing/2014/main" id="{09FA89EC-0A71-92FD-C53D-79777B541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64768" y="3813996"/>
              <a:ext cx="1440000" cy="1440000"/>
            </a:xfrm>
            <a:prstGeom prst="rect">
              <a:avLst/>
            </a:prstGeom>
          </p:spPr>
        </p:pic>
        <p:pic>
          <p:nvPicPr>
            <p:cNvPr id="21" name="グラフィックス 9" descr="男の人">
              <a:extLst>
                <a:ext uri="{FF2B5EF4-FFF2-40B4-BE49-F238E27FC236}">
                  <a16:creationId xmlns:a16="http://schemas.microsoft.com/office/drawing/2014/main" id="{D33775DC-2EC4-64E5-287C-4933C1B0E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22008" y="3813996"/>
              <a:ext cx="1440000" cy="1440000"/>
            </a:xfrm>
            <a:prstGeom prst="rect">
              <a:avLst/>
            </a:prstGeom>
          </p:spPr>
        </p:pic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426CAEB-3FF6-4095-918D-EC04B6DF26B0}"/>
              </a:ext>
            </a:extLst>
          </p:cNvPr>
          <p:cNvGrpSpPr/>
          <p:nvPr/>
        </p:nvGrpSpPr>
        <p:grpSpPr>
          <a:xfrm>
            <a:off x="6734928" y="4246137"/>
            <a:ext cx="2888287" cy="1851697"/>
            <a:chOff x="6379290" y="3813996"/>
            <a:chExt cx="2246120" cy="1440000"/>
          </a:xfrm>
        </p:grpSpPr>
        <p:pic>
          <p:nvPicPr>
            <p:cNvPr id="23" name="グラフィックス 10" descr="女の人">
              <a:extLst>
                <a:ext uri="{FF2B5EF4-FFF2-40B4-BE49-F238E27FC236}">
                  <a16:creationId xmlns:a16="http://schemas.microsoft.com/office/drawing/2014/main" id="{5C786F6E-F42C-23E0-4030-B45969E9F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85410" y="3813996"/>
              <a:ext cx="1440000" cy="1440000"/>
            </a:xfrm>
            <a:prstGeom prst="rect">
              <a:avLst/>
            </a:prstGeom>
          </p:spPr>
        </p:pic>
        <p:pic>
          <p:nvPicPr>
            <p:cNvPr id="24" name="グラフィックス 11" descr="女の人">
              <a:extLst>
                <a:ext uri="{FF2B5EF4-FFF2-40B4-BE49-F238E27FC236}">
                  <a16:creationId xmlns:a16="http://schemas.microsoft.com/office/drawing/2014/main" id="{C6E0BB0D-CB7E-7240-8720-36D2A0720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379290" y="3813996"/>
              <a:ext cx="1440000" cy="1440000"/>
            </a:xfrm>
            <a:prstGeom prst="rect">
              <a:avLst/>
            </a:prstGeom>
          </p:spPr>
        </p:pic>
      </p:grp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73308" y="518781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どのくらいの人が、がんに罹るの？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E7F4748-3678-1EF3-6DE5-55246893EFDF}"/>
              </a:ext>
            </a:extLst>
          </p:cNvPr>
          <p:cNvSpPr/>
          <p:nvPr/>
        </p:nvSpPr>
        <p:spPr>
          <a:xfrm>
            <a:off x="532789" y="5333601"/>
            <a:ext cx="4022478" cy="58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がんは、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とても</a:t>
            </a:r>
            <a:r>
              <a:rPr kumimoji="1" lang="ja-JP" altLang="en-US" sz="2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身近な病気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です。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776536" y="6239871"/>
            <a:ext cx="3960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zh-TW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出典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：国立がん研究センターがん情報サービス（</a:t>
            </a: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2021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年データに基づく）</a:t>
            </a:r>
            <a:endParaRPr lang="en-US" altLang="zh-TW" sz="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乗算記号 11">
            <a:extLst>
              <a:ext uri="{FF2B5EF4-FFF2-40B4-BE49-F238E27FC236}">
                <a16:creationId xmlns:a16="http://schemas.microsoft.com/office/drawing/2014/main" id="{9FBFE7BD-8652-E6FB-F426-28E6755F7DB4}"/>
              </a:ext>
            </a:extLst>
          </p:cNvPr>
          <p:cNvSpPr/>
          <p:nvPr/>
        </p:nvSpPr>
        <p:spPr>
          <a:xfrm>
            <a:off x="3183740" y="1361433"/>
            <a:ext cx="1025210" cy="998136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600484B-9D6A-F001-86EE-47E0A40B6F13}"/>
              </a:ext>
            </a:extLst>
          </p:cNvPr>
          <p:cNvGrpSpPr/>
          <p:nvPr/>
        </p:nvGrpSpPr>
        <p:grpSpPr>
          <a:xfrm rot="16685428">
            <a:off x="7111295" y="1300678"/>
            <a:ext cx="1956190" cy="2557487"/>
            <a:chOff x="6318860" y="3737596"/>
            <a:chExt cx="2696492" cy="2331650"/>
          </a:xfrm>
        </p:grpSpPr>
        <p:sp>
          <p:nvSpPr>
            <p:cNvPr id="3" name="フリーフォーム 24">
              <a:extLst>
                <a:ext uri="{FF2B5EF4-FFF2-40B4-BE49-F238E27FC236}">
                  <a16:creationId xmlns:a16="http://schemas.microsoft.com/office/drawing/2014/main" id="{E0D8E1DD-8024-65F2-5336-48F78F6F947E}"/>
                </a:ext>
              </a:extLst>
            </p:cNvPr>
            <p:cNvSpPr/>
            <p:nvPr/>
          </p:nvSpPr>
          <p:spPr>
            <a:xfrm rot="16200000" flipH="1">
              <a:off x="6518106" y="3572000"/>
              <a:ext cx="2298000" cy="2696492"/>
            </a:xfrm>
            <a:custGeom>
              <a:avLst/>
              <a:gdLst>
                <a:gd name="connsiteX0" fmla="*/ 4291814 w 5310235"/>
                <a:gd name="connsiteY0" fmla="*/ 0 h 1328871"/>
                <a:gd name="connsiteX1" fmla="*/ 4647423 w 5310235"/>
                <a:gd name="connsiteY1" fmla="*/ 263675 h 1328871"/>
                <a:gd name="connsiteX2" fmla="*/ 5139948 w 5310235"/>
                <a:gd name="connsiteY2" fmla="*/ 268094 h 1328871"/>
                <a:gd name="connsiteX3" fmla="*/ 5310235 w 5310235"/>
                <a:gd name="connsiteY3" fmla="*/ 862501 h 1328871"/>
                <a:gd name="connsiteX4" fmla="*/ 4776543 w 5310235"/>
                <a:gd name="connsiteY4" fmla="*/ 1265371 h 1328871"/>
                <a:gd name="connsiteX5" fmla="*/ 368592 w 5310235"/>
                <a:gd name="connsiteY5" fmla="*/ 1328871 h 1328871"/>
                <a:gd name="connsiteX6" fmla="*/ 0 w 5310235"/>
                <a:gd name="connsiteY6" fmla="*/ 862501 h 1328871"/>
                <a:gd name="connsiteX7" fmla="*/ 259187 w 5310235"/>
                <a:gd name="connsiteY7" fmla="*/ 318894 h 1328871"/>
                <a:gd name="connsiteX8" fmla="*/ 2083618 w 5310235"/>
                <a:gd name="connsiteY8" fmla="*/ 240671 h 1328871"/>
                <a:gd name="connsiteX9" fmla="*/ 4415961 w 5310235"/>
                <a:gd name="connsiteY9" fmla="*/ 261598 h 1328871"/>
                <a:gd name="connsiteX0" fmla="*/ 4291814 w 5310235"/>
                <a:gd name="connsiteY0" fmla="*/ 0 h 1328871"/>
                <a:gd name="connsiteX1" fmla="*/ 4647423 w 5310235"/>
                <a:gd name="connsiteY1" fmla="*/ 263675 h 1328871"/>
                <a:gd name="connsiteX2" fmla="*/ 5139948 w 5310235"/>
                <a:gd name="connsiteY2" fmla="*/ 268094 h 1328871"/>
                <a:gd name="connsiteX3" fmla="*/ 5310235 w 5310235"/>
                <a:gd name="connsiteY3" fmla="*/ 862501 h 1328871"/>
                <a:gd name="connsiteX4" fmla="*/ 4776543 w 5310235"/>
                <a:gd name="connsiteY4" fmla="*/ 1265371 h 1328871"/>
                <a:gd name="connsiteX5" fmla="*/ 368592 w 5310235"/>
                <a:gd name="connsiteY5" fmla="*/ 1328871 h 1328871"/>
                <a:gd name="connsiteX6" fmla="*/ 0 w 5310235"/>
                <a:gd name="connsiteY6" fmla="*/ 862501 h 1328871"/>
                <a:gd name="connsiteX7" fmla="*/ 259187 w 5310235"/>
                <a:gd name="connsiteY7" fmla="*/ 318894 h 1328871"/>
                <a:gd name="connsiteX8" fmla="*/ 2299518 w 5310235"/>
                <a:gd name="connsiteY8" fmla="*/ 215271 h 1328871"/>
                <a:gd name="connsiteX9" fmla="*/ 4415961 w 5310235"/>
                <a:gd name="connsiteY9" fmla="*/ 261598 h 1328871"/>
                <a:gd name="connsiteX10" fmla="*/ 4291814 w 5310235"/>
                <a:gd name="connsiteY10" fmla="*/ 0 h 1328871"/>
                <a:gd name="connsiteX0" fmla="*/ 4291814 w 5310235"/>
                <a:gd name="connsiteY0" fmla="*/ 0 h 1405071"/>
                <a:gd name="connsiteX1" fmla="*/ 4647423 w 5310235"/>
                <a:gd name="connsiteY1" fmla="*/ 263675 h 1405071"/>
                <a:gd name="connsiteX2" fmla="*/ 5139948 w 5310235"/>
                <a:gd name="connsiteY2" fmla="*/ 268094 h 1405071"/>
                <a:gd name="connsiteX3" fmla="*/ 5310235 w 5310235"/>
                <a:gd name="connsiteY3" fmla="*/ 862501 h 1405071"/>
                <a:gd name="connsiteX4" fmla="*/ 4827343 w 5310235"/>
                <a:gd name="connsiteY4" fmla="*/ 1405071 h 1405071"/>
                <a:gd name="connsiteX5" fmla="*/ 368592 w 5310235"/>
                <a:gd name="connsiteY5" fmla="*/ 1328871 h 1405071"/>
                <a:gd name="connsiteX6" fmla="*/ 0 w 5310235"/>
                <a:gd name="connsiteY6" fmla="*/ 862501 h 1405071"/>
                <a:gd name="connsiteX7" fmla="*/ 259187 w 5310235"/>
                <a:gd name="connsiteY7" fmla="*/ 318894 h 1405071"/>
                <a:gd name="connsiteX8" fmla="*/ 2299518 w 5310235"/>
                <a:gd name="connsiteY8" fmla="*/ 215271 h 1405071"/>
                <a:gd name="connsiteX9" fmla="*/ 4415961 w 5310235"/>
                <a:gd name="connsiteY9" fmla="*/ 261598 h 1405071"/>
                <a:gd name="connsiteX10" fmla="*/ 4291814 w 5310235"/>
                <a:gd name="connsiteY10" fmla="*/ 0 h 1405071"/>
                <a:gd name="connsiteX0" fmla="*/ 4291814 w 5310235"/>
                <a:gd name="connsiteY0" fmla="*/ 0 h 1405071"/>
                <a:gd name="connsiteX1" fmla="*/ 4647423 w 5310235"/>
                <a:gd name="connsiteY1" fmla="*/ 263675 h 1405071"/>
                <a:gd name="connsiteX2" fmla="*/ 5139948 w 5310235"/>
                <a:gd name="connsiteY2" fmla="*/ 268094 h 1405071"/>
                <a:gd name="connsiteX3" fmla="*/ 5310235 w 5310235"/>
                <a:gd name="connsiteY3" fmla="*/ 862501 h 1405071"/>
                <a:gd name="connsiteX4" fmla="*/ 4827343 w 5310235"/>
                <a:gd name="connsiteY4" fmla="*/ 1405071 h 1405071"/>
                <a:gd name="connsiteX5" fmla="*/ 292392 w 5310235"/>
                <a:gd name="connsiteY5" fmla="*/ 1252671 h 1405071"/>
                <a:gd name="connsiteX6" fmla="*/ 0 w 5310235"/>
                <a:gd name="connsiteY6" fmla="*/ 862501 h 1405071"/>
                <a:gd name="connsiteX7" fmla="*/ 259187 w 5310235"/>
                <a:gd name="connsiteY7" fmla="*/ 318894 h 1405071"/>
                <a:gd name="connsiteX8" fmla="*/ 2299518 w 5310235"/>
                <a:gd name="connsiteY8" fmla="*/ 215271 h 1405071"/>
                <a:gd name="connsiteX9" fmla="*/ 4415961 w 5310235"/>
                <a:gd name="connsiteY9" fmla="*/ 261598 h 1405071"/>
                <a:gd name="connsiteX10" fmla="*/ 4291814 w 5310235"/>
                <a:gd name="connsiteY10" fmla="*/ 0 h 14050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52671 h 1303471"/>
                <a:gd name="connsiteX6" fmla="*/ 0 w 5310235"/>
                <a:gd name="connsiteY6" fmla="*/ 862501 h 1303471"/>
                <a:gd name="connsiteX7" fmla="*/ 259187 w 5310235"/>
                <a:gd name="connsiteY7" fmla="*/ 3188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59187 w 5310235"/>
                <a:gd name="connsiteY7" fmla="*/ 3188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97287 w 5310235"/>
                <a:gd name="connsiteY7" fmla="*/ 3569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97287 w 5310235"/>
                <a:gd name="connsiteY7" fmla="*/ 356994 h 1303471"/>
                <a:gd name="connsiteX8" fmla="*/ 2312218 w 5310235"/>
                <a:gd name="connsiteY8" fmla="*/ 2787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235" h="1303471">
                  <a:moveTo>
                    <a:pt x="4291814" y="0"/>
                  </a:moveTo>
                  <a:lnTo>
                    <a:pt x="4647423" y="263675"/>
                  </a:lnTo>
                  <a:lnTo>
                    <a:pt x="5139948" y="268094"/>
                  </a:lnTo>
                  <a:lnTo>
                    <a:pt x="5310235" y="862501"/>
                  </a:lnTo>
                  <a:lnTo>
                    <a:pt x="4827343" y="1303471"/>
                  </a:lnTo>
                  <a:lnTo>
                    <a:pt x="292392" y="1201871"/>
                  </a:lnTo>
                  <a:lnTo>
                    <a:pt x="0" y="862501"/>
                  </a:lnTo>
                  <a:lnTo>
                    <a:pt x="297287" y="356994"/>
                  </a:lnTo>
                  <a:lnTo>
                    <a:pt x="2312218" y="278771"/>
                  </a:lnTo>
                  <a:lnTo>
                    <a:pt x="4415961" y="261598"/>
                  </a:lnTo>
                  <a:lnTo>
                    <a:pt x="4291814" y="0"/>
                  </a:lnTo>
                  <a:close/>
                </a:path>
              </a:pathLst>
            </a:custGeom>
            <a:pattFill prst="ltUpDiag">
              <a:fgClr>
                <a:schemeClr val="accent5"/>
              </a:fgClr>
              <a:bgClr>
                <a:schemeClr val="bg1"/>
              </a:bgClr>
            </a:patt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20">
              <a:extLst>
                <a:ext uri="{FF2B5EF4-FFF2-40B4-BE49-F238E27FC236}">
                  <a16:creationId xmlns:a16="http://schemas.microsoft.com/office/drawing/2014/main" id="{3AC3F432-A83C-D1DA-D26F-7BACC835CABC}"/>
                </a:ext>
              </a:extLst>
            </p:cNvPr>
            <p:cNvSpPr/>
            <p:nvPr/>
          </p:nvSpPr>
          <p:spPr>
            <a:xfrm rot="16200000" flipH="1">
              <a:off x="6501171" y="3583389"/>
              <a:ext cx="2298000" cy="2606414"/>
            </a:xfrm>
            <a:custGeom>
              <a:avLst/>
              <a:gdLst>
                <a:gd name="connsiteX0" fmla="*/ 4291814 w 5310235"/>
                <a:gd name="connsiteY0" fmla="*/ 0 h 1328871"/>
                <a:gd name="connsiteX1" fmla="*/ 4647423 w 5310235"/>
                <a:gd name="connsiteY1" fmla="*/ 263675 h 1328871"/>
                <a:gd name="connsiteX2" fmla="*/ 5139948 w 5310235"/>
                <a:gd name="connsiteY2" fmla="*/ 268094 h 1328871"/>
                <a:gd name="connsiteX3" fmla="*/ 5310235 w 5310235"/>
                <a:gd name="connsiteY3" fmla="*/ 862501 h 1328871"/>
                <a:gd name="connsiteX4" fmla="*/ 4776543 w 5310235"/>
                <a:gd name="connsiteY4" fmla="*/ 1265371 h 1328871"/>
                <a:gd name="connsiteX5" fmla="*/ 368592 w 5310235"/>
                <a:gd name="connsiteY5" fmla="*/ 1328871 h 1328871"/>
                <a:gd name="connsiteX6" fmla="*/ 0 w 5310235"/>
                <a:gd name="connsiteY6" fmla="*/ 862501 h 1328871"/>
                <a:gd name="connsiteX7" fmla="*/ 259187 w 5310235"/>
                <a:gd name="connsiteY7" fmla="*/ 318894 h 1328871"/>
                <a:gd name="connsiteX8" fmla="*/ 2083618 w 5310235"/>
                <a:gd name="connsiteY8" fmla="*/ 240671 h 1328871"/>
                <a:gd name="connsiteX9" fmla="*/ 4415961 w 5310235"/>
                <a:gd name="connsiteY9" fmla="*/ 261598 h 1328871"/>
                <a:gd name="connsiteX0" fmla="*/ 4291814 w 5310235"/>
                <a:gd name="connsiteY0" fmla="*/ 0 h 1328871"/>
                <a:gd name="connsiteX1" fmla="*/ 4647423 w 5310235"/>
                <a:gd name="connsiteY1" fmla="*/ 263675 h 1328871"/>
                <a:gd name="connsiteX2" fmla="*/ 5139948 w 5310235"/>
                <a:gd name="connsiteY2" fmla="*/ 268094 h 1328871"/>
                <a:gd name="connsiteX3" fmla="*/ 5310235 w 5310235"/>
                <a:gd name="connsiteY3" fmla="*/ 862501 h 1328871"/>
                <a:gd name="connsiteX4" fmla="*/ 4776543 w 5310235"/>
                <a:gd name="connsiteY4" fmla="*/ 1265371 h 1328871"/>
                <a:gd name="connsiteX5" fmla="*/ 368592 w 5310235"/>
                <a:gd name="connsiteY5" fmla="*/ 1328871 h 1328871"/>
                <a:gd name="connsiteX6" fmla="*/ 0 w 5310235"/>
                <a:gd name="connsiteY6" fmla="*/ 862501 h 1328871"/>
                <a:gd name="connsiteX7" fmla="*/ 259187 w 5310235"/>
                <a:gd name="connsiteY7" fmla="*/ 318894 h 1328871"/>
                <a:gd name="connsiteX8" fmla="*/ 2299518 w 5310235"/>
                <a:gd name="connsiteY8" fmla="*/ 215271 h 1328871"/>
                <a:gd name="connsiteX9" fmla="*/ 4415961 w 5310235"/>
                <a:gd name="connsiteY9" fmla="*/ 261598 h 1328871"/>
                <a:gd name="connsiteX10" fmla="*/ 4291814 w 5310235"/>
                <a:gd name="connsiteY10" fmla="*/ 0 h 1328871"/>
                <a:gd name="connsiteX0" fmla="*/ 4291814 w 5310235"/>
                <a:gd name="connsiteY0" fmla="*/ 0 h 1405071"/>
                <a:gd name="connsiteX1" fmla="*/ 4647423 w 5310235"/>
                <a:gd name="connsiteY1" fmla="*/ 263675 h 1405071"/>
                <a:gd name="connsiteX2" fmla="*/ 5139948 w 5310235"/>
                <a:gd name="connsiteY2" fmla="*/ 268094 h 1405071"/>
                <a:gd name="connsiteX3" fmla="*/ 5310235 w 5310235"/>
                <a:gd name="connsiteY3" fmla="*/ 862501 h 1405071"/>
                <a:gd name="connsiteX4" fmla="*/ 4827343 w 5310235"/>
                <a:gd name="connsiteY4" fmla="*/ 1405071 h 1405071"/>
                <a:gd name="connsiteX5" fmla="*/ 368592 w 5310235"/>
                <a:gd name="connsiteY5" fmla="*/ 1328871 h 1405071"/>
                <a:gd name="connsiteX6" fmla="*/ 0 w 5310235"/>
                <a:gd name="connsiteY6" fmla="*/ 862501 h 1405071"/>
                <a:gd name="connsiteX7" fmla="*/ 259187 w 5310235"/>
                <a:gd name="connsiteY7" fmla="*/ 318894 h 1405071"/>
                <a:gd name="connsiteX8" fmla="*/ 2299518 w 5310235"/>
                <a:gd name="connsiteY8" fmla="*/ 215271 h 1405071"/>
                <a:gd name="connsiteX9" fmla="*/ 4415961 w 5310235"/>
                <a:gd name="connsiteY9" fmla="*/ 261598 h 1405071"/>
                <a:gd name="connsiteX10" fmla="*/ 4291814 w 5310235"/>
                <a:gd name="connsiteY10" fmla="*/ 0 h 1405071"/>
                <a:gd name="connsiteX0" fmla="*/ 4291814 w 5310235"/>
                <a:gd name="connsiteY0" fmla="*/ 0 h 1405071"/>
                <a:gd name="connsiteX1" fmla="*/ 4647423 w 5310235"/>
                <a:gd name="connsiteY1" fmla="*/ 263675 h 1405071"/>
                <a:gd name="connsiteX2" fmla="*/ 5139948 w 5310235"/>
                <a:gd name="connsiteY2" fmla="*/ 268094 h 1405071"/>
                <a:gd name="connsiteX3" fmla="*/ 5310235 w 5310235"/>
                <a:gd name="connsiteY3" fmla="*/ 862501 h 1405071"/>
                <a:gd name="connsiteX4" fmla="*/ 4827343 w 5310235"/>
                <a:gd name="connsiteY4" fmla="*/ 1405071 h 1405071"/>
                <a:gd name="connsiteX5" fmla="*/ 292392 w 5310235"/>
                <a:gd name="connsiteY5" fmla="*/ 1252671 h 1405071"/>
                <a:gd name="connsiteX6" fmla="*/ 0 w 5310235"/>
                <a:gd name="connsiteY6" fmla="*/ 862501 h 1405071"/>
                <a:gd name="connsiteX7" fmla="*/ 259187 w 5310235"/>
                <a:gd name="connsiteY7" fmla="*/ 318894 h 1405071"/>
                <a:gd name="connsiteX8" fmla="*/ 2299518 w 5310235"/>
                <a:gd name="connsiteY8" fmla="*/ 215271 h 1405071"/>
                <a:gd name="connsiteX9" fmla="*/ 4415961 w 5310235"/>
                <a:gd name="connsiteY9" fmla="*/ 261598 h 1405071"/>
                <a:gd name="connsiteX10" fmla="*/ 4291814 w 5310235"/>
                <a:gd name="connsiteY10" fmla="*/ 0 h 14050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52671 h 1303471"/>
                <a:gd name="connsiteX6" fmla="*/ 0 w 5310235"/>
                <a:gd name="connsiteY6" fmla="*/ 862501 h 1303471"/>
                <a:gd name="connsiteX7" fmla="*/ 259187 w 5310235"/>
                <a:gd name="connsiteY7" fmla="*/ 3188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59187 w 5310235"/>
                <a:gd name="connsiteY7" fmla="*/ 3188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97287 w 5310235"/>
                <a:gd name="connsiteY7" fmla="*/ 356994 h 1303471"/>
                <a:gd name="connsiteX8" fmla="*/ 2299518 w 5310235"/>
                <a:gd name="connsiteY8" fmla="*/ 2152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291814 w 5310235"/>
                <a:gd name="connsiteY0" fmla="*/ 0 h 1303471"/>
                <a:gd name="connsiteX1" fmla="*/ 4647423 w 5310235"/>
                <a:gd name="connsiteY1" fmla="*/ 263675 h 1303471"/>
                <a:gd name="connsiteX2" fmla="*/ 5139948 w 5310235"/>
                <a:gd name="connsiteY2" fmla="*/ 268094 h 1303471"/>
                <a:gd name="connsiteX3" fmla="*/ 5310235 w 5310235"/>
                <a:gd name="connsiteY3" fmla="*/ 862501 h 1303471"/>
                <a:gd name="connsiteX4" fmla="*/ 4827343 w 5310235"/>
                <a:gd name="connsiteY4" fmla="*/ 1303471 h 1303471"/>
                <a:gd name="connsiteX5" fmla="*/ 292392 w 5310235"/>
                <a:gd name="connsiteY5" fmla="*/ 1201871 h 1303471"/>
                <a:gd name="connsiteX6" fmla="*/ 0 w 5310235"/>
                <a:gd name="connsiteY6" fmla="*/ 862501 h 1303471"/>
                <a:gd name="connsiteX7" fmla="*/ 297287 w 5310235"/>
                <a:gd name="connsiteY7" fmla="*/ 356994 h 1303471"/>
                <a:gd name="connsiteX8" fmla="*/ 2312218 w 5310235"/>
                <a:gd name="connsiteY8" fmla="*/ 278771 h 1303471"/>
                <a:gd name="connsiteX9" fmla="*/ 4415961 w 5310235"/>
                <a:gd name="connsiteY9" fmla="*/ 261598 h 1303471"/>
                <a:gd name="connsiteX10" fmla="*/ 4291814 w 5310235"/>
                <a:gd name="connsiteY10" fmla="*/ 0 h 1303471"/>
                <a:gd name="connsiteX0" fmla="*/ 4364385 w 5310235"/>
                <a:gd name="connsiteY0" fmla="*/ 0 h 1259928"/>
                <a:gd name="connsiteX1" fmla="*/ 4647423 w 5310235"/>
                <a:gd name="connsiteY1" fmla="*/ 220132 h 1259928"/>
                <a:gd name="connsiteX2" fmla="*/ 5139948 w 5310235"/>
                <a:gd name="connsiteY2" fmla="*/ 224551 h 1259928"/>
                <a:gd name="connsiteX3" fmla="*/ 5310235 w 5310235"/>
                <a:gd name="connsiteY3" fmla="*/ 818958 h 1259928"/>
                <a:gd name="connsiteX4" fmla="*/ 4827343 w 5310235"/>
                <a:gd name="connsiteY4" fmla="*/ 1259928 h 1259928"/>
                <a:gd name="connsiteX5" fmla="*/ 292392 w 5310235"/>
                <a:gd name="connsiteY5" fmla="*/ 1158328 h 1259928"/>
                <a:gd name="connsiteX6" fmla="*/ 0 w 5310235"/>
                <a:gd name="connsiteY6" fmla="*/ 818958 h 1259928"/>
                <a:gd name="connsiteX7" fmla="*/ 297287 w 5310235"/>
                <a:gd name="connsiteY7" fmla="*/ 313451 h 1259928"/>
                <a:gd name="connsiteX8" fmla="*/ 2312218 w 5310235"/>
                <a:gd name="connsiteY8" fmla="*/ 235228 h 1259928"/>
                <a:gd name="connsiteX9" fmla="*/ 4415961 w 5310235"/>
                <a:gd name="connsiteY9" fmla="*/ 218055 h 1259928"/>
                <a:gd name="connsiteX10" fmla="*/ 4364385 w 5310235"/>
                <a:gd name="connsiteY10" fmla="*/ 0 h 1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235" h="1259928">
                  <a:moveTo>
                    <a:pt x="4364385" y="0"/>
                  </a:moveTo>
                  <a:lnTo>
                    <a:pt x="4647423" y="220132"/>
                  </a:lnTo>
                  <a:lnTo>
                    <a:pt x="5139948" y="224551"/>
                  </a:lnTo>
                  <a:lnTo>
                    <a:pt x="5310235" y="818958"/>
                  </a:lnTo>
                  <a:lnTo>
                    <a:pt x="4827343" y="1259928"/>
                  </a:lnTo>
                  <a:lnTo>
                    <a:pt x="292392" y="1158328"/>
                  </a:lnTo>
                  <a:lnTo>
                    <a:pt x="0" y="818958"/>
                  </a:lnTo>
                  <a:lnTo>
                    <a:pt x="297287" y="313451"/>
                  </a:lnTo>
                  <a:lnTo>
                    <a:pt x="2312218" y="235228"/>
                  </a:lnTo>
                  <a:lnTo>
                    <a:pt x="4415961" y="218055"/>
                  </a:lnTo>
                  <a:lnTo>
                    <a:pt x="4364385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E6D62A-9DD1-33A7-B902-6913629B1476}"/>
              </a:ext>
            </a:extLst>
          </p:cNvPr>
          <p:cNvSpPr/>
          <p:nvPr/>
        </p:nvSpPr>
        <p:spPr>
          <a:xfrm>
            <a:off x="6908756" y="1358048"/>
            <a:ext cx="2454150" cy="2107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ja-JP" alt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働く世代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Segoe UI" panose="020B0502040204020203" pitchFamily="34" charset="0"/>
            </a:endParaRPr>
          </a:p>
          <a:p>
            <a:pPr>
              <a:lnSpc>
                <a:spcPct val="130000"/>
              </a:lnSpc>
            </a:pPr>
            <a:r>
              <a:rPr lang="ja-JP" alt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３人に１人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Segoe UI" panose="020B0502040204020203" pitchFamily="34" charset="0"/>
              </a:rPr>
              <a:t>はがんを罹患しています。</a:t>
            </a:r>
            <a:endParaRPr kumimoji="1" lang="ja-JP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3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00472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: 塗りつぶしなし 9">
            <a:extLst>
              <a:ext uri="{FF2B5EF4-FFF2-40B4-BE49-F238E27FC236}">
                <a16:creationId xmlns:a16="http://schemas.microsoft.com/office/drawing/2014/main" id="{66E6FA63-19F4-1416-D88F-D1C6D609CEA3}"/>
              </a:ext>
            </a:extLst>
          </p:cNvPr>
          <p:cNvSpPr/>
          <p:nvPr/>
        </p:nvSpPr>
        <p:spPr>
          <a:xfrm>
            <a:off x="1128203" y="3502845"/>
            <a:ext cx="2745932" cy="2763126"/>
          </a:xfrm>
          <a:prstGeom prst="donut">
            <a:avLst>
              <a:gd name="adj" fmla="val 158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rgbClr val="FF0066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乗算記号 11">
            <a:extLst>
              <a:ext uri="{FF2B5EF4-FFF2-40B4-BE49-F238E27FC236}">
                <a16:creationId xmlns:a16="http://schemas.microsoft.com/office/drawing/2014/main" id="{9FBFE7BD-8652-E6FB-F426-28E6755F7DB4}"/>
              </a:ext>
            </a:extLst>
          </p:cNvPr>
          <p:cNvSpPr/>
          <p:nvPr/>
        </p:nvSpPr>
        <p:spPr>
          <a:xfrm>
            <a:off x="5295038" y="2842250"/>
            <a:ext cx="4294105" cy="4013235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3972519" y="4078909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b="1" dirty="0">
                <a:solidFill>
                  <a:schemeClr val="accent5">
                    <a:alpha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or</a:t>
            </a:r>
            <a:endParaRPr kumimoji="1" lang="ja-JP" altLang="en-US" sz="4400" dirty="0">
              <a:solidFill>
                <a:schemeClr val="accent5">
                  <a:alpha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214435" y="1068327"/>
            <a:ext cx="9569886" cy="2286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１年間のうち、和歌山県内でがんで亡くなる人は、</a:t>
            </a:r>
          </a:p>
          <a:p>
            <a:pPr>
              <a:lnSpc>
                <a:spcPct val="130000"/>
              </a:lnSpc>
            </a:pPr>
            <a:r>
              <a:rPr lang="ja-JP" altLang="en-US" sz="5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約</a:t>
            </a:r>
            <a:r>
              <a:rPr lang="en-US" altLang="ja-JP" sz="5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1,000</a:t>
            </a:r>
            <a:r>
              <a:rPr lang="ja-JP" altLang="en-US" sz="5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人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である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。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59939" y="119808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Q</a:t>
            </a:r>
            <a:r>
              <a:rPr lang="ja-JP" altLang="en-US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２</a:t>
            </a:r>
            <a:endParaRPr kumimoji="1" lang="ja-JP" altLang="en-US" sz="6000" dirty="0">
              <a:solidFill>
                <a:srgbClr val="4BACC6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72680" y="509594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どのくらいの人が、がんで亡くなるの？</a:t>
            </a:r>
          </a:p>
        </p:txBody>
      </p:sp>
    </p:spTree>
    <p:extLst>
      <p:ext uri="{BB962C8B-B14F-4D97-AF65-F5344CB8AC3E}">
        <p14:creationId xmlns:p14="http://schemas.microsoft.com/office/powerpoint/2010/main" val="5670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00472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128995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lang="ja-JP" altLang="en-US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２</a:t>
            </a:r>
            <a:endParaRPr kumimoji="1" lang="ja-JP" altLang="en-US" sz="6000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361626" y="1427275"/>
            <a:ext cx="8136904" cy="831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こたえは      です。</a:t>
            </a:r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7F94218-294D-90E4-B7D1-865380FB2251}"/>
              </a:ext>
            </a:extLst>
          </p:cNvPr>
          <p:cNvSpPr/>
          <p:nvPr/>
        </p:nvSpPr>
        <p:spPr>
          <a:xfrm>
            <a:off x="275479" y="2929982"/>
            <a:ext cx="7083330" cy="178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kumimoji="1" lang="ja-JP" altLang="en-US" sz="4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約</a:t>
            </a:r>
            <a:r>
              <a:rPr kumimoji="1" lang="en-US" altLang="ja-JP" sz="6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3,300</a:t>
            </a:r>
            <a:r>
              <a:rPr kumimoji="1" lang="ja-JP" altLang="en-US" sz="4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人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で、およそ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2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４人に１人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ががんで亡くなっています。</a:t>
            </a:r>
            <a:endParaRPr kumimoji="1" lang="ja-JP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73308" y="518781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どのくらいの人が、がんで亡くなるの？</a:t>
            </a:r>
            <a:endParaRPr kumimoji="1" lang="ja-JP" altLang="en-US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251483" y="2540736"/>
            <a:ext cx="6971086" cy="62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１年間のうち、和歌山県内でがんで亡くなる人は、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359466" y="4832642"/>
            <a:ext cx="4496976" cy="1538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また、１年間のうち、人口のおよそ１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/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１００にあたる</a:t>
            </a:r>
            <a:r>
              <a:rPr lang="ja-JP" altLang="en-US" sz="2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約</a:t>
            </a:r>
            <a:r>
              <a:rPr lang="en-US" altLang="ja-JP" sz="32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8,500</a:t>
            </a:r>
            <a:r>
              <a:rPr lang="ja-JP" altLang="en-US" sz="2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人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が、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和歌山県内でがんに罹っています。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" name="乗算記号 11">
            <a:extLst>
              <a:ext uri="{FF2B5EF4-FFF2-40B4-BE49-F238E27FC236}">
                <a16:creationId xmlns:a16="http://schemas.microsoft.com/office/drawing/2014/main" id="{3BD0CDD2-7367-CA00-355D-E96B3D4BC275}"/>
              </a:ext>
            </a:extLst>
          </p:cNvPr>
          <p:cNvSpPr/>
          <p:nvPr/>
        </p:nvSpPr>
        <p:spPr>
          <a:xfrm>
            <a:off x="3010944" y="1474213"/>
            <a:ext cx="1025210" cy="998136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F159AF1-327A-6ADB-AD8F-5161A748B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146" y="3713979"/>
            <a:ext cx="3947378" cy="271655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9C595DA-DE61-D275-B268-83FADE9E0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136" y="1321137"/>
            <a:ext cx="3136185" cy="217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00472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: 塗りつぶしなし 9">
            <a:extLst>
              <a:ext uri="{FF2B5EF4-FFF2-40B4-BE49-F238E27FC236}">
                <a16:creationId xmlns:a16="http://schemas.microsoft.com/office/drawing/2014/main" id="{66E6FA63-19F4-1416-D88F-D1C6D609CEA3}"/>
              </a:ext>
            </a:extLst>
          </p:cNvPr>
          <p:cNvSpPr/>
          <p:nvPr/>
        </p:nvSpPr>
        <p:spPr>
          <a:xfrm>
            <a:off x="1128203" y="3502845"/>
            <a:ext cx="2745932" cy="2763126"/>
          </a:xfrm>
          <a:prstGeom prst="donut">
            <a:avLst>
              <a:gd name="adj" fmla="val 158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rgbClr val="FF0066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乗算記号 11">
            <a:extLst>
              <a:ext uri="{FF2B5EF4-FFF2-40B4-BE49-F238E27FC236}">
                <a16:creationId xmlns:a16="http://schemas.microsoft.com/office/drawing/2014/main" id="{9FBFE7BD-8652-E6FB-F426-28E6755F7DB4}"/>
              </a:ext>
            </a:extLst>
          </p:cNvPr>
          <p:cNvSpPr/>
          <p:nvPr/>
        </p:nvSpPr>
        <p:spPr>
          <a:xfrm>
            <a:off x="5295038" y="2842250"/>
            <a:ext cx="4294105" cy="4013235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3972519" y="4078909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b="1" dirty="0">
                <a:solidFill>
                  <a:schemeClr val="accent5">
                    <a:alpha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or</a:t>
            </a:r>
            <a:endParaRPr kumimoji="1" lang="ja-JP" altLang="en-US" sz="4400" dirty="0">
              <a:solidFill>
                <a:schemeClr val="accent5">
                  <a:alpha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488503" y="1150191"/>
            <a:ext cx="8784977" cy="2286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がんと診断された人が、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5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年後に生存している確率は </a:t>
            </a:r>
            <a:r>
              <a:rPr lang="en-US" altLang="ja-JP" sz="5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30</a:t>
            </a:r>
            <a:r>
              <a:rPr lang="ja-JP" altLang="en-US" sz="32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％ 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である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。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210689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Q</a:t>
            </a:r>
            <a:r>
              <a:rPr lang="ja-JP" altLang="en-US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３</a:t>
            </a:r>
            <a:endParaRPr kumimoji="1" lang="ja-JP" altLang="en-US" sz="6000" dirty="0">
              <a:solidFill>
                <a:srgbClr val="4BACC6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68988" y="523319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がんの生存率はどれくらい？</a:t>
            </a:r>
          </a:p>
        </p:txBody>
      </p:sp>
    </p:spTree>
    <p:extLst>
      <p:ext uri="{BB962C8B-B14F-4D97-AF65-F5344CB8AC3E}">
        <p14:creationId xmlns:p14="http://schemas.microsoft.com/office/powerpoint/2010/main" val="424772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00472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128995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lang="ja-JP" altLang="en-US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３</a:t>
            </a:r>
            <a:endParaRPr kumimoji="1" lang="ja-JP" altLang="en-US" sz="6000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431718" y="1188085"/>
            <a:ext cx="8136904" cy="100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こたえは      です。</a:t>
            </a:r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7F94218-294D-90E4-B7D1-865380FB2251}"/>
              </a:ext>
            </a:extLst>
          </p:cNvPr>
          <p:cNvSpPr/>
          <p:nvPr/>
        </p:nvSpPr>
        <p:spPr>
          <a:xfrm>
            <a:off x="4177347" y="1928446"/>
            <a:ext cx="5159389" cy="1252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kumimoji="1" lang="en-US" altLang="ja-JP" sz="6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66.2</a:t>
            </a:r>
            <a:r>
              <a:rPr kumimoji="1" lang="ja-JP" altLang="en-US" sz="2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％</a:t>
            </a:r>
            <a:r>
              <a:rPr kumimoji="1" lang="ja-JP" altLang="en-US" sz="20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（全がん）　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です。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421454" y="2238734"/>
            <a:ext cx="7260444" cy="87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がんと診断された人が、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５年後に生存している確率は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438959" y="3227774"/>
            <a:ext cx="4760312" cy="2331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医療の目覚ましい進歩などにより、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がんの５年生存率は上昇しています。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がんの種別や治療を始めるステージ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等により生存率は異なりますが、</a:t>
            </a:r>
          </a:p>
          <a:p>
            <a:pPr>
              <a:lnSpc>
                <a:spcPct val="130000"/>
              </a:lnSpc>
            </a:pPr>
            <a:r>
              <a:rPr lang="ja-JP" alt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早期発見・早期治療により、</a:t>
            </a:r>
            <a:endParaRPr lang="en-US" altLang="ja-JP" b="1" u="sng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多くのがんで生存率が</a:t>
            </a:r>
            <a:r>
              <a:rPr lang="ja-JP" altLang="en-US" sz="2400" b="1" u="sng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９割</a:t>
            </a:r>
            <a:r>
              <a:rPr lang="ja-JP" alt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を超えます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。</a:t>
            </a:r>
            <a:endParaRPr lang="ja-JP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乗算記号 11">
            <a:extLst>
              <a:ext uri="{FF2B5EF4-FFF2-40B4-BE49-F238E27FC236}">
                <a16:creationId xmlns:a16="http://schemas.microsoft.com/office/drawing/2014/main" id="{9FBFE7BD-8652-E6FB-F426-28E6755F7DB4}"/>
              </a:ext>
            </a:extLst>
          </p:cNvPr>
          <p:cNvSpPr/>
          <p:nvPr/>
        </p:nvSpPr>
        <p:spPr>
          <a:xfrm>
            <a:off x="3051901" y="1237831"/>
            <a:ext cx="1025210" cy="998136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A9665CE-E193-3D40-7DB1-9EE949478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84" y="3317873"/>
            <a:ext cx="4697851" cy="2555919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4850739" y="3090153"/>
            <a:ext cx="3485543" cy="340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■ ５がんのステージ別</a:t>
            </a:r>
            <a:r>
              <a:rPr lang="en-US" altLang="ja-JP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5</a:t>
            </a:r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年生存率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35F62E5-8E4B-6501-E4B7-2D66561054F4}"/>
              </a:ext>
            </a:extLst>
          </p:cNvPr>
          <p:cNvSpPr/>
          <p:nvPr/>
        </p:nvSpPr>
        <p:spPr>
          <a:xfrm>
            <a:off x="396414" y="5750653"/>
            <a:ext cx="6052294" cy="546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早期発見には、定期的な</a:t>
            </a:r>
            <a:r>
              <a:rPr lang="ja-JP" altLang="en-US" sz="2400" b="1" u="sng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がん検診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が有効です。</a:t>
            </a:r>
            <a:endParaRPr kumimoji="1" lang="ja-JP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73308" y="518781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がんの生存率はどれくらい？</a:t>
            </a:r>
            <a:endParaRPr kumimoji="1" lang="ja-JP" altLang="en-US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ABA256F-3DD0-577B-AD42-7FB791B8C100}"/>
              </a:ext>
            </a:extLst>
          </p:cNvPr>
          <p:cNvSpPr/>
          <p:nvPr/>
        </p:nvSpPr>
        <p:spPr>
          <a:xfrm>
            <a:off x="6050080" y="5949280"/>
            <a:ext cx="3367416" cy="579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多くのがんは治療後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年間再発しなければその後再発の</a:t>
            </a:r>
            <a:endParaRPr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可能性は低くなるといわれています。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7806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00472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: 塗りつぶしなし 9">
            <a:extLst>
              <a:ext uri="{FF2B5EF4-FFF2-40B4-BE49-F238E27FC236}">
                <a16:creationId xmlns:a16="http://schemas.microsoft.com/office/drawing/2014/main" id="{66E6FA63-19F4-1416-D88F-D1C6D609CEA3}"/>
              </a:ext>
            </a:extLst>
          </p:cNvPr>
          <p:cNvSpPr/>
          <p:nvPr/>
        </p:nvSpPr>
        <p:spPr>
          <a:xfrm>
            <a:off x="1128203" y="3502845"/>
            <a:ext cx="2745932" cy="2763126"/>
          </a:xfrm>
          <a:prstGeom prst="donut">
            <a:avLst>
              <a:gd name="adj" fmla="val 158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rgbClr val="FF0066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乗算記号 11">
            <a:extLst>
              <a:ext uri="{FF2B5EF4-FFF2-40B4-BE49-F238E27FC236}">
                <a16:creationId xmlns:a16="http://schemas.microsoft.com/office/drawing/2014/main" id="{9FBFE7BD-8652-E6FB-F426-28E6755F7DB4}"/>
              </a:ext>
            </a:extLst>
          </p:cNvPr>
          <p:cNvSpPr/>
          <p:nvPr/>
        </p:nvSpPr>
        <p:spPr>
          <a:xfrm>
            <a:off x="5295038" y="2842250"/>
            <a:ext cx="4294105" cy="4013235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3972519" y="4078909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b="1" dirty="0">
                <a:solidFill>
                  <a:schemeClr val="accent5">
                    <a:alpha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or</a:t>
            </a:r>
            <a:endParaRPr kumimoji="1" lang="ja-JP" altLang="en-US" sz="4400" dirty="0">
              <a:solidFill>
                <a:schemeClr val="accent5">
                  <a:alpha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632520" y="1160661"/>
            <a:ext cx="8208912" cy="2048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ja-JP" altLang="en-US" sz="4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がん検診</a:t>
            </a:r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</a:t>
            </a: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+mn-cs"/>
              </a:rPr>
              <a:t>症状が出たら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+mn-cs"/>
              </a:rPr>
              <a:t>すぐに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G丸ｺﾞｼｯｸM-PRO" panose="020F0400000000000000" pitchFamily="50" charset="-128"/>
              <a:ea typeface="HG丸ｺﾞｼｯｸM-PRO" panose="020F0400000000000000" pitchFamily="50" charset="-128"/>
              <a:cs typeface="+mn-cs"/>
            </a:endParaRPr>
          </a:p>
          <a:p>
            <a:pPr>
              <a:lnSpc>
                <a:spcPct val="13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受けるべき。</a:t>
            </a:r>
            <a:endParaRPr lang="en-US" altLang="ja-JP" sz="4000" dirty="0">
              <a:solidFill>
                <a:schemeClr val="accent5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152890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Q</a:t>
            </a:r>
            <a:r>
              <a:rPr lang="ja-JP" altLang="en-US" sz="7200" b="1" dirty="0">
                <a:solidFill>
                  <a:srgbClr val="4BACC6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４</a:t>
            </a:r>
            <a:endParaRPr kumimoji="1" lang="ja-JP" altLang="en-US" sz="6000" dirty="0">
              <a:solidFill>
                <a:srgbClr val="4BACC6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73308" y="520152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がん検診を受けるタイミングは？</a:t>
            </a:r>
          </a:p>
        </p:txBody>
      </p:sp>
    </p:spTree>
    <p:extLst>
      <p:ext uri="{BB962C8B-B14F-4D97-AF65-F5344CB8AC3E}">
        <p14:creationId xmlns:p14="http://schemas.microsoft.com/office/powerpoint/2010/main" val="26001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10881"/>
            <a:ext cx="9906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kumimoji="1" lang="ja-JP" altLang="en-US" sz="23900" dirty="0">
              <a:solidFill>
                <a:schemeClr val="lt1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19287" y="260648"/>
            <a:ext cx="9433048" cy="6336704"/>
          </a:xfrm>
          <a:prstGeom prst="roundRect">
            <a:avLst>
              <a:gd name="adj" fmla="val 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200472" y="128995"/>
            <a:ext cx="2016223" cy="132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lang="ja-JP" altLang="en-US" sz="7200" b="1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４</a:t>
            </a:r>
            <a:endParaRPr kumimoji="1" lang="ja-JP" altLang="en-US" sz="6000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526027" y="1123147"/>
            <a:ext cx="7776864" cy="831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こたえは      です。</a:t>
            </a:r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7F94218-294D-90E4-B7D1-865380FB2251}"/>
              </a:ext>
            </a:extLst>
          </p:cNvPr>
          <p:cNvSpPr/>
          <p:nvPr/>
        </p:nvSpPr>
        <p:spPr>
          <a:xfrm>
            <a:off x="243379" y="3465212"/>
            <a:ext cx="4769847" cy="1220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ja-JP" altLang="en-US" sz="3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症状がない時から</a:t>
            </a:r>
            <a:endParaRPr lang="en-US" altLang="ja-JP" sz="3600" b="1" dirty="0">
              <a:solidFill>
                <a:schemeClr val="accent5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3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定期的ながん検診</a:t>
            </a:r>
            <a:endParaRPr lang="en-US" altLang="ja-JP" sz="3600" b="1" dirty="0">
              <a:solidFill>
                <a:schemeClr val="accent5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281049" y="2136620"/>
            <a:ext cx="8916245" cy="1353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多くの場合、早期のがんは自覚できる症状がありません。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また、</a:t>
            </a:r>
            <a:r>
              <a:rPr lang="ja-JP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早期のがんとして発見できる</a:t>
            </a:r>
            <a:endParaRPr lang="en-US" altLang="ja-JP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期間はわずか</a:t>
            </a:r>
            <a:r>
              <a:rPr lang="en-US" altLang="ja-JP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</a:t>
            </a:r>
            <a:r>
              <a:rPr lang="ja-JP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～</a:t>
            </a:r>
            <a:r>
              <a:rPr lang="en-US" altLang="ja-JP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</a:t>
            </a:r>
            <a:r>
              <a:rPr lang="ja-JP" altLang="en-US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年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です。</a:t>
            </a:r>
          </a:p>
          <a:p>
            <a:pPr>
              <a:lnSpc>
                <a:spcPct val="130000"/>
              </a:lnSpc>
            </a:pPr>
            <a:endParaRPr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4" name="乗算記号 11">
            <a:extLst>
              <a:ext uri="{FF2B5EF4-FFF2-40B4-BE49-F238E27FC236}">
                <a16:creationId xmlns:a16="http://schemas.microsoft.com/office/drawing/2014/main" id="{9FBFE7BD-8652-E6FB-F426-28E6755F7DB4}"/>
              </a:ext>
            </a:extLst>
          </p:cNvPr>
          <p:cNvSpPr/>
          <p:nvPr/>
        </p:nvSpPr>
        <p:spPr>
          <a:xfrm>
            <a:off x="3151371" y="1172991"/>
            <a:ext cx="1025210" cy="998136"/>
          </a:xfrm>
          <a:prstGeom prst="mathMultiply">
            <a:avLst>
              <a:gd name="adj1" fmla="val 900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12946EC-A8EE-FABD-9767-EAFE928A0024}"/>
              </a:ext>
            </a:extLst>
          </p:cNvPr>
          <p:cNvSpPr/>
          <p:nvPr/>
        </p:nvSpPr>
        <p:spPr>
          <a:xfrm>
            <a:off x="4732675" y="2721769"/>
            <a:ext cx="3485543" cy="340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■ 国が推奨する５つのがん検診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463BB32-251C-2E60-824B-7C3975D01A85}"/>
              </a:ext>
            </a:extLst>
          </p:cNvPr>
          <p:cNvSpPr/>
          <p:nvPr/>
        </p:nvSpPr>
        <p:spPr>
          <a:xfrm>
            <a:off x="1973308" y="518781"/>
            <a:ext cx="6652100" cy="759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accent5">
                    <a:alpha val="50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がん検診を受けるタイミングは？</a:t>
            </a:r>
            <a:endParaRPr kumimoji="1" lang="ja-JP" altLang="en-US" dirty="0">
              <a:solidFill>
                <a:schemeClr val="accent5">
                  <a:alpha val="50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231" y="2901138"/>
            <a:ext cx="2421297" cy="1466783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8350416" y="4205201"/>
            <a:ext cx="1469840" cy="335189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30</a:t>
            </a:r>
            <a:r>
              <a:rPr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歳以上は、</a:t>
            </a:r>
            <a:r>
              <a:rPr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HPV</a:t>
            </a:r>
            <a:r>
              <a:rPr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検査単独法も推奨</a:t>
            </a:r>
            <a:endParaRPr lang="en-US" altLang="ja-JP" sz="5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Meiryo UI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※</a:t>
            </a:r>
            <a:r>
              <a:rPr lang="ja-JP" altLang="en-US" sz="5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Meiryo UI" panose="020B0604030504040204" pitchFamily="50" charset="-128"/>
                <a:cs typeface="Segoe UI" panose="020B0502040204020203" pitchFamily="34" charset="0"/>
              </a:rPr>
              <a:t>自治体の選択により、実施。</a:t>
            </a:r>
            <a:endParaRPr lang="ja-JP" altLang="en-US" sz="7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Meiryo UI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792872" y="4277209"/>
            <a:ext cx="308013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出典</a:t>
            </a:r>
            <a:r>
              <a:rPr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：文部科学省　がん教育推進のための教材　</a:t>
            </a:r>
            <a:r>
              <a:rPr lang="en-US" altLang="ja-JP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一部追記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F6CE0E2-599C-AD31-4E99-4E5128F29F75}"/>
              </a:ext>
            </a:extLst>
          </p:cNvPr>
          <p:cNvSpPr/>
          <p:nvPr/>
        </p:nvSpPr>
        <p:spPr>
          <a:xfrm>
            <a:off x="269204" y="5318222"/>
            <a:ext cx="5854362" cy="1316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職場や市町村等が実施するがん検診を受診してください。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なお、</a:t>
            </a:r>
            <a:r>
              <a:rPr lang="ja-JP" altLang="en-US" sz="1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症状がある場合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は、がん検診ではなく、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600" b="1" dirty="0">
                <a:solidFill>
                  <a:schemeClr val="accent5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速やかに医療機関を受診</a:t>
            </a:r>
            <a:r>
              <a:rPr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してください。</a:t>
            </a:r>
            <a:endParaRPr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A830E379-028C-BE4C-BE8A-CE56F6200B51}"/>
              </a:ext>
            </a:extLst>
          </p:cNvPr>
          <p:cNvGrpSpPr/>
          <p:nvPr/>
        </p:nvGrpSpPr>
        <p:grpSpPr>
          <a:xfrm>
            <a:off x="7565186" y="550210"/>
            <a:ext cx="1917438" cy="2358012"/>
            <a:chOff x="7246240" y="1663696"/>
            <a:chExt cx="2424994" cy="1394120"/>
          </a:xfrm>
        </p:grpSpPr>
        <p:sp>
          <p:nvSpPr>
            <p:cNvPr id="33" name="フリーフォーム 32"/>
            <p:cNvSpPr/>
            <p:nvPr/>
          </p:nvSpPr>
          <p:spPr>
            <a:xfrm>
              <a:off x="7246240" y="1663696"/>
              <a:ext cx="2393983" cy="1354345"/>
            </a:xfrm>
            <a:custGeom>
              <a:avLst/>
              <a:gdLst>
                <a:gd name="connsiteX0" fmla="*/ 1876441 w 2393983"/>
                <a:gd name="connsiteY0" fmla="*/ 0 h 1354345"/>
                <a:gd name="connsiteX1" fmla="*/ 2319360 w 2393983"/>
                <a:gd name="connsiteY1" fmla="*/ 245682 h 1354345"/>
                <a:gd name="connsiteX2" fmla="*/ 2393981 w 2393983"/>
                <a:gd name="connsiteY2" fmla="*/ 866082 h 1354345"/>
                <a:gd name="connsiteX3" fmla="*/ 1935688 w 2393983"/>
                <a:gd name="connsiteY3" fmla="*/ 1169026 h 1354345"/>
                <a:gd name="connsiteX4" fmla="*/ 1689311 w 2393983"/>
                <a:gd name="connsiteY4" fmla="*/ 1161536 h 1354345"/>
                <a:gd name="connsiteX5" fmla="*/ 1534655 w 2393983"/>
                <a:gd name="connsiteY5" fmla="*/ 1354345 h 1354345"/>
                <a:gd name="connsiteX6" fmla="*/ 1573209 w 2393983"/>
                <a:gd name="connsiteY6" fmla="*/ 1158007 h 1354345"/>
                <a:gd name="connsiteX7" fmla="*/ 264618 w 2393983"/>
                <a:gd name="connsiteY7" fmla="*/ 1118226 h 1354345"/>
                <a:gd name="connsiteX8" fmla="*/ 0 w 2393983"/>
                <a:gd name="connsiteY8" fmla="*/ 713682 h 1354345"/>
                <a:gd name="connsiteX9" fmla="*/ 214321 w 2393983"/>
                <a:gd name="connsiteY9" fmla="*/ 182182 h 13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3983" h="1354345">
                  <a:moveTo>
                    <a:pt x="1876441" y="0"/>
                  </a:moveTo>
                  <a:lnTo>
                    <a:pt x="2319360" y="245682"/>
                  </a:lnTo>
                  <a:cubicBezTo>
                    <a:pt x="2318834" y="380515"/>
                    <a:pt x="2394507" y="731249"/>
                    <a:pt x="2393981" y="866082"/>
                  </a:cubicBezTo>
                  <a:lnTo>
                    <a:pt x="1935688" y="1169026"/>
                  </a:lnTo>
                  <a:lnTo>
                    <a:pt x="1689311" y="1161536"/>
                  </a:lnTo>
                  <a:lnTo>
                    <a:pt x="1534655" y="1354345"/>
                  </a:lnTo>
                  <a:lnTo>
                    <a:pt x="1573209" y="1158007"/>
                  </a:lnTo>
                  <a:lnTo>
                    <a:pt x="264618" y="1118226"/>
                  </a:lnTo>
                  <a:lnTo>
                    <a:pt x="0" y="713682"/>
                  </a:lnTo>
                  <a:lnTo>
                    <a:pt x="214321" y="182182"/>
                  </a:lnTo>
                  <a:close/>
                </a:path>
              </a:pathLst>
            </a:custGeom>
            <a:pattFill prst="ltUpDiag">
              <a:fgClr>
                <a:schemeClr val="accent5"/>
              </a:fgClr>
              <a:bgClr>
                <a:schemeClr val="bg1"/>
              </a:bgClr>
            </a:patt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7277251" y="1703471"/>
              <a:ext cx="2393983" cy="1354345"/>
            </a:xfrm>
            <a:custGeom>
              <a:avLst/>
              <a:gdLst>
                <a:gd name="connsiteX0" fmla="*/ 1876441 w 2393983"/>
                <a:gd name="connsiteY0" fmla="*/ 0 h 1354345"/>
                <a:gd name="connsiteX1" fmla="*/ 2319360 w 2393983"/>
                <a:gd name="connsiteY1" fmla="*/ 245682 h 1354345"/>
                <a:gd name="connsiteX2" fmla="*/ 2393981 w 2393983"/>
                <a:gd name="connsiteY2" fmla="*/ 866082 h 1354345"/>
                <a:gd name="connsiteX3" fmla="*/ 1935688 w 2393983"/>
                <a:gd name="connsiteY3" fmla="*/ 1169026 h 1354345"/>
                <a:gd name="connsiteX4" fmla="*/ 1689311 w 2393983"/>
                <a:gd name="connsiteY4" fmla="*/ 1161536 h 1354345"/>
                <a:gd name="connsiteX5" fmla="*/ 1534655 w 2393983"/>
                <a:gd name="connsiteY5" fmla="*/ 1354345 h 1354345"/>
                <a:gd name="connsiteX6" fmla="*/ 1573209 w 2393983"/>
                <a:gd name="connsiteY6" fmla="*/ 1158007 h 1354345"/>
                <a:gd name="connsiteX7" fmla="*/ 264618 w 2393983"/>
                <a:gd name="connsiteY7" fmla="*/ 1118226 h 1354345"/>
                <a:gd name="connsiteX8" fmla="*/ 0 w 2393983"/>
                <a:gd name="connsiteY8" fmla="*/ 713682 h 1354345"/>
                <a:gd name="connsiteX9" fmla="*/ 214321 w 2393983"/>
                <a:gd name="connsiteY9" fmla="*/ 182182 h 135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3983" h="1354345">
                  <a:moveTo>
                    <a:pt x="1876441" y="0"/>
                  </a:moveTo>
                  <a:lnTo>
                    <a:pt x="2319360" y="245682"/>
                  </a:lnTo>
                  <a:cubicBezTo>
                    <a:pt x="2318834" y="380515"/>
                    <a:pt x="2394507" y="731249"/>
                    <a:pt x="2393981" y="866082"/>
                  </a:cubicBezTo>
                  <a:lnTo>
                    <a:pt x="1935688" y="1169026"/>
                  </a:lnTo>
                  <a:lnTo>
                    <a:pt x="1689311" y="1161536"/>
                  </a:lnTo>
                  <a:lnTo>
                    <a:pt x="1534655" y="1354345"/>
                  </a:lnTo>
                  <a:lnTo>
                    <a:pt x="1573209" y="1158007"/>
                  </a:lnTo>
                  <a:lnTo>
                    <a:pt x="264618" y="1118226"/>
                  </a:lnTo>
                  <a:lnTo>
                    <a:pt x="0" y="713682"/>
                  </a:lnTo>
                  <a:lnTo>
                    <a:pt x="214321" y="182182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あ</a:t>
              </a: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7482550" y="1816952"/>
              <a:ext cx="2071602" cy="1032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がん検診は、種類によって、推奨される年齢が異なります。</a:t>
              </a:r>
              <a:endParaRPr kumimoji="1"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10000"/>
                </a:lnSpc>
              </a:pPr>
              <a:r>
                <a: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早いものでは、</a:t>
              </a:r>
              <a:r>
                <a:rPr kumimoji="1" lang="ja-JP" altLang="en-US" sz="1100" dirty="0">
                  <a:solidFill>
                    <a:schemeClr val="accent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子宮頸がん検診</a:t>
              </a:r>
              <a:r>
                <a: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は、</a:t>
              </a:r>
              <a:r>
                <a:rPr kumimoji="1" lang="en-US" altLang="ja-JP" sz="1100" dirty="0">
                  <a:solidFill>
                    <a:schemeClr val="accent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</a:t>
              </a:r>
              <a:r>
                <a:rPr kumimoji="1" lang="ja-JP" altLang="en-US" sz="1100" dirty="0">
                  <a:solidFill>
                    <a:schemeClr val="accent5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歳から</a:t>
              </a:r>
              <a:r>
                <a:rPr kumimoji="1" lang="ja-JP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推奨されています。</a:t>
              </a:r>
            </a:p>
          </p:txBody>
        </p: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7F94218-294D-90E4-B7D1-865380FB2251}"/>
              </a:ext>
            </a:extLst>
          </p:cNvPr>
          <p:cNvSpPr/>
          <p:nvPr/>
        </p:nvSpPr>
        <p:spPr>
          <a:xfrm>
            <a:off x="253452" y="4762837"/>
            <a:ext cx="3497321" cy="559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を受けることが大切です。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158" y="3043786"/>
            <a:ext cx="2495032" cy="1353477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15C43B91-746C-01F7-6597-FEA327EA59E7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7641526" y="5350839"/>
            <a:ext cx="0" cy="105992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B70C928A-62A2-D4B3-D931-4D9A44A0E780}"/>
              </a:ext>
            </a:extLst>
          </p:cNvPr>
          <p:cNvCxnSpPr>
            <a:cxnSpLocks/>
          </p:cNvCxnSpPr>
          <p:nvPr/>
        </p:nvCxnSpPr>
        <p:spPr>
          <a:xfrm>
            <a:off x="9010398" y="5419657"/>
            <a:ext cx="0" cy="9911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DFFBE78-FA2E-3EEC-8BB4-DF1BF47A1D23}"/>
              </a:ext>
            </a:extLst>
          </p:cNvPr>
          <p:cNvCxnSpPr>
            <a:cxnSpLocks/>
          </p:cNvCxnSpPr>
          <p:nvPr/>
        </p:nvCxnSpPr>
        <p:spPr>
          <a:xfrm>
            <a:off x="5866127" y="5296510"/>
            <a:ext cx="0" cy="11142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47">
            <a:extLst>
              <a:ext uri="{FF2B5EF4-FFF2-40B4-BE49-F238E27FC236}">
                <a16:creationId xmlns:a16="http://schemas.microsoft.com/office/drawing/2014/main" id="{C15AB01C-B3E0-1831-1997-DA8512494E00}"/>
              </a:ext>
            </a:extLst>
          </p:cNvPr>
          <p:cNvSpPr txBox="1"/>
          <p:nvPr/>
        </p:nvSpPr>
        <p:spPr>
          <a:xfrm>
            <a:off x="7731891" y="5579208"/>
            <a:ext cx="1097259" cy="33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発見可能な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セザンヌ Bold"/>
              <a:sym typeface="セザンヌ Bold"/>
            </a:endParaRPr>
          </a:p>
          <a:p>
            <a:pPr algn="ctr"/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早期がんの期間</a:t>
            </a:r>
            <a:endParaRPr 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セザンヌ Bold"/>
              <a:sym typeface="セザンヌ Bold"/>
            </a:endParaRPr>
          </a:p>
        </p:txBody>
      </p:sp>
      <p:sp>
        <p:nvSpPr>
          <p:cNvPr id="59" name="星: 10 pt 58">
            <a:extLst>
              <a:ext uri="{FF2B5EF4-FFF2-40B4-BE49-F238E27FC236}">
                <a16:creationId xmlns:a16="http://schemas.microsoft.com/office/drawing/2014/main" id="{9D1AC0CE-0919-869C-0EA4-E53232B6EDB2}"/>
              </a:ext>
            </a:extLst>
          </p:cNvPr>
          <p:cNvSpPr/>
          <p:nvPr/>
        </p:nvSpPr>
        <p:spPr>
          <a:xfrm>
            <a:off x="8763996" y="4961188"/>
            <a:ext cx="486367" cy="486367"/>
          </a:xfrm>
          <a:prstGeom prst="star10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星: 10 pt 59">
            <a:extLst>
              <a:ext uri="{FF2B5EF4-FFF2-40B4-BE49-F238E27FC236}">
                <a16:creationId xmlns:a16="http://schemas.microsoft.com/office/drawing/2014/main" id="{2EC84E42-53C0-5FDF-E0E1-E450D37AF556}"/>
              </a:ext>
            </a:extLst>
          </p:cNvPr>
          <p:cNvSpPr/>
          <p:nvPr/>
        </p:nvSpPr>
        <p:spPr>
          <a:xfrm>
            <a:off x="7500948" y="5060950"/>
            <a:ext cx="281155" cy="289889"/>
          </a:xfrm>
          <a:prstGeom prst="star10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星: 10 pt 60">
            <a:extLst>
              <a:ext uri="{FF2B5EF4-FFF2-40B4-BE49-F238E27FC236}">
                <a16:creationId xmlns:a16="http://schemas.microsoft.com/office/drawing/2014/main" id="{1B4AFAE8-0F4E-F97A-D6D4-3695139E28EA}"/>
              </a:ext>
            </a:extLst>
          </p:cNvPr>
          <p:cNvSpPr/>
          <p:nvPr/>
        </p:nvSpPr>
        <p:spPr>
          <a:xfrm>
            <a:off x="5836938" y="5225411"/>
            <a:ext cx="45719" cy="45719"/>
          </a:xfrm>
          <a:prstGeom prst="star10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81DD857-7BA0-0410-10C1-E6D6F86E6718}"/>
              </a:ext>
            </a:extLst>
          </p:cNvPr>
          <p:cNvCxnSpPr>
            <a:cxnSpLocks/>
          </p:cNvCxnSpPr>
          <p:nvPr/>
        </p:nvCxnSpPr>
        <p:spPr>
          <a:xfrm>
            <a:off x="5937365" y="5256225"/>
            <a:ext cx="15118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AEC233AB-0147-19C8-A628-B1E0E03DE07C}"/>
              </a:ext>
            </a:extLst>
          </p:cNvPr>
          <p:cNvCxnSpPr>
            <a:cxnSpLocks/>
          </p:cNvCxnSpPr>
          <p:nvPr/>
        </p:nvCxnSpPr>
        <p:spPr>
          <a:xfrm>
            <a:off x="7834847" y="5256225"/>
            <a:ext cx="8913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xtBox 47">
            <a:extLst>
              <a:ext uri="{FF2B5EF4-FFF2-40B4-BE49-F238E27FC236}">
                <a16:creationId xmlns:a16="http://schemas.microsoft.com/office/drawing/2014/main" id="{E9C37F4E-D7AE-A67D-9845-524D5FA7F696}"/>
              </a:ext>
            </a:extLst>
          </p:cNvPr>
          <p:cNvSpPr txBox="1"/>
          <p:nvPr/>
        </p:nvSpPr>
        <p:spPr>
          <a:xfrm>
            <a:off x="7447470" y="4873680"/>
            <a:ext cx="423868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１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cm</a:t>
            </a:r>
            <a:endParaRPr lang="en-US" sz="11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セザンヌ Bold"/>
              <a:sym typeface="セザンヌ Bold"/>
            </a:endParaRPr>
          </a:p>
        </p:txBody>
      </p:sp>
      <p:sp>
        <p:nvSpPr>
          <p:cNvPr id="65" name="TextBox 47">
            <a:extLst>
              <a:ext uri="{FF2B5EF4-FFF2-40B4-BE49-F238E27FC236}">
                <a16:creationId xmlns:a16="http://schemas.microsoft.com/office/drawing/2014/main" id="{FDD40F83-F964-5536-9D31-E02444ED7F62}"/>
              </a:ext>
            </a:extLst>
          </p:cNvPr>
          <p:cNvSpPr txBox="1"/>
          <p:nvPr/>
        </p:nvSpPr>
        <p:spPr>
          <a:xfrm>
            <a:off x="8819976" y="4783047"/>
            <a:ext cx="423868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２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cm</a:t>
            </a:r>
            <a:endParaRPr lang="en-US" sz="11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セザンヌ Bold"/>
              <a:sym typeface="セザンヌ Bold"/>
            </a:endParaRPr>
          </a:p>
        </p:txBody>
      </p:sp>
      <p:sp>
        <p:nvSpPr>
          <p:cNvPr id="66" name="矢印: 左右 65">
            <a:extLst>
              <a:ext uri="{FF2B5EF4-FFF2-40B4-BE49-F238E27FC236}">
                <a16:creationId xmlns:a16="http://schemas.microsoft.com/office/drawing/2014/main" id="{7827799D-445A-790F-3B17-D2F3BD7F5285}"/>
              </a:ext>
            </a:extLst>
          </p:cNvPr>
          <p:cNvSpPr/>
          <p:nvPr/>
        </p:nvSpPr>
        <p:spPr>
          <a:xfrm>
            <a:off x="5882657" y="6017175"/>
            <a:ext cx="1733070" cy="393585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</a:p>
        </p:txBody>
      </p:sp>
      <p:sp>
        <p:nvSpPr>
          <p:cNvPr id="67" name="矢印: 左右 66">
            <a:extLst>
              <a:ext uri="{FF2B5EF4-FFF2-40B4-BE49-F238E27FC236}">
                <a16:creationId xmlns:a16="http://schemas.microsoft.com/office/drawing/2014/main" id="{935FC8A8-941C-2ACC-5B34-7EC469BB1CC0}"/>
              </a:ext>
            </a:extLst>
          </p:cNvPr>
          <p:cNvSpPr/>
          <p:nvPr/>
        </p:nvSpPr>
        <p:spPr>
          <a:xfrm>
            <a:off x="7650370" y="6001227"/>
            <a:ext cx="1320827" cy="403740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</a:p>
        </p:txBody>
      </p:sp>
      <p:cxnSp>
        <p:nvCxnSpPr>
          <p:cNvPr id="68" name="コネクタ: カギ線 67">
            <a:extLst>
              <a:ext uri="{FF2B5EF4-FFF2-40B4-BE49-F238E27FC236}">
                <a16:creationId xmlns:a16="http://schemas.microsoft.com/office/drawing/2014/main" id="{63E7AEE8-8806-4CC1-E866-AF91FADF65D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68673" y="5029008"/>
            <a:ext cx="170436" cy="167376"/>
          </a:xfrm>
          <a:prstGeom prst="bentConnector3">
            <a:avLst>
              <a:gd name="adj1" fmla="val 9517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2EA9C70-1731-2154-8EA1-3C06B1B16679}"/>
              </a:ext>
            </a:extLst>
          </p:cNvPr>
          <p:cNvSpPr/>
          <p:nvPr/>
        </p:nvSpPr>
        <p:spPr>
          <a:xfrm>
            <a:off x="5806325" y="4653136"/>
            <a:ext cx="1276569" cy="2622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600" b="1" dirty="0">
              <a:solidFill>
                <a:srgbClr val="C00000"/>
              </a:solidFill>
            </a:endParaRPr>
          </a:p>
        </p:txBody>
      </p:sp>
      <p:sp>
        <p:nvSpPr>
          <p:cNvPr id="70" name="TextBox 47">
            <a:extLst>
              <a:ext uri="{FF2B5EF4-FFF2-40B4-BE49-F238E27FC236}">
                <a16:creationId xmlns:a16="http://schemas.microsoft.com/office/drawing/2014/main" id="{AD29CA48-2F68-31C5-FA93-579EA12F1566}"/>
              </a:ext>
            </a:extLst>
          </p:cNvPr>
          <p:cNvSpPr txBox="1"/>
          <p:nvPr/>
        </p:nvSpPr>
        <p:spPr>
          <a:xfrm>
            <a:off x="5875800" y="4690714"/>
            <a:ext cx="2360115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がんの成長と時間</a:t>
            </a:r>
            <a:endParaRPr 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セザンヌ Bold"/>
              <a:sym typeface="セザンヌ Bold"/>
            </a:endParaRPr>
          </a:p>
        </p:txBody>
      </p:sp>
      <p:sp>
        <p:nvSpPr>
          <p:cNvPr id="71" name="TextBox 47">
            <a:extLst>
              <a:ext uri="{FF2B5EF4-FFF2-40B4-BE49-F238E27FC236}">
                <a16:creationId xmlns:a16="http://schemas.microsoft.com/office/drawing/2014/main" id="{8E75637D-21AF-22C1-5E5D-BCF3D1DC31C7}"/>
              </a:ext>
            </a:extLst>
          </p:cNvPr>
          <p:cNvSpPr txBox="1"/>
          <p:nvPr/>
        </p:nvSpPr>
        <p:spPr>
          <a:xfrm>
            <a:off x="5948250" y="5601337"/>
            <a:ext cx="1671033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※1cm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を超えないと、検診で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セザンヌ Bold"/>
              <a:sym typeface="セザンヌ Bold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セザンヌ Bold"/>
                <a:sym typeface="セザンヌ Bold"/>
              </a:rPr>
              <a:t>　 がんを見つけることは難しい</a:t>
            </a:r>
            <a:endParaRPr lang="en-US" sz="1050" dirty="0">
              <a:latin typeface="Meiryo UI" panose="020B0604030504040204" pitchFamily="50" charset="-128"/>
              <a:ea typeface="Meiryo UI" panose="020B0604030504040204" pitchFamily="50" charset="-128"/>
              <a:cs typeface="セザンヌ Bold"/>
              <a:sym typeface="セザンヌ Bold"/>
            </a:endParaRPr>
          </a:p>
        </p:txBody>
      </p:sp>
      <p:sp>
        <p:nvSpPr>
          <p:cNvPr id="81" name="TextBox 47">
            <a:extLst>
              <a:ext uri="{FF2B5EF4-FFF2-40B4-BE49-F238E27FC236}">
                <a16:creationId xmlns:a16="http://schemas.microsoft.com/office/drawing/2014/main" id="{DCF607E1-570F-5FC8-C851-E95FD43120EF}"/>
              </a:ext>
            </a:extLst>
          </p:cNvPr>
          <p:cNvSpPr txBox="1"/>
          <p:nvPr/>
        </p:nvSpPr>
        <p:spPr>
          <a:xfrm>
            <a:off x="6060668" y="5004655"/>
            <a:ext cx="302399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がん細胞の発生</a:t>
            </a:r>
          </a:p>
          <a:p>
            <a:endParaRPr lang="en-US" sz="1000" dirty="0">
              <a:latin typeface="游ゴシック Medium" panose="020B0500000000000000" pitchFamily="50" charset="-128"/>
              <a:ea typeface="游ゴシック Medium" panose="020B0500000000000000" pitchFamily="50" charset="-128"/>
              <a:cs typeface="セザンヌ Bold"/>
              <a:sym typeface="セザンヌ Bold"/>
            </a:endParaRPr>
          </a:p>
        </p:txBody>
      </p:sp>
    </p:spTree>
    <p:extLst>
      <p:ext uri="{BB962C8B-B14F-4D97-AF65-F5344CB8AC3E}">
        <p14:creationId xmlns:p14="http://schemas.microsoft.com/office/powerpoint/2010/main" val="25321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17403</TotalTime>
  <Words>1692</Words>
  <Application>Microsoft Office PowerPoint</Application>
  <PresentationFormat>A4 210 x 297 mm</PresentationFormat>
  <Paragraphs>195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26" baseType="lpstr">
      <vt:lpstr>HG丸ｺﾞｼｯｸM-PRO</vt:lpstr>
      <vt:lpstr>Meiryo UI</vt:lpstr>
      <vt:lpstr>セザンヌ Bold</vt:lpstr>
      <vt:lpstr>游ゴシック</vt:lpstr>
      <vt:lpstr>游ゴシック Medium</vt:lpstr>
      <vt:lpstr>游明朝</vt:lpstr>
      <vt:lpstr>Arial</vt:lpstr>
      <vt:lpstr>Calibri</vt:lpstr>
      <vt:lpstr>Segoe UI</vt:lpstr>
      <vt:lpstr>Office ​​テーマ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Wakayama Prefecture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地域における効果的かつ効率的な医療提供体制の確保</dc:title>
  <dc:creator>096032</dc:creator>
  <cp:lastModifiedBy>梶本 堅史郎</cp:lastModifiedBy>
  <cp:revision>1454</cp:revision>
  <cp:lastPrinted>2025-07-10T02:55:07Z</cp:lastPrinted>
  <dcterms:created xsi:type="dcterms:W3CDTF">2014-09-10T02:36:13Z</dcterms:created>
  <dcterms:modified xsi:type="dcterms:W3CDTF">2025-12-22T01:43:06Z</dcterms:modified>
</cp:coreProperties>
</file>