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A31"/>
    <a:srgbClr val="FFF099"/>
    <a:srgbClr val="391A05"/>
    <a:srgbClr val="FFFFCC"/>
    <a:srgbClr val="FDF0E9"/>
    <a:srgbClr val="FBE7DB"/>
    <a:srgbClr val="F4B183"/>
    <a:srgbClr val="F4AE7F"/>
    <a:srgbClr val="F7CFB7"/>
    <a:srgbClr val="F8D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0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3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6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46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07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2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60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5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67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40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C2AB-0368-4834-88C4-843A19A79A8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744D-C852-4EFC-8346-6AE50A50C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1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D9">
            <a:alpha val="8470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6531" y="9483551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和歌山県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〇〇市・町・村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57570" y="7045215"/>
            <a:ext cx="6342860" cy="2345604"/>
          </a:xfrm>
          <a:prstGeom prst="roundRect">
            <a:avLst>
              <a:gd name="adj" fmla="val 104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615061" y="7419733"/>
            <a:ext cx="3627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ja-JP" altLang="en-US" sz="1100" b="1" dirty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これらの症状が出たら</a:t>
            </a:r>
            <a:r>
              <a:rPr lang="ja-JP" altLang="en-US" sz="1100" b="1" dirty="0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、すぐ</a:t>
            </a:r>
            <a:r>
              <a:rPr lang="ja-JP" altLang="en-US" sz="1100" b="1" dirty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に医師に相談</a:t>
            </a:r>
            <a:r>
              <a:rPr lang="ja-JP" altLang="en-US" sz="1100" b="1" dirty="0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</a:t>
            </a:r>
            <a:endParaRPr lang="ja-JP" altLang="ja-JP" sz="1100" b="1" dirty="0">
              <a:solidFill>
                <a:srgbClr val="F58A3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912" y="1185445"/>
            <a:ext cx="588217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普段何気なく使用している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痛み止めは、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使い方によっては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腎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機能障害を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引き起こす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があり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200" b="1" u="heavy" dirty="0" smtClean="0">
                <a:uFill>
                  <a:solidFill>
                    <a:srgbClr val="F58A31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腎機能が低下している方等は注意が必要です。</a:t>
            </a:r>
            <a:endParaRPr lang="en-US" altLang="ja-JP" sz="1200" b="1" u="heavy" dirty="0" smtClean="0">
              <a:uFill>
                <a:solidFill>
                  <a:srgbClr val="F58A31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痛み止めの中でも「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NSAIDs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」という種類の薬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腎臓の血流を減少させることがあり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に脱水状態での使用は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危険性が高まります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。また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長期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間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腎機能低下を引き起こす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可能性があります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847126" y="7105031"/>
            <a:ext cx="3163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こんな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症状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要注意！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731439" y="7691363"/>
            <a:ext cx="1593321" cy="1544907"/>
            <a:chOff x="674375" y="7686684"/>
            <a:chExt cx="1593321" cy="1544907"/>
          </a:xfrm>
        </p:grpSpPr>
        <p:sp>
          <p:nvSpPr>
            <p:cNvPr id="21" name="楕円 20"/>
            <p:cNvSpPr/>
            <p:nvPr/>
          </p:nvSpPr>
          <p:spPr>
            <a:xfrm>
              <a:off x="674375" y="7686684"/>
              <a:ext cx="1593321" cy="1544907"/>
            </a:xfrm>
            <a:prstGeom prst="ellipse">
              <a:avLst/>
            </a:prstGeom>
            <a:solidFill>
              <a:srgbClr val="F7CFB7">
                <a:alpha val="3058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61038" y="7858972"/>
              <a:ext cx="143690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50000"/>
                </a:lnSpc>
                <a:spcBef>
                  <a:spcPts val="600"/>
                </a:spcBef>
              </a:pPr>
              <a:r>
                <a:rPr lang="ja-JP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尿量</a:t>
              </a:r>
              <a:r>
                <a:rPr lang="ja-JP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が減る</a:t>
              </a:r>
            </a:p>
            <a:p>
              <a:pPr lvl="0" algn="ctr">
                <a:lnSpc>
                  <a:spcPct val="150000"/>
                </a:lnSpc>
              </a:pPr>
              <a:r>
                <a:rPr lang="ja-JP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足のむくみ</a:t>
              </a:r>
            </a:p>
            <a:p>
              <a:pPr lvl="0" algn="ctr">
                <a:lnSpc>
                  <a:spcPct val="150000"/>
                </a:lnSpc>
              </a:pPr>
              <a:r>
                <a:rPr lang="ja-JP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急な体重</a:t>
              </a:r>
              <a:r>
                <a:rPr lang="ja-JP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増加</a:t>
              </a:r>
              <a:endPara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4466639" y="7704513"/>
            <a:ext cx="1593321" cy="1544907"/>
            <a:chOff x="4409575" y="7699834"/>
            <a:chExt cx="1593321" cy="1544907"/>
          </a:xfrm>
        </p:grpSpPr>
        <p:sp>
          <p:nvSpPr>
            <p:cNvPr id="53" name="楕円 52"/>
            <p:cNvSpPr/>
            <p:nvPr/>
          </p:nvSpPr>
          <p:spPr>
            <a:xfrm>
              <a:off x="4409575" y="7699834"/>
              <a:ext cx="1593321" cy="1544907"/>
            </a:xfrm>
            <a:prstGeom prst="ellipse">
              <a:avLst/>
            </a:prstGeom>
            <a:solidFill>
              <a:srgbClr val="FDF0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487533" y="7872122"/>
              <a:ext cx="14374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ja-JP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強い</a:t>
              </a:r>
              <a:r>
                <a:rPr lang="ja-JP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疲労感</a:t>
              </a:r>
            </a:p>
            <a:p>
              <a:pPr lvl="0" algn="ctr">
                <a:lnSpc>
                  <a:spcPct val="150000"/>
                </a:lnSpc>
              </a:pPr>
              <a:r>
                <a:rPr lang="ja-JP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吐き気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algn="ctr">
                <a:lnSpc>
                  <a:spcPct val="150000"/>
                </a:lnSpc>
              </a:pPr>
              <a:r>
                <a:rPr lang="ja-JP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食欲不振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257570" y="4388658"/>
            <a:ext cx="3051423" cy="2484744"/>
          </a:xfrm>
          <a:prstGeom prst="roundRect">
            <a:avLst>
              <a:gd name="adj" fmla="val 54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444454" y="4485281"/>
            <a:ext cx="2636864" cy="2254463"/>
            <a:chOff x="512502" y="4536740"/>
            <a:chExt cx="2636864" cy="2254463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567001" y="4536740"/>
              <a:ext cx="2582365" cy="2254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特にリスクの高い方</a:t>
              </a:r>
              <a:endParaRPr lang="ja-JP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  <a:spcBef>
                  <a:spcPts val="600"/>
                </a:spcBef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 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腎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機能が低下している方</a:t>
              </a:r>
              <a:endPara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 糖尿病の方</a:t>
              </a:r>
              <a:endPara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高血圧の方</a:t>
              </a:r>
              <a:endParaRPr lang="ja-JP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 </a:t>
              </a: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65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歳以上の方</a:t>
              </a:r>
              <a:endPara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心臓病の方</a:t>
              </a:r>
              <a:endPara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 </a:t>
              </a:r>
              <a:r>
                <a:rPr lang="ja-JP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脱水</a:t>
              </a:r>
              <a:r>
                <a:rPr lang="ja-JP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になりやすい方</a:t>
              </a:r>
            </a:p>
            <a:p>
              <a:pPr lvl="0">
                <a:lnSpc>
                  <a:spcPct val="150000"/>
                </a:lnSpc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r>
                <a:rPr lang="ja-JP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複数</a:t>
              </a:r>
              <a:r>
                <a:rPr lang="ja-JP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の薬を服用している</a:t>
              </a:r>
              <a:r>
                <a:rPr lang="ja-JP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方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等</a:t>
              </a:r>
              <a:endPara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639290" y="4995023"/>
              <a:ext cx="195771" cy="1720923"/>
              <a:chOff x="639290" y="4995023"/>
              <a:chExt cx="195771" cy="1720923"/>
            </a:xfrm>
          </p:grpSpPr>
          <p:pic>
            <p:nvPicPr>
              <p:cNvPr id="15" name="図 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4995023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5252602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38" name="図 3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5507478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39" name="図 3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5762354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47" name="図 4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6021302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48" name="図 4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5290" y="6280250"/>
                <a:ext cx="189771" cy="180820"/>
              </a:xfrm>
              <a:prstGeom prst="rect">
                <a:avLst/>
              </a:prstGeom>
            </p:spPr>
          </p:pic>
          <p:pic>
            <p:nvPicPr>
              <p:cNvPr id="49" name="図 4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9290" y="6535126"/>
                <a:ext cx="189771" cy="180820"/>
              </a:xfrm>
              <a:prstGeom prst="rect">
                <a:avLst/>
              </a:prstGeom>
            </p:spPr>
          </p:pic>
        </p:grpSp>
        <p:cxnSp>
          <p:nvCxnSpPr>
            <p:cNvPr id="9" name="直線コネクタ 8"/>
            <p:cNvCxnSpPr/>
            <p:nvPr/>
          </p:nvCxnSpPr>
          <p:spPr>
            <a:xfrm>
              <a:off x="512502" y="4898503"/>
              <a:ext cx="2631923" cy="0"/>
            </a:xfrm>
            <a:prstGeom prst="line">
              <a:avLst/>
            </a:prstGeom>
            <a:ln w="15875" cap="rnd">
              <a:solidFill>
                <a:srgbClr val="FBE7D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角丸四角形 66"/>
          <p:cNvSpPr/>
          <p:nvPr/>
        </p:nvSpPr>
        <p:spPr>
          <a:xfrm>
            <a:off x="3549007" y="4395016"/>
            <a:ext cx="3051423" cy="2484744"/>
          </a:xfrm>
          <a:prstGeom prst="roundRect">
            <a:avLst>
              <a:gd name="adj" fmla="val 54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95469" y="4491759"/>
            <a:ext cx="3007749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腎機能障害を防ぐために</a:t>
            </a:r>
            <a:endParaRPr lang="ja-JP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以上に長期間使用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しない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決められた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用法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用量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を守る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水分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を十分に摂取する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複数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の痛み止めを併用しない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定期的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に腎機能検査を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受ける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服用して良いかわからないときは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自己判断せず医師や薬剤師に相談する</a:t>
            </a:r>
            <a:endParaRPr lang="ja-JP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>
            <a:off x="3616309" y="4858777"/>
            <a:ext cx="2930056" cy="0"/>
          </a:xfrm>
          <a:prstGeom prst="line">
            <a:avLst/>
          </a:prstGeom>
          <a:ln w="15875" cap="rnd">
            <a:solidFill>
              <a:srgbClr val="FBE7D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3706398" y="4962077"/>
            <a:ext cx="201334" cy="1428610"/>
            <a:chOff x="3714018" y="5028534"/>
            <a:chExt cx="201334" cy="1428610"/>
          </a:xfrm>
        </p:grpSpPr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018" y="5028534"/>
              <a:ext cx="189771" cy="180820"/>
            </a:xfrm>
            <a:prstGeom prst="rect">
              <a:avLst/>
            </a:prstGeom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018" y="5279133"/>
              <a:ext cx="189771" cy="180820"/>
            </a:xfrm>
            <a:prstGeom prst="rect">
              <a:avLst/>
            </a:prstGeom>
          </p:spPr>
        </p:pic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365" y="5528937"/>
              <a:ext cx="189771" cy="180820"/>
            </a:xfrm>
            <a:prstGeom prst="rect">
              <a:avLst/>
            </a:prstGeom>
          </p:spPr>
        </p:pic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365" y="5778741"/>
              <a:ext cx="189771" cy="180820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3128" y="6024137"/>
              <a:ext cx="189771" cy="180820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5581" y="6276324"/>
              <a:ext cx="189771" cy="180820"/>
            </a:xfrm>
            <a:prstGeom prst="rect">
              <a:avLst/>
            </a:prstGeom>
          </p:spPr>
        </p:pic>
      </p:grp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214" y="7745863"/>
            <a:ext cx="1452970" cy="1491648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33221" y="2577737"/>
            <a:ext cx="5351201" cy="1694904"/>
          </a:xfrm>
          <a:prstGeom prst="rect">
            <a:avLst/>
          </a:prstGeom>
          <a:solidFill>
            <a:schemeClr val="bg1"/>
          </a:solidFill>
          <a:ln w="28575">
            <a:solidFill>
              <a:srgbClr val="F58A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6770" y="2706022"/>
            <a:ext cx="482992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heavy" dirty="0" smtClean="0">
                <a:uFill>
                  <a:solidFill>
                    <a:srgbClr val="F58A31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ステロイドを含まない痛み止めの総称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例えば、・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ロキソプロフェン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・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ジクロフェナク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・</a:t>
            </a:r>
            <a:r>
              <a:rPr lang="ja-JP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イブプロフェン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などの有効成分が含まれる薬です。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市販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薬にも含まれて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います。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服用して良いかわからないときは、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ja-JP" altLang="en-US" sz="1400" b="1" u="heavy" dirty="0" smtClean="0">
                <a:uFill>
                  <a:solidFill>
                    <a:srgbClr val="F58A31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自己判断せず、医師や薬剤師に相談しましょう。</a:t>
            </a:r>
            <a:endParaRPr lang="en-US" altLang="ja-JP" sz="1400" b="1" u="heavy" dirty="0" smtClean="0">
              <a:uFill>
                <a:solidFill>
                  <a:srgbClr val="F58A31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4950747" y="2641502"/>
            <a:ext cx="1595618" cy="925360"/>
            <a:chOff x="4086885" y="2776981"/>
            <a:chExt cx="1595618" cy="925360"/>
          </a:xfrm>
        </p:grpSpPr>
        <p:sp>
          <p:nvSpPr>
            <p:cNvPr id="46" name="楕円 45"/>
            <p:cNvSpPr/>
            <p:nvPr/>
          </p:nvSpPr>
          <p:spPr>
            <a:xfrm>
              <a:off x="4607219" y="3290616"/>
              <a:ext cx="220162" cy="220162"/>
            </a:xfrm>
            <a:prstGeom prst="ellipse">
              <a:avLst/>
            </a:prstGeom>
            <a:solidFill>
              <a:srgbClr val="FFF09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楕円 73"/>
            <p:cNvSpPr/>
            <p:nvPr/>
          </p:nvSpPr>
          <p:spPr>
            <a:xfrm>
              <a:off x="4760025" y="3468808"/>
              <a:ext cx="160494" cy="160494"/>
            </a:xfrm>
            <a:prstGeom prst="ellipse">
              <a:avLst/>
            </a:prstGeom>
            <a:solidFill>
              <a:srgbClr val="FFF09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楕円 74"/>
            <p:cNvSpPr/>
            <p:nvPr/>
          </p:nvSpPr>
          <p:spPr>
            <a:xfrm>
              <a:off x="4904747" y="3596037"/>
              <a:ext cx="106304" cy="106304"/>
            </a:xfrm>
            <a:prstGeom prst="ellipse">
              <a:avLst/>
            </a:prstGeom>
            <a:solidFill>
              <a:srgbClr val="FFF09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3"/>
            <p:cNvSpPr/>
            <p:nvPr/>
          </p:nvSpPr>
          <p:spPr>
            <a:xfrm>
              <a:off x="4086885" y="2776981"/>
              <a:ext cx="1595618" cy="581808"/>
            </a:xfrm>
            <a:prstGeom prst="ellipse">
              <a:avLst/>
            </a:prstGeom>
            <a:solidFill>
              <a:srgbClr val="FFF099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183827" y="2903468"/>
              <a:ext cx="14418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kumimoji="1" lang="ja-JP" altLang="en-US" sz="105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注意が必要な薬も</a:t>
              </a:r>
              <a:endPara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algn="ctr"/>
              <a:r>
                <a:rPr kumimoji="1" lang="ja-JP" altLang="en-US" sz="105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あるんだね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14" r="66738" b="1"/>
          <a:stretch/>
        </p:blipFill>
        <p:spPr>
          <a:xfrm rot="1612197">
            <a:off x="4317327" y="2773607"/>
            <a:ext cx="433714" cy="504557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7779">
            <a:off x="591557" y="3777864"/>
            <a:ext cx="338913" cy="46966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093" y="3487312"/>
            <a:ext cx="1141232" cy="831352"/>
          </a:xfrm>
          <a:prstGeom prst="rect">
            <a:avLst/>
          </a:prstGeom>
          <a:effectLst/>
        </p:spPr>
      </p:pic>
      <p:grpSp>
        <p:nvGrpSpPr>
          <p:cNvPr id="24" name="グループ化 23"/>
          <p:cNvGrpSpPr/>
          <p:nvPr/>
        </p:nvGrpSpPr>
        <p:grpSpPr>
          <a:xfrm>
            <a:off x="647042" y="2193248"/>
            <a:ext cx="2788489" cy="575939"/>
            <a:chOff x="662868" y="2316435"/>
            <a:chExt cx="2788489" cy="575939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662868" y="2492264"/>
              <a:ext cx="2788489" cy="400110"/>
              <a:chOff x="644997" y="2646325"/>
              <a:chExt cx="2788489" cy="400110"/>
            </a:xfrm>
          </p:grpSpPr>
          <p:sp>
            <p:nvSpPr>
              <p:cNvPr id="69" name="テキスト ボックス 68"/>
              <p:cNvSpPr txBox="1"/>
              <p:nvPr/>
            </p:nvSpPr>
            <p:spPr>
              <a:xfrm>
                <a:off x="644997" y="2646325"/>
                <a:ext cx="278848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 smtClean="0">
                    <a:ln w="88900">
                      <a:solidFill>
                        <a:srgbClr val="F58A31"/>
                      </a:solidFill>
                    </a:ln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NSAIDs</a:t>
                </a:r>
                <a:r>
                  <a:rPr kumimoji="1" lang="ja-JP" altLang="en-US" sz="1600" b="1" dirty="0">
                    <a:ln w="88900">
                      <a:solidFill>
                        <a:srgbClr val="F58A31"/>
                      </a:solidFill>
                    </a:ln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ln w="88900">
                      <a:solidFill>
                        <a:srgbClr val="F58A31"/>
                      </a:solidFill>
                    </a:ln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って何？</a:t>
                </a:r>
                <a:endParaRPr kumimoji="1" lang="ja-JP" altLang="en-US" sz="1600" b="1" dirty="0">
                  <a:ln w="88900">
                    <a:solidFill>
                      <a:srgbClr val="F58A31"/>
                    </a:solidFill>
                  </a:ln>
                  <a:solidFill>
                    <a:srgbClr val="F58A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644997" y="2646325"/>
                <a:ext cx="278848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 smtClean="0">
                    <a:ln w="6350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NSAIDs</a:t>
                </a:r>
                <a:r>
                  <a:rPr kumimoji="1" lang="ja-JP" altLang="en-US" sz="1600" b="1" dirty="0">
                    <a:ln w="6350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ln w="6350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って何？</a:t>
                </a:r>
                <a:endParaRPr kumimoji="1" lang="ja-JP" altLang="en-US" sz="1600" b="1" dirty="0">
                  <a:ln w="635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644997" y="2646325"/>
                <a:ext cx="278848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 smtClean="0"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NSAIDs</a:t>
                </a:r>
                <a:r>
                  <a:rPr kumimoji="1" lang="ja-JP" altLang="en-US" sz="1600" b="1" dirty="0"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rgbClr val="F58A3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って何？</a:t>
                </a:r>
                <a:endParaRPr kumimoji="1" lang="ja-JP" altLang="en-US" sz="1600" b="1" dirty="0">
                  <a:solidFill>
                    <a:srgbClr val="F58A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" name="テキスト ボックス 3"/>
            <p:cNvSpPr txBox="1"/>
            <p:nvPr/>
          </p:nvSpPr>
          <p:spPr>
            <a:xfrm>
              <a:off x="686306" y="2316435"/>
              <a:ext cx="1060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050" b="1" dirty="0" smtClean="0">
                  <a:solidFill>
                    <a:srgbClr val="F58A31"/>
                  </a:solidFill>
                </a:rPr>
                <a:t>エヌセイズ</a:t>
              </a:r>
              <a:endParaRPr kumimoji="1" lang="ja-JP" altLang="en-US" sz="1050" b="1" dirty="0">
                <a:solidFill>
                  <a:srgbClr val="F58A31"/>
                </a:solidFill>
              </a:endParaRPr>
            </a:p>
          </p:txBody>
        </p:sp>
      </p:grpSp>
      <p:cxnSp>
        <p:nvCxnSpPr>
          <p:cNvPr id="16" name="直線コネクタ 15"/>
          <p:cNvCxnSpPr/>
          <p:nvPr/>
        </p:nvCxnSpPr>
        <p:spPr>
          <a:xfrm>
            <a:off x="135000" y="1128046"/>
            <a:ext cx="6588000" cy="0"/>
          </a:xfrm>
          <a:prstGeom prst="line">
            <a:avLst/>
          </a:prstGeom>
          <a:ln w="9525">
            <a:solidFill>
              <a:srgbClr val="F58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184862" y="73320"/>
            <a:ext cx="2070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知っていますか？</a:t>
            </a:r>
            <a:endParaRPr kumimoji="1" lang="ja-JP" altLang="en-US" b="1" dirty="0">
              <a:solidFill>
                <a:srgbClr val="F58A3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8907" y="665151"/>
            <a:ext cx="5991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による 　  　</a:t>
            </a:r>
            <a:r>
              <a:rPr kumimoji="1" lang="ja-JP" altLang="en-US" sz="3200" b="1" dirty="0" err="1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への</a:t>
            </a:r>
            <a:r>
              <a:rPr kumimoji="1" lang="ja-JP" altLang="en-US" sz="3200" b="1" dirty="0" smtClean="0">
                <a:solidFill>
                  <a:srgbClr val="F58A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影響</a:t>
            </a:r>
            <a:endParaRPr kumimoji="1" lang="ja-JP" altLang="en-US" sz="3200" b="1" dirty="0">
              <a:solidFill>
                <a:srgbClr val="F58A3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709348" y="413476"/>
            <a:ext cx="1415772" cy="831859"/>
            <a:chOff x="2731352" y="182012"/>
            <a:chExt cx="1415772" cy="831859"/>
          </a:xfrm>
        </p:grpSpPr>
        <p:sp>
          <p:nvSpPr>
            <p:cNvPr id="2" name="正方形/長方形 1"/>
            <p:cNvSpPr/>
            <p:nvPr/>
          </p:nvSpPr>
          <p:spPr>
            <a:xfrm>
              <a:off x="2731352" y="182874"/>
              <a:ext cx="1415772" cy="830997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800" b="1" cap="none" spc="0" dirty="0" smtClean="0">
                  <a:ln w="88900">
                    <a:solidFill>
                      <a:srgbClr val="F58A31"/>
                    </a:solidFill>
                    <a:prstDash val="solid"/>
                  </a:ln>
                  <a:solidFill>
                    <a:srgbClr val="F58A31"/>
                  </a:solidFill>
                </a:rPr>
                <a:t>腎臓</a:t>
              </a:r>
              <a:endParaRPr lang="ja-JP" altLang="en-US" sz="4800" b="1" cap="none" spc="0" dirty="0">
                <a:ln w="88900">
                  <a:solidFill>
                    <a:srgbClr val="F58A31"/>
                  </a:solidFill>
                  <a:prstDash val="solid"/>
                </a:ln>
                <a:solidFill>
                  <a:srgbClr val="F58A31"/>
                </a:solidFill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2731352" y="182012"/>
              <a:ext cx="1415772" cy="830997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800" b="1" cap="none" spc="0" dirty="0" smtClean="0">
                  <a:ln w="6600">
                    <a:noFill/>
                    <a:prstDash val="solid"/>
                  </a:ln>
                  <a:solidFill>
                    <a:srgbClr val="FFFFFF"/>
                  </a:solidFill>
                </a:rPr>
                <a:t>腎臓</a:t>
              </a:r>
              <a:endParaRPr lang="ja-JP" altLang="en-US" sz="4800" b="1" cap="none" spc="0" dirty="0">
                <a:ln w="6600">
                  <a:noFill/>
                  <a:prstDash val="solid"/>
                </a:ln>
                <a:solidFill>
                  <a:srgbClr val="FFFFFF"/>
                </a:solidFill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87927" y="413907"/>
            <a:ext cx="2646878" cy="830997"/>
            <a:chOff x="2108532" y="1088479"/>
            <a:chExt cx="2646878" cy="830997"/>
          </a:xfrm>
        </p:grpSpPr>
        <p:sp>
          <p:nvSpPr>
            <p:cNvPr id="71" name="正方形/長方形 70"/>
            <p:cNvSpPr/>
            <p:nvPr/>
          </p:nvSpPr>
          <p:spPr>
            <a:xfrm>
              <a:off x="2108532" y="1088479"/>
              <a:ext cx="2646878" cy="830997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800" b="1" cap="none" spc="0" dirty="0" smtClean="0">
                  <a:ln w="88900">
                    <a:solidFill>
                      <a:srgbClr val="F58A31"/>
                    </a:solidFill>
                    <a:prstDash val="solid"/>
                  </a:ln>
                  <a:solidFill>
                    <a:srgbClr val="F58A31"/>
                  </a:solidFill>
                </a:rPr>
                <a:t>痛み止め</a:t>
              </a:r>
              <a:endParaRPr lang="ja-JP" altLang="en-US" sz="4800" b="1" cap="none" spc="0" dirty="0">
                <a:ln w="88900">
                  <a:solidFill>
                    <a:srgbClr val="F58A31"/>
                  </a:solidFill>
                  <a:prstDash val="solid"/>
                </a:ln>
                <a:solidFill>
                  <a:srgbClr val="F58A31"/>
                </a:solidFill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2108532" y="1088479"/>
              <a:ext cx="2646878" cy="830997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800" b="1" cap="none" spc="0" dirty="0" smtClean="0">
                  <a:ln w="6600">
                    <a:noFill/>
                    <a:prstDash val="solid"/>
                  </a:ln>
                  <a:solidFill>
                    <a:srgbClr val="FFFFFF"/>
                  </a:solidFill>
                </a:rPr>
                <a:t>痛み止め</a:t>
              </a:r>
              <a:endParaRPr lang="ja-JP" altLang="en-US" sz="4800" b="1" cap="none" spc="0" dirty="0">
                <a:ln w="6600">
                  <a:noFill/>
                  <a:prstDash val="solid"/>
                </a:ln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6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</TotalTime>
  <Words>356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144924</dc:creator>
  <cp:lastModifiedBy>144924</cp:lastModifiedBy>
  <cp:revision>85</cp:revision>
  <cp:lastPrinted>2024-11-28T07:41:58Z</cp:lastPrinted>
  <dcterms:created xsi:type="dcterms:W3CDTF">2024-11-12T05:28:09Z</dcterms:created>
  <dcterms:modified xsi:type="dcterms:W3CDTF">2024-11-28T08:38:52Z</dcterms:modified>
</cp:coreProperties>
</file>