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8" d="100"/>
          <a:sy n="118" d="100"/>
        </p:scale>
        <p:origin x="228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337248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3712420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515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89607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162112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369624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710566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5874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341784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977099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6BCB0F0-4C20-4DA2-8625-C7B36207281B}" type="datetimeFigureOut">
              <a:rPr kumimoji="1" lang="ja-JP" altLang="en-US" smtClean="0"/>
              <a:t>2025/1/24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178929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6BCB0F0-4C20-4DA2-8625-C7B36207281B}" type="datetimeFigureOut">
              <a:rPr kumimoji="1" lang="ja-JP" altLang="en-US" smtClean="0"/>
              <a:t>2025/1/24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A59FDED-50D8-4644-B371-994495DD50C2}" type="slidenum">
              <a:rPr kumimoji="1" lang="ja-JP" altLang="en-US" smtClean="0"/>
              <a:t>‹#›</a:t>
            </a:fld>
            <a:endParaRPr kumimoji="1" lang="ja-JP" altLang="en-US"/>
          </a:p>
        </p:txBody>
      </p:sp>
    </p:spTree>
    <p:extLst>
      <p:ext uri="{BB962C8B-B14F-4D97-AF65-F5344CB8AC3E}">
        <p14:creationId xmlns:p14="http://schemas.microsoft.com/office/powerpoint/2010/main" val="347882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oleObject" Target="../embeddings/oleObject4.bin"/><Relationship Id="rId1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0" y="1"/>
            <a:ext cx="6858000" cy="457200"/>
          </a:xfrm>
          <a:solidFill>
            <a:schemeClr val="accent2">
              <a:lumMod val="20000"/>
              <a:lumOff val="80000"/>
            </a:schemeClr>
          </a:solidFill>
        </p:spPr>
        <p:txBody>
          <a:bodyPr anchor="ctr" anchorCtr="0">
            <a:normAutofit/>
          </a:bodyPr>
          <a:lstStyle/>
          <a:p>
            <a:r>
              <a:rPr lang="ja-JP" altLang="ja-JP" sz="2400" b="1" dirty="0" smtClean="0">
                <a:latin typeface="メイリオ" panose="020B0604030504040204" pitchFamily="50" charset="-128"/>
                <a:ea typeface="メイリオ" panose="020B0604030504040204" pitchFamily="50" charset="-128"/>
              </a:rPr>
              <a:t>「</a:t>
            </a:r>
            <a:r>
              <a:rPr lang="ja-JP" altLang="ja-JP" sz="2400" b="1" dirty="0">
                <a:latin typeface="メイリオ" panose="020B0604030504040204" pitchFamily="50" charset="-128"/>
                <a:ea typeface="メイリオ" panose="020B0604030504040204" pitchFamily="50" charset="-128"/>
              </a:rPr>
              <a:t>共同受注窓口</a:t>
            </a:r>
            <a:r>
              <a:rPr lang="ja-JP" altLang="ja-JP" sz="2400" b="1" dirty="0" smtClean="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活用</a:t>
            </a:r>
            <a:r>
              <a:rPr lang="ja-JP" altLang="en-US" sz="2400" b="1" dirty="0" smtClean="0">
                <a:latin typeface="メイリオ" panose="020B0604030504040204" pitchFamily="50" charset="-128"/>
                <a:ea typeface="メイリオ" panose="020B0604030504040204" pitchFamily="50" charset="-128"/>
              </a:rPr>
              <a:t>のご案内</a:t>
            </a:r>
            <a:endParaRPr kumimoji="1" lang="ja-JP" altLang="en-US" sz="24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349981" y="648415"/>
            <a:ext cx="6157583" cy="1806754"/>
            <a:chOff x="349981" y="722473"/>
            <a:chExt cx="6157583" cy="1806754"/>
          </a:xfrm>
        </p:grpSpPr>
        <p:sp>
          <p:nvSpPr>
            <p:cNvPr id="5" name="タイトル 1"/>
            <p:cNvSpPr txBox="1">
              <a:spLocks/>
            </p:cNvSpPr>
            <p:nvPr/>
          </p:nvSpPr>
          <p:spPr>
            <a:xfrm>
              <a:off x="349981" y="722473"/>
              <a:ext cx="1612169" cy="324678"/>
            </a:xfrm>
            <a:prstGeom prst="rect">
              <a:avLst/>
            </a:prstGeom>
            <a:solidFill>
              <a:schemeClr val="accent2">
                <a:lumMod val="60000"/>
                <a:lumOff val="40000"/>
              </a:schemeClr>
            </a:solidFill>
            <a:ln w="38100">
              <a:solidFill>
                <a:schemeClr val="accent2">
                  <a:lumMod val="60000"/>
                  <a:lumOff val="40000"/>
                </a:schemeClr>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1400" b="1" dirty="0" smtClean="0">
                  <a:latin typeface="メイリオ" panose="020B0604030504040204" pitchFamily="50" charset="-128"/>
                  <a:ea typeface="メイリオ" panose="020B0604030504040204" pitchFamily="50" charset="-128"/>
                </a:rPr>
                <a:t>共同受注窓口と</a:t>
              </a:r>
              <a:r>
                <a:rPr lang="ja-JP" altLang="en-US" sz="1400" b="1" dirty="0">
                  <a:latin typeface="メイリオ" panose="020B0604030504040204" pitchFamily="50" charset="-128"/>
                  <a:ea typeface="メイリオ" panose="020B0604030504040204" pitchFamily="50" charset="-128"/>
                </a:rPr>
                <a:t>は</a:t>
              </a:r>
            </a:p>
          </p:txBody>
        </p:sp>
        <p:sp>
          <p:nvSpPr>
            <p:cNvPr id="6" name="テキスト ボックス 5"/>
            <p:cNvSpPr txBox="1"/>
            <p:nvPr/>
          </p:nvSpPr>
          <p:spPr>
            <a:xfrm>
              <a:off x="349981" y="1054808"/>
              <a:ext cx="6157583" cy="1474419"/>
            </a:xfrm>
            <a:prstGeom prst="rect">
              <a:avLst/>
            </a:prstGeom>
            <a:noFill/>
            <a:ln w="38100">
              <a:solidFill>
                <a:schemeClr val="accent2">
                  <a:lumMod val="60000"/>
                  <a:lumOff val="40000"/>
                </a:schemeClr>
              </a:solidFill>
            </a:ln>
          </p:spPr>
          <p:txBody>
            <a:bodyPr wrap="square" lIns="144000" tIns="108000" rIns="144000" bIns="72000" rtlCol="0">
              <a:spAutoFit/>
            </a:bodyPr>
            <a:lstStyle/>
            <a:p>
              <a:r>
                <a:rPr kumimoji="1" lang="ja-JP" altLang="en-US" sz="1200" b="1" dirty="0">
                  <a:latin typeface="メイリオ" panose="020B0604030504040204" pitchFamily="50" charset="-128"/>
                  <a:ea typeface="メイリオ" panose="020B0604030504040204" pitchFamily="50" charset="-128"/>
                </a:rPr>
                <a:t>共同受注窓口</a:t>
              </a:r>
              <a:r>
                <a:rPr kumimoji="1" lang="ja-JP" altLang="en-US" sz="1200"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各種照会への</a:t>
              </a:r>
              <a:r>
                <a:rPr kumimoji="1" lang="ja-JP" altLang="en-US" sz="1200" b="1" dirty="0" smtClean="0">
                  <a:latin typeface="メイリオ" panose="020B0604030504040204" pitchFamily="50" charset="-128"/>
                  <a:ea typeface="メイリオ" panose="020B0604030504040204" pitchFamily="50" charset="-128"/>
                </a:rPr>
                <a:t>対応、障害者</a:t>
              </a:r>
              <a:r>
                <a:rPr kumimoji="1" lang="ja-JP" altLang="en-US" sz="1200" b="1" dirty="0">
                  <a:latin typeface="メイリオ" panose="020B0604030504040204" pitchFamily="50" charset="-128"/>
                  <a:ea typeface="メイリオ" panose="020B0604030504040204" pitchFamily="50" charset="-128"/>
                </a:rPr>
                <a:t>就労施設との調整・情報収集等を行う</a:t>
              </a:r>
              <a:r>
                <a:rPr kumimoji="1" lang="ja-JP" altLang="en-US" sz="1200" b="1" dirty="0" smtClean="0">
                  <a:latin typeface="メイリオ" panose="020B0604030504040204" pitchFamily="50" charset="-128"/>
                  <a:ea typeface="メイリオ" panose="020B0604030504040204" pitchFamily="50" charset="-128"/>
                </a:rPr>
                <a:t>者</a:t>
              </a:r>
              <a:endParaRPr kumimoji="1" lang="en-US" altLang="ja-JP" sz="1200" b="1" dirty="0" smtClean="0">
                <a:latin typeface="メイリオ" panose="020B0604030504040204" pitchFamily="50" charset="-128"/>
                <a:ea typeface="メイリオ" panose="020B0604030504040204" pitchFamily="50" charset="-128"/>
              </a:endParaRPr>
            </a:p>
            <a:p>
              <a:endParaRPr kumimoji="1" lang="en-US" altLang="ja-JP" sz="1200" b="1"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＜物品等発注において果たす役割＞</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・障害者</a:t>
              </a:r>
              <a:r>
                <a:rPr kumimoji="1" lang="ja-JP" altLang="en-US" sz="1200" dirty="0">
                  <a:latin typeface="メイリオ" panose="020B0604030504040204" pitchFamily="50" charset="-128"/>
                  <a:ea typeface="メイリオ" panose="020B0604030504040204" pitchFamily="50" charset="-128"/>
                </a:rPr>
                <a:t>就労施設</a:t>
              </a:r>
              <a:r>
                <a:rPr kumimoji="1" lang="ja-JP" altLang="en-US" sz="1200" dirty="0" smtClean="0">
                  <a:latin typeface="メイリオ" panose="020B0604030504040204" pitchFamily="50" charset="-128"/>
                  <a:ea typeface="メイリオ" panose="020B0604030504040204" pitchFamily="50" charset="-128"/>
                </a:rPr>
                <a:t>等に対する</a:t>
              </a:r>
              <a:r>
                <a:rPr kumimoji="1" lang="ja-JP" altLang="en-US" sz="1200" b="1" dirty="0" smtClean="0">
                  <a:latin typeface="メイリオ" panose="020B0604030504040204" pitchFamily="50" charset="-128"/>
                  <a:ea typeface="メイリオ" panose="020B0604030504040204" pitchFamily="50" charset="-128"/>
                </a:rPr>
                <a:t>発注</a:t>
              </a:r>
              <a:r>
                <a:rPr kumimoji="1" lang="ja-JP" altLang="en-US" sz="1200" b="1" dirty="0">
                  <a:latin typeface="メイリオ" panose="020B0604030504040204" pitchFamily="50" charset="-128"/>
                  <a:ea typeface="メイリオ" panose="020B0604030504040204" pitchFamily="50" charset="-128"/>
                </a:rPr>
                <a:t>情報の</a:t>
              </a:r>
              <a:r>
                <a:rPr kumimoji="1" lang="ja-JP" altLang="en-US" sz="1200" b="1" dirty="0" smtClean="0">
                  <a:latin typeface="メイリオ" panose="020B0604030504040204" pitchFamily="50" charset="-128"/>
                  <a:ea typeface="メイリオ" panose="020B0604030504040204" pitchFamily="50" charset="-128"/>
                </a:rPr>
                <a:t>提供</a:t>
              </a:r>
              <a:endParaRPr kumimoji="1" lang="en-US" altLang="ja-JP" sz="1200" b="1"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・発注元に対す</a:t>
              </a:r>
              <a:r>
                <a:rPr kumimoji="1" lang="ja-JP" altLang="en-US" sz="1200" dirty="0">
                  <a:latin typeface="メイリオ" panose="020B0604030504040204" pitchFamily="50" charset="-128"/>
                  <a:ea typeface="メイリオ" panose="020B0604030504040204" pitchFamily="50" charset="-128"/>
                </a:rPr>
                <a:t>る</a:t>
              </a:r>
              <a:r>
                <a:rPr kumimoji="1" lang="ja-JP" altLang="en-US" sz="1200" b="1" dirty="0" smtClean="0">
                  <a:latin typeface="メイリオ" panose="020B0604030504040204" pitchFamily="50" charset="-128"/>
                  <a:ea typeface="メイリオ" panose="020B0604030504040204" pitchFamily="50" charset="-128"/>
                </a:rPr>
                <a:t>障害者</a:t>
              </a:r>
              <a:r>
                <a:rPr kumimoji="1" lang="ja-JP" altLang="en-US" sz="1200" b="1" dirty="0">
                  <a:latin typeface="メイリオ" panose="020B0604030504040204" pitchFamily="50" charset="-128"/>
                  <a:ea typeface="メイリオ" panose="020B0604030504040204" pitchFamily="50" charset="-128"/>
                </a:rPr>
                <a:t>就労施設等の提供可能物品・役務の</a:t>
              </a:r>
              <a:r>
                <a:rPr kumimoji="1" lang="ja-JP" altLang="en-US" sz="1200" b="1" dirty="0" smtClean="0">
                  <a:latin typeface="メイリオ" panose="020B0604030504040204" pitchFamily="50" charset="-128"/>
                  <a:ea typeface="メイリオ" panose="020B0604030504040204" pitchFamily="50" charset="-128"/>
                </a:rPr>
                <a:t>情報の提供</a:t>
              </a:r>
              <a:endParaRPr kumimoji="1" lang="en-US" altLang="ja-JP" sz="1200" b="1" dirty="0" smtClean="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・（障害者支援施設等に準ずる者として県が認定する共同受注窓口の場合</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県に対し３号</a:t>
              </a:r>
              <a:r>
                <a:rPr kumimoji="1" lang="ja-JP" altLang="en-US" sz="1200" dirty="0">
                  <a:latin typeface="メイリオ" panose="020B0604030504040204" pitchFamily="50" charset="-128"/>
                  <a:ea typeface="メイリオ" panose="020B0604030504040204" pitchFamily="50" charset="-128"/>
                </a:rPr>
                <a:t>随</a:t>
              </a:r>
              <a:r>
                <a:rPr kumimoji="1" lang="ja-JP" altLang="en-US" sz="1200" dirty="0" smtClean="0">
                  <a:latin typeface="メイリオ" panose="020B0604030504040204" pitchFamily="50" charset="-128"/>
                  <a:ea typeface="メイリオ" panose="020B0604030504040204" pitchFamily="50" charset="-128"/>
                </a:rPr>
                <a:t>契の相手方</a:t>
              </a:r>
              <a:r>
                <a:rPr kumimoji="1" lang="ja-JP" altLang="en-US" sz="1200" dirty="0">
                  <a:latin typeface="メイリオ" panose="020B0604030504040204" pitchFamily="50" charset="-128"/>
                  <a:ea typeface="メイリオ" panose="020B0604030504040204" pitchFamily="50" charset="-128"/>
                </a:rPr>
                <a:t>と</a:t>
              </a:r>
              <a:r>
                <a:rPr kumimoji="1" lang="ja-JP" altLang="en-US" sz="1200" dirty="0" smtClean="0">
                  <a:latin typeface="メイリオ" panose="020B0604030504040204" pitchFamily="50" charset="-128"/>
                  <a:ea typeface="メイリオ" panose="020B0604030504040204" pitchFamily="50" charset="-128"/>
                </a:rPr>
                <a:t>なることで、</a:t>
              </a:r>
              <a:r>
                <a:rPr kumimoji="1" lang="ja-JP" altLang="en-US" sz="1200" b="1" dirty="0">
                  <a:latin typeface="メイリオ" panose="020B0604030504040204" pitchFamily="50" charset="-128"/>
                  <a:ea typeface="メイリオ" panose="020B0604030504040204" pitchFamily="50" charset="-128"/>
                </a:rPr>
                <a:t>複数の事業所</a:t>
              </a:r>
              <a:r>
                <a:rPr kumimoji="1" lang="ja-JP" altLang="en-US" sz="1200" b="1" dirty="0" smtClean="0">
                  <a:latin typeface="メイリオ" panose="020B0604030504040204" pitchFamily="50" charset="-128"/>
                  <a:ea typeface="メイリオ" panose="020B0604030504040204" pitchFamily="50" charset="-128"/>
                </a:rPr>
                <a:t>に受注機会を公平に配分</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2" name="グループ化 1"/>
          <p:cNvGrpSpPr/>
          <p:nvPr/>
        </p:nvGrpSpPr>
        <p:grpSpPr>
          <a:xfrm>
            <a:off x="180620" y="4437254"/>
            <a:ext cx="5458179" cy="341155"/>
            <a:chOff x="180620" y="4156296"/>
            <a:chExt cx="5458179" cy="341155"/>
          </a:xfrm>
        </p:grpSpPr>
        <p:sp>
          <p:nvSpPr>
            <p:cNvPr id="15" name="テキスト ボックス 14"/>
            <p:cNvSpPr txBox="1"/>
            <p:nvPr/>
          </p:nvSpPr>
          <p:spPr>
            <a:xfrm>
              <a:off x="180620" y="4156296"/>
              <a:ext cx="5458179" cy="307777"/>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rPr>
                <a:t>その他各障害福祉圏域ごとの共同受注窓口（就労部会事務局）</a:t>
              </a:r>
              <a:endParaRPr kumimoji="1" lang="en-US" altLang="ja-JP" sz="1400" b="1" dirty="0" smtClean="0">
                <a:latin typeface="メイリオ" panose="020B0604030504040204" pitchFamily="50" charset="-128"/>
                <a:ea typeface="メイリオ" panose="020B0604030504040204" pitchFamily="50" charset="-128"/>
              </a:endParaRPr>
            </a:p>
          </p:txBody>
        </p:sp>
        <p:pic>
          <p:nvPicPr>
            <p:cNvPr id="21" name="図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620" y="4394955"/>
              <a:ext cx="5124805" cy="102496"/>
            </a:xfrm>
            <a:prstGeom prst="rect">
              <a:avLst/>
            </a:prstGeom>
          </p:spPr>
        </p:pic>
      </p:grpSp>
      <p:grpSp>
        <p:nvGrpSpPr>
          <p:cNvPr id="26" name="グループ化 25"/>
          <p:cNvGrpSpPr/>
          <p:nvPr/>
        </p:nvGrpSpPr>
        <p:grpSpPr>
          <a:xfrm>
            <a:off x="180620" y="2669022"/>
            <a:ext cx="5743928" cy="340278"/>
            <a:chOff x="180620" y="2442395"/>
            <a:chExt cx="5743928" cy="340278"/>
          </a:xfrm>
        </p:grpSpPr>
        <p:sp>
          <p:nvSpPr>
            <p:cNvPr id="14" name="テキスト ボックス 13"/>
            <p:cNvSpPr txBox="1"/>
            <p:nvPr/>
          </p:nvSpPr>
          <p:spPr>
            <a:xfrm>
              <a:off x="180620" y="2442395"/>
              <a:ext cx="5743928" cy="307777"/>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rPr>
                <a:t>障害者</a:t>
              </a:r>
              <a:r>
                <a:rPr kumimoji="1" lang="ja-JP" altLang="en-US" sz="1400" b="1" dirty="0">
                  <a:latin typeface="メイリオ" panose="020B0604030504040204" pitchFamily="50" charset="-128"/>
                  <a:ea typeface="メイリオ" panose="020B0604030504040204" pitchFamily="50" charset="-128"/>
                </a:rPr>
                <a:t>支援施設等に準ずる</a:t>
              </a:r>
              <a:r>
                <a:rPr kumimoji="1" lang="ja-JP" altLang="en-US" sz="1400" b="1" dirty="0" smtClean="0">
                  <a:latin typeface="メイリオ" panose="020B0604030504040204" pitchFamily="50" charset="-128"/>
                  <a:ea typeface="メイリオ" panose="020B0604030504040204" pitchFamily="50" charset="-128"/>
                </a:rPr>
                <a:t>者として県が認定する共同受注窓口</a:t>
              </a:r>
              <a:endParaRPr kumimoji="1" lang="en-US" altLang="ja-JP" sz="1400" b="1" dirty="0" smtClean="0">
                <a:latin typeface="メイリオ" panose="020B0604030504040204" pitchFamily="50" charset="-128"/>
                <a:ea typeface="メイリオ" panose="020B0604030504040204" pitchFamily="50" charset="-128"/>
              </a:endParaRPr>
            </a:p>
          </p:txBody>
        </p:sp>
        <p:pic>
          <p:nvPicPr>
            <p:cNvPr id="22" name="図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620" y="2678462"/>
              <a:ext cx="5210530" cy="104211"/>
            </a:xfrm>
            <a:prstGeom prst="rect">
              <a:avLst/>
            </a:prstGeom>
          </p:spPr>
        </p:pic>
      </p:grpSp>
      <p:pic>
        <p:nvPicPr>
          <p:cNvPr id="7" name="図 6"/>
          <p:cNvPicPr>
            <a:picLocks noChangeAspect="1"/>
          </p:cNvPicPr>
          <p:nvPr/>
        </p:nvPicPr>
        <p:blipFill>
          <a:blip r:embed="rId4"/>
          <a:stretch>
            <a:fillRect/>
          </a:stretch>
        </p:blipFill>
        <p:spPr>
          <a:xfrm>
            <a:off x="471258" y="3093656"/>
            <a:ext cx="5915026" cy="1128902"/>
          </a:xfrm>
          <a:prstGeom prst="rect">
            <a:avLst/>
          </a:prstGeom>
        </p:spPr>
      </p:pic>
      <p:graphicFrame>
        <p:nvGraphicFramePr>
          <p:cNvPr id="11" name="表 10"/>
          <p:cNvGraphicFramePr>
            <a:graphicFrameLocks noGrp="1"/>
          </p:cNvGraphicFramePr>
          <p:nvPr>
            <p:extLst>
              <p:ext uri="{D42A27DB-BD31-4B8C-83A1-F6EECF244321}">
                <p14:modId xmlns:p14="http://schemas.microsoft.com/office/powerpoint/2010/main" val="1531187682"/>
              </p:ext>
            </p:extLst>
          </p:nvPr>
        </p:nvGraphicFramePr>
        <p:xfrm>
          <a:off x="399371" y="4861045"/>
          <a:ext cx="5915025" cy="4836407"/>
        </p:xfrm>
        <a:graphic>
          <a:graphicData uri="http://schemas.openxmlformats.org/drawingml/2006/table">
            <a:tbl>
              <a:tblPr/>
              <a:tblGrid>
                <a:gridCol w="458910">
                  <a:extLst>
                    <a:ext uri="{9D8B030D-6E8A-4147-A177-3AD203B41FA5}">
                      <a16:colId xmlns:a16="http://schemas.microsoft.com/office/drawing/2014/main" val="1169642249"/>
                    </a:ext>
                  </a:extLst>
                </a:gridCol>
                <a:gridCol w="565443">
                  <a:extLst>
                    <a:ext uri="{9D8B030D-6E8A-4147-A177-3AD203B41FA5}">
                      <a16:colId xmlns:a16="http://schemas.microsoft.com/office/drawing/2014/main" val="3348183962"/>
                    </a:ext>
                  </a:extLst>
                </a:gridCol>
                <a:gridCol w="2615788">
                  <a:extLst>
                    <a:ext uri="{9D8B030D-6E8A-4147-A177-3AD203B41FA5}">
                      <a16:colId xmlns:a16="http://schemas.microsoft.com/office/drawing/2014/main" val="1791274006"/>
                    </a:ext>
                  </a:extLst>
                </a:gridCol>
                <a:gridCol w="1324284">
                  <a:extLst>
                    <a:ext uri="{9D8B030D-6E8A-4147-A177-3AD203B41FA5}">
                      <a16:colId xmlns:a16="http://schemas.microsoft.com/office/drawing/2014/main" val="1410648188"/>
                    </a:ext>
                  </a:extLst>
                </a:gridCol>
                <a:gridCol w="950600">
                  <a:extLst>
                    <a:ext uri="{9D8B030D-6E8A-4147-A177-3AD203B41FA5}">
                      <a16:colId xmlns:a16="http://schemas.microsoft.com/office/drawing/2014/main" val="1633429734"/>
                    </a:ext>
                  </a:extLst>
                </a:gridCol>
              </a:tblGrid>
              <a:tr h="152812">
                <a:tc>
                  <a:txBody>
                    <a:bodyPr/>
                    <a:lstStyle/>
                    <a:p>
                      <a:pPr algn="ctr"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県 域</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対象市町村</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担 当 窓 口</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所 在 地</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電 話 番 号</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32252351"/>
                  </a:ext>
                </a:extLst>
              </a:tr>
              <a:tr h="275613">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和歌山市</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和歌山市</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地域活動支援センター櫻</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和歌山市塩屋</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a:t>
                      </a: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丁目</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6-2</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073-444-2468</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6735261"/>
                  </a:ext>
                </a:extLst>
              </a:tr>
              <a:tr h="336555">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海草</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海南市</a:t>
                      </a:r>
                      <a:br>
                        <a:rPr lang="zh-TW" altLang="en-US" sz="700" b="0" i="0" u="none" strike="noStrike">
                          <a:solidFill>
                            <a:srgbClr val="000000"/>
                          </a:solidFill>
                          <a:effectLst/>
                          <a:latin typeface="メイリオ" panose="020B0604030504040204" pitchFamily="50" charset="-128"/>
                          <a:ea typeface="メイリオ" panose="020B0604030504040204" pitchFamily="50" charset="-128"/>
                        </a:rPr>
                      </a:b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紀美野町</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海草圏域障害児者相談支援事業所らん</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海南市大野中</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732-1</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073-488-6314</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8662697"/>
                  </a:ext>
                </a:extLst>
              </a:tr>
              <a:tr h="336555">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那賀</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岩出市</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紀の川市</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障害者就業・生活支援センターフロンティア</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岩出市東坂本</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6-1</a:t>
                      </a:r>
                      <a:br>
                        <a:rPr lang="en-US" altLang="ja-JP" sz="700" b="0" i="0" u="none" strike="noStrike">
                          <a:solidFill>
                            <a:srgbClr val="000000"/>
                          </a:solidFill>
                          <a:effectLst/>
                          <a:latin typeface="メイリオ" panose="020B0604030504040204" pitchFamily="50" charset="-128"/>
                          <a:ea typeface="メイリオ" panose="020B0604030504040204" pitchFamily="50" charset="-128"/>
                        </a:rPr>
                      </a:b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 </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0736-61-6300</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616133"/>
                  </a:ext>
                </a:extLst>
              </a:tr>
              <a:tr h="612169">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伊都</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橋本市</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かつらぎ町</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九度山町</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高野町</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伊都障がい者就業・生活支援センター</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橋本市東家</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丁目</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3-1</a:t>
                      </a:r>
                      <a:b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橋本市保健福祉センター内</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0736-33-1913</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942369"/>
                  </a:ext>
                </a:extLst>
              </a:tr>
              <a:tr h="612169">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有田</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有田市</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湯浅町</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広川町</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有田川町</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紀中障害者就業・生活支援センターわーくねっと</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御坊市湯川町丸山</a:t>
                      </a:r>
                      <a:r>
                        <a:rPr lang="en-US" altLang="zh-TW" sz="700" b="0" i="0" u="none" strike="noStrike">
                          <a:solidFill>
                            <a:srgbClr val="000000"/>
                          </a:solidFill>
                          <a:effectLst/>
                          <a:latin typeface="メイリオ" panose="020B0604030504040204" pitchFamily="50" charset="-128"/>
                          <a:ea typeface="メイリオ" panose="020B0604030504040204" pitchFamily="50" charset="-128"/>
                        </a:rPr>
                        <a:t>478-1</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0738-23-1955</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4134929"/>
                  </a:ext>
                </a:extLst>
              </a:tr>
              <a:tr h="887782">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日高</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zh-CN" altLang="en-US" sz="700" b="0" i="0" u="none" strike="noStrike">
                          <a:solidFill>
                            <a:srgbClr val="000000"/>
                          </a:solidFill>
                          <a:effectLst/>
                          <a:latin typeface="メイリオ" panose="020B0604030504040204" pitchFamily="50" charset="-128"/>
                          <a:ea typeface="メイリオ" panose="020B0604030504040204" pitchFamily="50" charset="-128"/>
                        </a:rPr>
                        <a:t> 御坊市</a:t>
                      </a:r>
                      <a:br>
                        <a:rPr lang="zh-CN" altLang="en-US" sz="700" b="0" i="0" u="none" strike="noStrike">
                          <a:solidFill>
                            <a:srgbClr val="000000"/>
                          </a:solidFill>
                          <a:effectLst/>
                          <a:latin typeface="メイリオ" panose="020B0604030504040204" pitchFamily="50" charset="-128"/>
                          <a:ea typeface="メイリオ" panose="020B0604030504040204" pitchFamily="50" charset="-128"/>
                        </a:rPr>
                      </a:br>
                      <a:r>
                        <a:rPr lang="zh-CN" altLang="en-US" sz="700" b="0" i="0" u="none" strike="noStrike">
                          <a:solidFill>
                            <a:srgbClr val="000000"/>
                          </a:solidFill>
                          <a:effectLst/>
                          <a:latin typeface="メイリオ" panose="020B0604030504040204" pitchFamily="50" charset="-128"/>
                          <a:ea typeface="メイリオ" panose="020B0604030504040204" pitchFamily="50" charset="-128"/>
                        </a:rPr>
                        <a:t> 美浜町</a:t>
                      </a:r>
                      <a:br>
                        <a:rPr lang="zh-CN" altLang="en-US" sz="700" b="0" i="0" u="none" strike="noStrike">
                          <a:solidFill>
                            <a:srgbClr val="000000"/>
                          </a:solidFill>
                          <a:effectLst/>
                          <a:latin typeface="メイリオ" panose="020B0604030504040204" pitchFamily="50" charset="-128"/>
                          <a:ea typeface="メイリオ" panose="020B0604030504040204" pitchFamily="50" charset="-128"/>
                        </a:rPr>
                      </a:br>
                      <a:r>
                        <a:rPr lang="zh-CN" altLang="en-US" sz="700" b="0" i="0" u="none" strike="noStrike">
                          <a:solidFill>
                            <a:srgbClr val="000000"/>
                          </a:solidFill>
                          <a:effectLst/>
                          <a:latin typeface="メイリオ" panose="020B0604030504040204" pitchFamily="50" charset="-128"/>
                          <a:ea typeface="メイリオ" panose="020B0604030504040204" pitchFamily="50" charset="-128"/>
                        </a:rPr>
                        <a:t> 日高町</a:t>
                      </a:r>
                      <a:br>
                        <a:rPr lang="zh-CN" altLang="en-US" sz="700" b="0" i="0" u="none" strike="noStrike">
                          <a:solidFill>
                            <a:srgbClr val="000000"/>
                          </a:solidFill>
                          <a:effectLst/>
                          <a:latin typeface="メイリオ" panose="020B0604030504040204" pitchFamily="50" charset="-128"/>
                          <a:ea typeface="メイリオ" panose="020B0604030504040204" pitchFamily="50" charset="-128"/>
                        </a:rPr>
                      </a:br>
                      <a:r>
                        <a:rPr lang="zh-CN" altLang="en-US" sz="700" b="0" i="0" u="none" strike="noStrike">
                          <a:solidFill>
                            <a:srgbClr val="000000"/>
                          </a:solidFill>
                          <a:effectLst/>
                          <a:latin typeface="メイリオ" panose="020B0604030504040204" pitchFamily="50" charset="-128"/>
                          <a:ea typeface="メイリオ" panose="020B0604030504040204" pitchFamily="50" charset="-128"/>
                        </a:rPr>
                        <a:t> 由良町</a:t>
                      </a:r>
                      <a:br>
                        <a:rPr lang="zh-CN" altLang="en-US" sz="700" b="0" i="0" u="none" strike="noStrike">
                          <a:solidFill>
                            <a:srgbClr val="000000"/>
                          </a:solidFill>
                          <a:effectLst/>
                          <a:latin typeface="メイリオ" panose="020B0604030504040204" pitchFamily="50" charset="-128"/>
                          <a:ea typeface="メイリオ" panose="020B0604030504040204" pitchFamily="50" charset="-128"/>
                        </a:rPr>
                      </a:br>
                      <a:r>
                        <a:rPr lang="zh-CN" altLang="en-US" sz="700" b="0" i="0" u="none" strike="noStrike">
                          <a:solidFill>
                            <a:srgbClr val="000000"/>
                          </a:solidFill>
                          <a:effectLst/>
                          <a:latin typeface="メイリオ" panose="020B0604030504040204" pitchFamily="50" charset="-128"/>
                          <a:ea typeface="メイリオ" panose="020B0604030504040204" pitchFamily="50" charset="-128"/>
                        </a:rPr>
                        <a:t> 印南町</a:t>
                      </a:r>
                      <a:br>
                        <a:rPr lang="zh-CN" altLang="en-US" sz="700" b="0" i="0" u="none" strike="noStrike">
                          <a:solidFill>
                            <a:srgbClr val="000000"/>
                          </a:solidFill>
                          <a:effectLst/>
                          <a:latin typeface="メイリオ" panose="020B0604030504040204" pitchFamily="50" charset="-128"/>
                          <a:ea typeface="メイリオ" panose="020B0604030504040204" pitchFamily="50" charset="-128"/>
                        </a:rPr>
                      </a:br>
                      <a:r>
                        <a:rPr lang="zh-CN" altLang="en-US" sz="700" b="0" i="0" u="none" strike="noStrike">
                          <a:solidFill>
                            <a:srgbClr val="000000"/>
                          </a:solidFill>
                          <a:effectLst/>
                          <a:latin typeface="メイリオ" panose="020B0604030504040204" pitchFamily="50" charset="-128"/>
                          <a:ea typeface="メイリオ" panose="020B0604030504040204" pitchFamily="50" charset="-128"/>
                        </a:rPr>
                        <a:t> 日高川町</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62054007"/>
                  </a:ext>
                </a:extLst>
              </a:tr>
              <a:tr h="734970">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西牟婁</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田辺市</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白浜町</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上富田町</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みなべ町</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すさみ町</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基幹相談支援センターにしむろ</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田辺市高雄一丁目</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23-1</a:t>
                      </a:r>
                      <a:b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田辺市民総合</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センター内</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0739-33-7492</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101281"/>
                  </a:ext>
                </a:extLst>
              </a:tr>
              <a:tr h="887782">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東牟婁</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新宮市</a:t>
                      </a:r>
                      <a:br>
                        <a:rPr lang="zh-TW" altLang="en-US" sz="700" b="0" i="0" u="none" strike="noStrike">
                          <a:solidFill>
                            <a:srgbClr val="000000"/>
                          </a:solidFill>
                          <a:effectLst/>
                          <a:latin typeface="メイリオ" panose="020B0604030504040204" pitchFamily="50" charset="-128"/>
                          <a:ea typeface="メイリオ" panose="020B0604030504040204" pitchFamily="50" charset="-128"/>
                        </a:rPr>
                      </a:b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那智勝浦町</a:t>
                      </a:r>
                      <a:br>
                        <a:rPr lang="zh-TW" altLang="en-US" sz="700" b="0" i="0" u="none" strike="noStrike">
                          <a:solidFill>
                            <a:srgbClr val="000000"/>
                          </a:solidFill>
                          <a:effectLst/>
                          <a:latin typeface="メイリオ" panose="020B0604030504040204" pitchFamily="50" charset="-128"/>
                          <a:ea typeface="メイリオ" panose="020B0604030504040204" pitchFamily="50" charset="-128"/>
                        </a:rPr>
                      </a:b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太地町</a:t>
                      </a:r>
                      <a:br>
                        <a:rPr lang="zh-TW" altLang="en-US" sz="700" b="0" i="0" u="none" strike="noStrike">
                          <a:solidFill>
                            <a:srgbClr val="000000"/>
                          </a:solidFill>
                          <a:effectLst/>
                          <a:latin typeface="メイリオ" panose="020B0604030504040204" pitchFamily="50" charset="-128"/>
                          <a:ea typeface="メイリオ" panose="020B0604030504040204" pitchFamily="50" charset="-128"/>
                        </a:rPr>
                      </a:b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古座川町</a:t>
                      </a:r>
                      <a:br>
                        <a:rPr lang="zh-TW" altLang="en-US" sz="700" b="0" i="0" u="none" strike="noStrike">
                          <a:solidFill>
                            <a:srgbClr val="000000"/>
                          </a:solidFill>
                          <a:effectLst/>
                          <a:latin typeface="メイリオ" panose="020B0604030504040204" pitchFamily="50" charset="-128"/>
                          <a:ea typeface="メイリオ" panose="020B0604030504040204" pitchFamily="50" charset="-128"/>
                        </a:rPr>
                      </a:b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北山村 </a:t>
                      </a:r>
                      <a:br>
                        <a:rPr lang="zh-TW" altLang="en-US" sz="700" b="0" i="0" u="none" strike="noStrike">
                          <a:solidFill>
                            <a:srgbClr val="000000"/>
                          </a:solidFill>
                          <a:effectLst/>
                          <a:latin typeface="メイリオ" panose="020B0604030504040204" pitchFamily="50" charset="-128"/>
                          <a:ea typeface="メイリオ" panose="020B0604030504040204" pitchFamily="50" charset="-128"/>
                        </a:rPr>
                      </a:b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 串本町</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東牟婁圏域障害者就業・生活支援センターあーち</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新宮市野田</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1-8</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0735-21-7113</a:t>
                      </a:r>
                    </a:p>
                  </a:txBody>
                  <a:tcPr marL="4918" marR="4918" marT="49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331955"/>
                  </a:ext>
                </a:extLst>
              </a:tr>
            </a:tbl>
          </a:graphicData>
        </a:graphic>
      </p:graphicFrame>
    </p:spTree>
    <p:extLst>
      <p:ext uri="{BB962C8B-B14F-4D97-AF65-F5344CB8AC3E}">
        <p14:creationId xmlns:p14="http://schemas.microsoft.com/office/powerpoint/2010/main" val="932117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0" y="6614343"/>
            <a:ext cx="6858000" cy="307777"/>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rPr>
              <a:t>　③障害者施設における受注機会の拡大、障害者の工賃向上</a:t>
            </a:r>
            <a:endParaRPr kumimoji="1" lang="ja-JP" altLang="en-US" sz="1400" b="1"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0" y="3456588"/>
            <a:ext cx="6858000" cy="307777"/>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rPr>
              <a:t>　②大規模発注案件への対応</a:t>
            </a:r>
            <a:endParaRPr kumimoji="1" lang="ja-JP" altLang="en-US" sz="14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0" y="636529"/>
            <a:ext cx="6858000" cy="307777"/>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rPr>
              <a:t>　①情報収集・契約等にかかる事務の大幅な軽減</a:t>
            </a:r>
            <a:endParaRPr kumimoji="1" lang="ja-JP" altLang="en-US" sz="14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0" y="-2309"/>
            <a:ext cx="6858000" cy="400110"/>
          </a:xfrm>
          <a:prstGeom prst="rect">
            <a:avLst/>
          </a:prstGeom>
          <a:solidFill>
            <a:schemeClr val="accent2">
              <a:lumMod val="20000"/>
              <a:lumOff val="80000"/>
            </a:schemeClr>
          </a:solidFill>
        </p:spPr>
        <p:txBody>
          <a:bodyPr wrap="square" rtlCol="0">
            <a:spAutoFit/>
          </a:bodyPr>
          <a:lstStyle/>
          <a:p>
            <a:r>
              <a:rPr kumimoji="1" lang="ja-JP" altLang="en-US" sz="2000" b="1" dirty="0" smtClean="0">
                <a:latin typeface="メイリオ" panose="020B0604030504040204" pitchFamily="50" charset="-128"/>
                <a:ea typeface="メイリオ" panose="020B0604030504040204" pitchFamily="50" charset="-128"/>
              </a:rPr>
              <a:t> 共同受注窓口利用のメリット</a:t>
            </a:r>
            <a:endParaRPr kumimoji="1" lang="ja-JP" altLang="en-US" sz="2000" b="1" dirty="0">
              <a:latin typeface="メイリオ" panose="020B0604030504040204" pitchFamily="50" charset="-128"/>
              <a:ea typeface="メイリオ" panose="020B0604030504040204" pitchFamily="50" charset="-128"/>
            </a:endParaRPr>
          </a:p>
        </p:txBody>
      </p:sp>
      <p:grpSp>
        <p:nvGrpSpPr>
          <p:cNvPr id="2049" name="グループ化 2048"/>
          <p:cNvGrpSpPr/>
          <p:nvPr/>
        </p:nvGrpSpPr>
        <p:grpSpPr>
          <a:xfrm>
            <a:off x="409573" y="896603"/>
            <a:ext cx="5772152" cy="2409902"/>
            <a:chOff x="409573" y="783303"/>
            <a:chExt cx="5772152" cy="2409902"/>
          </a:xfrm>
        </p:grpSpPr>
        <p:sp>
          <p:nvSpPr>
            <p:cNvPr id="15" name="テキスト ボックス 14"/>
            <p:cNvSpPr txBox="1"/>
            <p:nvPr/>
          </p:nvSpPr>
          <p:spPr>
            <a:xfrm>
              <a:off x="414856" y="1896110"/>
              <a:ext cx="2595043" cy="253916"/>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共同受注窓口を利用した</a:t>
              </a:r>
              <a:r>
                <a:rPr kumimoji="1" lang="ja-JP" altLang="en-US" sz="1050" dirty="0" smtClean="0">
                  <a:latin typeface="メイリオ" panose="020B0604030504040204" pitchFamily="50" charset="-128"/>
                  <a:ea typeface="メイリオ" panose="020B0604030504040204" pitchFamily="50" charset="-128"/>
                </a:rPr>
                <a:t>場合</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172839427"/>
                </p:ext>
              </p:extLst>
            </p:nvPr>
          </p:nvGraphicFramePr>
          <p:xfrm>
            <a:off x="918620" y="2072276"/>
            <a:ext cx="4572000" cy="960437"/>
          </p:xfrm>
          <a:graphic>
            <a:graphicData uri="http://schemas.openxmlformats.org/presentationml/2006/ole">
              <mc:AlternateContent xmlns:mc="http://schemas.openxmlformats.org/markup-compatibility/2006">
                <mc:Choice xmlns:v="urn:schemas-microsoft-com:vml" Requires="v">
                  <p:oleObj spid="_x0000_s2165" name="ワークシート" r:id="rId3" imgW="8115240" imgH="1705070" progId="Excel.Sheet.12">
                    <p:embed/>
                  </p:oleObj>
                </mc:Choice>
                <mc:Fallback>
                  <p:oleObj name="ワークシート" r:id="rId3" imgW="8115240" imgH="1705070" progId="Excel.Sheet.12">
                    <p:embed/>
                    <p:pic>
                      <p:nvPicPr>
                        <p:cNvPr id="0" name=""/>
                        <p:cNvPicPr/>
                        <p:nvPr/>
                      </p:nvPicPr>
                      <p:blipFill>
                        <a:blip r:embed="rId4"/>
                        <a:stretch>
                          <a:fillRect/>
                        </a:stretch>
                      </p:blipFill>
                      <p:spPr>
                        <a:xfrm>
                          <a:off x="918620" y="2072276"/>
                          <a:ext cx="4572000" cy="960437"/>
                        </a:xfrm>
                        <a:prstGeom prst="rect">
                          <a:avLst/>
                        </a:prstGeom>
                      </p:spPr>
                    </p:pic>
                  </p:oleObj>
                </mc:Fallback>
              </mc:AlternateContent>
            </a:graphicData>
          </a:graphic>
        </p:graphicFrame>
        <p:sp>
          <p:nvSpPr>
            <p:cNvPr id="3" name="テキスト ボックス 2"/>
            <p:cNvSpPr txBox="1"/>
            <p:nvPr/>
          </p:nvSpPr>
          <p:spPr>
            <a:xfrm>
              <a:off x="676275" y="2946984"/>
              <a:ext cx="5505450" cy="246221"/>
            </a:xfrm>
            <a:prstGeom prst="rect">
              <a:avLst/>
            </a:prstGeom>
            <a:noFill/>
          </p:spPr>
          <p:txBody>
            <a:bodyPr wrap="square" rtlCol="0">
              <a:spAutoFit/>
            </a:bodyPr>
            <a:lstStyle/>
            <a:p>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コンソーシアム型契約の場合でも、コンソーシアム結成までの手間を省くことができます。</a:t>
              </a:r>
              <a:endParaRPr kumimoji="1" lang="ja-JP" altLang="en-US" sz="10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409573" y="783303"/>
              <a:ext cx="2600326" cy="253916"/>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共同受注窓口を利用しない</a:t>
              </a:r>
              <a:r>
                <a:rPr kumimoji="1" lang="ja-JP" altLang="en-US" sz="1050" dirty="0" smtClean="0">
                  <a:latin typeface="メイリオ" panose="020B0604030504040204" pitchFamily="50" charset="-128"/>
                  <a:ea typeface="メイリオ" panose="020B0604030504040204" pitchFamily="50" charset="-128"/>
                </a:rPr>
                <a:t>場合</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98699979"/>
                </p:ext>
              </p:extLst>
            </p:nvPr>
          </p:nvGraphicFramePr>
          <p:xfrm>
            <a:off x="918620" y="971114"/>
            <a:ext cx="4572000" cy="960437"/>
          </p:xfrm>
          <a:graphic>
            <a:graphicData uri="http://schemas.openxmlformats.org/presentationml/2006/ole">
              <mc:AlternateContent xmlns:mc="http://schemas.openxmlformats.org/markup-compatibility/2006">
                <mc:Choice xmlns:v="urn:schemas-microsoft-com:vml" Requires="v">
                  <p:oleObj spid="_x0000_s2166" name="ワークシート" r:id="rId5" imgW="8115240" imgH="1705070" progId="Excel.Sheet.12">
                    <p:embed/>
                  </p:oleObj>
                </mc:Choice>
                <mc:Fallback>
                  <p:oleObj name="ワークシート" r:id="rId5" imgW="8115240" imgH="1705070" progId="Excel.Sheet.12">
                    <p:embed/>
                    <p:pic>
                      <p:nvPicPr>
                        <p:cNvPr id="0" name=""/>
                        <p:cNvPicPr/>
                        <p:nvPr/>
                      </p:nvPicPr>
                      <p:blipFill>
                        <a:blip r:embed="rId6"/>
                        <a:stretch>
                          <a:fillRect/>
                        </a:stretch>
                      </p:blipFill>
                      <p:spPr>
                        <a:xfrm>
                          <a:off x="918620" y="971114"/>
                          <a:ext cx="4572000" cy="960437"/>
                        </a:xfrm>
                        <a:prstGeom prst="rect">
                          <a:avLst/>
                        </a:prstGeom>
                      </p:spPr>
                    </p:pic>
                  </p:oleObj>
                </mc:Fallback>
              </mc:AlternateContent>
            </a:graphicData>
          </a:graphic>
        </p:graphicFrame>
      </p:grpSp>
      <p:grpSp>
        <p:nvGrpSpPr>
          <p:cNvPr id="2048" name="グループ化 2047"/>
          <p:cNvGrpSpPr/>
          <p:nvPr/>
        </p:nvGrpSpPr>
        <p:grpSpPr>
          <a:xfrm>
            <a:off x="409573" y="3705766"/>
            <a:ext cx="5075766" cy="2755855"/>
            <a:chOff x="409573" y="3548811"/>
            <a:chExt cx="5075766" cy="2755855"/>
          </a:xfrm>
        </p:grpSpPr>
        <p:sp>
          <p:nvSpPr>
            <p:cNvPr id="14" name="テキスト ボックス 13"/>
            <p:cNvSpPr txBox="1"/>
            <p:nvPr/>
          </p:nvSpPr>
          <p:spPr>
            <a:xfrm>
              <a:off x="414856" y="4921817"/>
              <a:ext cx="2595043" cy="253916"/>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共同受注窓口を利用した</a:t>
              </a:r>
              <a:r>
                <a:rPr kumimoji="1" lang="ja-JP" altLang="en-US" sz="1050" dirty="0" smtClean="0">
                  <a:latin typeface="メイリオ" panose="020B0604030504040204" pitchFamily="50" charset="-128"/>
                  <a:ea typeface="メイリオ" panose="020B0604030504040204" pitchFamily="50" charset="-128"/>
                </a:rPr>
                <a:t>場合</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409573" y="3548811"/>
              <a:ext cx="2600326" cy="253916"/>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共同受注窓口を利用しない</a:t>
              </a:r>
              <a:r>
                <a:rPr kumimoji="1" lang="ja-JP" altLang="en-US" sz="1050" dirty="0" smtClean="0">
                  <a:latin typeface="メイリオ" panose="020B0604030504040204" pitchFamily="50" charset="-128"/>
                  <a:ea typeface="メイリオ" panose="020B0604030504040204" pitchFamily="50" charset="-128"/>
                </a:rPr>
                <a:t>場合</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p:txBody>
        </p:sp>
        <p:graphicFrame>
          <p:nvGraphicFramePr>
            <p:cNvPr id="19" name="オブジェクト 18"/>
            <p:cNvGraphicFramePr>
              <a:graphicFrameLocks noChangeAspect="1"/>
            </p:cNvGraphicFramePr>
            <p:nvPr>
              <p:extLst>
                <p:ext uri="{D42A27DB-BD31-4B8C-83A1-F6EECF244321}">
                  <p14:modId xmlns:p14="http://schemas.microsoft.com/office/powerpoint/2010/main" val="3375134035"/>
                </p:ext>
              </p:extLst>
            </p:nvPr>
          </p:nvGraphicFramePr>
          <p:xfrm>
            <a:off x="913339" y="5107691"/>
            <a:ext cx="4572000" cy="1196975"/>
          </p:xfrm>
          <a:graphic>
            <a:graphicData uri="http://schemas.openxmlformats.org/presentationml/2006/ole">
              <mc:AlternateContent xmlns:mc="http://schemas.openxmlformats.org/markup-compatibility/2006">
                <mc:Choice xmlns:v="urn:schemas-microsoft-com:vml" Requires="v">
                  <p:oleObj spid="_x0000_s2167" name="ワークシート" r:id="rId7" imgW="8334285" imgH="2181130" progId="Excel.Sheet.12">
                    <p:embed/>
                  </p:oleObj>
                </mc:Choice>
                <mc:Fallback>
                  <p:oleObj name="ワークシート" r:id="rId7" imgW="8334285" imgH="2181130" progId="Excel.Sheet.12">
                    <p:embed/>
                    <p:pic>
                      <p:nvPicPr>
                        <p:cNvPr id="0" name=""/>
                        <p:cNvPicPr/>
                        <p:nvPr/>
                      </p:nvPicPr>
                      <p:blipFill>
                        <a:blip r:embed="rId8"/>
                        <a:stretch>
                          <a:fillRect/>
                        </a:stretch>
                      </p:blipFill>
                      <p:spPr>
                        <a:xfrm>
                          <a:off x="913339" y="5107691"/>
                          <a:ext cx="4572000" cy="1196975"/>
                        </a:xfrm>
                        <a:prstGeom prst="rect">
                          <a:avLst/>
                        </a:prstGeom>
                      </p:spPr>
                    </p:pic>
                  </p:oleObj>
                </mc:Fallback>
              </mc:AlternateContent>
            </a:graphicData>
          </a:graphic>
        </p:graphicFrame>
        <p:graphicFrame>
          <p:nvGraphicFramePr>
            <p:cNvPr id="21" name="オブジェクト 20"/>
            <p:cNvGraphicFramePr>
              <a:graphicFrameLocks noChangeAspect="1"/>
            </p:cNvGraphicFramePr>
            <p:nvPr>
              <p:extLst>
                <p:ext uri="{D42A27DB-BD31-4B8C-83A1-F6EECF244321}">
                  <p14:modId xmlns:p14="http://schemas.microsoft.com/office/powerpoint/2010/main" val="4052027862"/>
                </p:ext>
              </p:extLst>
            </p:nvPr>
          </p:nvGraphicFramePr>
          <p:xfrm>
            <a:off x="913339" y="3725846"/>
            <a:ext cx="4572000" cy="1196975"/>
          </p:xfrm>
          <a:graphic>
            <a:graphicData uri="http://schemas.openxmlformats.org/presentationml/2006/ole">
              <mc:AlternateContent xmlns:mc="http://schemas.openxmlformats.org/markup-compatibility/2006">
                <mc:Choice xmlns:v="urn:schemas-microsoft-com:vml" Requires="v">
                  <p:oleObj spid="_x0000_s2168" name="ワークシート" r:id="rId9" imgW="8334285" imgH="2181130" progId="Excel.Sheet.12">
                    <p:embed/>
                  </p:oleObj>
                </mc:Choice>
                <mc:Fallback>
                  <p:oleObj name="ワークシート" r:id="rId9" imgW="8334285" imgH="2181130" progId="Excel.Sheet.12">
                    <p:embed/>
                    <p:pic>
                      <p:nvPicPr>
                        <p:cNvPr id="0" name=""/>
                        <p:cNvPicPr/>
                        <p:nvPr/>
                      </p:nvPicPr>
                      <p:blipFill>
                        <a:blip r:embed="rId10"/>
                        <a:stretch>
                          <a:fillRect/>
                        </a:stretch>
                      </p:blipFill>
                      <p:spPr>
                        <a:xfrm>
                          <a:off x="913339" y="3725846"/>
                          <a:ext cx="4572000" cy="1196975"/>
                        </a:xfrm>
                        <a:prstGeom prst="rect">
                          <a:avLst/>
                        </a:prstGeom>
                      </p:spPr>
                    </p:pic>
                  </p:oleObj>
                </mc:Fallback>
              </mc:AlternateContent>
            </a:graphicData>
          </a:graphic>
        </p:graphicFrame>
      </p:grpSp>
      <p:grpSp>
        <p:nvGrpSpPr>
          <p:cNvPr id="2050" name="グループ化 2049"/>
          <p:cNvGrpSpPr/>
          <p:nvPr/>
        </p:nvGrpSpPr>
        <p:grpSpPr>
          <a:xfrm>
            <a:off x="409573" y="6867255"/>
            <a:ext cx="5250998" cy="3077967"/>
            <a:chOff x="409573" y="6959971"/>
            <a:chExt cx="5250998" cy="3077967"/>
          </a:xfrm>
        </p:grpSpPr>
        <p:graphicFrame>
          <p:nvGraphicFramePr>
            <p:cNvPr id="22" name="オブジェクト 21"/>
            <p:cNvGraphicFramePr>
              <a:graphicFrameLocks noChangeAspect="1"/>
            </p:cNvGraphicFramePr>
            <p:nvPr>
              <p:extLst>
                <p:ext uri="{D42A27DB-BD31-4B8C-83A1-F6EECF244321}">
                  <p14:modId xmlns:p14="http://schemas.microsoft.com/office/powerpoint/2010/main" val="594922800"/>
                </p:ext>
              </p:extLst>
            </p:nvPr>
          </p:nvGraphicFramePr>
          <p:xfrm>
            <a:off x="913339" y="7148991"/>
            <a:ext cx="4747232" cy="1547813"/>
          </p:xfrm>
          <a:graphic>
            <a:graphicData uri="http://schemas.openxmlformats.org/presentationml/2006/ole">
              <mc:AlternateContent xmlns:mc="http://schemas.openxmlformats.org/markup-compatibility/2006">
                <mc:Choice xmlns:v="urn:schemas-microsoft-com:vml" Requires="v">
                  <p:oleObj spid="_x0000_s2169" name="ワークシート" r:id="rId11" imgW="8553330" imgH="2895505" progId="Excel.Sheet.12">
                    <p:embed/>
                  </p:oleObj>
                </mc:Choice>
                <mc:Fallback>
                  <p:oleObj name="ワークシート" r:id="rId11" imgW="8553330" imgH="2895505" progId="Excel.Sheet.12">
                    <p:embed/>
                    <p:pic>
                      <p:nvPicPr>
                        <p:cNvPr id="0" name=""/>
                        <p:cNvPicPr/>
                        <p:nvPr/>
                      </p:nvPicPr>
                      <p:blipFill>
                        <a:blip r:embed="rId12"/>
                        <a:stretch>
                          <a:fillRect/>
                        </a:stretch>
                      </p:blipFill>
                      <p:spPr>
                        <a:xfrm>
                          <a:off x="913339" y="7148991"/>
                          <a:ext cx="4747232" cy="1547813"/>
                        </a:xfrm>
                        <a:prstGeom prst="rect">
                          <a:avLst/>
                        </a:prstGeom>
                      </p:spPr>
                    </p:pic>
                  </p:oleObj>
                </mc:Fallback>
              </mc:AlternateContent>
            </a:graphicData>
          </a:graphic>
        </p:graphicFrame>
        <p:graphicFrame>
          <p:nvGraphicFramePr>
            <p:cNvPr id="24" name="オブジェクト 23"/>
            <p:cNvGraphicFramePr>
              <a:graphicFrameLocks noChangeAspect="1"/>
            </p:cNvGraphicFramePr>
            <p:nvPr>
              <p:extLst>
                <p:ext uri="{D42A27DB-BD31-4B8C-83A1-F6EECF244321}">
                  <p14:modId xmlns:p14="http://schemas.microsoft.com/office/powerpoint/2010/main" val="1872105853"/>
                </p:ext>
              </p:extLst>
            </p:nvPr>
          </p:nvGraphicFramePr>
          <p:xfrm>
            <a:off x="913339" y="8840963"/>
            <a:ext cx="4572000" cy="1196975"/>
          </p:xfrm>
          <a:graphic>
            <a:graphicData uri="http://schemas.openxmlformats.org/presentationml/2006/ole">
              <mc:AlternateContent xmlns:mc="http://schemas.openxmlformats.org/markup-compatibility/2006">
                <mc:Choice xmlns:v="urn:schemas-microsoft-com:vml" Requires="v">
                  <p:oleObj spid="_x0000_s2170" name="ワークシート" r:id="rId13" imgW="8334285" imgH="2181130" progId="Excel.Sheet.12">
                    <p:embed/>
                  </p:oleObj>
                </mc:Choice>
                <mc:Fallback>
                  <p:oleObj name="ワークシート" r:id="rId13" imgW="8334285" imgH="2181130" progId="Excel.Sheet.12">
                    <p:embed/>
                    <p:pic>
                      <p:nvPicPr>
                        <p:cNvPr id="0" name=""/>
                        <p:cNvPicPr/>
                        <p:nvPr/>
                      </p:nvPicPr>
                      <p:blipFill>
                        <a:blip r:embed="rId14"/>
                        <a:stretch>
                          <a:fillRect/>
                        </a:stretch>
                      </p:blipFill>
                      <p:spPr>
                        <a:xfrm>
                          <a:off x="913339" y="8840963"/>
                          <a:ext cx="4572000" cy="1196975"/>
                        </a:xfrm>
                        <a:prstGeom prst="rect">
                          <a:avLst/>
                        </a:prstGeom>
                      </p:spPr>
                    </p:pic>
                  </p:oleObj>
                </mc:Fallback>
              </mc:AlternateContent>
            </a:graphicData>
          </a:graphic>
        </p:graphicFrame>
        <p:sp>
          <p:nvSpPr>
            <p:cNvPr id="33" name="テキスト ボックス 32"/>
            <p:cNvSpPr txBox="1"/>
            <p:nvPr/>
          </p:nvSpPr>
          <p:spPr>
            <a:xfrm>
              <a:off x="409573" y="6959971"/>
              <a:ext cx="2600326" cy="253916"/>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共同受注窓口を利用しない</a:t>
              </a:r>
              <a:r>
                <a:rPr kumimoji="1" lang="ja-JP" altLang="en-US" sz="1050" dirty="0" smtClean="0">
                  <a:latin typeface="メイリオ" panose="020B0604030504040204" pitchFamily="50" charset="-128"/>
                  <a:ea typeface="メイリオ" panose="020B0604030504040204" pitchFamily="50" charset="-128"/>
                </a:rPr>
                <a:t>場合</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409573" y="8630685"/>
              <a:ext cx="2595043" cy="253916"/>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共同受注窓口を利用した</a:t>
              </a:r>
              <a:r>
                <a:rPr kumimoji="1" lang="ja-JP" altLang="en-US" sz="1050" dirty="0" smtClean="0">
                  <a:latin typeface="メイリオ" panose="020B0604030504040204" pitchFamily="50" charset="-128"/>
                  <a:ea typeface="メイリオ" panose="020B0604030504040204" pitchFamily="50" charset="-128"/>
                </a:rPr>
                <a:t>場合</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591075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928</TotalTime>
  <Words>499</Words>
  <Application>Microsoft Office PowerPoint</Application>
  <PresentationFormat>A4 210 x 297 mm</PresentationFormat>
  <Paragraphs>64</Paragraphs>
  <Slides>2</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ワークシート</vt:lpstr>
      <vt:lpstr>「共同受注窓口」活用のご案内</vt:lpstr>
      <vt:lpstr>PowerPoint プレゼンテーション</vt:lpstr>
    </vt:vector>
  </TitlesOfParts>
  <Company>Wakayama Prefecture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「共同受注窓口」活用のご案内</dc:title>
  <dc:creator>137618</dc:creator>
  <cp:lastModifiedBy>066346</cp:lastModifiedBy>
  <cp:revision>41</cp:revision>
  <cp:lastPrinted>2025-01-24T07:19:37Z</cp:lastPrinted>
  <dcterms:created xsi:type="dcterms:W3CDTF">2023-01-10T04:40:43Z</dcterms:created>
  <dcterms:modified xsi:type="dcterms:W3CDTF">2025-01-24T07:23:19Z</dcterms:modified>
</cp:coreProperties>
</file>