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8"/>
  </p:notesMasterIdLst>
  <p:sldIdLst>
    <p:sldId id="298" r:id="rId2"/>
    <p:sldId id="302" r:id="rId3"/>
    <p:sldId id="303" r:id="rId4"/>
    <p:sldId id="304" r:id="rId5"/>
    <p:sldId id="305" r:id="rId6"/>
    <p:sldId id="306" r:id="rId7"/>
  </p:sldIdLst>
  <p:sldSz cx="12192000" cy="8999538"/>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CFAD4"/>
    <a:srgbClr val="FFD8CD"/>
    <a:srgbClr val="FFABAB"/>
    <a:srgbClr val="FF0000"/>
    <a:srgbClr val="FFE4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219" autoAdjust="0"/>
    <p:restoredTop sz="96391" autoAdjust="0"/>
  </p:normalViewPr>
  <p:slideViewPr>
    <p:cSldViewPr snapToGrid="0">
      <p:cViewPr varScale="1">
        <p:scale>
          <a:sx n="61" d="100"/>
          <a:sy n="61" d="100"/>
        </p:scale>
        <p:origin x="96" y="186"/>
      </p:cViewPr>
      <p:guideLst/>
    </p:cSldViewPr>
  </p:slideViewPr>
  <p:notesTextViewPr>
    <p:cViewPr>
      <p:scale>
        <a:sx n="125" d="100"/>
        <a:sy n="125"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CAEBA4D5-E2B4-4754-A2AD-569873B91254}" type="datetimeFigureOut">
              <a:rPr kumimoji="1" lang="ja-JP" altLang="en-US" smtClean="0"/>
              <a:t>2024/12/24</a:t>
            </a:fld>
            <a:endParaRPr kumimoji="1" lang="ja-JP" altLang="en-US"/>
          </a:p>
        </p:txBody>
      </p:sp>
      <p:sp>
        <p:nvSpPr>
          <p:cNvPr id="4" name="スライド イメージ プレースホルダー 3"/>
          <p:cNvSpPr>
            <a:spLocks noGrp="1" noRot="1" noChangeAspect="1"/>
          </p:cNvSpPr>
          <p:nvPr>
            <p:ph type="sldImg" idx="2"/>
          </p:nvPr>
        </p:nvSpPr>
        <p:spPr>
          <a:xfrm>
            <a:off x="1131888" y="1243013"/>
            <a:ext cx="454342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49ACB420-8096-4762-828E-1DD0C0905DD6}" type="slidenum">
              <a:rPr kumimoji="1" lang="ja-JP" altLang="en-US" smtClean="0"/>
              <a:t>‹#›</a:t>
            </a:fld>
            <a:endParaRPr kumimoji="1" lang="ja-JP" altLang="en-US"/>
          </a:p>
        </p:txBody>
      </p:sp>
    </p:spTree>
    <p:extLst>
      <p:ext uri="{BB962C8B-B14F-4D97-AF65-F5344CB8AC3E}">
        <p14:creationId xmlns:p14="http://schemas.microsoft.com/office/powerpoint/2010/main" val="349664138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472842"/>
            <a:ext cx="10363200" cy="3133172"/>
          </a:xfrm>
        </p:spPr>
        <p:txBody>
          <a:bodyPr anchor="b"/>
          <a:lstStyle>
            <a:lvl1pPr algn="ctr">
              <a:defRPr sz="7874"/>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524000" y="4726842"/>
            <a:ext cx="9144000" cy="2172804"/>
          </a:xfrm>
        </p:spPr>
        <p:txBody>
          <a:bodyPr/>
          <a:lstStyle>
            <a:lvl1pPr marL="0" indent="0" algn="ctr">
              <a:buNone/>
              <a:defRPr sz="3150"/>
            </a:lvl1pPr>
            <a:lvl2pPr marL="599984" indent="0" algn="ctr">
              <a:buNone/>
              <a:defRPr sz="2625"/>
            </a:lvl2pPr>
            <a:lvl3pPr marL="1199967" indent="0" algn="ctr">
              <a:buNone/>
              <a:defRPr sz="2362"/>
            </a:lvl3pPr>
            <a:lvl4pPr marL="1799951" indent="0" algn="ctr">
              <a:buNone/>
              <a:defRPr sz="2100"/>
            </a:lvl4pPr>
            <a:lvl5pPr marL="2399934" indent="0" algn="ctr">
              <a:buNone/>
              <a:defRPr sz="2100"/>
            </a:lvl5pPr>
            <a:lvl6pPr marL="2999918" indent="0" algn="ctr">
              <a:buNone/>
              <a:defRPr sz="2100"/>
            </a:lvl6pPr>
            <a:lvl7pPr marL="3599901" indent="0" algn="ctr">
              <a:buNone/>
              <a:defRPr sz="2100"/>
            </a:lvl7pPr>
            <a:lvl8pPr marL="4199885" indent="0" algn="ctr">
              <a:buNone/>
              <a:defRPr sz="2100"/>
            </a:lvl8pPr>
            <a:lvl9pPr marL="4799868" indent="0" algn="ctr">
              <a:buNone/>
              <a:defRPr sz="21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61D026B-35C3-42D6-ADC0-2B711B122066}" type="datetime1">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3082280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BDB8BEDB-3B92-4ECA-9DE0-C74A889453F0}" type="datetime1">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33631510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479142"/>
            <a:ext cx="2628900" cy="7626692"/>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838201" y="479142"/>
            <a:ext cx="7734300" cy="7626692"/>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86C86D5B-367B-475C-B0CC-67407DCA80DB}" type="datetime1">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30234143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89A55E5-F36E-4E6D-A8F1-6D894B066A5B}" type="datetime1">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19317577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831851" y="2243638"/>
            <a:ext cx="10515600" cy="3743557"/>
          </a:xfrm>
        </p:spPr>
        <p:txBody>
          <a:bodyPr anchor="b"/>
          <a:lstStyle>
            <a:lvl1pPr>
              <a:defRPr sz="7874"/>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1851" y="6022610"/>
            <a:ext cx="10515600" cy="1968648"/>
          </a:xfrm>
        </p:spPr>
        <p:txBody>
          <a:bodyPr/>
          <a:lstStyle>
            <a:lvl1pPr marL="0" indent="0">
              <a:buNone/>
              <a:defRPr sz="3150">
                <a:solidFill>
                  <a:schemeClr val="tx1"/>
                </a:solidFill>
              </a:defRPr>
            </a:lvl1pPr>
            <a:lvl2pPr marL="599984" indent="0">
              <a:buNone/>
              <a:defRPr sz="2625">
                <a:solidFill>
                  <a:schemeClr val="tx1">
                    <a:tint val="75000"/>
                  </a:schemeClr>
                </a:solidFill>
              </a:defRPr>
            </a:lvl2pPr>
            <a:lvl3pPr marL="1199967" indent="0">
              <a:buNone/>
              <a:defRPr sz="2362">
                <a:solidFill>
                  <a:schemeClr val="tx1">
                    <a:tint val="75000"/>
                  </a:schemeClr>
                </a:solidFill>
              </a:defRPr>
            </a:lvl3pPr>
            <a:lvl4pPr marL="1799951" indent="0">
              <a:buNone/>
              <a:defRPr sz="2100">
                <a:solidFill>
                  <a:schemeClr val="tx1">
                    <a:tint val="75000"/>
                  </a:schemeClr>
                </a:solidFill>
              </a:defRPr>
            </a:lvl4pPr>
            <a:lvl5pPr marL="2399934" indent="0">
              <a:buNone/>
              <a:defRPr sz="2100">
                <a:solidFill>
                  <a:schemeClr val="tx1">
                    <a:tint val="75000"/>
                  </a:schemeClr>
                </a:solidFill>
              </a:defRPr>
            </a:lvl5pPr>
            <a:lvl6pPr marL="2999918" indent="0">
              <a:buNone/>
              <a:defRPr sz="2100">
                <a:solidFill>
                  <a:schemeClr val="tx1">
                    <a:tint val="75000"/>
                  </a:schemeClr>
                </a:solidFill>
              </a:defRPr>
            </a:lvl6pPr>
            <a:lvl7pPr marL="3599901" indent="0">
              <a:buNone/>
              <a:defRPr sz="2100">
                <a:solidFill>
                  <a:schemeClr val="tx1">
                    <a:tint val="75000"/>
                  </a:schemeClr>
                </a:solidFill>
              </a:defRPr>
            </a:lvl7pPr>
            <a:lvl8pPr marL="4199885" indent="0">
              <a:buNone/>
              <a:defRPr sz="2100">
                <a:solidFill>
                  <a:schemeClr val="tx1">
                    <a:tint val="75000"/>
                  </a:schemeClr>
                </a:solidFill>
              </a:defRPr>
            </a:lvl8pPr>
            <a:lvl9pPr marL="4799868" indent="0">
              <a:buNone/>
              <a:defRPr sz="21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84470C2D-518F-4BB9-B683-217BB5E57DC7}" type="datetime1">
              <a:rPr kumimoji="1" lang="ja-JP" altLang="en-US" smtClean="0"/>
              <a:t>2024/12/24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42005934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838200" y="2395710"/>
            <a:ext cx="5181600" cy="571012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6172200" y="2395710"/>
            <a:ext cx="5181600" cy="5710124"/>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AE70EE3D-C91E-4360-BCC4-E891BF40977F}" type="datetime1">
              <a:rPr kumimoji="1" lang="ja-JP" altLang="en-US" smtClean="0"/>
              <a:t>2024/12/24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29645564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839788" y="479144"/>
            <a:ext cx="10515600" cy="1739495"/>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9789" y="2206137"/>
            <a:ext cx="5157787" cy="1081194"/>
          </a:xfrm>
        </p:spPr>
        <p:txBody>
          <a:bodyPr anchor="b"/>
          <a:lstStyle>
            <a:lvl1pPr marL="0" indent="0">
              <a:buNone/>
              <a:defRPr sz="3150" b="1"/>
            </a:lvl1pPr>
            <a:lvl2pPr marL="599984" indent="0">
              <a:buNone/>
              <a:defRPr sz="2625" b="1"/>
            </a:lvl2pPr>
            <a:lvl3pPr marL="1199967" indent="0">
              <a:buNone/>
              <a:defRPr sz="2362" b="1"/>
            </a:lvl3pPr>
            <a:lvl4pPr marL="1799951" indent="0">
              <a:buNone/>
              <a:defRPr sz="2100" b="1"/>
            </a:lvl4pPr>
            <a:lvl5pPr marL="2399934" indent="0">
              <a:buNone/>
              <a:defRPr sz="2100" b="1"/>
            </a:lvl5pPr>
            <a:lvl6pPr marL="2999918" indent="0">
              <a:buNone/>
              <a:defRPr sz="2100" b="1"/>
            </a:lvl6pPr>
            <a:lvl7pPr marL="3599901" indent="0">
              <a:buNone/>
              <a:defRPr sz="2100" b="1"/>
            </a:lvl7pPr>
            <a:lvl8pPr marL="4199885" indent="0">
              <a:buNone/>
              <a:defRPr sz="2100" b="1"/>
            </a:lvl8pPr>
            <a:lvl9pPr marL="4799868" indent="0">
              <a:buNone/>
              <a:defRPr sz="2100" b="1"/>
            </a:lvl9pPr>
          </a:lstStyle>
          <a:p>
            <a:pPr lvl="0"/>
            <a:r>
              <a:rPr lang="ja-JP" altLang="en-US" smtClean="0"/>
              <a:t>マスター テキストの書式設定</a:t>
            </a:r>
          </a:p>
        </p:txBody>
      </p:sp>
      <p:sp>
        <p:nvSpPr>
          <p:cNvPr id="4" name="Content Placeholder 3"/>
          <p:cNvSpPr>
            <a:spLocks noGrp="1"/>
          </p:cNvSpPr>
          <p:nvPr>
            <p:ph sz="half" idx="2"/>
          </p:nvPr>
        </p:nvSpPr>
        <p:spPr>
          <a:xfrm>
            <a:off x="839789" y="3287331"/>
            <a:ext cx="5157787" cy="483516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6172201" y="2206137"/>
            <a:ext cx="5183188" cy="1081194"/>
          </a:xfrm>
        </p:spPr>
        <p:txBody>
          <a:bodyPr anchor="b"/>
          <a:lstStyle>
            <a:lvl1pPr marL="0" indent="0">
              <a:buNone/>
              <a:defRPr sz="3150" b="1"/>
            </a:lvl1pPr>
            <a:lvl2pPr marL="599984" indent="0">
              <a:buNone/>
              <a:defRPr sz="2625" b="1"/>
            </a:lvl2pPr>
            <a:lvl3pPr marL="1199967" indent="0">
              <a:buNone/>
              <a:defRPr sz="2362" b="1"/>
            </a:lvl3pPr>
            <a:lvl4pPr marL="1799951" indent="0">
              <a:buNone/>
              <a:defRPr sz="2100" b="1"/>
            </a:lvl4pPr>
            <a:lvl5pPr marL="2399934" indent="0">
              <a:buNone/>
              <a:defRPr sz="2100" b="1"/>
            </a:lvl5pPr>
            <a:lvl6pPr marL="2999918" indent="0">
              <a:buNone/>
              <a:defRPr sz="2100" b="1"/>
            </a:lvl6pPr>
            <a:lvl7pPr marL="3599901" indent="0">
              <a:buNone/>
              <a:defRPr sz="2100" b="1"/>
            </a:lvl7pPr>
            <a:lvl8pPr marL="4199885" indent="0">
              <a:buNone/>
              <a:defRPr sz="2100" b="1"/>
            </a:lvl8pPr>
            <a:lvl9pPr marL="4799868" indent="0">
              <a:buNone/>
              <a:defRPr sz="21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6172201" y="3287331"/>
            <a:ext cx="5183188" cy="4835169"/>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279BC3E5-670A-4772-9A06-739EAAA96EA8}" type="datetime1">
              <a:rPr kumimoji="1" lang="ja-JP" altLang="en-US" smtClean="0"/>
              <a:t>2024/12/24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36932376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5B758DE2-DA0A-4B5F-84C1-F221EA9C34BB}" type="datetime1">
              <a:rPr kumimoji="1" lang="ja-JP" altLang="en-US" smtClean="0"/>
              <a:t>2024/12/24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4799014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4D9D5FD-1439-4925-AA2C-E64B2AE95429}" type="datetime1">
              <a:rPr kumimoji="1" lang="ja-JP" altLang="en-US" smtClean="0"/>
              <a:t>2024/12/24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16314008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788" y="599969"/>
            <a:ext cx="3932237" cy="2099892"/>
          </a:xfrm>
        </p:spPr>
        <p:txBody>
          <a:bodyPr anchor="b"/>
          <a:lstStyle>
            <a:lvl1pPr>
              <a:defRPr sz="4199"/>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5183188" y="1295769"/>
            <a:ext cx="6172200" cy="6395505"/>
          </a:xfrm>
        </p:spPr>
        <p:txBody>
          <a:bodyPr/>
          <a:lstStyle>
            <a:lvl1pPr>
              <a:defRPr sz="4199"/>
            </a:lvl1pPr>
            <a:lvl2pPr>
              <a:defRPr sz="3674"/>
            </a:lvl2pPr>
            <a:lvl3pPr>
              <a:defRPr sz="3150"/>
            </a:lvl3pPr>
            <a:lvl4pPr>
              <a:defRPr sz="2625"/>
            </a:lvl4pPr>
            <a:lvl5pPr>
              <a:defRPr sz="2625"/>
            </a:lvl5pPr>
            <a:lvl6pPr>
              <a:defRPr sz="2625"/>
            </a:lvl6pPr>
            <a:lvl7pPr>
              <a:defRPr sz="2625"/>
            </a:lvl7pPr>
            <a:lvl8pPr>
              <a:defRPr sz="2625"/>
            </a:lvl8pPr>
            <a:lvl9pPr>
              <a:defRPr sz="2625"/>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839788" y="2699862"/>
            <a:ext cx="3932237" cy="5001827"/>
          </a:xfrm>
        </p:spPr>
        <p:txBody>
          <a:bodyPr/>
          <a:lstStyle>
            <a:lvl1pPr marL="0" indent="0">
              <a:buNone/>
              <a:defRPr sz="2100"/>
            </a:lvl1pPr>
            <a:lvl2pPr marL="599984" indent="0">
              <a:buNone/>
              <a:defRPr sz="1837"/>
            </a:lvl2pPr>
            <a:lvl3pPr marL="1199967" indent="0">
              <a:buNone/>
              <a:defRPr sz="1575"/>
            </a:lvl3pPr>
            <a:lvl4pPr marL="1799951" indent="0">
              <a:buNone/>
              <a:defRPr sz="1312"/>
            </a:lvl4pPr>
            <a:lvl5pPr marL="2399934" indent="0">
              <a:buNone/>
              <a:defRPr sz="1312"/>
            </a:lvl5pPr>
            <a:lvl6pPr marL="2999918" indent="0">
              <a:buNone/>
              <a:defRPr sz="1312"/>
            </a:lvl6pPr>
            <a:lvl7pPr marL="3599901" indent="0">
              <a:buNone/>
              <a:defRPr sz="1312"/>
            </a:lvl7pPr>
            <a:lvl8pPr marL="4199885" indent="0">
              <a:buNone/>
              <a:defRPr sz="1312"/>
            </a:lvl8pPr>
            <a:lvl9pPr marL="4799868" indent="0">
              <a:buNone/>
              <a:defRPr sz="131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A1F9BEA6-E115-4852-9528-FD37929035D4}" type="datetime1">
              <a:rPr kumimoji="1" lang="ja-JP" altLang="en-US" smtClean="0"/>
              <a:t>2024/12/24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14606811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839788" y="599969"/>
            <a:ext cx="3932237" cy="2099892"/>
          </a:xfrm>
        </p:spPr>
        <p:txBody>
          <a:bodyPr anchor="b"/>
          <a:lstStyle>
            <a:lvl1pPr>
              <a:defRPr sz="4199"/>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5183188" y="1295769"/>
            <a:ext cx="6172200" cy="6395505"/>
          </a:xfrm>
        </p:spPr>
        <p:txBody>
          <a:bodyPr anchor="t"/>
          <a:lstStyle>
            <a:lvl1pPr marL="0" indent="0">
              <a:buNone/>
              <a:defRPr sz="4199"/>
            </a:lvl1pPr>
            <a:lvl2pPr marL="599984" indent="0">
              <a:buNone/>
              <a:defRPr sz="3674"/>
            </a:lvl2pPr>
            <a:lvl3pPr marL="1199967" indent="0">
              <a:buNone/>
              <a:defRPr sz="3150"/>
            </a:lvl3pPr>
            <a:lvl4pPr marL="1799951" indent="0">
              <a:buNone/>
              <a:defRPr sz="2625"/>
            </a:lvl4pPr>
            <a:lvl5pPr marL="2399934" indent="0">
              <a:buNone/>
              <a:defRPr sz="2625"/>
            </a:lvl5pPr>
            <a:lvl6pPr marL="2999918" indent="0">
              <a:buNone/>
              <a:defRPr sz="2625"/>
            </a:lvl6pPr>
            <a:lvl7pPr marL="3599901" indent="0">
              <a:buNone/>
              <a:defRPr sz="2625"/>
            </a:lvl7pPr>
            <a:lvl8pPr marL="4199885" indent="0">
              <a:buNone/>
              <a:defRPr sz="2625"/>
            </a:lvl8pPr>
            <a:lvl9pPr marL="4799868" indent="0">
              <a:buNone/>
              <a:defRPr sz="2625"/>
            </a:lvl9pPr>
          </a:lstStyle>
          <a:p>
            <a:r>
              <a:rPr lang="ja-JP" altLang="en-US" smtClean="0"/>
              <a:t>図を追加</a:t>
            </a:r>
            <a:endParaRPr lang="en-US" dirty="0"/>
          </a:p>
        </p:txBody>
      </p:sp>
      <p:sp>
        <p:nvSpPr>
          <p:cNvPr id="4" name="Text Placeholder 3"/>
          <p:cNvSpPr>
            <a:spLocks noGrp="1"/>
          </p:cNvSpPr>
          <p:nvPr>
            <p:ph type="body" sz="half" idx="2"/>
          </p:nvPr>
        </p:nvSpPr>
        <p:spPr>
          <a:xfrm>
            <a:off x="839788" y="2699862"/>
            <a:ext cx="3932237" cy="5001827"/>
          </a:xfrm>
        </p:spPr>
        <p:txBody>
          <a:bodyPr/>
          <a:lstStyle>
            <a:lvl1pPr marL="0" indent="0">
              <a:buNone/>
              <a:defRPr sz="2100"/>
            </a:lvl1pPr>
            <a:lvl2pPr marL="599984" indent="0">
              <a:buNone/>
              <a:defRPr sz="1837"/>
            </a:lvl2pPr>
            <a:lvl3pPr marL="1199967" indent="0">
              <a:buNone/>
              <a:defRPr sz="1575"/>
            </a:lvl3pPr>
            <a:lvl4pPr marL="1799951" indent="0">
              <a:buNone/>
              <a:defRPr sz="1312"/>
            </a:lvl4pPr>
            <a:lvl5pPr marL="2399934" indent="0">
              <a:buNone/>
              <a:defRPr sz="1312"/>
            </a:lvl5pPr>
            <a:lvl6pPr marL="2999918" indent="0">
              <a:buNone/>
              <a:defRPr sz="1312"/>
            </a:lvl6pPr>
            <a:lvl7pPr marL="3599901" indent="0">
              <a:buNone/>
              <a:defRPr sz="1312"/>
            </a:lvl7pPr>
            <a:lvl8pPr marL="4199885" indent="0">
              <a:buNone/>
              <a:defRPr sz="1312"/>
            </a:lvl8pPr>
            <a:lvl9pPr marL="4799868" indent="0">
              <a:buNone/>
              <a:defRPr sz="1312"/>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2990BF7-9959-4010-AD99-D3CFEA34D849}" type="datetime1">
              <a:rPr kumimoji="1" lang="ja-JP" altLang="en-US" smtClean="0"/>
              <a:t>2024/12/24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39194963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479144"/>
            <a:ext cx="10515600" cy="1739495"/>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838200" y="2395710"/>
            <a:ext cx="10515600" cy="5710124"/>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838200" y="8341240"/>
            <a:ext cx="2743200" cy="479142"/>
          </a:xfrm>
          <a:prstGeom prst="rect">
            <a:avLst/>
          </a:prstGeom>
        </p:spPr>
        <p:txBody>
          <a:bodyPr vert="horz" lIns="91440" tIns="45720" rIns="91440" bIns="45720" rtlCol="0" anchor="ctr"/>
          <a:lstStyle>
            <a:lvl1pPr algn="l">
              <a:defRPr sz="1575">
                <a:solidFill>
                  <a:schemeClr val="tx1">
                    <a:tint val="75000"/>
                  </a:schemeClr>
                </a:solidFill>
              </a:defRPr>
            </a:lvl1pPr>
          </a:lstStyle>
          <a:p>
            <a:fld id="{97915D1F-FB9C-4AC0-959C-3341F43FDEE5}" type="datetime1">
              <a:rPr kumimoji="1" lang="ja-JP" altLang="en-US" smtClean="0"/>
              <a:t>2024/12/24</a:t>
            </a:fld>
            <a:endParaRPr kumimoji="1" lang="ja-JP" altLang="en-US"/>
          </a:p>
        </p:txBody>
      </p:sp>
      <p:sp>
        <p:nvSpPr>
          <p:cNvPr id="5" name="Footer Placeholder 4"/>
          <p:cNvSpPr>
            <a:spLocks noGrp="1"/>
          </p:cNvSpPr>
          <p:nvPr>
            <p:ph type="ftr" sz="quarter" idx="3"/>
          </p:nvPr>
        </p:nvSpPr>
        <p:spPr>
          <a:xfrm>
            <a:off x="4038600" y="8341240"/>
            <a:ext cx="4114800" cy="479142"/>
          </a:xfrm>
          <a:prstGeom prst="rect">
            <a:avLst/>
          </a:prstGeom>
        </p:spPr>
        <p:txBody>
          <a:bodyPr vert="horz" lIns="91440" tIns="45720" rIns="91440" bIns="45720" rtlCol="0" anchor="ctr"/>
          <a:lstStyle>
            <a:lvl1pPr algn="ctr">
              <a:defRPr sz="157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8610600" y="8341240"/>
            <a:ext cx="2743200" cy="479142"/>
          </a:xfrm>
          <a:prstGeom prst="rect">
            <a:avLst/>
          </a:prstGeom>
        </p:spPr>
        <p:txBody>
          <a:bodyPr vert="horz" lIns="91440" tIns="45720" rIns="91440" bIns="45720" rtlCol="0" anchor="ctr"/>
          <a:lstStyle>
            <a:lvl1pPr algn="r">
              <a:defRPr sz="1575">
                <a:solidFill>
                  <a:schemeClr val="tx1">
                    <a:tint val="75000"/>
                  </a:schemeClr>
                </a:solidFill>
              </a:defRPr>
            </a:lvl1pPr>
          </a:lstStyle>
          <a:p>
            <a:fld id="{DEDE0F9C-F375-4848-9897-18BEF8446950}" type="slidenum">
              <a:rPr kumimoji="1" lang="ja-JP" altLang="en-US" smtClean="0"/>
              <a:t>‹#›</a:t>
            </a:fld>
            <a:endParaRPr kumimoji="1" lang="ja-JP" altLang="en-US"/>
          </a:p>
        </p:txBody>
      </p:sp>
    </p:spTree>
    <p:extLst>
      <p:ext uri="{BB962C8B-B14F-4D97-AF65-F5344CB8AC3E}">
        <p14:creationId xmlns:p14="http://schemas.microsoft.com/office/powerpoint/2010/main" val="4837321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1199967" rtl="0" eaLnBrk="1" latinLnBrk="0" hangingPunct="1">
        <a:lnSpc>
          <a:spcPct val="90000"/>
        </a:lnSpc>
        <a:spcBef>
          <a:spcPct val="0"/>
        </a:spcBef>
        <a:buNone/>
        <a:defRPr kumimoji="1" sz="5774" kern="1200">
          <a:solidFill>
            <a:schemeClr val="tx1"/>
          </a:solidFill>
          <a:latin typeface="+mj-lt"/>
          <a:ea typeface="+mj-ea"/>
          <a:cs typeface="+mj-cs"/>
        </a:defRPr>
      </a:lvl1pPr>
    </p:titleStyle>
    <p:bodyStyle>
      <a:lvl1pPr marL="299992" indent="-299992" algn="l" defTabSz="1199967" rtl="0" eaLnBrk="1" latinLnBrk="0" hangingPunct="1">
        <a:lnSpc>
          <a:spcPct val="90000"/>
        </a:lnSpc>
        <a:spcBef>
          <a:spcPts val="1312"/>
        </a:spcBef>
        <a:buFont typeface="Arial" panose="020B0604020202020204" pitchFamily="34" charset="0"/>
        <a:buChar char="•"/>
        <a:defRPr kumimoji="1" sz="3674" kern="1200">
          <a:solidFill>
            <a:schemeClr val="tx1"/>
          </a:solidFill>
          <a:latin typeface="+mn-lt"/>
          <a:ea typeface="+mn-ea"/>
          <a:cs typeface="+mn-cs"/>
        </a:defRPr>
      </a:lvl1pPr>
      <a:lvl2pPr marL="899975" indent="-299992" algn="l" defTabSz="1199967" rtl="0" eaLnBrk="1" latinLnBrk="0" hangingPunct="1">
        <a:lnSpc>
          <a:spcPct val="90000"/>
        </a:lnSpc>
        <a:spcBef>
          <a:spcPts val="656"/>
        </a:spcBef>
        <a:buFont typeface="Arial" panose="020B0604020202020204" pitchFamily="34" charset="0"/>
        <a:buChar char="•"/>
        <a:defRPr kumimoji="1" sz="3150" kern="1200">
          <a:solidFill>
            <a:schemeClr val="tx1"/>
          </a:solidFill>
          <a:latin typeface="+mn-lt"/>
          <a:ea typeface="+mn-ea"/>
          <a:cs typeface="+mn-cs"/>
        </a:defRPr>
      </a:lvl2pPr>
      <a:lvl3pPr marL="1499959" indent="-299992" algn="l" defTabSz="1199967" rtl="0" eaLnBrk="1" latinLnBrk="0" hangingPunct="1">
        <a:lnSpc>
          <a:spcPct val="90000"/>
        </a:lnSpc>
        <a:spcBef>
          <a:spcPts val="656"/>
        </a:spcBef>
        <a:buFont typeface="Arial" panose="020B0604020202020204" pitchFamily="34" charset="0"/>
        <a:buChar char="•"/>
        <a:defRPr kumimoji="1" sz="2625" kern="1200">
          <a:solidFill>
            <a:schemeClr val="tx1"/>
          </a:solidFill>
          <a:latin typeface="+mn-lt"/>
          <a:ea typeface="+mn-ea"/>
          <a:cs typeface="+mn-cs"/>
        </a:defRPr>
      </a:lvl3pPr>
      <a:lvl4pPr marL="2099942" indent="-299992" algn="l" defTabSz="1199967" rtl="0" eaLnBrk="1" latinLnBrk="0" hangingPunct="1">
        <a:lnSpc>
          <a:spcPct val="90000"/>
        </a:lnSpc>
        <a:spcBef>
          <a:spcPts val="656"/>
        </a:spcBef>
        <a:buFont typeface="Arial" panose="020B0604020202020204" pitchFamily="34" charset="0"/>
        <a:buChar char="•"/>
        <a:defRPr kumimoji="1" sz="2362" kern="1200">
          <a:solidFill>
            <a:schemeClr val="tx1"/>
          </a:solidFill>
          <a:latin typeface="+mn-lt"/>
          <a:ea typeface="+mn-ea"/>
          <a:cs typeface="+mn-cs"/>
        </a:defRPr>
      </a:lvl4pPr>
      <a:lvl5pPr marL="2699926" indent="-299992" algn="l" defTabSz="1199967" rtl="0" eaLnBrk="1" latinLnBrk="0" hangingPunct="1">
        <a:lnSpc>
          <a:spcPct val="90000"/>
        </a:lnSpc>
        <a:spcBef>
          <a:spcPts val="656"/>
        </a:spcBef>
        <a:buFont typeface="Arial" panose="020B0604020202020204" pitchFamily="34" charset="0"/>
        <a:buChar char="•"/>
        <a:defRPr kumimoji="1" sz="2362" kern="1200">
          <a:solidFill>
            <a:schemeClr val="tx1"/>
          </a:solidFill>
          <a:latin typeface="+mn-lt"/>
          <a:ea typeface="+mn-ea"/>
          <a:cs typeface="+mn-cs"/>
        </a:defRPr>
      </a:lvl5pPr>
      <a:lvl6pPr marL="3299910" indent="-299992" algn="l" defTabSz="1199967" rtl="0" eaLnBrk="1" latinLnBrk="0" hangingPunct="1">
        <a:lnSpc>
          <a:spcPct val="90000"/>
        </a:lnSpc>
        <a:spcBef>
          <a:spcPts val="656"/>
        </a:spcBef>
        <a:buFont typeface="Arial" panose="020B0604020202020204" pitchFamily="34" charset="0"/>
        <a:buChar char="•"/>
        <a:defRPr kumimoji="1" sz="2362" kern="1200">
          <a:solidFill>
            <a:schemeClr val="tx1"/>
          </a:solidFill>
          <a:latin typeface="+mn-lt"/>
          <a:ea typeface="+mn-ea"/>
          <a:cs typeface="+mn-cs"/>
        </a:defRPr>
      </a:lvl6pPr>
      <a:lvl7pPr marL="3899893" indent="-299992" algn="l" defTabSz="1199967" rtl="0" eaLnBrk="1" latinLnBrk="0" hangingPunct="1">
        <a:lnSpc>
          <a:spcPct val="90000"/>
        </a:lnSpc>
        <a:spcBef>
          <a:spcPts val="656"/>
        </a:spcBef>
        <a:buFont typeface="Arial" panose="020B0604020202020204" pitchFamily="34" charset="0"/>
        <a:buChar char="•"/>
        <a:defRPr kumimoji="1" sz="2362" kern="1200">
          <a:solidFill>
            <a:schemeClr val="tx1"/>
          </a:solidFill>
          <a:latin typeface="+mn-lt"/>
          <a:ea typeface="+mn-ea"/>
          <a:cs typeface="+mn-cs"/>
        </a:defRPr>
      </a:lvl7pPr>
      <a:lvl8pPr marL="4499877" indent="-299992" algn="l" defTabSz="1199967" rtl="0" eaLnBrk="1" latinLnBrk="0" hangingPunct="1">
        <a:lnSpc>
          <a:spcPct val="90000"/>
        </a:lnSpc>
        <a:spcBef>
          <a:spcPts val="656"/>
        </a:spcBef>
        <a:buFont typeface="Arial" panose="020B0604020202020204" pitchFamily="34" charset="0"/>
        <a:buChar char="•"/>
        <a:defRPr kumimoji="1" sz="2362" kern="1200">
          <a:solidFill>
            <a:schemeClr val="tx1"/>
          </a:solidFill>
          <a:latin typeface="+mn-lt"/>
          <a:ea typeface="+mn-ea"/>
          <a:cs typeface="+mn-cs"/>
        </a:defRPr>
      </a:lvl8pPr>
      <a:lvl9pPr marL="5099860" indent="-299992" algn="l" defTabSz="1199967" rtl="0" eaLnBrk="1" latinLnBrk="0" hangingPunct="1">
        <a:lnSpc>
          <a:spcPct val="90000"/>
        </a:lnSpc>
        <a:spcBef>
          <a:spcPts val="656"/>
        </a:spcBef>
        <a:buFont typeface="Arial" panose="020B0604020202020204" pitchFamily="34" charset="0"/>
        <a:buChar char="•"/>
        <a:defRPr kumimoji="1" sz="2362" kern="1200">
          <a:solidFill>
            <a:schemeClr val="tx1"/>
          </a:solidFill>
          <a:latin typeface="+mn-lt"/>
          <a:ea typeface="+mn-ea"/>
          <a:cs typeface="+mn-cs"/>
        </a:defRPr>
      </a:lvl9pPr>
    </p:bodyStyle>
    <p:otherStyle>
      <a:defPPr>
        <a:defRPr lang="en-US"/>
      </a:defPPr>
      <a:lvl1pPr marL="0" algn="l" defTabSz="1199967" rtl="0" eaLnBrk="1" latinLnBrk="0" hangingPunct="1">
        <a:defRPr kumimoji="1" sz="2362" kern="1200">
          <a:solidFill>
            <a:schemeClr val="tx1"/>
          </a:solidFill>
          <a:latin typeface="+mn-lt"/>
          <a:ea typeface="+mn-ea"/>
          <a:cs typeface="+mn-cs"/>
        </a:defRPr>
      </a:lvl1pPr>
      <a:lvl2pPr marL="599984" algn="l" defTabSz="1199967" rtl="0" eaLnBrk="1" latinLnBrk="0" hangingPunct="1">
        <a:defRPr kumimoji="1" sz="2362" kern="1200">
          <a:solidFill>
            <a:schemeClr val="tx1"/>
          </a:solidFill>
          <a:latin typeface="+mn-lt"/>
          <a:ea typeface="+mn-ea"/>
          <a:cs typeface="+mn-cs"/>
        </a:defRPr>
      </a:lvl2pPr>
      <a:lvl3pPr marL="1199967" algn="l" defTabSz="1199967" rtl="0" eaLnBrk="1" latinLnBrk="0" hangingPunct="1">
        <a:defRPr kumimoji="1" sz="2362" kern="1200">
          <a:solidFill>
            <a:schemeClr val="tx1"/>
          </a:solidFill>
          <a:latin typeface="+mn-lt"/>
          <a:ea typeface="+mn-ea"/>
          <a:cs typeface="+mn-cs"/>
        </a:defRPr>
      </a:lvl3pPr>
      <a:lvl4pPr marL="1799951" algn="l" defTabSz="1199967" rtl="0" eaLnBrk="1" latinLnBrk="0" hangingPunct="1">
        <a:defRPr kumimoji="1" sz="2362" kern="1200">
          <a:solidFill>
            <a:schemeClr val="tx1"/>
          </a:solidFill>
          <a:latin typeface="+mn-lt"/>
          <a:ea typeface="+mn-ea"/>
          <a:cs typeface="+mn-cs"/>
        </a:defRPr>
      </a:lvl4pPr>
      <a:lvl5pPr marL="2399934" algn="l" defTabSz="1199967" rtl="0" eaLnBrk="1" latinLnBrk="0" hangingPunct="1">
        <a:defRPr kumimoji="1" sz="2362" kern="1200">
          <a:solidFill>
            <a:schemeClr val="tx1"/>
          </a:solidFill>
          <a:latin typeface="+mn-lt"/>
          <a:ea typeface="+mn-ea"/>
          <a:cs typeface="+mn-cs"/>
        </a:defRPr>
      </a:lvl5pPr>
      <a:lvl6pPr marL="2999918" algn="l" defTabSz="1199967" rtl="0" eaLnBrk="1" latinLnBrk="0" hangingPunct="1">
        <a:defRPr kumimoji="1" sz="2362" kern="1200">
          <a:solidFill>
            <a:schemeClr val="tx1"/>
          </a:solidFill>
          <a:latin typeface="+mn-lt"/>
          <a:ea typeface="+mn-ea"/>
          <a:cs typeface="+mn-cs"/>
        </a:defRPr>
      </a:lvl6pPr>
      <a:lvl7pPr marL="3599901" algn="l" defTabSz="1199967" rtl="0" eaLnBrk="1" latinLnBrk="0" hangingPunct="1">
        <a:defRPr kumimoji="1" sz="2362" kern="1200">
          <a:solidFill>
            <a:schemeClr val="tx1"/>
          </a:solidFill>
          <a:latin typeface="+mn-lt"/>
          <a:ea typeface="+mn-ea"/>
          <a:cs typeface="+mn-cs"/>
        </a:defRPr>
      </a:lvl7pPr>
      <a:lvl8pPr marL="4199885" algn="l" defTabSz="1199967" rtl="0" eaLnBrk="1" latinLnBrk="0" hangingPunct="1">
        <a:defRPr kumimoji="1" sz="2362" kern="1200">
          <a:solidFill>
            <a:schemeClr val="tx1"/>
          </a:solidFill>
          <a:latin typeface="+mn-lt"/>
          <a:ea typeface="+mn-ea"/>
          <a:cs typeface="+mn-cs"/>
        </a:defRPr>
      </a:lvl8pPr>
      <a:lvl9pPr marL="4799868" algn="l" defTabSz="1199967" rtl="0" eaLnBrk="1" latinLnBrk="0" hangingPunct="1">
        <a:defRPr kumimoji="1" sz="236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70"/>
          <p:cNvSpPr txBox="1"/>
          <p:nvPr/>
        </p:nvSpPr>
        <p:spPr>
          <a:xfrm>
            <a:off x="282286" y="361608"/>
            <a:ext cx="5811900" cy="642257"/>
          </a:xfrm>
          <a:prstGeom prst="rect">
            <a:avLst/>
          </a:prstGeom>
          <a:gradFill flip="none" rotWithShape="1">
            <a:gsLst>
              <a:gs pos="0">
                <a:schemeClr val="accent6">
                  <a:lumMod val="40000"/>
                  <a:lumOff val="60000"/>
                  <a:tint val="66000"/>
                  <a:satMod val="160000"/>
                </a:schemeClr>
              </a:gs>
              <a:gs pos="42000">
                <a:schemeClr val="accent6">
                  <a:lumMod val="40000"/>
                  <a:lumOff val="60000"/>
                  <a:tint val="44500"/>
                  <a:satMod val="160000"/>
                </a:schemeClr>
              </a:gs>
              <a:gs pos="50000">
                <a:schemeClr val="bg1"/>
              </a:gs>
            </a:gsLst>
            <a:lin ang="16200000" scaled="1"/>
            <a:tileRect/>
          </a:gradFill>
          <a:ln>
            <a:noFill/>
          </a:ln>
        </p:spPr>
        <p:txBody>
          <a:bodyPr wrap="none" tIns="74769" rtlCol="0" anchor="ctr" anchorCtr="0">
            <a:noAutofit/>
          </a:bodyPr>
          <a:lstStyle>
            <a:defPPr>
              <a:defRPr lang="en-US"/>
            </a:defPPr>
            <a:lvl1pPr defTabSz="633012">
              <a:defRPr sz="2800" b="1">
                <a:solidFill>
                  <a:prstClr val="black"/>
                </a:solidFill>
                <a:latin typeface="Meiryo UI" panose="020B0604030504040204" pitchFamily="50" charset="-128"/>
                <a:ea typeface="Meiryo UI" panose="020B0604030504040204" pitchFamily="50" charset="-128"/>
              </a:defRPr>
            </a:lvl1pPr>
          </a:lstStyle>
          <a:p>
            <a:r>
              <a:rPr lang="ja-JP" altLang="en-US" sz="2400" dirty="0" smtClean="0"/>
              <a:t>和歌山県こども計画に係る意見</a:t>
            </a:r>
            <a:r>
              <a:rPr lang="ja-JP" altLang="en-US" sz="2400" dirty="0"/>
              <a:t>聴取の状況</a:t>
            </a:r>
          </a:p>
        </p:txBody>
      </p:sp>
      <p:sp>
        <p:nvSpPr>
          <p:cNvPr id="4" name="タイトル 1"/>
          <p:cNvSpPr txBox="1">
            <a:spLocks/>
          </p:cNvSpPr>
          <p:nvPr/>
        </p:nvSpPr>
        <p:spPr>
          <a:xfrm>
            <a:off x="108153" y="1411404"/>
            <a:ext cx="2458651" cy="501152"/>
          </a:xfrm>
          <a:prstGeom prst="rect">
            <a:avLst/>
          </a:prstGeom>
        </p:spPr>
        <p:txBody>
          <a:bodyPr vert="horz" lIns="91440" tIns="45720" rIns="91440" bIns="45720" rtlCol="0" anchor="ctr">
            <a:noAutofit/>
          </a:bodyPr>
          <a:lstStyle>
            <a:lvl1pPr algn="ctr" defTabSz="1199967" rtl="0" eaLnBrk="1" latinLnBrk="0" hangingPunct="1">
              <a:lnSpc>
                <a:spcPct val="90000"/>
              </a:lnSpc>
              <a:spcBef>
                <a:spcPct val="0"/>
              </a:spcBef>
              <a:buNone/>
              <a:defRPr kumimoji="1" sz="7874" kern="1200">
                <a:solidFill>
                  <a:schemeClr val="tx1"/>
                </a:solidFill>
                <a:latin typeface="+mj-lt"/>
                <a:ea typeface="+mj-ea"/>
                <a:cs typeface="+mj-cs"/>
              </a:defRPr>
            </a:lvl1pPr>
          </a:lstStyle>
          <a:p>
            <a:pPr algn="l">
              <a:lnSpc>
                <a:spcPct val="100000"/>
              </a:lnSpc>
              <a:spcBef>
                <a:spcPts val="600"/>
              </a:spcBef>
            </a:pPr>
            <a:r>
              <a:rPr lang="ja-JP" altLang="en-US" sz="2000" b="1" dirty="0" smtClean="0">
                <a:latin typeface="Meiryo UI" panose="020B0604030504040204" pitchFamily="50" charset="-128"/>
                <a:ea typeface="Meiryo UI" panose="020B0604030504040204" pitchFamily="50" charset="-128"/>
              </a:rPr>
              <a:t>１　アンケート調査</a:t>
            </a:r>
            <a:endParaRPr lang="en-US" altLang="ja-JP" sz="2000" b="1" dirty="0" smtClean="0">
              <a:latin typeface="Meiryo UI" panose="020B0604030504040204" pitchFamily="50" charset="-128"/>
              <a:ea typeface="Meiryo UI" panose="020B0604030504040204" pitchFamily="50" charset="-128"/>
            </a:endParaRPr>
          </a:p>
        </p:txBody>
      </p:sp>
      <p:sp>
        <p:nvSpPr>
          <p:cNvPr id="5" name="タイトル 1"/>
          <p:cNvSpPr txBox="1">
            <a:spLocks/>
          </p:cNvSpPr>
          <p:nvPr/>
        </p:nvSpPr>
        <p:spPr>
          <a:xfrm>
            <a:off x="108153" y="6733428"/>
            <a:ext cx="2458651" cy="501152"/>
          </a:xfrm>
          <a:prstGeom prst="rect">
            <a:avLst/>
          </a:prstGeom>
        </p:spPr>
        <p:txBody>
          <a:bodyPr vert="horz" lIns="91440" tIns="45720" rIns="91440" bIns="45720" rtlCol="0" anchor="ctr">
            <a:noAutofit/>
          </a:bodyPr>
          <a:lstStyle>
            <a:lvl1pPr algn="ctr" defTabSz="1199967" rtl="0" eaLnBrk="1" latinLnBrk="0" hangingPunct="1">
              <a:lnSpc>
                <a:spcPct val="90000"/>
              </a:lnSpc>
              <a:spcBef>
                <a:spcPct val="0"/>
              </a:spcBef>
              <a:buNone/>
              <a:defRPr kumimoji="1" sz="7874" kern="1200">
                <a:solidFill>
                  <a:schemeClr val="tx1"/>
                </a:solidFill>
                <a:latin typeface="+mj-lt"/>
                <a:ea typeface="+mj-ea"/>
                <a:cs typeface="+mj-cs"/>
              </a:defRPr>
            </a:lvl1pPr>
          </a:lstStyle>
          <a:p>
            <a:pPr algn="l">
              <a:lnSpc>
                <a:spcPct val="100000"/>
              </a:lnSpc>
              <a:spcBef>
                <a:spcPts val="600"/>
              </a:spcBef>
            </a:pPr>
            <a:r>
              <a:rPr lang="ja-JP" altLang="en-US" sz="2000" b="1" dirty="0" smtClean="0">
                <a:latin typeface="Meiryo UI" panose="020B0604030504040204" pitchFamily="50" charset="-128"/>
                <a:ea typeface="Meiryo UI" panose="020B0604030504040204" pitchFamily="50" charset="-128"/>
              </a:rPr>
              <a:t>２　モニター調査</a:t>
            </a:r>
            <a:endParaRPr lang="en-US" altLang="ja-JP" sz="2000" b="1" dirty="0" smtClean="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651156024"/>
              </p:ext>
            </p:extLst>
          </p:nvPr>
        </p:nvGraphicFramePr>
        <p:xfrm>
          <a:off x="453572" y="1912556"/>
          <a:ext cx="11281228" cy="4514575"/>
        </p:xfrm>
        <a:graphic>
          <a:graphicData uri="http://schemas.openxmlformats.org/drawingml/2006/table">
            <a:tbl>
              <a:tblPr firstRow="1" bandRow="1">
                <a:tableStyleId>{93296810-A885-4BE3-A3E7-6D5BEEA58F35}</a:tableStyleId>
              </a:tblPr>
              <a:tblGrid>
                <a:gridCol w="2137228">
                  <a:extLst>
                    <a:ext uri="{9D8B030D-6E8A-4147-A177-3AD203B41FA5}">
                      <a16:colId xmlns:a16="http://schemas.microsoft.com/office/drawing/2014/main" val="2940325835"/>
                    </a:ext>
                  </a:extLst>
                </a:gridCol>
                <a:gridCol w="3494314">
                  <a:extLst>
                    <a:ext uri="{9D8B030D-6E8A-4147-A177-3AD203B41FA5}">
                      <a16:colId xmlns:a16="http://schemas.microsoft.com/office/drawing/2014/main" val="1321550644"/>
                    </a:ext>
                  </a:extLst>
                </a:gridCol>
                <a:gridCol w="2079172">
                  <a:extLst>
                    <a:ext uri="{9D8B030D-6E8A-4147-A177-3AD203B41FA5}">
                      <a16:colId xmlns:a16="http://schemas.microsoft.com/office/drawing/2014/main" val="2995097183"/>
                    </a:ext>
                  </a:extLst>
                </a:gridCol>
                <a:gridCol w="1349828">
                  <a:extLst>
                    <a:ext uri="{9D8B030D-6E8A-4147-A177-3AD203B41FA5}">
                      <a16:colId xmlns:a16="http://schemas.microsoft.com/office/drawing/2014/main" val="2478877287"/>
                    </a:ext>
                  </a:extLst>
                </a:gridCol>
                <a:gridCol w="1099457">
                  <a:extLst>
                    <a:ext uri="{9D8B030D-6E8A-4147-A177-3AD203B41FA5}">
                      <a16:colId xmlns:a16="http://schemas.microsoft.com/office/drawing/2014/main" val="2331569046"/>
                    </a:ext>
                  </a:extLst>
                </a:gridCol>
                <a:gridCol w="1121229">
                  <a:extLst>
                    <a:ext uri="{9D8B030D-6E8A-4147-A177-3AD203B41FA5}">
                      <a16:colId xmlns:a16="http://schemas.microsoft.com/office/drawing/2014/main" val="2243724146"/>
                    </a:ext>
                  </a:extLst>
                </a:gridCol>
              </a:tblGrid>
              <a:tr h="368441">
                <a:tc>
                  <a:txBody>
                    <a:bodyPr/>
                    <a:lstStyle/>
                    <a:p>
                      <a:pPr algn="ctr"/>
                      <a:r>
                        <a:rPr kumimoji="1" lang="ja-JP" altLang="en-US" sz="1200" dirty="0" smtClean="0"/>
                        <a:t>名称</a:t>
                      </a:r>
                      <a:endParaRPr kumimoji="1" lang="ja-JP" altLang="en-US" sz="1200" dirty="0"/>
                    </a:p>
                  </a:txBody>
                  <a:tcPr/>
                </a:tc>
                <a:tc>
                  <a:txBody>
                    <a:bodyPr/>
                    <a:lstStyle/>
                    <a:p>
                      <a:pPr algn="ctr"/>
                      <a:r>
                        <a:rPr kumimoji="1" lang="ja-JP" altLang="en-US" sz="1200" dirty="0" smtClean="0"/>
                        <a:t>対象</a:t>
                      </a:r>
                      <a:endParaRPr kumimoji="1" lang="ja-JP" altLang="en-US" sz="1200" dirty="0"/>
                    </a:p>
                  </a:txBody>
                  <a:tcPr/>
                </a:tc>
                <a:tc>
                  <a:txBody>
                    <a:bodyPr/>
                    <a:lstStyle/>
                    <a:p>
                      <a:pPr algn="ctr"/>
                      <a:r>
                        <a:rPr kumimoji="1" lang="ja-JP" altLang="en-US" sz="1200" dirty="0" smtClean="0"/>
                        <a:t>対象抽出方法</a:t>
                      </a:r>
                      <a:endParaRPr kumimoji="1" lang="ja-JP" altLang="en-US" sz="1200" dirty="0"/>
                    </a:p>
                  </a:txBody>
                  <a:tcPr/>
                </a:tc>
                <a:tc>
                  <a:txBody>
                    <a:bodyPr/>
                    <a:lstStyle/>
                    <a:p>
                      <a:pPr algn="ctr"/>
                      <a:r>
                        <a:rPr kumimoji="1" lang="ja-JP" altLang="en-US" sz="1200" dirty="0" smtClean="0"/>
                        <a:t>調査期間</a:t>
                      </a:r>
                      <a:endParaRPr kumimoji="1" lang="ja-JP" altLang="en-US" sz="1200" dirty="0"/>
                    </a:p>
                  </a:txBody>
                  <a:tcPr/>
                </a:tc>
                <a:tc>
                  <a:txBody>
                    <a:bodyPr/>
                    <a:lstStyle/>
                    <a:p>
                      <a:pPr algn="ctr"/>
                      <a:r>
                        <a:rPr kumimoji="1" lang="ja-JP" altLang="en-US" sz="1200" dirty="0" smtClean="0"/>
                        <a:t>回収数（人）</a:t>
                      </a:r>
                      <a:endParaRPr kumimoji="1" lang="ja-JP" altLang="en-US" sz="1200" dirty="0"/>
                    </a:p>
                  </a:txBody>
                  <a:tcPr/>
                </a:tc>
                <a:tc>
                  <a:txBody>
                    <a:bodyPr/>
                    <a:lstStyle/>
                    <a:p>
                      <a:pPr algn="ctr"/>
                      <a:r>
                        <a:rPr kumimoji="1" lang="ja-JP" altLang="en-US" sz="1200" dirty="0" smtClean="0"/>
                        <a:t>回収率（％）</a:t>
                      </a:r>
                      <a:endParaRPr kumimoji="1" lang="ja-JP" altLang="en-US" sz="1200" dirty="0"/>
                    </a:p>
                  </a:txBody>
                  <a:tcPr/>
                </a:tc>
                <a:extLst>
                  <a:ext uri="{0D108BD9-81ED-4DB2-BD59-A6C34878D82A}">
                    <a16:rowId xmlns:a16="http://schemas.microsoft.com/office/drawing/2014/main" val="610518635"/>
                  </a:ext>
                </a:extLst>
              </a:tr>
              <a:tr h="567803">
                <a:tc>
                  <a:txBody>
                    <a:bodyPr/>
                    <a:lstStyle/>
                    <a:p>
                      <a:r>
                        <a:rPr kumimoji="1" lang="ja-JP" altLang="en-US" sz="1050" dirty="0" smtClean="0"/>
                        <a:t>ひとり親家庭等実態調査</a:t>
                      </a:r>
                      <a:endParaRPr kumimoji="1" lang="ja-JP" altLang="en-US" sz="1050" dirty="0"/>
                    </a:p>
                  </a:txBody>
                  <a:tcPr/>
                </a:tc>
                <a:tc>
                  <a:txBody>
                    <a:bodyPr/>
                    <a:lstStyle/>
                    <a:p>
                      <a:r>
                        <a:rPr kumimoji="1" lang="ja-JP" altLang="en-US" sz="1050" dirty="0" smtClean="0"/>
                        <a:t>児童扶養手当受給資格者（和歌山市除く）、寡</a:t>
                      </a:r>
                      <a:endParaRPr kumimoji="1" lang="en-US" altLang="ja-JP" sz="1050" dirty="0" smtClean="0"/>
                    </a:p>
                    <a:p>
                      <a:r>
                        <a:rPr kumimoji="1" lang="ja-JP" altLang="en-US" sz="1050" dirty="0" smtClean="0"/>
                        <a:t>婦</a:t>
                      </a:r>
                      <a:r>
                        <a:rPr kumimoji="1" lang="en-US" altLang="ja-JP" sz="1050" dirty="0" smtClean="0"/>
                        <a:t>2,730</a:t>
                      </a:r>
                      <a:r>
                        <a:rPr kumimoji="1" lang="ja-JP" altLang="en-US" sz="1050" dirty="0" smtClean="0"/>
                        <a:t>人</a:t>
                      </a:r>
                      <a:endParaRPr kumimoji="1" lang="ja-JP" altLang="en-US" sz="1050" dirty="0"/>
                    </a:p>
                  </a:txBody>
                  <a:tcPr/>
                </a:tc>
                <a:tc>
                  <a:txBody>
                    <a:bodyPr/>
                    <a:lstStyle/>
                    <a:p>
                      <a:r>
                        <a:rPr kumimoji="1" lang="ja-JP" altLang="en-US" sz="1050" dirty="0" smtClean="0"/>
                        <a:t>児童扶養手当現況届時に窓口で無作為配布、県母子寡婦福祉連合会会員から無作為抽出</a:t>
                      </a:r>
                      <a:endParaRPr kumimoji="1" lang="ja-JP" altLang="en-US" sz="1050" dirty="0"/>
                    </a:p>
                  </a:txBody>
                  <a:tcPr/>
                </a:tc>
                <a:tc>
                  <a:txBody>
                    <a:bodyPr/>
                    <a:lstStyle/>
                    <a:p>
                      <a:r>
                        <a:rPr kumimoji="1" lang="en-US" altLang="ja-JP" sz="1050" dirty="0" smtClean="0"/>
                        <a:t>R5.8</a:t>
                      </a:r>
                      <a:r>
                        <a:rPr kumimoji="1" lang="ja-JP" altLang="en-US" sz="1050" dirty="0" smtClean="0"/>
                        <a:t>～</a:t>
                      </a:r>
                      <a:r>
                        <a:rPr kumimoji="1" lang="en-US" altLang="ja-JP" sz="1050" dirty="0" smtClean="0"/>
                        <a:t>9.29</a:t>
                      </a:r>
                      <a:endParaRPr kumimoji="1" lang="ja-JP" altLang="en-US" sz="1050" dirty="0"/>
                    </a:p>
                  </a:txBody>
                  <a:tcPr/>
                </a:tc>
                <a:tc>
                  <a:txBody>
                    <a:bodyPr/>
                    <a:lstStyle/>
                    <a:p>
                      <a:pPr algn="r"/>
                      <a:r>
                        <a:rPr kumimoji="1" lang="en-US" altLang="ja-JP" sz="1050" dirty="0" smtClean="0"/>
                        <a:t>1,043</a:t>
                      </a:r>
                      <a:endParaRPr kumimoji="1" lang="ja-JP" altLang="en-US" sz="1050" dirty="0"/>
                    </a:p>
                  </a:txBody>
                  <a:tcPr/>
                </a:tc>
                <a:tc>
                  <a:txBody>
                    <a:bodyPr/>
                    <a:lstStyle/>
                    <a:p>
                      <a:pPr algn="r"/>
                      <a:r>
                        <a:rPr kumimoji="1" lang="en-US" altLang="ja-JP" sz="1050" dirty="0" smtClean="0"/>
                        <a:t>38.2</a:t>
                      </a:r>
                      <a:endParaRPr kumimoji="1" lang="ja-JP" altLang="en-US" sz="1050" dirty="0"/>
                    </a:p>
                  </a:txBody>
                  <a:tcPr/>
                </a:tc>
                <a:extLst>
                  <a:ext uri="{0D108BD9-81ED-4DB2-BD59-A6C34878D82A}">
                    <a16:rowId xmlns:a16="http://schemas.microsoft.com/office/drawing/2014/main" val="3181606496"/>
                  </a:ext>
                </a:extLst>
              </a:tr>
              <a:tr h="408818">
                <a:tc>
                  <a:txBody>
                    <a:bodyPr/>
                    <a:lstStyle/>
                    <a:p>
                      <a:r>
                        <a:rPr kumimoji="1" lang="ja-JP" altLang="en-US" sz="1050" dirty="0" smtClean="0"/>
                        <a:t>結婚・子育てに関する調査（結婚）</a:t>
                      </a:r>
                      <a:endParaRPr kumimoji="1" lang="ja-JP" altLang="en-US" sz="1050" dirty="0"/>
                    </a:p>
                  </a:txBody>
                  <a:tcPr/>
                </a:tc>
                <a:tc>
                  <a:txBody>
                    <a:bodyPr/>
                    <a:lstStyle/>
                    <a:p>
                      <a:r>
                        <a:rPr kumimoji="1" lang="en-US" altLang="ja-JP" sz="1050" kern="1200" dirty="0" smtClean="0">
                          <a:solidFill>
                            <a:schemeClr val="dk1"/>
                          </a:solidFill>
                          <a:effectLst/>
                          <a:latin typeface="+mn-lt"/>
                          <a:ea typeface="+mn-ea"/>
                          <a:cs typeface="+mn-cs"/>
                        </a:rPr>
                        <a:t>20</a:t>
                      </a:r>
                      <a:r>
                        <a:rPr kumimoji="1" lang="ja-JP" altLang="ja-JP" sz="1050" kern="1200" dirty="0" smtClean="0">
                          <a:solidFill>
                            <a:schemeClr val="dk1"/>
                          </a:solidFill>
                          <a:effectLst/>
                          <a:latin typeface="+mn-lt"/>
                          <a:ea typeface="+mn-ea"/>
                          <a:cs typeface="+mn-cs"/>
                        </a:rPr>
                        <a:t>歳～</a:t>
                      </a:r>
                      <a:r>
                        <a:rPr kumimoji="1" lang="en-US" altLang="ja-JP" sz="1050" kern="1200" dirty="0" smtClean="0">
                          <a:solidFill>
                            <a:schemeClr val="dk1"/>
                          </a:solidFill>
                          <a:effectLst/>
                          <a:latin typeface="+mn-lt"/>
                          <a:ea typeface="+mn-ea"/>
                          <a:cs typeface="+mn-cs"/>
                        </a:rPr>
                        <a:t>39</a:t>
                      </a:r>
                      <a:r>
                        <a:rPr kumimoji="1" lang="ja-JP" altLang="ja-JP" sz="1050" kern="1200" dirty="0" smtClean="0">
                          <a:solidFill>
                            <a:schemeClr val="dk1"/>
                          </a:solidFill>
                          <a:effectLst/>
                          <a:latin typeface="+mn-lt"/>
                          <a:ea typeface="+mn-ea"/>
                          <a:cs typeface="+mn-cs"/>
                        </a:rPr>
                        <a:t>歳の県内在住者</a:t>
                      </a:r>
                      <a:r>
                        <a:rPr kumimoji="1" lang="en-US" altLang="ja-JP" sz="1050" kern="1200" dirty="0" smtClean="0">
                          <a:solidFill>
                            <a:schemeClr val="dk1"/>
                          </a:solidFill>
                          <a:effectLst/>
                          <a:latin typeface="+mn-lt"/>
                          <a:ea typeface="+mn-ea"/>
                          <a:cs typeface="+mn-cs"/>
                        </a:rPr>
                        <a:t>3,000</a:t>
                      </a:r>
                      <a:r>
                        <a:rPr kumimoji="1" lang="ja-JP" altLang="ja-JP" sz="1050" kern="1200" dirty="0" smtClean="0">
                          <a:solidFill>
                            <a:schemeClr val="dk1"/>
                          </a:solidFill>
                          <a:effectLst/>
                          <a:latin typeface="+mn-lt"/>
                          <a:ea typeface="+mn-ea"/>
                          <a:cs typeface="+mn-cs"/>
                        </a:rPr>
                        <a:t>人</a:t>
                      </a:r>
                      <a:endParaRPr kumimoji="1" lang="ja-JP" altLang="en-US" sz="1050" dirty="0"/>
                    </a:p>
                  </a:txBody>
                  <a:tcPr/>
                </a:tc>
                <a:tc>
                  <a:txBody>
                    <a:bodyPr/>
                    <a:lstStyle/>
                    <a:p>
                      <a:r>
                        <a:rPr kumimoji="1" lang="ja-JP" altLang="ja-JP" sz="1050" kern="1200" dirty="0" smtClean="0">
                          <a:solidFill>
                            <a:schemeClr val="dk1"/>
                          </a:solidFill>
                          <a:effectLst/>
                          <a:latin typeface="+mn-lt"/>
                          <a:ea typeface="+mn-ea"/>
                          <a:cs typeface="+mn-cs"/>
                        </a:rPr>
                        <a:t>市町村別、年齢層別、男女別に住民基本台帳から無作為抽出</a:t>
                      </a:r>
                      <a:endParaRPr kumimoji="1" lang="ja-JP" altLang="en-US" sz="1050" dirty="0"/>
                    </a:p>
                  </a:txBody>
                  <a:tcPr/>
                </a:tc>
                <a:tc>
                  <a:txBody>
                    <a:bodyPr/>
                    <a:lstStyle/>
                    <a:p>
                      <a:r>
                        <a:rPr kumimoji="1" lang="en-US" altLang="ja-JP" sz="1050" kern="1200" dirty="0" smtClean="0">
                          <a:solidFill>
                            <a:schemeClr val="dk1"/>
                          </a:solidFill>
                          <a:effectLst/>
                          <a:latin typeface="+mn-lt"/>
                          <a:ea typeface="+mn-ea"/>
                          <a:cs typeface="+mn-cs"/>
                        </a:rPr>
                        <a:t>R5.10.2</a:t>
                      </a:r>
                      <a:r>
                        <a:rPr kumimoji="1" lang="ja-JP" altLang="ja-JP" sz="1050" kern="1200" dirty="0" smtClean="0">
                          <a:solidFill>
                            <a:schemeClr val="dk1"/>
                          </a:solidFill>
                          <a:effectLst/>
                          <a:latin typeface="+mn-lt"/>
                          <a:ea typeface="+mn-ea"/>
                          <a:cs typeface="+mn-cs"/>
                        </a:rPr>
                        <a:t>～</a:t>
                      </a:r>
                      <a:r>
                        <a:rPr kumimoji="1" lang="en-US" altLang="ja-JP" sz="1050" kern="1200" dirty="0" smtClean="0">
                          <a:solidFill>
                            <a:schemeClr val="dk1"/>
                          </a:solidFill>
                          <a:effectLst/>
                          <a:latin typeface="+mn-lt"/>
                          <a:ea typeface="+mn-ea"/>
                          <a:cs typeface="+mn-cs"/>
                        </a:rPr>
                        <a:t>10.31</a:t>
                      </a:r>
                      <a:endParaRPr kumimoji="1" lang="ja-JP" altLang="en-US" sz="1050" dirty="0"/>
                    </a:p>
                  </a:txBody>
                  <a:tcPr/>
                </a:tc>
                <a:tc>
                  <a:txBody>
                    <a:bodyPr/>
                    <a:lstStyle/>
                    <a:p>
                      <a:pPr algn="r"/>
                      <a:r>
                        <a:rPr kumimoji="1" lang="en-US" altLang="ja-JP" sz="1050" kern="1200" dirty="0" smtClean="0">
                          <a:solidFill>
                            <a:schemeClr val="dk1"/>
                          </a:solidFill>
                          <a:effectLst/>
                          <a:latin typeface="+mn-lt"/>
                          <a:ea typeface="+mn-ea"/>
                          <a:cs typeface="+mn-cs"/>
                        </a:rPr>
                        <a:t>966</a:t>
                      </a:r>
                      <a:endParaRPr kumimoji="1" lang="ja-JP" altLang="en-US" sz="1050" dirty="0"/>
                    </a:p>
                  </a:txBody>
                  <a:tcPr/>
                </a:tc>
                <a:tc>
                  <a:txBody>
                    <a:bodyPr/>
                    <a:lstStyle/>
                    <a:p>
                      <a:pPr algn="r"/>
                      <a:r>
                        <a:rPr kumimoji="1" lang="en-US" altLang="ja-JP" sz="1050" kern="1200" dirty="0" smtClean="0">
                          <a:solidFill>
                            <a:schemeClr val="dk1"/>
                          </a:solidFill>
                          <a:effectLst/>
                          <a:latin typeface="+mn-lt"/>
                          <a:ea typeface="+mn-ea"/>
                          <a:cs typeface="+mn-cs"/>
                        </a:rPr>
                        <a:t>32.2</a:t>
                      </a:r>
                      <a:endParaRPr kumimoji="1" lang="ja-JP" altLang="en-US" sz="1050" dirty="0"/>
                    </a:p>
                  </a:txBody>
                  <a:tcPr/>
                </a:tc>
                <a:extLst>
                  <a:ext uri="{0D108BD9-81ED-4DB2-BD59-A6C34878D82A}">
                    <a16:rowId xmlns:a16="http://schemas.microsoft.com/office/drawing/2014/main" val="3553322223"/>
                  </a:ext>
                </a:extLst>
              </a:tr>
              <a:tr h="567803">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結婚・子育てに関する調査（子育て）</a:t>
                      </a:r>
                    </a:p>
                    <a:p>
                      <a:endParaRPr kumimoji="1" lang="ja-JP" altLang="en-US" sz="1050" dirty="0"/>
                    </a:p>
                  </a:txBody>
                  <a:tcPr/>
                </a:tc>
                <a:tc>
                  <a:txBody>
                    <a:bodyPr/>
                    <a:lstStyle/>
                    <a:p>
                      <a:pPr lvl="0"/>
                      <a:r>
                        <a:rPr kumimoji="1" lang="ja-JP" altLang="ja-JP" sz="1050" kern="1200" dirty="0" smtClean="0">
                          <a:solidFill>
                            <a:schemeClr val="dk1"/>
                          </a:solidFill>
                          <a:effectLst/>
                          <a:latin typeface="+mn-lt"/>
                          <a:ea typeface="+mn-ea"/>
                          <a:cs typeface="+mn-cs"/>
                        </a:rPr>
                        <a:t>県内在住の保育所等に通所する年少児の保護者</a:t>
                      </a:r>
                      <a:r>
                        <a:rPr kumimoji="1" lang="en-US" altLang="ja-JP" sz="1050" kern="1200" dirty="0" smtClean="0">
                          <a:solidFill>
                            <a:schemeClr val="dk1"/>
                          </a:solidFill>
                          <a:effectLst/>
                          <a:latin typeface="+mn-lt"/>
                          <a:ea typeface="+mn-ea"/>
                          <a:cs typeface="+mn-cs"/>
                        </a:rPr>
                        <a:t>6,000</a:t>
                      </a:r>
                      <a:r>
                        <a:rPr kumimoji="1" lang="ja-JP" altLang="ja-JP" sz="1050" kern="1200" dirty="0" smtClean="0">
                          <a:solidFill>
                            <a:schemeClr val="dk1"/>
                          </a:solidFill>
                          <a:effectLst/>
                          <a:latin typeface="+mn-lt"/>
                          <a:ea typeface="+mn-ea"/>
                          <a:cs typeface="+mn-cs"/>
                        </a:rPr>
                        <a:t>人</a:t>
                      </a:r>
                    </a:p>
                    <a:p>
                      <a:r>
                        <a:rPr kumimoji="1" lang="ja-JP" altLang="ja-JP" sz="1050" kern="1200" dirty="0" smtClean="0">
                          <a:solidFill>
                            <a:schemeClr val="dk1"/>
                          </a:solidFill>
                          <a:effectLst/>
                          <a:latin typeface="+mn-lt"/>
                          <a:ea typeface="+mn-ea"/>
                          <a:cs typeface="+mn-cs"/>
                        </a:rPr>
                        <a:t>県内在住の小学</a:t>
                      </a:r>
                      <a:r>
                        <a:rPr kumimoji="1" lang="en-US" altLang="ja-JP" sz="1050" kern="1200" dirty="0" smtClean="0">
                          <a:solidFill>
                            <a:schemeClr val="dk1"/>
                          </a:solidFill>
                          <a:effectLst/>
                          <a:latin typeface="+mn-lt"/>
                          <a:ea typeface="+mn-ea"/>
                          <a:cs typeface="+mn-cs"/>
                        </a:rPr>
                        <a:t>3</a:t>
                      </a:r>
                      <a:r>
                        <a:rPr kumimoji="1" lang="ja-JP" altLang="ja-JP" sz="1050" kern="1200" dirty="0" smtClean="0">
                          <a:solidFill>
                            <a:schemeClr val="dk1"/>
                          </a:solidFill>
                          <a:effectLst/>
                          <a:latin typeface="+mn-lt"/>
                          <a:ea typeface="+mn-ea"/>
                          <a:cs typeface="+mn-cs"/>
                        </a:rPr>
                        <a:t>年生の保護者</a:t>
                      </a:r>
                      <a:r>
                        <a:rPr kumimoji="1" lang="en-US" altLang="ja-JP" sz="1050" kern="1200" dirty="0" smtClean="0">
                          <a:solidFill>
                            <a:schemeClr val="dk1"/>
                          </a:solidFill>
                          <a:effectLst/>
                          <a:latin typeface="+mn-lt"/>
                          <a:ea typeface="+mn-ea"/>
                          <a:cs typeface="+mn-cs"/>
                        </a:rPr>
                        <a:t>7,000</a:t>
                      </a:r>
                      <a:r>
                        <a:rPr kumimoji="1" lang="ja-JP" altLang="ja-JP" sz="1050" kern="1200" dirty="0" smtClean="0">
                          <a:solidFill>
                            <a:schemeClr val="dk1"/>
                          </a:solidFill>
                          <a:effectLst/>
                          <a:latin typeface="+mn-lt"/>
                          <a:ea typeface="+mn-ea"/>
                          <a:cs typeface="+mn-cs"/>
                        </a:rPr>
                        <a:t>人</a:t>
                      </a:r>
                      <a:endParaRPr kumimoji="1" lang="ja-JP" altLang="en-US" sz="1050" dirty="0"/>
                    </a:p>
                  </a:txBody>
                  <a:tcPr/>
                </a:tc>
                <a:tc>
                  <a:txBody>
                    <a:bodyPr/>
                    <a:lstStyle/>
                    <a:p>
                      <a:r>
                        <a:rPr kumimoji="1" lang="ja-JP" altLang="ja-JP" sz="1050" kern="1200" dirty="0" smtClean="0">
                          <a:solidFill>
                            <a:schemeClr val="dk1"/>
                          </a:solidFill>
                          <a:effectLst/>
                          <a:latin typeface="+mn-lt"/>
                          <a:ea typeface="+mn-ea"/>
                          <a:cs typeface="+mn-cs"/>
                        </a:rPr>
                        <a:t>全数調査</a:t>
                      </a:r>
                      <a:endParaRPr kumimoji="1" lang="ja-JP" altLang="en-US" sz="1050" dirty="0"/>
                    </a:p>
                  </a:txBody>
                  <a:tcPr/>
                </a:tc>
                <a:tc>
                  <a:txBody>
                    <a:bodyPr/>
                    <a:lstStyle/>
                    <a:p>
                      <a:r>
                        <a:rPr kumimoji="1" lang="en-US" altLang="ja-JP" sz="1050" kern="1200" dirty="0" smtClean="0">
                          <a:solidFill>
                            <a:schemeClr val="dk1"/>
                          </a:solidFill>
                          <a:effectLst/>
                          <a:latin typeface="+mn-lt"/>
                          <a:ea typeface="+mn-ea"/>
                          <a:cs typeface="+mn-cs"/>
                        </a:rPr>
                        <a:t>R5.10.13</a:t>
                      </a:r>
                      <a:r>
                        <a:rPr kumimoji="1" lang="ja-JP" altLang="ja-JP" sz="1050" kern="1200" dirty="0" smtClean="0">
                          <a:solidFill>
                            <a:schemeClr val="dk1"/>
                          </a:solidFill>
                          <a:effectLst/>
                          <a:latin typeface="+mn-lt"/>
                          <a:ea typeface="+mn-ea"/>
                          <a:cs typeface="+mn-cs"/>
                        </a:rPr>
                        <a:t>～</a:t>
                      </a:r>
                      <a:r>
                        <a:rPr kumimoji="1" lang="en-US" altLang="ja-JP" sz="1050" kern="1200" dirty="0" smtClean="0">
                          <a:solidFill>
                            <a:schemeClr val="dk1"/>
                          </a:solidFill>
                          <a:effectLst/>
                          <a:latin typeface="+mn-lt"/>
                          <a:ea typeface="+mn-ea"/>
                          <a:cs typeface="+mn-cs"/>
                        </a:rPr>
                        <a:t>11.6</a:t>
                      </a:r>
                      <a:endParaRPr kumimoji="1" lang="ja-JP" altLang="en-US" sz="1050" dirty="0"/>
                    </a:p>
                  </a:txBody>
                  <a:tcPr/>
                </a:tc>
                <a:tc>
                  <a:txBody>
                    <a:bodyPr/>
                    <a:lstStyle/>
                    <a:p>
                      <a:pPr algn="r"/>
                      <a:r>
                        <a:rPr kumimoji="1" lang="en-US" altLang="ja-JP" sz="1050" kern="1200" dirty="0" smtClean="0">
                          <a:solidFill>
                            <a:schemeClr val="dk1"/>
                          </a:solidFill>
                          <a:effectLst/>
                          <a:latin typeface="+mn-lt"/>
                          <a:ea typeface="+mn-ea"/>
                          <a:cs typeface="+mn-cs"/>
                        </a:rPr>
                        <a:t>5,454</a:t>
                      </a:r>
                      <a:endParaRPr kumimoji="1" lang="ja-JP" altLang="en-US" sz="1050" dirty="0"/>
                    </a:p>
                  </a:txBody>
                  <a:tcPr/>
                </a:tc>
                <a:tc>
                  <a:txBody>
                    <a:bodyPr/>
                    <a:lstStyle/>
                    <a:p>
                      <a:pPr algn="r"/>
                      <a:r>
                        <a:rPr kumimoji="1" lang="en-US" altLang="ja-JP" sz="1050" kern="1200" dirty="0" smtClean="0">
                          <a:solidFill>
                            <a:schemeClr val="dk1"/>
                          </a:solidFill>
                          <a:effectLst/>
                          <a:latin typeface="+mn-lt"/>
                          <a:ea typeface="+mn-ea"/>
                          <a:cs typeface="+mn-cs"/>
                        </a:rPr>
                        <a:t>42.0</a:t>
                      </a:r>
                      <a:endParaRPr kumimoji="1" lang="ja-JP" altLang="en-US" sz="1050" dirty="0"/>
                    </a:p>
                  </a:txBody>
                  <a:tcPr/>
                </a:tc>
                <a:extLst>
                  <a:ext uri="{0D108BD9-81ED-4DB2-BD59-A6C34878D82A}">
                    <a16:rowId xmlns:a16="http://schemas.microsoft.com/office/drawing/2014/main" val="3100787356"/>
                  </a:ext>
                </a:extLst>
              </a:tr>
              <a:tr h="408818">
                <a:tc>
                  <a:txBody>
                    <a:bodyPr/>
                    <a:lstStyle/>
                    <a:p>
                      <a:r>
                        <a:rPr kumimoji="1" lang="ja-JP" altLang="en-US" sz="1050" dirty="0" smtClean="0"/>
                        <a:t>子供の生活実態調査（こども・保護者）</a:t>
                      </a:r>
                      <a:endParaRPr kumimoji="1" lang="ja-JP" altLang="en-US" sz="1050" dirty="0"/>
                    </a:p>
                  </a:txBody>
                  <a:tcPr/>
                </a:tc>
                <a:tc>
                  <a:txBody>
                    <a:bodyPr/>
                    <a:lstStyle/>
                    <a:p>
                      <a:r>
                        <a:rPr kumimoji="1" lang="ja-JP" altLang="en-US" sz="1050" dirty="0" smtClean="0"/>
                        <a:t>県内の小学</a:t>
                      </a:r>
                      <a:r>
                        <a:rPr kumimoji="1" lang="en-US" altLang="ja-JP" sz="1050" dirty="0" smtClean="0"/>
                        <a:t>5</a:t>
                      </a:r>
                      <a:r>
                        <a:rPr kumimoji="1" lang="ja-JP" altLang="en-US" sz="1050" dirty="0" smtClean="0"/>
                        <a:t>年生</a:t>
                      </a:r>
                      <a:r>
                        <a:rPr kumimoji="1" lang="en-US" altLang="ja-JP" sz="1050" dirty="0" smtClean="0"/>
                        <a:t>7,489</a:t>
                      </a:r>
                      <a:r>
                        <a:rPr kumimoji="1" lang="ja-JP" altLang="en-US" sz="1050" dirty="0" smtClean="0"/>
                        <a:t>人、中学</a:t>
                      </a:r>
                      <a:r>
                        <a:rPr kumimoji="1" lang="en-US" altLang="ja-JP" sz="1050" dirty="0" smtClean="0"/>
                        <a:t>2</a:t>
                      </a:r>
                      <a:r>
                        <a:rPr kumimoji="1" lang="ja-JP" altLang="en-US" sz="1050" dirty="0" smtClean="0"/>
                        <a:t>年生</a:t>
                      </a:r>
                      <a:r>
                        <a:rPr kumimoji="1" lang="en-US" altLang="ja-JP" sz="1050" dirty="0" smtClean="0"/>
                        <a:t>7,830</a:t>
                      </a:r>
                      <a:r>
                        <a:rPr kumimoji="1" lang="ja-JP" altLang="en-US" sz="1050" dirty="0" smtClean="0"/>
                        <a:t>人及びその</a:t>
                      </a:r>
                      <a:endParaRPr kumimoji="1" lang="en-US" altLang="ja-JP" sz="1050" dirty="0" smtClean="0"/>
                    </a:p>
                    <a:p>
                      <a:r>
                        <a:rPr kumimoji="1" lang="ja-JP" altLang="en-US" sz="1050" dirty="0" smtClean="0"/>
                        <a:t>保護者</a:t>
                      </a:r>
                      <a:endParaRPr kumimoji="1" lang="ja-JP" altLang="en-US" sz="1050" dirty="0"/>
                    </a:p>
                  </a:txBody>
                  <a:tcPr/>
                </a:tc>
                <a:tc>
                  <a:txBody>
                    <a:bodyPr/>
                    <a:lstStyle/>
                    <a:p>
                      <a:r>
                        <a:rPr kumimoji="1" lang="ja-JP" altLang="en-US" sz="1050" dirty="0" smtClean="0"/>
                        <a:t>全数調査</a:t>
                      </a:r>
                      <a:endParaRPr kumimoji="1" lang="ja-JP" altLang="en-US" sz="1050" dirty="0"/>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en-US" altLang="ja-JP" sz="1050" kern="1200" dirty="0" smtClean="0">
                          <a:solidFill>
                            <a:schemeClr val="dk1"/>
                          </a:solidFill>
                          <a:effectLst/>
                          <a:latin typeface="+mn-lt"/>
                          <a:ea typeface="+mn-ea"/>
                          <a:cs typeface="+mn-cs"/>
                        </a:rPr>
                        <a:t>R5.11.8</a:t>
                      </a:r>
                      <a:r>
                        <a:rPr kumimoji="1" lang="ja-JP" altLang="ja-JP" sz="1050" kern="1200" dirty="0" smtClean="0">
                          <a:solidFill>
                            <a:schemeClr val="dk1"/>
                          </a:solidFill>
                          <a:effectLst/>
                          <a:latin typeface="+mn-lt"/>
                          <a:ea typeface="+mn-ea"/>
                          <a:cs typeface="+mn-cs"/>
                        </a:rPr>
                        <a:t>～</a:t>
                      </a:r>
                      <a:r>
                        <a:rPr kumimoji="1" lang="en-US" altLang="ja-JP" sz="1050" kern="1200" dirty="0" smtClean="0">
                          <a:solidFill>
                            <a:schemeClr val="dk1"/>
                          </a:solidFill>
                          <a:effectLst/>
                          <a:latin typeface="+mn-lt"/>
                          <a:ea typeface="+mn-ea"/>
                          <a:cs typeface="+mn-cs"/>
                        </a:rPr>
                        <a:t>11.24</a:t>
                      </a:r>
                      <a:endParaRPr kumimoji="1" lang="ja-JP" altLang="en-US" sz="1050" dirty="0" smtClean="0"/>
                    </a:p>
                    <a:p>
                      <a:endParaRPr kumimoji="1" lang="ja-JP" altLang="en-US" sz="1050" dirty="0"/>
                    </a:p>
                  </a:txBody>
                  <a:tcPr/>
                </a:tc>
                <a:tc>
                  <a:txBody>
                    <a:bodyPr/>
                    <a:lstStyle/>
                    <a:p>
                      <a:pPr algn="r"/>
                      <a:r>
                        <a:rPr kumimoji="1" lang="ja-JP" altLang="en-US" sz="1050" dirty="0" smtClean="0"/>
                        <a:t>小学生</a:t>
                      </a:r>
                      <a:r>
                        <a:rPr kumimoji="1" lang="en-US" altLang="ja-JP" sz="1050" dirty="0" smtClean="0"/>
                        <a:t>4,824</a:t>
                      </a:r>
                    </a:p>
                    <a:p>
                      <a:pPr algn="r"/>
                      <a:r>
                        <a:rPr kumimoji="1" lang="ja-JP" altLang="en-US" sz="1050" dirty="0" smtClean="0"/>
                        <a:t>中学生</a:t>
                      </a:r>
                      <a:r>
                        <a:rPr kumimoji="1" lang="en-US" altLang="ja-JP" sz="1050" dirty="0" smtClean="0"/>
                        <a:t>4,453</a:t>
                      </a:r>
                      <a:endParaRPr kumimoji="1" lang="ja-JP" altLang="en-US" sz="1050" dirty="0"/>
                    </a:p>
                  </a:txBody>
                  <a:tcPr/>
                </a:tc>
                <a:tc>
                  <a:txBody>
                    <a:bodyPr/>
                    <a:lstStyle/>
                    <a:p>
                      <a:pPr algn="r"/>
                      <a:r>
                        <a:rPr kumimoji="1" lang="ja-JP" altLang="en-US" sz="1050" dirty="0" smtClean="0"/>
                        <a:t>小学生</a:t>
                      </a:r>
                      <a:r>
                        <a:rPr kumimoji="1" lang="en-US" altLang="ja-JP" sz="1050" dirty="0" smtClean="0"/>
                        <a:t>64.4</a:t>
                      </a:r>
                    </a:p>
                    <a:p>
                      <a:pPr algn="r"/>
                      <a:r>
                        <a:rPr kumimoji="1" lang="ja-JP" altLang="en-US" sz="1050" dirty="0" smtClean="0"/>
                        <a:t>中学生</a:t>
                      </a:r>
                      <a:r>
                        <a:rPr kumimoji="1" lang="en-US" altLang="ja-JP" sz="1050" dirty="0" smtClean="0"/>
                        <a:t>56.9</a:t>
                      </a:r>
                      <a:endParaRPr kumimoji="1" lang="ja-JP" altLang="en-US" sz="1050" dirty="0"/>
                    </a:p>
                  </a:txBody>
                  <a:tcPr/>
                </a:tc>
                <a:extLst>
                  <a:ext uri="{0D108BD9-81ED-4DB2-BD59-A6C34878D82A}">
                    <a16:rowId xmlns:a16="http://schemas.microsoft.com/office/drawing/2014/main" val="1433085966"/>
                  </a:ext>
                </a:extLst>
              </a:tr>
              <a:tr h="408818">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子供の生活実態調査（支援機関職員）</a:t>
                      </a:r>
                      <a:endParaRPr kumimoji="1" lang="ja-JP" altLang="en-US" sz="1050" dirty="0"/>
                    </a:p>
                  </a:txBody>
                  <a:tcPr/>
                </a:tc>
                <a:tc>
                  <a:txBody>
                    <a:bodyPr/>
                    <a:lstStyle/>
                    <a:p>
                      <a:r>
                        <a:rPr kumimoji="1" lang="ja-JP" altLang="en-US" sz="1050" dirty="0" smtClean="0"/>
                        <a:t>教員、主任児童委員、スクールカウンセラー、</a:t>
                      </a:r>
                      <a:endParaRPr kumimoji="1" lang="en-US" altLang="ja-JP" sz="1050" dirty="0" smtClean="0"/>
                    </a:p>
                    <a:p>
                      <a:r>
                        <a:rPr kumimoji="1" lang="ja-JP" altLang="en-US" sz="1050" dirty="0" smtClean="0"/>
                        <a:t>保育所職員、児童館・隣保館職員等　</a:t>
                      </a:r>
                      <a:r>
                        <a:rPr kumimoji="1" lang="en-US" altLang="ja-JP" sz="1050" dirty="0" smtClean="0"/>
                        <a:t>2,822</a:t>
                      </a:r>
                      <a:r>
                        <a:rPr kumimoji="1" lang="ja-JP" altLang="en-US" sz="1050" dirty="0" smtClean="0"/>
                        <a:t>人</a:t>
                      </a:r>
                      <a:endParaRPr kumimoji="1" lang="ja-JP" altLang="en-US" sz="1050" dirty="0"/>
                    </a:p>
                  </a:txBody>
                  <a:tcPr/>
                </a:tc>
                <a:tc>
                  <a:txBody>
                    <a:bodyPr/>
                    <a:lstStyle/>
                    <a:p>
                      <a:r>
                        <a:rPr kumimoji="1" lang="ja-JP" altLang="en-US" sz="1050" dirty="0" smtClean="0"/>
                        <a:t>各機関へ依頼</a:t>
                      </a:r>
                      <a:endParaRPr kumimoji="1" lang="ja-JP" altLang="en-US" sz="1050" dirty="0"/>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en-US" altLang="ja-JP" sz="1050" kern="1200" dirty="0" smtClean="0">
                          <a:solidFill>
                            <a:schemeClr val="dk1"/>
                          </a:solidFill>
                          <a:effectLst/>
                          <a:latin typeface="+mn-lt"/>
                          <a:ea typeface="+mn-ea"/>
                          <a:cs typeface="+mn-cs"/>
                        </a:rPr>
                        <a:t>R5.11.8</a:t>
                      </a:r>
                      <a:r>
                        <a:rPr kumimoji="1" lang="ja-JP" altLang="ja-JP" sz="1050" kern="1200" dirty="0" smtClean="0">
                          <a:solidFill>
                            <a:schemeClr val="dk1"/>
                          </a:solidFill>
                          <a:effectLst/>
                          <a:latin typeface="+mn-lt"/>
                          <a:ea typeface="+mn-ea"/>
                          <a:cs typeface="+mn-cs"/>
                        </a:rPr>
                        <a:t>～</a:t>
                      </a:r>
                      <a:r>
                        <a:rPr kumimoji="1" lang="en-US" altLang="ja-JP" sz="1050" kern="1200" dirty="0" smtClean="0">
                          <a:solidFill>
                            <a:schemeClr val="dk1"/>
                          </a:solidFill>
                          <a:effectLst/>
                          <a:latin typeface="+mn-lt"/>
                          <a:ea typeface="+mn-ea"/>
                          <a:cs typeface="+mn-cs"/>
                        </a:rPr>
                        <a:t>11.29</a:t>
                      </a:r>
                      <a:endParaRPr kumimoji="1" lang="ja-JP" altLang="en-US" sz="1050" dirty="0" smtClean="0"/>
                    </a:p>
                    <a:p>
                      <a:endParaRPr kumimoji="1" lang="ja-JP" altLang="en-US" sz="1050" dirty="0"/>
                    </a:p>
                  </a:txBody>
                  <a:tcPr/>
                </a:tc>
                <a:tc>
                  <a:txBody>
                    <a:bodyPr/>
                    <a:lstStyle/>
                    <a:p>
                      <a:pPr algn="r"/>
                      <a:r>
                        <a:rPr kumimoji="1" lang="en-US" altLang="ja-JP" sz="1050" dirty="0" smtClean="0"/>
                        <a:t>1,763</a:t>
                      </a:r>
                      <a:endParaRPr kumimoji="1" lang="ja-JP" altLang="en-US" sz="1050" dirty="0"/>
                    </a:p>
                  </a:txBody>
                  <a:tcPr/>
                </a:tc>
                <a:tc>
                  <a:txBody>
                    <a:bodyPr/>
                    <a:lstStyle/>
                    <a:p>
                      <a:pPr algn="r"/>
                      <a:r>
                        <a:rPr kumimoji="1" lang="en-US" altLang="ja-JP" sz="1050" dirty="0" smtClean="0"/>
                        <a:t>62.5</a:t>
                      </a:r>
                      <a:endParaRPr kumimoji="1" lang="ja-JP" altLang="en-US" sz="1050" dirty="0"/>
                    </a:p>
                  </a:txBody>
                  <a:tcPr/>
                </a:tc>
                <a:extLst>
                  <a:ext uri="{0D108BD9-81ED-4DB2-BD59-A6C34878D82A}">
                    <a16:rowId xmlns:a16="http://schemas.microsoft.com/office/drawing/2014/main" val="1172343528"/>
                  </a:ext>
                </a:extLst>
              </a:tr>
              <a:tr h="408818">
                <a:tc>
                  <a:txBody>
                    <a:bodyPr/>
                    <a:lstStyle/>
                    <a:p>
                      <a:r>
                        <a:rPr kumimoji="1" lang="ja-JP" altLang="en-US" sz="1050" i="0" dirty="0" smtClean="0">
                          <a:solidFill>
                            <a:schemeClr val="tx1"/>
                          </a:solidFill>
                        </a:rPr>
                        <a:t>児童養護施設等アンケート調査</a:t>
                      </a:r>
                      <a:endParaRPr kumimoji="1" lang="ja-JP" altLang="en-US" sz="1050" i="0" dirty="0">
                        <a:solidFill>
                          <a:schemeClr val="tx1"/>
                        </a:solidFill>
                      </a:endParaRPr>
                    </a:p>
                  </a:txBody>
                  <a:tcPr/>
                </a:tc>
                <a:tc>
                  <a:txBody>
                    <a:bodyPr/>
                    <a:lstStyle/>
                    <a:p>
                      <a:r>
                        <a:rPr kumimoji="1" lang="ja-JP" altLang="en-US" sz="1050" i="0" dirty="0" smtClean="0">
                          <a:solidFill>
                            <a:schemeClr val="tx1"/>
                          </a:solidFill>
                        </a:rPr>
                        <a:t>小学</a:t>
                      </a:r>
                      <a:r>
                        <a:rPr kumimoji="1" lang="en-US" altLang="ja-JP" sz="1050" i="0" dirty="0" smtClean="0">
                          <a:solidFill>
                            <a:schemeClr val="tx1"/>
                          </a:solidFill>
                        </a:rPr>
                        <a:t>5</a:t>
                      </a:r>
                      <a:r>
                        <a:rPr kumimoji="1" lang="ja-JP" altLang="en-US" sz="1050" i="0" dirty="0" smtClean="0">
                          <a:solidFill>
                            <a:schemeClr val="tx1"/>
                          </a:solidFill>
                        </a:rPr>
                        <a:t>年生以上の措置入所児童、一時保護（委託）児童及び社会的養護経験者</a:t>
                      </a:r>
                      <a:endParaRPr kumimoji="1" lang="ja-JP" altLang="en-US" sz="1050" i="0" dirty="0">
                        <a:solidFill>
                          <a:schemeClr val="tx1"/>
                        </a:solidFill>
                      </a:endParaRPr>
                    </a:p>
                  </a:txBody>
                  <a:tcPr/>
                </a:tc>
                <a:tc>
                  <a:txBody>
                    <a:bodyPr/>
                    <a:lstStyle/>
                    <a:p>
                      <a:r>
                        <a:rPr kumimoji="1" lang="ja-JP" altLang="en-US" sz="1050" i="0" dirty="0" smtClean="0">
                          <a:solidFill>
                            <a:schemeClr val="tx1"/>
                          </a:solidFill>
                        </a:rPr>
                        <a:t>施設、里親宅、関係機関へ依頼</a:t>
                      </a:r>
                      <a:endParaRPr kumimoji="1" lang="ja-JP" altLang="en-US" sz="1050" i="0" dirty="0">
                        <a:solidFill>
                          <a:schemeClr val="tx1"/>
                        </a:solidFill>
                      </a:endParaRPr>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en-US" altLang="ja-JP" sz="1050" dirty="0" smtClean="0">
                          <a:solidFill>
                            <a:schemeClr val="tx1"/>
                          </a:solidFill>
                        </a:rPr>
                        <a:t>R6.8</a:t>
                      </a:r>
                      <a:r>
                        <a:rPr kumimoji="1" lang="ja-JP" altLang="en-US" sz="1050" dirty="0" smtClean="0">
                          <a:solidFill>
                            <a:schemeClr val="tx1"/>
                          </a:solidFill>
                        </a:rPr>
                        <a:t>～</a:t>
                      </a:r>
                      <a:r>
                        <a:rPr kumimoji="1" lang="en-US" altLang="ja-JP" sz="1050" dirty="0" smtClean="0">
                          <a:solidFill>
                            <a:schemeClr val="tx1"/>
                          </a:solidFill>
                        </a:rPr>
                        <a:t>9.30</a:t>
                      </a:r>
                      <a:endParaRPr kumimoji="1" lang="ja-JP" altLang="en-US" sz="1050" dirty="0" smtClean="0">
                        <a:solidFill>
                          <a:schemeClr val="tx1"/>
                        </a:solidFill>
                      </a:endParaRPr>
                    </a:p>
                    <a:p>
                      <a:endParaRPr kumimoji="1" lang="ja-JP" altLang="en-US" sz="1050" dirty="0">
                        <a:solidFill>
                          <a:schemeClr val="tx1"/>
                        </a:solidFill>
                      </a:endParaRPr>
                    </a:p>
                  </a:txBody>
                  <a:tcPr/>
                </a:tc>
                <a:tc>
                  <a:txBody>
                    <a:bodyPr/>
                    <a:lstStyle/>
                    <a:p>
                      <a:pPr algn="r"/>
                      <a:r>
                        <a:rPr kumimoji="1" lang="en-US" altLang="ja-JP" sz="1050" dirty="0" smtClean="0">
                          <a:solidFill>
                            <a:schemeClr val="tx1"/>
                          </a:solidFill>
                        </a:rPr>
                        <a:t>227</a:t>
                      </a:r>
                      <a:endParaRPr kumimoji="1" lang="ja-JP" altLang="en-US" sz="1050" dirty="0">
                        <a:solidFill>
                          <a:schemeClr val="tx1"/>
                        </a:solidFill>
                      </a:endParaRPr>
                    </a:p>
                  </a:txBody>
                  <a:tcPr/>
                </a:tc>
                <a:tc>
                  <a:txBody>
                    <a:bodyPr/>
                    <a:lstStyle/>
                    <a:p>
                      <a:pPr algn="r"/>
                      <a:r>
                        <a:rPr kumimoji="1" lang="en-US" altLang="ja-JP" sz="1050" dirty="0" smtClean="0">
                          <a:solidFill>
                            <a:schemeClr val="tx1"/>
                          </a:solidFill>
                        </a:rPr>
                        <a:t>66.9</a:t>
                      </a:r>
                      <a:endParaRPr kumimoji="1" lang="ja-JP" altLang="en-US" sz="1050" dirty="0">
                        <a:solidFill>
                          <a:schemeClr val="tx1"/>
                        </a:solidFill>
                      </a:endParaRPr>
                    </a:p>
                  </a:txBody>
                  <a:tcPr/>
                </a:tc>
                <a:extLst>
                  <a:ext uri="{0D108BD9-81ED-4DB2-BD59-A6C34878D82A}">
                    <a16:rowId xmlns:a16="http://schemas.microsoft.com/office/drawing/2014/main" val="2238428643"/>
                  </a:ext>
                </a:extLst>
              </a:tr>
              <a:tr h="997523">
                <a:tc>
                  <a:txBody>
                    <a:bodyPr/>
                    <a:lstStyle/>
                    <a:p>
                      <a:r>
                        <a:rPr kumimoji="1" lang="ja-JP" altLang="en-US" sz="1050" i="0" dirty="0" smtClean="0">
                          <a:solidFill>
                            <a:schemeClr val="tx1"/>
                          </a:solidFill>
                        </a:rPr>
                        <a:t>妊娠期から産後、子育てに必要な支援に関するアンケート</a:t>
                      </a:r>
                      <a:endParaRPr kumimoji="1" lang="ja-JP" altLang="en-US" sz="1050" i="0" dirty="0">
                        <a:solidFill>
                          <a:schemeClr val="tx1"/>
                        </a:solidFill>
                      </a:endParaRPr>
                    </a:p>
                  </a:txBody>
                  <a:tcPr/>
                </a:tc>
                <a:tc>
                  <a:txBody>
                    <a:bodyPr/>
                    <a:lstStyle/>
                    <a:p>
                      <a:r>
                        <a:rPr kumimoji="1" lang="ja-JP" altLang="en-US" sz="1050" i="0" dirty="0" smtClean="0">
                          <a:solidFill>
                            <a:schemeClr val="tx1"/>
                          </a:solidFill>
                        </a:rPr>
                        <a:t>①妊婦（令和</a:t>
                      </a:r>
                      <a:r>
                        <a:rPr kumimoji="1" lang="en-US" altLang="ja-JP" sz="1050" i="0" dirty="0" smtClean="0">
                          <a:solidFill>
                            <a:schemeClr val="tx1"/>
                          </a:solidFill>
                        </a:rPr>
                        <a:t>6</a:t>
                      </a:r>
                      <a:r>
                        <a:rPr kumimoji="1" lang="ja-JP" altLang="en-US" sz="1050" i="0" dirty="0" smtClean="0">
                          <a:solidFill>
                            <a:schemeClr val="tx1"/>
                          </a:solidFill>
                        </a:rPr>
                        <a:t>年</a:t>
                      </a:r>
                      <a:r>
                        <a:rPr kumimoji="1" lang="en-US" altLang="ja-JP" sz="1050" i="0" dirty="0" smtClean="0">
                          <a:solidFill>
                            <a:schemeClr val="tx1"/>
                          </a:solidFill>
                        </a:rPr>
                        <a:t>4</a:t>
                      </a:r>
                      <a:r>
                        <a:rPr kumimoji="1" lang="ja-JP" altLang="en-US" sz="1050" i="0" dirty="0" smtClean="0">
                          <a:solidFill>
                            <a:schemeClr val="tx1"/>
                          </a:solidFill>
                        </a:rPr>
                        <a:t>月以降に妊娠届の提出者）</a:t>
                      </a:r>
                      <a:r>
                        <a:rPr kumimoji="1" lang="en-US" altLang="ja-JP" sz="1050" i="0" dirty="0" smtClean="0">
                          <a:solidFill>
                            <a:schemeClr val="tx1"/>
                          </a:solidFill>
                        </a:rPr>
                        <a:t>1,217</a:t>
                      </a:r>
                      <a:r>
                        <a:rPr kumimoji="1" lang="ja-JP" altLang="en-US" sz="1050" i="0" dirty="0" smtClean="0">
                          <a:solidFill>
                            <a:schemeClr val="tx1"/>
                          </a:solidFill>
                        </a:rPr>
                        <a:t>人</a:t>
                      </a:r>
                      <a:endParaRPr kumimoji="1" lang="en-US" altLang="ja-JP" sz="1050" i="0" dirty="0" smtClean="0">
                        <a:solidFill>
                          <a:schemeClr val="tx1"/>
                        </a:solidFill>
                      </a:endParaRPr>
                    </a:p>
                    <a:p>
                      <a:r>
                        <a:rPr kumimoji="1" lang="ja-JP" altLang="en-US" sz="1050" i="0" dirty="0" smtClean="0">
                          <a:solidFill>
                            <a:schemeClr val="tx1"/>
                          </a:solidFill>
                        </a:rPr>
                        <a:t>②産婦（令和</a:t>
                      </a:r>
                      <a:r>
                        <a:rPr kumimoji="1" lang="en-US" altLang="ja-JP" sz="1050" i="0" dirty="0" smtClean="0">
                          <a:solidFill>
                            <a:schemeClr val="tx1"/>
                          </a:solidFill>
                        </a:rPr>
                        <a:t>6</a:t>
                      </a:r>
                      <a:r>
                        <a:rPr kumimoji="1" lang="ja-JP" altLang="en-US" sz="1050" i="0" dirty="0" smtClean="0">
                          <a:solidFill>
                            <a:schemeClr val="tx1"/>
                          </a:solidFill>
                        </a:rPr>
                        <a:t>年</a:t>
                      </a:r>
                      <a:r>
                        <a:rPr kumimoji="1" lang="en-US" altLang="ja-JP" sz="1050" i="0" dirty="0" smtClean="0">
                          <a:solidFill>
                            <a:schemeClr val="tx1"/>
                          </a:solidFill>
                        </a:rPr>
                        <a:t>4</a:t>
                      </a:r>
                      <a:r>
                        <a:rPr kumimoji="1" lang="ja-JP" altLang="en-US" sz="1050" i="0" dirty="0" smtClean="0">
                          <a:solidFill>
                            <a:schemeClr val="tx1"/>
                          </a:solidFill>
                        </a:rPr>
                        <a:t>月以降の</a:t>
                      </a:r>
                      <a:r>
                        <a:rPr kumimoji="1" lang="en-US" altLang="ja-JP" sz="1050" i="0" dirty="0" smtClean="0">
                          <a:solidFill>
                            <a:schemeClr val="tx1"/>
                          </a:solidFill>
                        </a:rPr>
                        <a:t>4</a:t>
                      </a:r>
                      <a:r>
                        <a:rPr kumimoji="1" lang="ja-JP" altLang="en-US" sz="1050" i="0" dirty="0" smtClean="0">
                          <a:solidFill>
                            <a:schemeClr val="tx1"/>
                          </a:solidFill>
                        </a:rPr>
                        <a:t>か月児及び</a:t>
                      </a:r>
                      <a:r>
                        <a:rPr kumimoji="1" lang="en-US" altLang="ja-JP" sz="1050" i="0" dirty="0" smtClean="0">
                          <a:solidFill>
                            <a:schemeClr val="tx1"/>
                          </a:solidFill>
                        </a:rPr>
                        <a:t>10</a:t>
                      </a:r>
                      <a:r>
                        <a:rPr kumimoji="1" lang="ja-JP" altLang="en-US" sz="1050" i="0" dirty="0" smtClean="0">
                          <a:solidFill>
                            <a:schemeClr val="tx1"/>
                          </a:solidFill>
                        </a:rPr>
                        <a:t>か月児健康診査の対象者）</a:t>
                      </a:r>
                      <a:r>
                        <a:rPr kumimoji="1" lang="en-US" altLang="ja-JP" sz="1050" i="0" dirty="0" smtClean="0">
                          <a:solidFill>
                            <a:schemeClr val="tx1"/>
                          </a:solidFill>
                        </a:rPr>
                        <a:t>1,691</a:t>
                      </a:r>
                      <a:r>
                        <a:rPr kumimoji="1" lang="ja-JP" altLang="en-US" sz="1050" i="0" dirty="0" smtClean="0">
                          <a:solidFill>
                            <a:schemeClr val="tx1"/>
                          </a:solidFill>
                        </a:rPr>
                        <a:t>人</a:t>
                      </a:r>
                      <a:endParaRPr kumimoji="1" lang="en-US" altLang="ja-JP" sz="1050" i="0" dirty="0" smtClean="0">
                        <a:solidFill>
                          <a:schemeClr val="tx1"/>
                        </a:solidFill>
                      </a:endParaRPr>
                    </a:p>
                    <a:p>
                      <a:r>
                        <a:rPr kumimoji="1" lang="ja-JP" altLang="en-US" sz="1050" i="0" dirty="0" smtClean="0">
                          <a:solidFill>
                            <a:schemeClr val="tx1"/>
                          </a:solidFill>
                        </a:rPr>
                        <a:t>③就学前の家庭（令和</a:t>
                      </a:r>
                      <a:r>
                        <a:rPr kumimoji="1" lang="en-US" altLang="ja-JP" sz="1050" i="0" dirty="0" smtClean="0">
                          <a:solidFill>
                            <a:schemeClr val="tx1"/>
                          </a:solidFill>
                        </a:rPr>
                        <a:t>6</a:t>
                      </a:r>
                      <a:r>
                        <a:rPr kumimoji="1" lang="ja-JP" altLang="en-US" sz="1050" i="0" dirty="0" smtClean="0">
                          <a:solidFill>
                            <a:schemeClr val="tx1"/>
                          </a:solidFill>
                        </a:rPr>
                        <a:t>年</a:t>
                      </a:r>
                      <a:r>
                        <a:rPr kumimoji="1" lang="en-US" altLang="ja-JP" sz="1050" i="0" dirty="0" smtClean="0">
                          <a:solidFill>
                            <a:schemeClr val="tx1"/>
                          </a:solidFill>
                        </a:rPr>
                        <a:t>4</a:t>
                      </a:r>
                      <a:r>
                        <a:rPr kumimoji="1" lang="ja-JP" altLang="en-US" sz="1050" i="0" dirty="0" smtClean="0">
                          <a:solidFill>
                            <a:schemeClr val="tx1"/>
                          </a:solidFill>
                        </a:rPr>
                        <a:t>月以降の</a:t>
                      </a:r>
                      <a:r>
                        <a:rPr kumimoji="1" lang="en-US" altLang="ja-JP" sz="1050" i="0" dirty="0" smtClean="0">
                          <a:solidFill>
                            <a:schemeClr val="tx1"/>
                          </a:solidFill>
                        </a:rPr>
                        <a:t>1</a:t>
                      </a:r>
                      <a:r>
                        <a:rPr kumimoji="1" lang="ja-JP" altLang="en-US" sz="1050" i="0" dirty="0" smtClean="0">
                          <a:solidFill>
                            <a:schemeClr val="tx1"/>
                          </a:solidFill>
                        </a:rPr>
                        <a:t>歳</a:t>
                      </a:r>
                      <a:r>
                        <a:rPr kumimoji="1" lang="en-US" altLang="ja-JP" sz="1050" i="0" dirty="0" smtClean="0">
                          <a:solidFill>
                            <a:schemeClr val="tx1"/>
                          </a:solidFill>
                        </a:rPr>
                        <a:t>6</a:t>
                      </a:r>
                      <a:r>
                        <a:rPr kumimoji="1" lang="ja-JP" altLang="en-US" sz="1050" i="0" dirty="0" smtClean="0">
                          <a:solidFill>
                            <a:schemeClr val="tx1"/>
                          </a:solidFill>
                        </a:rPr>
                        <a:t>か月児及び</a:t>
                      </a:r>
                      <a:r>
                        <a:rPr kumimoji="1" lang="en-US" altLang="ja-JP" sz="1050" i="0" dirty="0" smtClean="0">
                          <a:solidFill>
                            <a:schemeClr val="tx1"/>
                          </a:solidFill>
                        </a:rPr>
                        <a:t>3</a:t>
                      </a:r>
                      <a:r>
                        <a:rPr kumimoji="1" lang="ja-JP" altLang="en-US" sz="1050" i="0" dirty="0" smtClean="0">
                          <a:solidFill>
                            <a:schemeClr val="tx1"/>
                          </a:solidFill>
                        </a:rPr>
                        <a:t>歳児健康診査の対象者）</a:t>
                      </a:r>
                      <a:r>
                        <a:rPr kumimoji="1" lang="en-US" altLang="ja-JP" sz="1050" i="0" dirty="0" smtClean="0">
                          <a:solidFill>
                            <a:schemeClr val="tx1"/>
                          </a:solidFill>
                        </a:rPr>
                        <a:t>2,408</a:t>
                      </a:r>
                      <a:r>
                        <a:rPr kumimoji="1" lang="ja-JP" altLang="en-US" sz="1050" i="0" dirty="0" smtClean="0">
                          <a:solidFill>
                            <a:schemeClr val="tx1"/>
                          </a:solidFill>
                        </a:rPr>
                        <a:t>人</a:t>
                      </a:r>
                      <a:endParaRPr kumimoji="1" lang="ja-JP" altLang="en-US" sz="1050" i="0" dirty="0">
                        <a:solidFill>
                          <a:schemeClr val="tx1"/>
                        </a:solidFill>
                      </a:endParaRPr>
                    </a:p>
                  </a:txBody>
                  <a:tcPr/>
                </a:tc>
                <a:tc>
                  <a:txBody>
                    <a:bodyPr/>
                    <a:lstStyle/>
                    <a:p>
                      <a:r>
                        <a:rPr kumimoji="1" lang="ja-JP" altLang="en-US" sz="1050" i="0" dirty="0" smtClean="0">
                          <a:solidFill>
                            <a:schemeClr val="tx1"/>
                          </a:solidFill>
                        </a:rPr>
                        <a:t>市町村において対象者を抽出、</a:t>
                      </a:r>
                      <a:endParaRPr kumimoji="1" lang="en-US" altLang="ja-JP" sz="1050" i="0" dirty="0" smtClean="0">
                        <a:solidFill>
                          <a:schemeClr val="tx1"/>
                        </a:solidFill>
                      </a:endParaRPr>
                    </a:p>
                    <a:p>
                      <a:r>
                        <a:rPr kumimoji="1" lang="ja-JP" altLang="en-US" sz="1050" i="0" dirty="0" smtClean="0">
                          <a:solidFill>
                            <a:schemeClr val="tx1"/>
                          </a:solidFill>
                        </a:rPr>
                        <a:t>調査期間内における妊娠届提出者や健診会場での配布</a:t>
                      </a:r>
                      <a:endParaRPr kumimoji="1" lang="ja-JP" altLang="en-US" sz="1050" i="0" dirty="0">
                        <a:solidFill>
                          <a:schemeClr val="tx1"/>
                        </a:solidFill>
                      </a:endParaRPr>
                    </a:p>
                  </a:txBody>
                  <a:tcPr/>
                </a:tc>
                <a:tc>
                  <a:txBody>
                    <a:bodyPr/>
                    <a:lstStyle/>
                    <a:p>
                      <a:r>
                        <a:rPr kumimoji="1" lang="en-US" altLang="ja-JP" sz="1050" dirty="0" smtClean="0">
                          <a:solidFill>
                            <a:schemeClr val="tx1"/>
                          </a:solidFill>
                        </a:rPr>
                        <a:t>R6.9.11</a:t>
                      </a:r>
                      <a:r>
                        <a:rPr kumimoji="1" lang="ja-JP" altLang="en-US" sz="1050" dirty="0" smtClean="0">
                          <a:solidFill>
                            <a:schemeClr val="tx1"/>
                          </a:solidFill>
                        </a:rPr>
                        <a:t>～</a:t>
                      </a:r>
                      <a:r>
                        <a:rPr kumimoji="1" lang="en-US" altLang="ja-JP" sz="1050" dirty="0" smtClean="0">
                          <a:solidFill>
                            <a:schemeClr val="tx1"/>
                          </a:solidFill>
                        </a:rPr>
                        <a:t>10.31</a:t>
                      </a:r>
                    </a:p>
                  </a:txBody>
                  <a:tcPr/>
                </a:tc>
                <a:tc>
                  <a:txBody>
                    <a:bodyPr/>
                    <a:lstStyle/>
                    <a:p>
                      <a:pPr algn="r"/>
                      <a:r>
                        <a:rPr kumimoji="1" lang="ja-JP" altLang="en-US" sz="1050" dirty="0" smtClean="0">
                          <a:solidFill>
                            <a:schemeClr val="tx1"/>
                          </a:solidFill>
                        </a:rPr>
                        <a:t>妊婦</a:t>
                      </a:r>
                      <a:r>
                        <a:rPr kumimoji="1" lang="en-US" altLang="ja-JP" sz="1050" dirty="0" smtClean="0">
                          <a:solidFill>
                            <a:schemeClr val="tx1"/>
                          </a:solidFill>
                        </a:rPr>
                        <a:t>600</a:t>
                      </a:r>
                    </a:p>
                    <a:p>
                      <a:pPr algn="r"/>
                      <a:r>
                        <a:rPr kumimoji="1" lang="ja-JP" altLang="en-US" sz="1050" dirty="0" smtClean="0">
                          <a:solidFill>
                            <a:schemeClr val="tx1"/>
                          </a:solidFill>
                        </a:rPr>
                        <a:t>産婦</a:t>
                      </a:r>
                      <a:r>
                        <a:rPr kumimoji="1" lang="en-US" altLang="ja-JP" sz="1050" dirty="0" smtClean="0">
                          <a:solidFill>
                            <a:schemeClr val="tx1"/>
                          </a:solidFill>
                        </a:rPr>
                        <a:t>849</a:t>
                      </a:r>
                    </a:p>
                    <a:p>
                      <a:pPr algn="r"/>
                      <a:r>
                        <a:rPr kumimoji="1" lang="ja-JP" altLang="en-US" sz="1050" dirty="0" smtClean="0">
                          <a:solidFill>
                            <a:schemeClr val="tx1"/>
                          </a:solidFill>
                        </a:rPr>
                        <a:t>就学前の家庭</a:t>
                      </a:r>
                      <a:r>
                        <a:rPr kumimoji="1" lang="en-US" altLang="ja-JP" sz="1050" dirty="0" smtClean="0">
                          <a:solidFill>
                            <a:schemeClr val="tx1"/>
                          </a:solidFill>
                        </a:rPr>
                        <a:t>1,064</a:t>
                      </a:r>
                      <a:endParaRPr kumimoji="1" lang="ja-JP" altLang="en-US" sz="1050" dirty="0">
                        <a:solidFill>
                          <a:schemeClr val="tx1"/>
                        </a:solidFill>
                      </a:endParaRPr>
                    </a:p>
                  </a:txBody>
                  <a:tcPr/>
                </a:tc>
                <a:tc>
                  <a:txBody>
                    <a:bodyPr/>
                    <a:lstStyle/>
                    <a:p>
                      <a:pPr algn="r"/>
                      <a:r>
                        <a:rPr kumimoji="1" lang="ja-JP" altLang="en-US" sz="1050" dirty="0" smtClean="0">
                          <a:solidFill>
                            <a:schemeClr val="tx1"/>
                          </a:solidFill>
                        </a:rPr>
                        <a:t>妊婦</a:t>
                      </a:r>
                      <a:r>
                        <a:rPr kumimoji="1" lang="en-US" altLang="ja-JP" sz="1050" dirty="0" smtClean="0">
                          <a:solidFill>
                            <a:schemeClr val="tx1"/>
                          </a:solidFill>
                        </a:rPr>
                        <a:t>49.3</a:t>
                      </a:r>
                    </a:p>
                    <a:p>
                      <a:pPr algn="r"/>
                      <a:r>
                        <a:rPr kumimoji="1" lang="ja-JP" altLang="en-US" sz="1050" dirty="0" smtClean="0">
                          <a:solidFill>
                            <a:schemeClr val="tx1"/>
                          </a:solidFill>
                        </a:rPr>
                        <a:t>産婦</a:t>
                      </a:r>
                      <a:r>
                        <a:rPr kumimoji="1" lang="en-US" altLang="ja-JP" sz="1050" dirty="0" smtClean="0">
                          <a:solidFill>
                            <a:schemeClr val="tx1"/>
                          </a:solidFill>
                        </a:rPr>
                        <a:t>50.2</a:t>
                      </a:r>
                    </a:p>
                    <a:p>
                      <a:pPr algn="r"/>
                      <a:r>
                        <a:rPr kumimoji="1" lang="ja-JP" altLang="en-US" sz="1050" dirty="0" smtClean="0">
                          <a:solidFill>
                            <a:schemeClr val="tx1"/>
                          </a:solidFill>
                        </a:rPr>
                        <a:t>就学前の家庭</a:t>
                      </a:r>
                      <a:r>
                        <a:rPr kumimoji="1" lang="en-US" altLang="ja-JP" sz="1050" dirty="0" smtClean="0">
                          <a:solidFill>
                            <a:schemeClr val="tx1"/>
                          </a:solidFill>
                        </a:rPr>
                        <a:t>44.2</a:t>
                      </a:r>
                      <a:endParaRPr kumimoji="1" lang="ja-JP" altLang="en-US" sz="1050" dirty="0">
                        <a:solidFill>
                          <a:schemeClr val="tx1"/>
                        </a:solidFill>
                      </a:endParaRPr>
                    </a:p>
                  </a:txBody>
                  <a:tcPr/>
                </a:tc>
                <a:extLst>
                  <a:ext uri="{0D108BD9-81ED-4DB2-BD59-A6C34878D82A}">
                    <a16:rowId xmlns:a16="http://schemas.microsoft.com/office/drawing/2014/main" val="1092188108"/>
                  </a:ext>
                </a:extLst>
              </a:tr>
              <a:tr h="359691">
                <a:tc gridSpan="4">
                  <a:txBody>
                    <a:bodyPr/>
                    <a:lstStyle/>
                    <a:p>
                      <a:pPr algn="ctr"/>
                      <a:r>
                        <a:rPr kumimoji="1" lang="ja-JP" altLang="en-US" sz="1050" i="0" dirty="0" smtClean="0">
                          <a:solidFill>
                            <a:schemeClr val="tx1"/>
                          </a:solidFill>
                        </a:rPr>
                        <a:t>合計</a:t>
                      </a:r>
                      <a:endParaRPr kumimoji="1" lang="ja-JP" altLang="en-US" sz="1050" i="0" dirty="0">
                        <a:solidFill>
                          <a:schemeClr val="tx1"/>
                        </a:solidFill>
                      </a:endParaRPr>
                    </a:p>
                  </a:txBody>
                  <a:tcPr/>
                </a:tc>
                <a:tc hMerge="1">
                  <a:txBody>
                    <a:bodyPr/>
                    <a:lstStyle/>
                    <a:p>
                      <a:endParaRPr kumimoji="1" lang="ja-JP" altLang="en-US" sz="1050" i="0" dirty="0">
                        <a:solidFill>
                          <a:srgbClr val="FF0000"/>
                        </a:solidFill>
                      </a:endParaRPr>
                    </a:p>
                  </a:txBody>
                  <a:tcPr/>
                </a:tc>
                <a:tc hMerge="1">
                  <a:txBody>
                    <a:bodyPr/>
                    <a:lstStyle/>
                    <a:p>
                      <a:endParaRPr kumimoji="1" lang="ja-JP" altLang="en-US" sz="1050" i="0" dirty="0">
                        <a:solidFill>
                          <a:srgbClr val="FF0000"/>
                        </a:solidFill>
                      </a:endParaRPr>
                    </a:p>
                  </a:txBody>
                  <a:tcPr/>
                </a:tc>
                <a:tc hMerge="1">
                  <a:txBody>
                    <a:bodyPr/>
                    <a:lstStyle/>
                    <a:p>
                      <a:endParaRPr kumimoji="1" lang="en-US" altLang="ja-JP" sz="1050" dirty="0" smtClean="0">
                        <a:solidFill>
                          <a:srgbClr val="FF0000"/>
                        </a:solidFill>
                      </a:endParaRPr>
                    </a:p>
                  </a:txBody>
                  <a:tcPr/>
                </a:tc>
                <a:tc>
                  <a:txBody>
                    <a:bodyPr/>
                    <a:lstStyle/>
                    <a:p>
                      <a:pPr algn="r"/>
                      <a:r>
                        <a:rPr kumimoji="1" lang="en-US" altLang="ja-JP" sz="1050" dirty="0" smtClean="0">
                          <a:solidFill>
                            <a:schemeClr val="tx1"/>
                          </a:solidFill>
                        </a:rPr>
                        <a:t>21,243</a:t>
                      </a:r>
                      <a:endParaRPr kumimoji="1" lang="ja-JP" altLang="en-US" sz="1050" dirty="0">
                        <a:solidFill>
                          <a:schemeClr val="tx1"/>
                        </a:solidFill>
                      </a:endParaRPr>
                    </a:p>
                  </a:txBody>
                  <a:tcPr/>
                </a:tc>
                <a:tc>
                  <a:txBody>
                    <a:bodyPr/>
                    <a:lstStyle/>
                    <a:p>
                      <a:pPr algn="r"/>
                      <a:endParaRPr kumimoji="1" lang="ja-JP" altLang="en-US" sz="1050" dirty="0">
                        <a:solidFill>
                          <a:schemeClr val="tx1"/>
                        </a:solidFill>
                      </a:endParaRPr>
                    </a:p>
                  </a:txBody>
                  <a:tcPr/>
                </a:tc>
                <a:extLst>
                  <a:ext uri="{0D108BD9-81ED-4DB2-BD59-A6C34878D82A}">
                    <a16:rowId xmlns:a16="http://schemas.microsoft.com/office/drawing/2014/main" val="2117826584"/>
                  </a:ext>
                </a:extLst>
              </a:tr>
            </a:tbl>
          </a:graphicData>
        </a:graphic>
      </p:graphicFrame>
      <p:graphicFrame>
        <p:nvGraphicFramePr>
          <p:cNvPr id="8" name="表 7"/>
          <p:cNvGraphicFramePr>
            <a:graphicFrameLocks noGrp="1"/>
          </p:cNvGraphicFramePr>
          <p:nvPr>
            <p:extLst>
              <p:ext uri="{D42A27DB-BD31-4B8C-83A1-F6EECF244321}">
                <p14:modId xmlns:p14="http://schemas.microsoft.com/office/powerpoint/2010/main" val="3316852369"/>
              </p:ext>
            </p:extLst>
          </p:nvPr>
        </p:nvGraphicFramePr>
        <p:xfrm>
          <a:off x="453572" y="7234580"/>
          <a:ext cx="11302999" cy="782320"/>
        </p:xfrm>
        <a:graphic>
          <a:graphicData uri="http://schemas.openxmlformats.org/drawingml/2006/table">
            <a:tbl>
              <a:tblPr firstRow="1" bandRow="1">
                <a:tableStyleId>{93296810-A885-4BE3-A3E7-6D5BEEA58F35}</a:tableStyleId>
              </a:tblPr>
              <a:tblGrid>
                <a:gridCol w="2329347">
                  <a:extLst>
                    <a:ext uri="{9D8B030D-6E8A-4147-A177-3AD203B41FA5}">
                      <a16:colId xmlns:a16="http://schemas.microsoft.com/office/drawing/2014/main" val="1758064525"/>
                    </a:ext>
                  </a:extLst>
                </a:gridCol>
                <a:gridCol w="1733298">
                  <a:extLst>
                    <a:ext uri="{9D8B030D-6E8A-4147-A177-3AD203B41FA5}">
                      <a16:colId xmlns:a16="http://schemas.microsoft.com/office/drawing/2014/main" val="2627625610"/>
                    </a:ext>
                  </a:extLst>
                </a:gridCol>
                <a:gridCol w="2468302">
                  <a:extLst>
                    <a:ext uri="{9D8B030D-6E8A-4147-A177-3AD203B41FA5}">
                      <a16:colId xmlns:a16="http://schemas.microsoft.com/office/drawing/2014/main" val="1677502332"/>
                    </a:ext>
                  </a:extLst>
                </a:gridCol>
                <a:gridCol w="2391512">
                  <a:extLst>
                    <a:ext uri="{9D8B030D-6E8A-4147-A177-3AD203B41FA5}">
                      <a16:colId xmlns:a16="http://schemas.microsoft.com/office/drawing/2014/main" val="4254996787"/>
                    </a:ext>
                  </a:extLst>
                </a:gridCol>
                <a:gridCol w="2380540">
                  <a:extLst>
                    <a:ext uri="{9D8B030D-6E8A-4147-A177-3AD203B41FA5}">
                      <a16:colId xmlns:a16="http://schemas.microsoft.com/office/drawing/2014/main" val="2428983876"/>
                    </a:ext>
                  </a:extLst>
                </a:gridCol>
              </a:tblGrid>
              <a:tr h="370840">
                <a:tc>
                  <a:txBody>
                    <a:bodyPr/>
                    <a:lstStyle/>
                    <a:p>
                      <a:pPr algn="ctr"/>
                      <a:r>
                        <a:rPr kumimoji="1" lang="ja-JP" altLang="en-US" sz="1200" dirty="0" smtClean="0"/>
                        <a:t>公募登録者数（人）</a:t>
                      </a:r>
                      <a:endParaRPr kumimoji="1" lang="ja-JP" altLang="en-US" sz="1200" dirty="0"/>
                    </a:p>
                  </a:txBody>
                  <a:tcPr/>
                </a:tc>
                <a:tc>
                  <a:txBody>
                    <a:bodyPr/>
                    <a:lstStyle/>
                    <a:p>
                      <a:pPr algn="ctr"/>
                      <a:r>
                        <a:rPr kumimoji="1" lang="ja-JP" altLang="en-US" sz="1200" dirty="0" smtClean="0"/>
                        <a:t>調査時期</a:t>
                      </a:r>
                      <a:endParaRPr kumimoji="1" lang="ja-JP" altLang="en-US" sz="1200" dirty="0"/>
                    </a:p>
                  </a:txBody>
                  <a:tcPr/>
                </a:tc>
                <a:tc>
                  <a:txBody>
                    <a:bodyPr/>
                    <a:lstStyle/>
                    <a:p>
                      <a:pPr algn="ctr"/>
                      <a:r>
                        <a:rPr kumimoji="1" lang="ja-JP" altLang="en-US" sz="1200" dirty="0" smtClean="0"/>
                        <a:t>質問内容</a:t>
                      </a:r>
                      <a:endParaRPr kumimoji="1" lang="en-US" altLang="ja-JP" sz="1200" dirty="0" smtClean="0"/>
                    </a:p>
                  </a:txBody>
                  <a:tcPr/>
                </a:tc>
                <a:tc>
                  <a:txBody>
                    <a:bodyPr/>
                    <a:lstStyle/>
                    <a:p>
                      <a:pPr algn="ctr"/>
                      <a:r>
                        <a:rPr kumimoji="1" lang="ja-JP" altLang="en-US" sz="1200" dirty="0" smtClean="0"/>
                        <a:t>回答数（人）</a:t>
                      </a:r>
                      <a:endParaRPr kumimoji="1" lang="en-US" altLang="ja-JP" sz="1200" dirty="0" smtClean="0"/>
                    </a:p>
                  </a:txBody>
                  <a:tcPr/>
                </a:tc>
                <a:tc>
                  <a:txBody>
                    <a:bodyPr/>
                    <a:lstStyle/>
                    <a:p>
                      <a:pPr algn="ctr"/>
                      <a:r>
                        <a:rPr kumimoji="1" lang="ja-JP" altLang="en-US" sz="1200" dirty="0" smtClean="0"/>
                        <a:t>回収率（％）</a:t>
                      </a:r>
                      <a:endParaRPr kumimoji="1" lang="en-US" altLang="ja-JP" sz="1200" dirty="0" smtClean="0"/>
                    </a:p>
                  </a:txBody>
                  <a:tcPr/>
                </a:tc>
                <a:extLst>
                  <a:ext uri="{0D108BD9-81ED-4DB2-BD59-A6C34878D82A}">
                    <a16:rowId xmlns:a16="http://schemas.microsoft.com/office/drawing/2014/main" val="115286574"/>
                  </a:ext>
                </a:extLst>
              </a:tr>
              <a:tr h="370840">
                <a:tc>
                  <a:txBody>
                    <a:bodyPr/>
                    <a:lstStyle/>
                    <a:p>
                      <a:r>
                        <a:rPr kumimoji="1" lang="ja-JP" altLang="en-US" sz="1050" dirty="0" smtClean="0"/>
                        <a:t>①小学</a:t>
                      </a:r>
                      <a:r>
                        <a:rPr kumimoji="1" lang="en-US" altLang="ja-JP" sz="1050" dirty="0" smtClean="0"/>
                        <a:t>1</a:t>
                      </a:r>
                      <a:r>
                        <a:rPr kumimoji="1" lang="ja-JP" altLang="en-US" sz="1050" dirty="0" smtClean="0"/>
                        <a:t>年生～小学</a:t>
                      </a:r>
                      <a:r>
                        <a:rPr kumimoji="1" lang="en-US" altLang="ja-JP" sz="1050" dirty="0" smtClean="0"/>
                        <a:t>3</a:t>
                      </a:r>
                      <a:r>
                        <a:rPr kumimoji="1" lang="ja-JP" altLang="en-US" sz="1050" dirty="0" smtClean="0"/>
                        <a:t>年生：</a:t>
                      </a:r>
                      <a:r>
                        <a:rPr kumimoji="1" lang="en-US" altLang="ja-JP" sz="1050" dirty="0" smtClean="0"/>
                        <a:t>177</a:t>
                      </a:r>
                    </a:p>
                    <a:p>
                      <a:r>
                        <a:rPr kumimoji="1" lang="ja-JP" altLang="en-US" sz="1050" dirty="0" smtClean="0"/>
                        <a:t>②小学</a:t>
                      </a:r>
                      <a:r>
                        <a:rPr kumimoji="1" lang="en-US" altLang="ja-JP" sz="1050" dirty="0" smtClean="0"/>
                        <a:t>4</a:t>
                      </a:r>
                      <a:r>
                        <a:rPr kumimoji="1" lang="ja-JP" altLang="en-US" sz="1050" dirty="0" smtClean="0"/>
                        <a:t>年生～</a:t>
                      </a:r>
                      <a:r>
                        <a:rPr kumimoji="1" lang="en-US" altLang="ja-JP" sz="1050" dirty="0" smtClean="0"/>
                        <a:t>29</a:t>
                      </a:r>
                      <a:r>
                        <a:rPr kumimoji="1" lang="ja-JP" altLang="en-US" sz="1050" dirty="0" smtClean="0"/>
                        <a:t>歳：</a:t>
                      </a:r>
                      <a:r>
                        <a:rPr kumimoji="1" lang="ja-JP" altLang="en-US" sz="1050" baseline="0" dirty="0" smtClean="0"/>
                        <a:t> </a:t>
                      </a:r>
                      <a:r>
                        <a:rPr kumimoji="1" lang="en-US" altLang="ja-JP" sz="1050" baseline="0" dirty="0" smtClean="0"/>
                        <a:t>582</a:t>
                      </a:r>
                      <a:r>
                        <a:rPr kumimoji="1" lang="ja-JP" altLang="en-US" sz="1050" baseline="0" dirty="0" smtClean="0"/>
                        <a:t>　計</a:t>
                      </a:r>
                      <a:r>
                        <a:rPr kumimoji="1" lang="en-US" altLang="ja-JP" sz="1050" baseline="0" dirty="0" smtClean="0"/>
                        <a:t>759</a:t>
                      </a:r>
                      <a:endParaRPr kumimoji="1" lang="ja-JP" altLang="en-US" sz="1050" dirty="0"/>
                    </a:p>
                  </a:txBody>
                  <a:tcPr/>
                </a:tc>
                <a:tc>
                  <a:txBody>
                    <a:bodyPr/>
                    <a:lstStyle/>
                    <a:p>
                      <a:r>
                        <a:rPr kumimoji="1" lang="en-US" altLang="ja-JP" sz="1050" dirty="0" smtClean="0"/>
                        <a:t>1</a:t>
                      </a:r>
                      <a:r>
                        <a:rPr kumimoji="1" lang="ja-JP" altLang="en-US" sz="1050" dirty="0" smtClean="0"/>
                        <a:t>回目：</a:t>
                      </a:r>
                      <a:r>
                        <a:rPr kumimoji="1" lang="en-US" altLang="ja-JP" sz="1050" dirty="0" smtClean="0"/>
                        <a:t>R6.7.25</a:t>
                      </a:r>
                      <a:r>
                        <a:rPr kumimoji="1" lang="ja-JP" altLang="en-US" sz="1050" dirty="0" smtClean="0"/>
                        <a:t>～ </a:t>
                      </a:r>
                      <a:r>
                        <a:rPr kumimoji="1" lang="en-US" altLang="ja-JP" sz="1050" dirty="0" smtClean="0"/>
                        <a:t>8.30</a:t>
                      </a:r>
                    </a:p>
                    <a:p>
                      <a:r>
                        <a:rPr kumimoji="1" lang="en-US" altLang="ja-JP" sz="1050" dirty="0" smtClean="0"/>
                        <a:t>2</a:t>
                      </a:r>
                      <a:r>
                        <a:rPr kumimoji="1" lang="ja-JP" altLang="en-US" sz="1050" dirty="0" smtClean="0"/>
                        <a:t>回目：</a:t>
                      </a:r>
                      <a:r>
                        <a:rPr kumimoji="1" lang="en-US" altLang="ja-JP" sz="1050" dirty="0" smtClean="0"/>
                        <a:t>R6.9.6  </a:t>
                      </a:r>
                      <a:r>
                        <a:rPr kumimoji="1" lang="ja-JP" altLang="en-US" sz="1050" dirty="0" smtClean="0"/>
                        <a:t>～ </a:t>
                      </a:r>
                      <a:r>
                        <a:rPr kumimoji="1" lang="en-US" altLang="ja-JP" sz="1050" dirty="0" smtClean="0"/>
                        <a:t>9.30</a:t>
                      </a:r>
                      <a:endParaRPr kumimoji="1" lang="ja-JP" altLang="en-US" sz="1050" dirty="0"/>
                    </a:p>
                  </a:txBody>
                  <a:tcPr/>
                </a:tc>
                <a:tc>
                  <a:txBody>
                    <a:bodyPr/>
                    <a:lstStyle/>
                    <a:p>
                      <a:r>
                        <a:rPr kumimoji="1" lang="en-US" altLang="ja-JP" sz="1050" dirty="0" smtClean="0"/>
                        <a:t>1</a:t>
                      </a:r>
                      <a:r>
                        <a:rPr kumimoji="1" lang="ja-JP" altLang="en-US" sz="1050" dirty="0" smtClean="0"/>
                        <a:t>回目：意見表明に関すること等</a:t>
                      </a:r>
                      <a:endParaRPr kumimoji="1" lang="en-US" altLang="ja-JP" sz="1050" dirty="0" smtClean="0"/>
                    </a:p>
                    <a:p>
                      <a:r>
                        <a:rPr kumimoji="1" lang="en-US" altLang="ja-JP" sz="1050" dirty="0" smtClean="0"/>
                        <a:t>2</a:t>
                      </a:r>
                      <a:r>
                        <a:rPr kumimoji="1" lang="ja-JP" altLang="en-US" sz="1050" dirty="0" smtClean="0"/>
                        <a:t>回目：居場所に関すること等</a:t>
                      </a:r>
                      <a:endParaRPr kumimoji="1" lang="ja-JP" altLang="en-US" sz="1050" dirty="0"/>
                    </a:p>
                  </a:txBody>
                  <a:tcPr/>
                </a:tc>
                <a:tc>
                  <a:txBody>
                    <a:bodyPr/>
                    <a:lstStyle/>
                    <a:p>
                      <a:r>
                        <a:rPr kumimoji="1" lang="en-US" altLang="ja-JP" sz="1050" dirty="0" smtClean="0"/>
                        <a:t>1</a:t>
                      </a:r>
                      <a:r>
                        <a:rPr kumimoji="1" lang="ja-JP" altLang="en-US" sz="1050" dirty="0" smtClean="0"/>
                        <a:t>回目：①</a:t>
                      </a:r>
                      <a:r>
                        <a:rPr kumimoji="1" lang="en-US" altLang="ja-JP" sz="1050" dirty="0" smtClean="0"/>
                        <a:t>118</a:t>
                      </a:r>
                      <a:r>
                        <a:rPr kumimoji="1" lang="ja-JP" altLang="en-US" sz="1050" dirty="0" smtClean="0"/>
                        <a:t>②</a:t>
                      </a:r>
                      <a:r>
                        <a:rPr kumimoji="1" lang="en-US" altLang="ja-JP" sz="1050" dirty="0" smtClean="0"/>
                        <a:t>293</a:t>
                      </a:r>
                      <a:r>
                        <a:rPr kumimoji="1" lang="ja-JP" altLang="en-US" sz="1050" dirty="0" smtClean="0"/>
                        <a:t>　計</a:t>
                      </a:r>
                      <a:r>
                        <a:rPr kumimoji="1" lang="en-US" altLang="ja-JP" sz="1050" dirty="0" smtClean="0"/>
                        <a:t>411</a:t>
                      </a:r>
                    </a:p>
                    <a:p>
                      <a:r>
                        <a:rPr kumimoji="1" lang="en-US" altLang="ja-JP" sz="1050" dirty="0" smtClean="0"/>
                        <a:t>2</a:t>
                      </a:r>
                      <a:r>
                        <a:rPr kumimoji="1" lang="ja-JP" altLang="en-US" sz="1050" dirty="0" smtClean="0"/>
                        <a:t>回目：①</a:t>
                      </a:r>
                      <a:r>
                        <a:rPr kumimoji="1" lang="en-US" altLang="ja-JP" sz="1050" dirty="0" smtClean="0"/>
                        <a:t>122</a:t>
                      </a:r>
                      <a:r>
                        <a:rPr kumimoji="1" lang="ja-JP" altLang="en-US" sz="1050" dirty="0" smtClean="0"/>
                        <a:t>②</a:t>
                      </a:r>
                      <a:r>
                        <a:rPr kumimoji="1" lang="en-US" altLang="ja-JP" sz="1050" dirty="0" smtClean="0"/>
                        <a:t>246</a:t>
                      </a:r>
                      <a:r>
                        <a:rPr kumimoji="1" lang="ja-JP" altLang="en-US" sz="1050" dirty="0" smtClean="0"/>
                        <a:t>　計</a:t>
                      </a:r>
                      <a:r>
                        <a:rPr kumimoji="1" lang="en-US" altLang="ja-JP" sz="1050" dirty="0" smtClean="0"/>
                        <a:t>368</a:t>
                      </a:r>
                      <a:endParaRPr kumimoji="1" lang="ja-JP" altLang="en-US" sz="1050" dirty="0"/>
                    </a:p>
                  </a:txBody>
                  <a:tcPr/>
                </a:tc>
                <a:tc>
                  <a:txBody>
                    <a:bodyPr/>
                    <a:lstStyle/>
                    <a:p>
                      <a:r>
                        <a:rPr kumimoji="1" lang="en-US" altLang="ja-JP" sz="1050" dirty="0" smtClean="0"/>
                        <a:t>1</a:t>
                      </a:r>
                      <a:r>
                        <a:rPr kumimoji="1" lang="ja-JP" altLang="en-US" sz="1050" dirty="0" smtClean="0"/>
                        <a:t>回目：①</a:t>
                      </a:r>
                      <a:r>
                        <a:rPr kumimoji="1" lang="en-US" altLang="ja-JP" sz="1050" dirty="0" smtClean="0"/>
                        <a:t>66.6</a:t>
                      </a:r>
                      <a:r>
                        <a:rPr kumimoji="1" lang="ja-JP" altLang="en-US" sz="1050" dirty="0" smtClean="0"/>
                        <a:t>②</a:t>
                      </a:r>
                      <a:r>
                        <a:rPr kumimoji="1" lang="en-US" altLang="ja-JP" sz="1050" dirty="0" smtClean="0"/>
                        <a:t>50.3</a:t>
                      </a:r>
                    </a:p>
                    <a:p>
                      <a:r>
                        <a:rPr kumimoji="1" lang="en-US" altLang="ja-JP" sz="1050" dirty="0" smtClean="0"/>
                        <a:t>2</a:t>
                      </a:r>
                      <a:r>
                        <a:rPr kumimoji="1" lang="ja-JP" altLang="en-US" sz="1050" dirty="0" smtClean="0"/>
                        <a:t>回目：①</a:t>
                      </a:r>
                      <a:r>
                        <a:rPr kumimoji="1" lang="en-US" altLang="ja-JP" sz="1050" dirty="0" smtClean="0"/>
                        <a:t>68.9</a:t>
                      </a:r>
                      <a:r>
                        <a:rPr kumimoji="1" lang="ja-JP" altLang="en-US" sz="1050" dirty="0" smtClean="0"/>
                        <a:t>②</a:t>
                      </a:r>
                      <a:r>
                        <a:rPr kumimoji="1" lang="en-US" altLang="ja-JP" sz="1050" dirty="0" smtClean="0"/>
                        <a:t>42.2</a:t>
                      </a:r>
                      <a:endParaRPr kumimoji="1" lang="ja-JP" altLang="en-US" sz="1050" dirty="0"/>
                    </a:p>
                  </a:txBody>
                  <a:tcPr/>
                </a:tc>
                <a:extLst>
                  <a:ext uri="{0D108BD9-81ED-4DB2-BD59-A6C34878D82A}">
                    <a16:rowId xmlns:a16="http://schemas.microsoft.com/office/drawing/2014/main" val="3837512896"/>
                  </a:ext>
                </a:extLst>
              </a:tr>
            </a:tbl>
          </a:graphicData>
        </a:graphic>
      </p:graphicFrame>
      <p:sp>
        <p:nvSpPr>
          <p:cNvPr id="3" name="スライド番号プレースホルダー 2"/>
          <p:cNvSpPr>
            <a:spLocks noGrp="1"/>
          </p:cNvSpPr>
          <p:nvPr>
            <p:ph type="sldNum" sz="quarter" idx="12"/>
          </p:nvPr>
        </p:nvSpPr>
        <p:spPr/>
        <p:txBody>
          <a:bodyPr/>
          <a:lstStyle/>
          <a:p>
            <a:r>
              <a:rPr kumimoji="1" lang="ja-JP" altLang="en-US" dirty="0" smtClean="0"/>
              <a:t>４</a:t>
            </a:r>
            <a:endParaRPr kumimoji="1" lang="ja-JP" altLang="en-US" dirty="0"/>
          </a:p>
        </p:txBody>
      </p:sp>
      <p:sp>
        <p:nvSpPr>
          <p:cNvPr id="6" name="正方形/長方形 5"/>
          <p:cNvSpPr/>
          <p:nvPr/>
        </p:nvSpPr>
        <p:spPr>
          <a:xfrm>
            <a:off x="9753600" y="235974"/>
            <a:ext cx="1981200" cy="65876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当日</a:t>
            </a:r>
            <a:r>
              <a:rPr kumimoji="1" lang="ja-JP" altLang="en-US" b="1" dirty="0" smtClean="0">
                <a:solidFill>
                  <a:schemeClr val="tx1"/>
                </a:solidFill>
              </a:rPr>
              <a:t>資料１</a:t>
            </a:r>
            <a:endParaRPr kumimoji="1" lang="ja-JP" altLang="en-US" b="1" dirty="0">
              <a:solidFill>
                <a:schemeClr val="tx1"/>
              </a:solidFill>
            </a:endParaRPr>
          </a:p>
        </p:txBody>
      </p:sp>
    </p:spTree>
    <p:extLst>
      <p:ext uri="{BB962C8B-B14F-4D97-AF65-F5344CB8AC3E}">
        <p14:creationId xmlns:p14="http://schemas.microsoft.com/office/powerpoint/2010/main" val="219255242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 name="テキスト ボックス 70"/>
          <p:cNvSpPr txBox="1"/>
          <p:nvPr/>
        </p:nvSpPr>
        <p:spPr>
          <a:xfrm>
            <a:off x="207900" y="-1"/>
            <a:ext cx="5811900" cy="642257"/>
          </a:xfrm>
          <a:prstGeom prst="rect">
            <a:avLst/>
          </a:prstGeom>
          <a:gradFill flip="none" rotWithShape="1">
            <a:gsLst>
              <a:gs pos="0">
                <a:schemeClr val="accent6">
                  <a:lumMod val="40000"/>
                  <a:lumOff val="60000"/>
                  <a:tint val="66000"/>
                  <a:satMod val="160000"/>
                </a:schemeClr>
              </a:gs>
              <a:gs pos="42000">
                <a:schemeClr val="accent6">
                  <a:lumMod val="40000"/>
                  <a:lumOff val="60000"/>
                  <a:tint val="44500"/>
                  <a:satMod val="160000"/>
                </a:schemeClr>
              </a:gs>
              <a:gs pos="50000">
                <a:schemeClr val="bg1"/>
              </a:gs>
            </a:gsLst>
            <a:lin ang="16200000" scaled="1"/>
            <a:tileRect/>
          </a:gradFill>
          <a:ln>
            <a:noFill/>
          </a:ln>
        </p:spPr>
        <p:txBody>
          <a:bodyPr wrap="none" tIns="74769" rtlCol="0" anchor="ctr" anchorCtr="0">
            <a:noAutofit/>
          </a:bodyPr>
          <a:lstStyle>
            <a:defPPr>
              <a:defRPr lang="en-US"/>
            </a:defPPr>
            <a:lvl1pPr defTabSz="633012">
              <a:defRPr sz="2800" b="1">
                <a:solidFill>
                  <a:prstClr val="black"/>
                </a:solidFill>
                <a:latin typeface="Meiryo UI" panose="020B0604030504040204" pitchFamily="50" charset="-128"/>
                <a:ea typeface="Meiryo UI" panose="020B0604030504040204" pitchFamily="50" charset="-128"/>
              </a:defRPr>
            </a:lvl1pPr>
          </a:lstStyle>
          <a:p>
            <a:r>
              <a:rPr lang="ja-JP" altLang="en-US" sz="2400" dirty="0" smtClean="0"/>
              <a:t>和歌山県こども計画に係る意見</a:t>
            </a:r>
            <a:r>
              <a:rPr lang="ja-JP" altLang="en-US" sz="2400" dirty="0"/>
              <a:t>聴取の状況</a:t>
            </a:r>
          </a:p>
        </p:txBody>
      </p:sp>
      <p:sp>
        <p:nvSpPr>
          <p:cNvPr id="6" name="タイトル 1"/>
          <p:cNvSpPr txBox="1">
            <a:spLocks/>
          </p:cNvSpPr>
          <p:nvPr/>
        </p:nvSpPr>
        <p:spPr>
          <a:xfrm>
            <a:off x="68826" y="803265"/>
            <a:ext cx="4397829" cy="501152"/>
          </a:xfrm>
          <a:prstGeom prst="rect">
            <a:avLst/>
          </a:prstGeom>
        </p:spPr>
        <p:txBody>
          <a:bodyPr vert="horz" lIns="91440" tIns="45720" rIns="91440" bIns="45720" rtlCol="0" anchor="ctr">
            <a:noAutofit/>
          </a:bodyPr>
          <a:lstStyle>
            <a:lvl1pPr algn="ctr" defTabSz="1199967" rtl="0" eaLnBrk="1" latinLnBrk="0" hangingPunct="1">
              <a:lnSpc>
                <a:spcPct val="90000"/>
              </a:lnSpc>
              <a:spcBef>
                <a:spcPct val="0"/>
              </a:spcBef>
              <a:buNone/>
              <a:defRPr kumimoji="1" sz="7874" kern="1200">
                <a:solidFill>
                  <a:schemeClr val="tx1"/>
                </a:solidFill>
                <a:latin typeface="+mj-lt"/>
                <a:ea typeface="+mj-ea"/>
                <a:cs typeface="+mj-cs"/>
              </a:defRPr>
            </a:lvl1pPr>
          </a:lstStyle>
          <a:p>
            <a:pPr algn="l">
              <a:lnSpc>
                <a:spcPct val="100000"/>
              </a:lnSpc>
              <a:spcBef>
                <a:spcPts val="600"/>
              </a:spcBef>
            </a:pPr>
            <a:r>
              <a:rPr lang="ja-JP" altLang="en-US" sz="2000" b="1" dirty="0" smtClean="0">
                <a:latin typeface="Meiryo UI" panose="020B0604030504040204" pitchFamily="50" charset="-128"/>
                <a:ea typeface="Meiryo UI" panose="020B0604030504040204" pitchFamily="50" charset="-128"/>
              </a:rPr>
              <a:t>３　ヒアリング　</a:t>
            </a:r>
            <a:r>
              <a:rPr lang="ja-JP" altLang="en-US" sz="1050" b="1" dirty="0" smtClean="0">
                <a:latin typeface="Meiryo UI" panose="020B0604030504040204" pitchFamily="50" charset="-128"/>
                <a:ea typeface="Meiryo UI" panose="020B0604030504040204" pitchFamily="50" charset="-128"/>
              </a:rPr>
              <a:t>＊</a:t>
            </a:r>
            <a:r>
              <a:rPr lang="en-US" altLang="ja-JP" sz="1050" b="1" dirty="0" smtClean="0">
                <a:latin typeface="Meiryo UI" panose="020B0604030504040204" pitchFamily="50" charset="-128"/>
                <a:ea typeface="Meiryo UI" panose="020B0604030504040204" pitchFamily="50" charset="-128"/>
              </a:rPr>
              <a:t>R6.9~11</a:t>
            </a:r>
            <a:r>
              <a:rPr lang="ja-JP" altLang="en-US" sz="1050" b="1" dirty="0" smtClean="0">
                <a:latin typeface="Meiryo UI" panose="020B0604030504040204" pitchFamily="50" charset="-128"/>
                <a:ea typeface="Meiryo UI" panose="020B0604030504040204" pitchFamily="50" charset="-128"/>
              </a:rPr>
              <a:t>実施</a:t>
            </a:r>
            <a:endParaRPr lang="en-US" altLang="ja-JP" sz="1050" b="1" dirty="0" smtClean="0">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374861012"/>
              </p:ext>
            </p:extLst>
          </p:nvPr>
        </p:nvGraphicFramePr>
        <p:xfrm>
          <a:off x="207900" y="1465426"/>
          <a:ext cx="11324773" cy="3306763"/>
        </p:xfrm>
        <a:graphic>
          <a:graphicData uri="http://schemas.openxmlformats.org/drawingml/2006/table">
            <a:tbl>
              <a:tblPr firstRow="1" bandRow="1">
                <a:tableStyleId>{93296810-A885-4BE3-A3E7-6D5BEEA58F35}</a:tableStyleId>
              </a:tblPr>
              <a:tblGrid>
                <a:gridCol w="4088484">
                  <a:extLst>
                    <a:ext uri="{9D8B030D-6E8A-4147-A177-3AD203B41FA5}">
                      <a16:colId xmlns:a16="http://schemas.microsoft.com/office/drawing/2014/main" val="743593836"/>
                    </a:ext>
                  </a:extLst>
                </a:gridCol>
                <a:gridCol w="2773146">
                  <a:extLst>
                    <a:ext uri="{9D8B030D-6E8A-4147-A177-3AD203B41FA5}">
                      <a16:colId xmlns:a16="http://schemas.microsoft.com/office/drawing/2014/main" val="3801762435"/>
                    </a:ext>
                  </a:extLst>
                </a:gridCol>
                <a:gridCol w="914400">
                  <a:extLst>
                    <a:ext uri="{9D8B030D-6E8A-4147-A177-3AD203B41FA5}">
                      <a16:colId xmlns:a16="http://schemas.microsoft.com/office/drawing/2014/main" val="3378862813"/>
                    </a:ext>
                  </a:extLst>
                </a:gridCol>
                <a:gridCol w="1061747">
                  <a:extLst>
                    <a:ext uri="{9D8B030D-6E8A-4147-A177-3AD203B41FA5}">
                      <a16:colId xmlns:a16="http://schemas.microsoft.com/office/drawing/2014/main" val="2906453078"/>
                    </a:ext>
                  </a:extLst>
                </a:gridCol>
                <a:gridCol w="2486996">
                  <a:extLst>
                    <a:ext uri="{9D8B030D-6E8A-4147-A177-3AD203B41FA5}">
                      <a16:colId xmlns:a16="http://schemas.microsoft.com/office/drawing/2014/main" val="3619220207"/>
                    </a:ext>
                  </a:extLst>
                </a:gridCol>
              </a:tblGrid>
              <a:tr h="370840">
                <a:tc>
                  <a:txBody>
                    <a:bodyPr/>
                    <a:lstStyle/>
                    <a:p>
                      <a:pPr algn="ctr"/>
                      <a:r>
                        <a:rPr kumimoji="1" lang="ja-JP" altLang="en-US" sz="1200" dirty="0" smtClean="0"/>
                        <a:t>対象属性</a:t>
                      </a:r>
                      <a:endParaRPr kumimoji="1" lang="ja-JP" altLang="en-US" sz="1200" dirty="0"/>
                    </a:p>
                  </a:txBody>
                  <a:tcPr/>
                </a:tc>
                <a:tc>
                  <a:txBody>
                    <a:bodyPr/>
                    <a:lstStyle/>
                    <a:p>
                      <a:pPr algn="ctr"/>
                      <a:r>
                        <a:rPr kumimoji="1" lang="ja-JP" altLang="en-US" sz="1200" dirty="0" smtClean="0"/>
                        <a:t>対象者</a:t>
                      </a:r>
                      <a:endParaRPr kumimoji="1" lang="ja-JP" altLang="en-US" sz="1200" dirty="0"/>
                    </a:p>
                  </a:txBody>
                  <a:tcPr/>
                </a:tc>
                <a:tc>
                  <a:txBody>
                    <a:bodyPr/>
                    <a:lstStyle/>
                    <a:p>
                      <a:pPr algn="ctr"/>
                      <a:r>
                        <a:rPr kumimoji="1" lang="ja-JP" altLang="en-US" sz="1200" dirty="0" smtClean="0"/>
                        <a:t>箇所数</a:t>
                      </a:r>
                      <a:endParaRPr kumimoji="1" lang="ja-JP" altLang="en-US" sz="1200" dirty="0"/>
                    </a:p>
                  </a:txBody>
                  <a:tcPr/>
                </a:tc>
                <a:tc>
                  <a:txBody>
                    <a:bodyPr/>
                    <a:lstStyle/>
                    <a:p>
                      <a:pPr algn="ctr"/>
                      <a:r>
                        <a:rPr kumimoji="1" lang="ja-JP" altLang="en-US" sz="1200" dirty="0" smtClean="0"/>
                        <a:t>人数（人）</a:t>
                      </a:r>
                      <a:endParaRPr kumimoji="1" lang="ja-JP" altLang="en-US" sz="1200" dirty="0"/>
                    </a:p>
                  </a:txBody>
                  <a:tcPr/>
                </a:tc>
                <a:tc>
                  <a:txBody>
                    <a:bodyPr/>
                    <a:lstStyle/>
                    <a:p>
                      <a:pPr algn="ctr"/>
                      <a:r>
                        <a:rPr kumimoji="1" lang="ja-JP" altLang="en-US" sz="1200" dirty="0" smtClean="0"/>
                        <a:t>内訳（人）</a:t>
                      </a:r>
                      <a:endParaRPr kumimoji="1" lang="ja-JP" altLang="en-US" sz="1200" dirty="0"/>
                    </a:p>
                  </a:txBody>
                  <a:tcPr/>
                </a:tc>
                <a:extLst>
                  <a:ext uri="{0D108BD9-81ED-4DB2-BD59-A6C34878D82A}">
                    <a16:rowId xmlns:a16="http://schemas.microsoft.com/office/drawing/2014/main" val="1710878175"/>
                  </a:ext>
                </a:extLst>
              </a:tr>
              <a:tr h="370840">
                <a:tc>
                  <a:txBody>
                    <a:bodyPr/>
                    <a:lstStyle/>
                    <a:p>
                      <a:r>
                        <a:rPr kumimoji="1" lang="ja-JP" altLang="en-US" sz="1050" dirty="0" smtClean="0"/>
                        <a:t>保育所</a:t>
                      </a:r>
                      <a:endParaRPr kumimoji="1" lang="ja-JP" altLang="en-US" sz="1050" dirty="0"/>
                    </a:p>
                  </a:txBody>
                  <a:tcPr/>
                </a:tc>
                <a:tc>
                  <a:txBody>
                    <a:bodyPr/>
                    <a:lstStyle/>
                    <a:p>
                      <a:r>
                        <a:rPr kumimoji="1" lang="ja-JP" altLang="en-US" sz="1050" dirty="0" smtClean="0"/>
                        <a:t>園児、保育士</a:t>
                      </a:r>
                      <a:endParaRPr kumimoji="1" lang="ja-JP" altLang="en-US" sz="1050" dirty="0"/>
                    </a:p>
                  </a:txBody>
                  <a:tcPr/>
                </a:tc>
                <a:tc>
                  <a:txBody>
                    <a:bodyPr/>
                    <a:lstStyle/>
                    <a:p>
                      <a:pPr algn="r"/>
                      <a:r>
                        <a:rPr kumimoji="1" lang="en-US" altLang="ja-JP" sz="1050" dirty="0" smtClean="0"/>
                        <a:t>3</a:t>
                      </a:r>
                      <a:endParaRPr kumimoji="1" lang="ja-JP" altLang="en-US" sz="1050" dirty="0"/>
                    </a:p>
                  </a:txBody>
                  <a:tcPr/>
                </a:tc>
                <a:tc>
                  <a:txBody>
                    <a:bodyPr/>
                    <a:lstStyle/>
                    <a:p>
                      <a:pPr algn="r"/>
                      <a:r>
                        <a:rPr kumimoji="1" lang="en-US" altLang="ja-JP" sz="1050" dirty="0" smtClean="0"/>
                        <a:t>63</a:t>
                      </a:r>
                      <a:endParaRPr kumimoji="1" lang="ja-JP" altLang="en-US" sz="1050" dirty="0"/>
                    </a:p>
                  </a:txBody>
                  <a:tcPr/>
                </a:tc>
                <a:tc>
                  <a:txBody>
                    <a:bodyPr/>
                    <a:lstStyle/>
                    <a:p>
                      <a:r>
                        <a:rPr kumimoji="1" lang="ja-JP" altLang="en-US" sz="1050" dirty="0" smtClean="0"/>
                        <a:t>園児</a:t>
                      </a:r>
                      <a:r>
                        <a:rPr kumimoji="1" lang="en-US" altLang="ja-JP" sz="1050" dirty="0" smtClean="0"/>
                        <a:t>57</a:t>
                      </a:r>
                      <a:r>
                        <a:rPr kumimoji="1" lang="ja-JP" altLang="en-US" sz="1050" dirty="0" smtClean="0"/>
                        <a:t>、保育士</a:t>
                      </a:r>
                      <a:r>
                        <a:rPr kumimoji="1" lang="en-US" altLang="ja-JP" sz="1050" dirty="0" smtClean="0"/>
                        <a:t>6</a:t>
                      </a:r>
                      <a:endParaRPr kumimoji="1" lang="ja-JP" altLang="en-US" sz="1050" dirty="0"/>
                    </a:p>
                  </a:txBody>
                  <a:tcPr/>
                </a:tc>
                <a:extLst>
                  <a:ext uri="{0D108BD9-81ED-4DB2-BD59-A6C34878D82A}">
                    <a16:rowId xmlns:a16="http://schemas.microsoft.com/office/drawing/2014/main" val="545442578"/>
                  </a:ext>
                </a:extLst>
              </a:tr>
              <a:tr h="370840">
                <a:tc>
                  <a:txBody>
                    <a:bodyPr/>
                    <a:lstStyle/>
                    <a:p>
                      <a:r>
                        <a:rPr kumimoji="1" lang="ja-JP" altLang="en-US" sz="1050" dirty="0" smtClean="0"/>
                        <a:t>学校</a:t>
                      </a:r>
                      <a:endParaRPr kumimoji="1" lang="ja-JP" altLang="en-US" sz="1050" dirty="0"/>
                    </a:p>
                  </a:txBody>
                  <a:tcPr/>
                </a:tc>
                <a:tc>
                  <a:txBody>
                    <a:bodyPr/>
                    <a:lstStyle/>
                    <a:p>
                      <a:r>
                        <a:rPr kumimoji="1" lang="ja-JP" altLang="en-US" sz="1050" dirty="0" smtClean="0"/>
                        <a:t>児童・生徒・学生</a:t>
                      </a:r>
                      <a:endParaRPr kumimoji="1" lang="ja-JP" altLang="en-US" sz="1050" dirty="0"/>
                    </a:p>
                  </a:txBody>
                  <a:tcPr/>
                </a:tc>
                <a:tc>
                  <a:txBody>
                    <a:bodyPr/>
                    <a:lstStyle/>
                    <a:p>
                      <a:pPr algn="r"/>
                      <a:r>
                        <a:rPr kumimoji="1" lang="en-US" altLang="ja-JP" sz="1050" dirty="0" smtClean="0"/>
                        <a:t>15</a:t>
                      </a:r>
                      <a:endParaRPr kumimoji="1" lang="ja-JP" altLang="en-US" sz="1050" dirty="0"/>
                    </a:p>
                  </a:txBody>
                  <a:tcPr/>
                </a:tc>
                <a:tc>
                  <a:txBody>
                    <a:bodyPr/>
                    <a:lstStyle/>
                    <a:p>
                      <a:pPr algn="r"/>
                      <a:r>
                        <a:rPr kumimoji="1" lang="en-US" altLang="ja-JP" sz="1050" dirty="0" smtClean="0"/>
                        <a:t>311</a:t>
                      </a:r>
                      <a:endParaRPr kumimoji="1" lang="ja-JP" altLang="en-US" sz="1050" dirty="0"/>
                    </a:p>
                  </a:txBody>
                  <a:tcPr/>
                </a:tc>
                <a:tc>
                  <a:txBody>
                    <a:bodyPr/>
                    <a:lstStyle/>
                    <a:p>
                      <a:r>
                        <a:rPr kumimoji="1" lang="ja-JP" altLang="en-US" sz="1050" dirty="0" smtClean="0"/>
                        <a:t>小学生</a:t>
                      </a:r>
                      <a:r>
                        <a:rPr kumimoji="1" lang="en-US" altLang="ja-JP" sz="1050" dirty="0" smtClean="0"/>
                        <a:t>214</a:t>
                      </a:r>
                      <a:r>
                        <a:rPr kumimoji="1" lang="ja-JP" altLang="en-US" sz="1050" dirty="0" smtClean="0"/>
                        <a:t>、中学生</a:t>
                      </a:r>
                      <a:r>
                        <a:rPr kumimoji="1" lang="en-US" altLang="ja-JP" sz="1050" dirty="0" smtClean="0"/>
                        <a:t>33</a:t>
                      </a:r>
                      <a:r>
                        <a:rPr kumimoji="1" lang="ja-JP" altLang="en-US" sz="1050" dirty="0" smtClean="0"/>
                        <a:t>、高校生</a:t>
                      </a:r>
                      <a:r>
                        <a:rPr kumimoji="1" lang="en-US" altLang="ja-JP" sz="1050" dirty="0" smtClean="0"/>
                        <a:t>17</a:t>
                      </a:r>
                    </a:p>
                    <a:p>
                      <a:r>
                        <a:rPr kumimoji="1" lang="ja-JP" altLang="en-US" sz="1050" dirty="0" smtClean="0"/>
                        <a:t>大学生</a:t>
                      </a:r>
                      <a:r>
                        <a:rPr kumimoji="1" lang="en-US" altLang="ja-JP" sz="1050" dirty="0" smtClean="0"/>
                        <a:t>47</a:t>
                      </a:r>
                      <a:endParaRPr kumimoji="1" lang="ja-JP" altLang="en-US" sz="1050" dirty="0"/>
                    </a:p>
                  </a:txBody>
                  <a:tcPr/>
                </a:tc>
                <a:extLst>
                  <a:ext uri="{0D108BD9-81ED-4DB2-BD59-A6C34878D82A}">
                    <a16:rowId xmlns:a16="http://schemas.microsoft.com/office/drawing/2014/main" val="2485572404"/>
                  </a:ext>
                </a:extLst>
              </a:tr>
              <a:tr h="469583">
                <a:tc>
                  <a:txBody>
                    <a:bodyPr/>
                    <a:lstStyle/>
                    <a:p>
                      <a:r>
                        <a:rPr kumimoji="1" lang="ja-JP" altLang="en-US" sz="1050" dirty="0" smtClean="0"/>
                        <a:t>放課後児童クラブ、児童館、こども食堂</a:t>
                      </a:r>
                      <a:endParaRPr kumimoji="1" lang="ja-JP" altLang="en-US" sz="1050" dirty="0"/>
                    </a:p>
                  </a:txBody>
                  <a:tcPr/>
                </a:tc>
                <a:tc>
                  <a:txBody>
                    <a:bodyPr/>
                    <a:lstStyle/>
                    <a:p>
                      <a:r>
                        <a:rPr kumimoji="1" lang="ja-JP" altLang="en-US" sz="1050" dirty="0" smtClean="0"/>
                        <a:t>利用者・職員・保護者</a:t>
                      </a:r>
                      <a:endParaRPr kumimoji="1" lang="ja-JP" altLang="en-US" sz="1050" dirty="0"/>
                    </a:p>
                  </a:txBody>
                  <a:tcPr/>
                </a:tc>
                <a:tc>
                  <a:txBody>
                    <a:bodyPr/>
                    <a:lstStyle/>
                    <a:p>
                      <a:pPr algn="r"/>
                      <a:r>
                        <a:rPr kumimoji="1" lang="en-US" altLang="ja-JP" sz="1050" dirty="0" smtClean="0"/>
                        <a:t>6</a:t>
                      </a:r>
                      <a:endParaRPr kumimoji="1" lang="ja-JP" altLang="en-US" sz="1050" dirty="0"/>
                    </a:p>
                  </a:txBody>
                  <a:tcPr/>
                </a:tc>
                <a:tc>
                  <a:txBody>
                    <a:bodyPr/>
                    <a:lstStyle/>
                    <a:p>
                      <a:pPr algn="r"/>
                      <a:r>
                        <a:rPr kumimoji="1" lang="en-US" altLang="ja-JP" sz="1050" dirty="0" smtClean="0"/>
                        <a:t>61</a:t>
                      </a:r>
                      <a:endParaRPr kumimoji="1" lang="ja-JP" altLang="en-US" sz="1050" dirty="0"/>
                    </a:p>
                  </a:txBody>
                  <a:tcPr/>
                </a:tc>
                <a:tc>
                  <a:txBody>
                    <a:bodyPr/>
                    <a:lstStyle/>
                    <a:p>
                      <a:r>
                        <a:rPr kumimoji="1" lang="ja-JP" altLang="en-US" sz="1050" dirty="0" smtClean="0"/>
                        <a:t>小学生</a:t>
                      </a:r>
                      <a:r>
                        <a:rPr kumimoji="1" lang="en-US" altLang="ja-JP" sz="1050" dirty="0" smtClean="0"/>
                        <a:t>31</a:t>
                      </a:r>
                      <a:r>
                        <a:rPr kumimoji="1" lang="ja-JP" altLang="en-US" sz="1050" dirty="0" smtClean="0"/>
                        <a:t>、中学生</a:t>
                      </a:r>
                      <a:r>
                        <a:rPr kumimoji="1" lang="en-US" altLang="ja-JP" sz="1050" dirty="0" smtClean="0"/>
                        <a:t>24</a:t>
                      </a:r>
                      <a:r>
                        <a:rPr kumimoji="1" lang="ja-JP" altLang="en-US" sz="1050" dirty="0" smtClean="0"/>
                        <a:t>、高校生</a:t>
                      </a:r>
                      <a:r>
                        <a:rPr kumimoji="1" lang="en-US" altLang="ja-JP" sz="1050" dirty="0" smtClean="0"/>
                        <a:t>2</a:t>
                      </a:r>
                      <a:r>
                        <a:rPr kumimoji="1" lang="ja-JP" altLang="en-US" sz="1050" dirty="0" smtClean="0"/>
                        <a:t>、職員</a:t>
                      </a:r>
                      <a:r>
                        <a:rPr kumimoji="1" lang="en-US" altLang="ja-JP" sz="1050" dirty="0" smtClean="0"/>
                        <a:t>3</a:t>
                      </a:r>
                      <a:r>
                        <a:rPr kumimoji="1" lang="ja-JP" altLang="en-US" sz="1050" dirty="0" smtClean="0"/>
                        <a:t>保護者</a:t>
                      </a:r>
                      <a:r>
                        <a:rPr kumimoji="1" lang="en-US" altLang="ja-JP" sz="1050" dirty="0" smtClean="0"/>
                        <a:t>1</a:t>
                      </a:r>
                      <a:endParaRPr kumimoji="1" lang="ja-JP" altLang="en-US" sz="1050" dirty="0"/>
                    </a:p>
                  </a:txBody>
                  <a:tcPr/>
                </a:tc>
                <a:extLst>
                  <a:ext uri="{0D108BD9-81ED-4DB2-BD59-A6C34878D82A}">
                    <a16:rowId xmlns:a16="http://schemas.microsoft.com/office/drawing/2014/main" val="4155237915"/>
                  </a:ext>
                </a:extLst>
              </a:tr>
              <a:tr h="370840">
                <a:tc>
                  <a:txBody>
                    <a:bodyPr/>
                    <a:lstStyle/>
                    <a:p>
                      <a:r>
                        <a:rPr kumimoji="1" lang="ja-JP" altLang="en-US" sz="1050" dirty="0" smtClean="0"/>
                        <a:t>子育て広場、地域子育て支援拠点施設</a:t>
                      </a:r>
                      <a:endParaRPr kumimoji="1" lang="ja-JP" altLang="en-US" sz="1050" dirty="0"/>
                    </a:p>
                  </a:txBody>
                  <a:tcPr/>
                </a:tc>
                <a:tc>
                  <a:txBody>
                    <a:bodyPr/>
                    <a:lstStyle/>
                    <a:p>
                      <a:r>
                        <a:rPr kumimoji="1" lang="ja-JP" altLang="en-US" sz="1050" dirty="0" smtClean="0"/>
                        <a:t>利用者・職員</a:t>
                      </a:r>
                      <a:endParaRPr kumimoji="1" lang="ja-JP" altLang="en-US" sz="1050" dirty="0"/>
                    </a:p>
                  </a:txBody>
                  <a:tcPr/>
                </a:tc>
                <a:tc>
                  <a:txBody>
                    <a:bodyPr/>
                    <a:lstStyle/>
                    <a:p>
                      <a:pPr algn="r"/>
                      <a:r>
                        <a:rPr kumimoji="1" lang="en-US" altLang="ja-JP" sz="1050" dirty="0" smtClean="0"/>
                        <a:t>3</a:t>
                      </a:r>
                      <a:endParaRPr kumimoji="1" lang="ja-JP" altLang="en-US" sz="1050" dirty="0"/>
                    </a:p>
                  </a:txBody>
                  <a:tcPr/>
                </a:tc>
                <a:tc>
                  <a:txBody>
                    <a:bodyPr/>
                    <a:lstStyle/>
                    <a:p>
                      <a:pPr algn="r"/>
                      <a:r>
                        <a:rPr kumimoji="1" lang="en-US" altLang="ja-JP" sz="1050" dirty="0" smtClean="0"/>
                        <a:t>28</a:t>
                      </a:r>
                      <a:endParaRPr kumimoji="1" lang="ja-JP" altLang="en-US" sz="1050" dirty="0"/>
                    </a:p>
                  </a:txBody>
                  <a:tcPr/>
                </a:tc>
                <a:tc>
                  <a:txBody>
                    <a:bodyPr/>
                    <a:lstStyle/>
                    <a:p>
                      <a:r>
                        <a:rPr kumimoji="1" lang="ja-JP" altLang="en-US" sz="1050" dirty="0" smtClean="0"/>
                        <a:t>利用者</a:t>
                      </a:r>
                      <a:r>
                        <a:rPr kumimoji="1" lang="en-US" altLang="ja-JP" sz="1050" dirty="0" smtClean="0"/>
                        <a:t>25</a:t>
                      </a:r>
                      <a:r>
                        <a:rPr kumimoji="1" lang="ja-JP" altLang="en-US" sz="1050" dirty="0" smtClean="0"/>
                        <a:t>、職員</a:t>
                      </a:r>
                      <a:r>
                        <a:rPr kumimoji="1" lang="en-US" altLang="ja-JP" sz="1050" dirty="0" smtClean="0"/>
                        <a:t>3</a:t>
                      </a:r>
                      <a:endParaRPr kumimoji="1" lang="ja-JP" altLang="en-US" sz="1050" dirty="0"/>
                    </a:p>
                  </a:txBody>
                  <a:tcPr/>
                </a:tc>
                <a:extLst>
                  <a:ext uri="{0D108BD9-81ED-4DB2-BD59-A6C34878D82A}">
                    <a16:rowId xmlns:a16="http://schemas.microsoft.com/office/drawing/2014/main" val="1718449233"/>
                  </a:ext>
                </a:extLst>
              </a:tr>
              <a:tr h="370840">
                <a:tc>
                  <a:txBody>
                    <a:bodyPr/>
                    <a:lstStyle/>
                    <a:p>
                      <a:r>
                        <a:rPr kumimoji="1" lang="ja-JP" altLang="en-US" sz="1050" dirty="0" smtClean="0"/>
                        <a:t>夜間巡回</a:t>
                      </a:r>
                      <a:endParaRPr kumimoji="1" lang="ja-JP" altLang="en-US" sz="1050" dirty="0"/>
                    </a:p>
                  </a:txBody>
                  <a:tcPr/>
                </a:tc>
                <a:tc>
                  <a:txBody>
                    <a:bodyPr/>
                    <a:lstStyle/>
                    <a:p>
                      <a:r>
                        <a:rPr kumimoji="1" lang="ja-JP" altLang="en-US" sz="1050" dirty="0" smtClean="0"/>
                        <a:t>夜間に外にいるこども</a:t>
                      </a:r>
                      <a:endParaRPr kumimoji="1" lang="ja-JP" altLang="en-US" sz="1050" dirty="0"/>
                    </a:p>
                  </a:txBody>
                  <a:tcPr/>
                </a:tc>
                <a:tc>
                  <a:txBody>
                    <a:bodyPr/>
                    <a:lstStyle/>
                    <a:p>
                      <a:pPr algn="r"/>
                      <a:r>
                        <a:rPr kumimoji="1" lang="ja-JP" altLang="en-US" sz="1050" dirty="0" smtClean="0"/>
                        <a:t>ー</a:t>
                      </a:r>
                      <a:endParaRPr kumimoji="1" lang="ja-JP" altLang="en-US" sz="1050" dirty="0"/>
                    </a:p>
                  </a:txBody>
                  <a:tcPr/>
                </a:tc>
                <a:tc>
                  <a:txBody>
                    <a:bodyPr/>
                    <a:lstStyle/>
                    <a:p>
                      <a:pPr algn="r"/>
                      <a:r>
                        <a:rPr kumimoji="1" lang="en-US" altLang="ja-JP" sz="1050" dirty="0" smtClean="0"/>
                        <a:t>18</a:t>
                      </a:r>
                      <a:endParaRPr kumimoji="1" lang="ja-JP" altLang="en-US" sz="1050" dirty="0"/>
                    </a:p>
                  </a:txBody>
                  <a:tcPr/>
                </a:tc>
                <a:tc>
                  <a:txBody>
                    <a:bodyPr/>
                    <a:lstStyle/>
                    <a:p>
                      <a:r>
                        <a:rPr kumimoji="1" lang="ja-JP" altLang="en-US" sz="1050" dirty="0" smtClean="0"/>
                        <a:t>高校生～</a:t>
                      </a:r>
                      <a:r>
                        <a:rPr kumimoji="1" lang="en-US" altLang="ja-JP" sz="1050" dirty="0" smtClean="0"/>
                        <a:t>20</a:t>
                      </a:r>
                      <a:r>
                        <a:rPr kumimoji="1" lang="ja-JP" altLang="en-US" sz="1050" dirty="0" smtClean="0"/>
                        <a:t>代前半</a:t>
                      </a:r>
                      <a:r>
                        <a:rPr kumimoji="1" lang="en-US" altLang="ja-JP" sz="1050" dirty="0" smtClean="0"/>
                        <a:t>18</a:t>
                      </a:r>
                    </a:p>
                  </a:txBody>
                  <a:tcPr/>
                </a:tc>
                <a:extLst>
                  <a:ext uri="{0D108BD9-81ED-4DB2-BD59-A6C34878D82A}">
                    <a16:rowId xmlns:a16="http://schemas.microsoft.com/office/drawing/2014/main" val="791881726"/>
                  </a:ext>
                </a:extLst>
              </a:tr>
              <a:tr h="370840">
                <a:tc>
                  <a:txBody>
                    <a:bodyPr/>
                    <a:lstStyle/>
                    <a:p>
                      <a:r>
                        <a:rPr kumimoji="1" lang="ja-JP" altLang="en-US" sz="1050" dirty="0" smtClean="0"/>
                        <a:t>その他団体（ひきこもり者支援、発達障害者支援、青少年育成）</a:t>
                      </a:r>
                      <a:endParaRPr kumimoji="1" lang="ja-JP" altLang="en-US" sz="1050" dirty="0"/>
                    </a:p>
                  </a:txBody>
                  <a:tcPr/>
                </a:tc>
                <a:tc>
                  <a:txBody>
                    <a:bodyPr/>
                    <a:lstStyle/>
                    <a:p>
                      <a:r>
                        <a:rPr kumimoji="1" lang="ja-JP" altLang="en-US" sz="1050" dirty="0" smtClean="0"/>
                        <a:t>団体運営者</a:t>
                      </a:r>
                      <a:endParaRPr kumimoji="1" lang="ja-JP" altLang="en-US" sz="1050" dirty="0"/>
                    </a:p>
                  </a:txBody>
                  <a:tcPr/>
                </a:tc>
                <a:tc>
                  <a:txBody>
                    <a:bodyPr/>
                    <a:lstStyle/>
                    <a:p>
                      <a:pPr algn="r"/>
                      <a:r>
                        <a:rPr kumimoji="1" lang="en-US" altLang="ja-JP" sz="1050" dirty="0" smtClean="0"/>
                        <a:t>3</a:t>
                      </a:r>
                      <a:endParaRPr kumimoji="1" lang="ja-JP" altLang="en-US" sz="1050" dirty="0"/>
                    </a:p>
                  </a:txBody>
                  <a:tcPr/>
                </a:tc>
                <a:tc>
                  <a:txBody>
                    <a:bodyPr/>
                    <a:lstStyle/>
                    <a:p>
                      <a:pPr algn="r"/>
                      <a:r>
                        <a:rPr kumimoji="1" lang="en-US" altLang="ja-JP" sz="1050" dirty="0" smtClean="0"/>
                        <a:t>3</a:t>
                      </a:r>
                      <a:endParaRPr kumimoji="1" lang="ja-JP" altLang="en-US" sz="1050" dirty="0"/>
                    </a:p>
                  </a:txBody>
                  <a:tcPr/>
                </a:tc>
                <a:tc>
                  <a:txBody>
                    <a:bodyPr/>
                    <a:lstStyle/>
                    <a:p>
                      <a:r>
                        <a:rPr kumimoji="1" lang="ja-JP" altLang="en-US" sz="1050" dirty="0" smtClean="0"/>
                        <a:t>ひきこもり者支援</a:t>
                      </a:r>
                      <a:r>
                        <a:rPr kumimoji="1" lang="en-US" altLang="ja-JP" sz="1050" dirty="0" smtClean="0"/>
                        <a:t>1</a:t>
                      </a:r>
                    </a:p>
                    <a:p>
                      <a:r>
                        <a:rPr kumimoji="1" lang="ja-JP" altLang="en-US" sz="1050" dirty="0" smtClean="0"/>
                        <a:t>発達障害者支援</a:t>
                      </a:r>
                      <a:r>
                        <a:rPr kumimoji="1" lang="en-US" altLang="ja-JP" sz="1050" dirty="0" smtClean="0"/>
                        <a:t>1</a:t>
                      </a:r>
                    </a:p>
                    <a:p>
                      <a:r>
                        <a:rPr kumimoji="1" lang="ja-JP" altLang="en-US" sz="1050" dirty="0" smtClean="0"/>
                        <a:t>青少年育成</a:t>
                      </a:r>
                      <a:r>
                        <a:rPr kumimoji="1" lang="en-US" altLang="ja-JP" sz="1050" dirty="0" smtClean="0"/>
                        <a:t>1</a:t>
                      </a:r>
                    </a:p>
                  </a:txBody>
                  <a:tcPr/>
                </a:tc>
                <a:extLst>
                  <a:ext uri="{0D108BD9-81ED-4DB2-BD59-A6C34878D82A}">
                    <a16:rowId xmlns:a16="http://schemas.microsoft.com/office/drawing/2014/main" val="1479127304"/>
                  </a:ext>
                </a:extLst>
              </a:tr>
              <a:tr h="370840">
                <a:tc gridSpan="2">
                  <a:txBody>
                    <a:bodyPr/>
                    <a:lstStyle/>
                    <a:p>
                      <a:pPr algn="ctr"/>
                      <a:r>
                        <a:rPr kumimoji="1" lang="ja-JP" altLang="en-US" sz="1050" dirty="0" smtClean="0"/>
                        <a:t>合計</a:t>
                      </a:r>
                      <a:endParaRPr kumimoji="1" lang="ja-JP" altLang="en-US" sz="1050" dirty="0"/>
                    </a:p>
                  </a:txBody>
                  <a:tcPr/>
                </a:tc>
                <a:tc hMerge="1">
                  <a:txBody>
                    <a:bodyPr/>
                    <a:lstStyle/>
                    <a:p>
                      <a:endParaRPr kumimoji="1" lang="ja-JP" altLang="en-US" sz="1050" dirty="0"/>
                    </a:p>
                  </a:txBody>
                  <a:tcPr/>
                </a:tc>
                <a:tc>
                  <a:txBody>
                    <a:bodyPr/>
                    <a:lstStyle/>
                    <a:p>
                      <a:pPr algn="r"/>
                      <a:r>
                        <a:rPr kumimoji="1" lang="en-US" altLang="ja-JP" sz="1050" dirty="0" smtClean="0"/>
                        <a:t>30</a:t>
                      </a:r>
                      <a:endParaRPr kumimoji="1" lang="ja-JP" altLang="en-US" sz="1050" dirty="0"/>
                    </a:p>
                  </a:txBody>
                  <a:tcPr/>
                </a:tc>
                <a:tc>
                  <a:txBody>
                    <a:bodyPr/>
                    <a:lstStyle/>
                    <a:p>
                      <a:pPr algn="r"/>
                      <a:r>
                        <a:rPr kumimoji="1" lang="en-US" altLang="ja-JP" sz="1050" dirty="0" smtClean="0"/>
                        <a:t>484</a:t>
                      </a:r>
                      <a:endParaRPr kumimoji="1" lang="ja-JP" altLang="en-US" sz="1050" dirty="0"/>
                    </a:p>
                  </a:txBody>
                  <a:tcPr/>
                </a:tc>
                <a:tc>
                  <a:txBody>
                    <a:bodyPr/>
                    <a:lstStyle/>
                    <a:p>
                      <a:endParaRPr kumimoji="1" lang="en-US" altLang="ja-JP" sz="1050" dirty="0" smtClean="0"/>
                    </a:p>
                  </a:txBody>
                  <a:tcPr/>
                </a:tc>
                <a:extLst>
                  <a:ext uri="{0D108BD9-81ED-4DB2-BD59-A6C34878D82A}">
                    <a16:rowId xmlns:a16="http://schemas.microsoft.com/office/drawing/2014/main" val="4093987369"/>
                  </a:ext>
                </a:extLst>
              </a:tr>
            </a:tbl>
          </a:graphicData>
        </a:graphic>
      </p:graphicFrame>
      <p:sp>
        <p:nvSpPr>
          <p:cNvPr id="3" name="スライド番号プレースホルダー 2"/>
          <p:cNvSpPr>
            <a:spLocks noGrp="1"/>
          </p:cNvSpPr>
          <p:nvPr>
            <p:ph type="sldNum" sz="quarter" idx="12"/>
          </p:nvPr>
        </p:nvSpPr>
        <p:spPr/>
        <p:txBody>
          <a:bodyPr/>
          <a:lstStyle/>
          <a:p>
            <a:r>
              <a:rPr kumimoji="1" lang="ja-JP" altLang="en-US" dirty="0" smtClean="0"/>
              <a:t>４</a:t>
            </a:r>
            <a:endParaRPr kumimoji="1" lang="ja-JP" altLang="en-US" dirty="0"/>
          </a:p>
        </p:txBody>
      </p:sp>
      <p:graphicFrame>
        <p:nvGraphicFramePr>
          <p:cNvPr id="9" name="表 8"/>
          <p:cNvGraphicFramePr>
            <a:graphicFrameLocks noGrp="1"/>
          </p:cNvGraphicFramePr>
          <p:nvPr>
            <p:extLst>
              <p:ext uri="{D42A27DB-BD31-4B8C-83A1-F6EECF244321}">
                <p14:modId xmlns:p14="http://schemas.microsoft.com/office/powerpoint/2010/main" val="524661165"/>
              </p:ext>
            </p:extLst>
          </p:nvPr>
        </p:nvGraphicFramePr>
        <p:xfrm>
          <a:off x="207900" y="5132629"/>
          <a:ext cx="11145900" cy="2971800"/>
        </p:xfrm>
        <a:graphic>
          <a:graphicData uri="http://schemas.openxmlformats.org/drawingml/2006/table">
            <a:tbl>
              <a:tblPr firstRow="1" bandRow="1">
                <a:tableStyleId>{5C22544A-7EE6-4342-B048-85BDC9FD1C3A}</a:tableStyleId>
              </a:tblPr>
              <a:tblGrid>
                <a:gridCol w="4088229">
                  <a:extLst>
                    <a:ext uri="{9D8B030D-6E8A-4147-A177-3AD203B41FA5}">
                      <a16:colId xmlns:a16="http://schemas.microsoft.com/office/drawing/2014/main" val="1640511231"/>
                    </a:ext>
                  </a:extLst>
                </a:gridCol>
                <a:gridCol w="3186711">
                  <a:extLst>
                    <a:ext uri="{9D8B030D-6E8A-4147-A177-3AD203B41FA5}">
                      <a16:colId xmlns:a16="http://schemas.microsoft.com/office/drawing/2014/main" val="388142590"/>
                    </a:ext>
                  </a:extLst>
                </a:gridCol>
                <a:gridCol w="3870960">
                  <a:extLst>
                    <a:ext uri="{9D8B030D-6E8A-4147-A177-3AD203B41FA5}">
                      <a16:colId xmlns:a16="http://schemas.microsoft.com/office/drawing/2014/main" val="2671472194"/>
                    </a:ext>
                  </a:extLst>
                </a:gridCol>
              </a:tblGrid>
              <a:tr h="255448">
                <a:tc>
                  <a:txBody>
                    <a:bodyPr/>
                    <a:lstStyle/>
                    <a:p>
                      <a:pPr algn="ctr"/>
                      <a:r>
                        <a:rPr kumimoji="1" lang="ja-JP" altLang="en-US" sz="1200" dirty="0" smtClean="0"/>
                        <a:t>対象属性</a:t>
                      </a:r>
                      <a:endParaRPr kumimoji="1" lang="ja-JP" altLang="en-US" sz="1200" dirty="0"/>
                    </a:p>
                  </a:txBody>
                  <a:tcPr/>
                </a:tc>
                <a:tc>
                  <a:txBody>
                    <a:bodyPr/>
                    <a:lstStyle/>
                    <a:p>
                      <a:pPr algn="ctr"/>
                      <a:r>
                        <a:rPr kumimoji="1" lang="ja-JP" altLang="en-US" sz="1200" dirty="0" smtClean="0"/>
                        <a:t>主な質問内容</a:t>
                      </a:r>
                      <a:endParaRPr kumimoji="1" lang="ja-JP" altLang="en-US" sz="1200" dirty="0"/>
                    </a:p>
                  </a:txBody>
                  <a:tcPr/>
                </a:tc>
                <a:tc>
                  <a:txBody>
                    <a:bodyPr/>
                    <a:lstStyle/>
                    <a:p>
                      <a:pPr algn="ctr"/>
                      <a:r>
                        <a:rPr kumimoji="1" lang="ja-JP" altLang="en-US" sz="1200" dirty="0" smtClean="0"/>
                        <a:t>主な回答</a:t>
                      </a:r>
                      <a:endParaRPr kumimoji="1" lang="ja-JP" altLang="en-US" sz="1200" dirty="0"/>
                    </a:p>
                  </a:txBody>
                  <a:tcPr/>
                </a:tc>
                <a:extLst>
                  <a:ext uri="{0D108BD9-81ED-4DB2-BD59-A6C34878D82A}">
                    <a16:rowId xmlns:a16="http://schemas.microsoft.com/office/drawing/2014/main" val="1573973195"/>
                  </a:ext>
                </a:extLst>
              </a:tr>
              <a:tr h="370840">
                <a:tc>
                  <a:txBody>
                    <a:bodyPr/>
                    <a:lstStyle/>
                    <a:p>
                      <a:r>
                        <a:rPr kumimoji="1" lang="ja-JP" altLang="en-US" sz="1050" dirty="0" smtClean="0"/>
                        <a:t>保育所、学校、放課後児童クラブ、児童館、こども食堂</a:t>
                      </a:r>
                      <a:endParaRPr kumimoji="1" lang="ja-JP" altLang="en-US" sz="1050" dirty="0"/>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大人に自分の意見を言えているか</a:t>
                      </a:r>
                      <a:endParaRPr kumimoji="1" lang="en-US" altLang="ja-JP" sz="1050" dirty="0" smtClean="0"/>
                    </a:p>
                  </a:txBody>
                  <a:tcPr/>
                </a:tc>
                <a:tc>
                  <a:txBody>
                    <a:bodyPr/>
                    <a:lstStyle/>
                    <a:p>
                      <a:r>
                        <a:rPr kumimoji="1" lang="ja-JP" altLang="en-US" sz="1050" dirty="0" smtClean="0"/>
                        <a:t>肯定、共感してくれる人には話しやすい</a:t>
                      </a:r>
                      <a:endParaRPr kumimoji="1" lang="en-US" altLang="ja-JP" sz="1050" dirty="0" smtClean="0"/>
                    </a:p>
                    <a:p>
                      <a:r>
                        <a:rPr kumimoji="1" lang="ja-JP" altLang="en-US" sz="1050" dirty="0" smtClean="0"/>
                        <a:t>怒る人には言えない</a:t>
                      </a:r>
                      <a:endParaRPr kumimoji="1" lang="en-US" altLang="ja-JP" sz="1050" dirty="0" smtClean="0"/>
                    </a:p>
                    <a:p>
                      <a:r>
                        <a:rPr kumimoji="1" lang="ja-JP" altLang="en-US" sz="1050" dirty="0" smtClean="0"/>
                        <a:t>大人と話すのは緊張する</a:t>
                      </a:r>
                      <a:endParaRPr kumimoji="1" lang="ja-JP" altLang="en-US" sz="1050" dirty="0"/>
                    </a:p>
                  </a:txBody>
                  <a:tcPr/>
                </a:tc>
                <a:extLst>
                  <a:ext uri="{0D108BD9-81ED-4DB2-BD59-A6C34878D82A}">
                    <a16:rowId xmlns:a16="http://schemas.microsoft.com/office/drawing/2014/main" val="2528451213"/>
                  </a:ext>
                </a:extLst>
              </a:tr>
              <a:tr h="370840">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保育所、学校、放課後児童クラブ、児童館、こども食堂</a:t>
                      </a:r>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どういう場所を居場所と感じるか</a:t>
                      </a:r>
                      <a:endParaRPr kumimoji="1" lang="en-US" altLang="ja-JP" sz="1050" dirty="0" smtClean="0"/>
                    </a:p>
                  </a:txBody>
                  <a:tcPr/>
                </a:tc>
                <a:tc>
                  <a:txBody>
                    <a:bodyPr/>
                    <a:lstStyle/>
                    <a:p>
                      <a:r>
                        <a:rPr kumimoji="1" lang="ja-JP" altLang="en-US" sz="1050" dirty="0" smtClean="0"/>
                        <a:t>落ち着く場所</a:t>
                      </a:r>
                      <a:endParaRPr kumimoji="1" lang="en-US" altLang="ja-JP" sz="1050" dirty="0" smtClean="0"/>
                    </a:p>
                    <a:p>
                      <a:r>
                        <a:rPr kumimoji="1" lang="ja-JP" altLang="en-US" sz="1050" dirty="0" smtClean="0"/>
                        <a:t>安心する場所</a:t>
                      </a:r>
                      <a:endParaRPr kumimoji="1" lang="en-US" altLang="ja-JP" sz="1050" dirty="0" smtClean="0"/>
                    </a:p>
                    <a:p>
                      <a:r>
                        <a:rPr kumimoji="1" lang="ja-JP" altLang="en-US" sz="1050" dirty="0" smtClean="0"/>
                        <a:t>好きなことができるところ</a:t>
                      </a:r>
                      <a:endParaRPr kumimoji="1" lang="ja-JP" altLang="en-US" sz="1050" dirty="0"/>
                    </a:p>
                  </a:txBody>
                  <a:tcPr/>
                </a:tc>
                <a:extLst>
                  <a:ext uri="{0D108BD9-81ED-4DB2-BD59-A6C34878D82A}">
                    <a16:rowId xmlns:a16="http://schemas.microsoft.com/office/drawing/2014/main" val="1203892628"/>
                  </a:ext>
                </a:extLst>
              </a:tr>
              <a:tr h="370840">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子育て広場、地域子育て支援拠点施設</a:t>
                      </a:r>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子育て支援拠点へ来た理由</a:t>
                      </a:r>
                      <a:endParaRPr kumimoji="1" lang="en-US" altLang="ja-JP" sz="1050" dirty="0" smtClean="0"/>
                    </a:p>
                  </a:txBody>
                  <a:tcPr/>
                </a:tc>
                <a:tc>
                  <a:txBody>
                    <a:bodyPr/>
                    <a:lstStyle/>
                    <a:p>
                      <a:r>
                        <a:rPr kumimoji="1" lang="ja-JP" altLang="en-US" sz="1050" dirty="0" smtClean="0"/>
                        <a:t>子育ての大変さを共感できる</a:t>
                      </a:r>
                      <a:endParaRPr kumimoji="1" lang="en-US" altLang="ja-JP" sz="1050" dirty="0" smtClean="0"/>
                    </a:p>
                    <a:p>
                      <a:r>
                        <a:rPr kumimoji="1" lang="ja-JP" altLang="en-US" sz="1050" dirty="0" smtClean="0"/>
                        <a:t>親同士のつながりができる</a:t>
                      </a:r>
                      <a:endParaRPr kumimoji="1" lang="en-US" altLang="ja-JP" sz="1050" dirty="0" smtClean="0"/>
                    </a:p>
                    <a:p>
                      <a:r>
                        <a:rPr kumimoji="1" lang="ja-JP" altLang="en-US" sz="1050" dirty="0" smtClean="0"/>
                        <a:t>いろいろな情報が得られる</a:t>
                      </a:r>
                      <a:endParaRPr kumimoji="1" lang="ja-JP" altLang="en-US" sz="1050" dirty="0"/>
                    </a:p>
                  </a:txBody>
                  <a:tcPr/>
                </a:tc>
                <a:extLst>
                  <a:ext uri="{0D108BD9-81ED-4DB2-BD59-A6C34878D82A}">
                    <a16:rowId xmlns:a16="http://schemas.microsoft.com/office/drawing/2014/main" val="338057493"/>
                  </a:ext>
                </a:extLst>
              </a:tr>
              <a:tr h="370840">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夜間巡回</a:t>
                      </a:r>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夜間に外にいた理由</a:t>
                      </a:r>
                      <a:endParaRPr kumimoji="1" lang="en-US" altLang="ja-JP" sz="1050" dirty="0" smtClean="0"/>
                    </a:p>
                  </a:txBody>
                  <a:tcPr/>
                </a:tc>
                <a:tc>
                  <a:txBody>
                    <a:bodyPr/>
                    <a:lstStyle/>
                    <a:p>
                      <a:r>
                        <a:rPr kumimoji="1" lang="ja-JP" altLang="en-US" sz="1050" smtClean="0"/>
                        <a:t>遊んでくれる人ができ、お金をくれる人もいた</a:t>
                      </a:r>
                      <a:endParaRPr kumimoji="1" lang="en-US" altLang="ja-JP" sz="1050" smtClean="0"/>
                    </a:p>
                    <a:p>
                      <a:r>
                        <a:rPr kumimoji="1" lang="ja-JP" altLang="en-US" sz="1050" dirty="0" smtClean="0"/>
                        <a:t>夜、外へ出ていても親に何も言われなかった</a:t>
                      </a:r>
                      <a:endParaRPr kumimoji="1" lang="ja-JP" altLang="en-US" sz="1050" dirty="0"/>
                    </a:p>
                  </a:txBody>
                  <a:tcPr/>
                </a:tc>
                <a:extLst>
                  <a:ext uri="{0D108BD9-81ED-4DB2-BD59-A6C34878D82A}">
                    <a16:rowId xmlns:a16="http://schemas.microsoft.com/office/drawing/2014/main" val="3374202567"/>
                  </a:ext>
                </a:extLst>
              </a:tr>
              <a:tr h="370840">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smtClean="0"/>
                        <a:t>その他団体（ひきこもり者支援、発達障害者支援、青少年育成）</a:t>
                      </a:r>
                    </a:p>
                    <a:p>
                      <a:pPr marL="0" marR="0" lvl="0" indent="0" algn="l" defTabSz="1199967" rtl="0" eaLnBrk="1" fontAlgn="auto" latinLnBrk="0" hangingPunct="1">
                        <a:lnSpc>
                          <a:spcPct val="100000"/>
                        </a:lnSpc>
                        <a:spcBef>
                          <a:spcPts val="0"/>
                        </a:spcBef>
                        <a:spcAft>
                          <a:spcPts val="0"/>
                        </a:spcAft>
                        <a:buClrTx/>
                        <a:buSzTx/>
                        <a:buFontTx/>
                        <a:buNone/>
                        <a:tabLst/>
                        <a:defRPr/>
                      </a:pPr>
                      <a:endParaRPr kumimoji="1" lang="ja-JP" altLang="en-US" sz="1050" dirty="0" smtClean="0"/>
                    </a:p>
                  </a:txBody>
                  <a:tcPr/>
                </a:tc>
                <a:tc>
                  <a:txBody>
                    <a:bodyPr/>
                    <a:lstStyle/>
                    <a:p>
                      <a:pPr marL="0" marR="0" lvl="0" indent="0" algn="l" defTabSz="1199967" rtl="0" eaLnBrk="1" fontAlgn="auto" latinLnBrk="0" hangingPunct="1">
                        <a:lnSpc>
                          <a:spcPct val="100000"/>
                        </a:lnSpc>
                        <a:spcBef>
                          <a:spcPts val="0"/>
                        </a:spcBef>
                        <a:spcAft>
                          <a:spcPts val="0"/>
                        </a:spcAft>
                        <a:buClrTx/>
                        <a:buSzTx/>
                        <a:buFontTx/>
                        <a:buNone/>
                        <a:tabLst/>
                        <a:defRPr/>
                      </a:pPr>
                      <a:r>
                        <a:rPr kumimoji="1" lang="ja-JP" altLang="en-US" sz="1050" dirty="0" smtClean="0"/>
                        <a:t>支援する中で感じていること</a:t>
                      </a:r>
                      <a:endParaRPr kumimoji="1" lang="en-US" altLang="ja-JP" sz="1050" dirty="0" smtClean="0"/>
                    </a:p>
                  </a:txBody>
                  <a:tcPr/>
                </a:tc>
                <a:tc>
                  <a:txBody>
                    <a:bodyPr/>
                    <a:lstStyle/>
                    <a:p>
                      <a:r>
                        <a:rPr kumimoji="1" lang="ja-JP" altLang="en-US" sz="1050" dirty="0" smtClean="0"/>
                        <a:t>ひきこもり支援に必要なのは地域で支援すること</a:t>
                      </a:r>
                      <a:endParaRPr kumimoji="1" lang="en-US" altLang="ja-JP" sz="1050" dirty="0" smtClean="0"/>
                    </a:p>
                    <a:p>
                      <a:r>
                        <a:rPr kumimoji="1" lang="ja-JP" altLang="en-US" sz="1050" dirty="0" smtClean="0"/>
                        <a:t>発達障害者はそれぞれの度合いに応じた支援が必要</a:t>
                      </a:r>
                      <a:endParaRPr kumimoji="1" lang="en-US" altLang="ja-JP" sz="1050" dirty="0" smtClean="0"/>
                    </a:p>
                    <a:p>
                      <a:r>
                        <a:rPr kumimoji="1" lang="ja-JP" altLang="en-US" sz="1050" dirty="0" smtClean="0"/>
                        <a:t>居場所がないから夜に出歩く</a:t>
                      </a:r>
                      <a:endParaRPr kumimoji="1" lang="ja-JP" altLang="en-US" sz="1050" dirty="0"/>
                    </a:p>
                  </a:txBody>
                  <a:tcPr/>
                </a:tc>
                <a:extLst>
                  <a:ext uri="{0D108BD9-81ED-4DB2-BD59-A6C34878D82A}">
                    <a16:rowId xmlns:a16="http://schemas.microsoft.com/office/drawing/2014/main" val="3864809696"/>
                  </a:ext>
                </a:extLst>
              </a:tr>
            </a:tbl>
          </a:graphicData>
        </a:graphic>
      </p:graphicFrame>
    </p:spTree>
    <p:extLst>
      <p:ext uri="{BB962C8B-B14F-4D97-AF65-F5344CB8AC3E}">
        <p14:creationId xmlns:p14="http://schemas.microsoft.com/office/powerpoint/2010/main" val="19327664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086299"/>
            <a:ext cx="9785839" cy="369332"/>
          </a:xfrm>
          <a:prstGeom prst="rect">
            <a:avLst/>
          </a:prstGeom>
          <a:noFill/>
        </p:spPr>
        <p:txBody>
          <a:bodyPr wrap="square" rtlCol="0">
            <a:spAutoFit/>
          </a:bodyPr>
          <a:lstStyle/>
          <a:p>
            <a:r>
              <a:rPr kumimoji="1" lang="ja-JP" altLang="en-US" b="1" dirty="0"/>
              <a:t>意見表明について</a:t>
            </a:r>
          </a:p>
        </p:txBody>
      </p:sp>
      <p:sp>
        <p:nvSpPr>
          <p:cNvPr id="13" name="正方形/長方形 12"/>
          <p:cNvSpPr/>
          <p:nvPr/>
        </p:nvSpPr>
        <p:spPr>
          <a:xfrm>
            <a:off x="7361363" y="9177214"/>
            <a:ext cx="4569799" cy="21042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①～④について</a:t>
            </a:r>
            <a:endParaRPr kumimoji="1" lang="en-US" altLang="ja-JP" sz="1100" dirty="0">
              <a:solidFill>
                <a:schemeClr val="tx1"/>
              </a:solidFill>
            </a:endParaRPr>
          </a:p>
          <a:p>
            <a:r>
              <a:rPr kumimoji="1" lang="en-US" altLang="ja-JP" sz="1100" dirty="0">
                <a:solidFill>
                  <a:schemeClr val="tx1"/>
                </a:solidFill>
              </a:rPr>
              <a:t>P</a:t>
            </a:r>
            <a:r>
              <a:rPr lang="en-US" altLang="ja-JP" sz="1100" dirty="0">
                <a:solidFill>
                  <a:schemeClr val="tx1"/>
                </a:solidFill>
              </a:rPr>
              <a:t>29~</a:t>
            </a:r>
            <a:r>
              <a:rPr kumimoji="1" lang="ja-JP" altLang="en-US" sz="1100" dirty="0">
                <a:solidFill>
                  <a:schemeClr val="tx1"/>
                </a:solidFill>
              </a:rPr>
              <a:t>（</a:t>
            </a:r>
            <a:r>
              <a:rPr kumimoji="1" lang="en-US" altLang="ja-JP" sz="1100" dirty="0">
                <a:solidFill>
                  <a:schemeClr val="tx1"/>
                </a:solidFill>
              </a:rPr>
              <a:t>2</a:t>
            </a:r>
            <a:r>
              <a:rPr kumimoji="1" lang="ja-JP" altLang="en-US" sz="1100" dirty="0">
                <a:solidFill>
                  <a:schemeClr val="tx1"/>
                </a:solidFill>
              </a:rPr>
              <a:t>）こどもや若者の意見表明と社会参画</a:t>
            </a:r>
            <a:endParaRPr kumimoji="1" lang="en-US" altLang="ja-JP" sz="1100" dirty="0">
              <a:solidFill>
                <a:schemeClr val="tx1"/>
              </a:solidFill>
            </a:endParaRPr>
          </a:p>
          <a:p>
            <a:r>
              <a:rPr kumimoji="1" lang="ja-JP" altLang="en-US" sz="1100" dirty="0">
                <a:solidFill>
                  <a:schemeClr val="tx1"/>
                </a:solidFill>
              </a:rPr>
              <a:t>図表</a:t>
            </a:r>
            <a:r>
              <a:rPr kumimoji="1" lang="en-US" altLang="ja-JP" sz="1100" dirty="0">
                <a:solidFill>
                  <a:schemeClr val="tx1"/>
                </a:solidFill>
              </a:rPr>
              <a:t>35</a:t>
            </a:r>
            <a:r>
              <a:rPr kumimoji="1" lang="ja-JP" altLang="en-US" sz="1100" dirty="0">
                <a:solidFill>
                  <a:schemeClr val="tx1"/>
                </a:solidFill>
              </a:rPr>
              <a:t>に調査結果及び</a:t>
            </a:r>
            <a:r>
              <a:rPr kumimoji="1" lang="en-US" altLang="ja-JP" sz="1100" dirty="0">
                <a:solidFill>
                  <a:schemeClr val="tx1"/>
                </a:solidFill>
              </a:rPr>
              <a:t>P30</a:t>
            </a:r>
            <a:r>
              <a:rPr kumimoji="1" lang="ja-JP" altLang="en-US" sz="1100" dirty="0">
                <a:solidFill>
                  <a:schemeClr val="tx1"/>
                </a:solidFill>
              </a:rPr>
              <a:t>にヒアリング内容を記載しました。</a:t>
            </a:r>
            <a:endParaRPr kumimoji="1" lang="en-US" altLang="ja-JP" sz="1100" dirty="0">
              <a:solidFill>
                <a:schemeClr val="tx1"/>
              </a:solidFill>
            </a:endParaRPr>
          </a:p>
          <a:p>
            <a:endParaRPr kumimoji="1" lang="en-US" altLang="ja-JP" sz="1100" dirty="0">
              <a:solidFill>
                <a:schemeClr val="tx1"/>
              </a:solidFill>
            </a:endParaRPr>
          </a:p>
          <a:p>
            <a:r>
              <a:rPr kumimoji="1" lang="ja-JP" altLang="en-US" sz="1100" dirty="0">
                <a:solidFill>
                  <a:schemeClr val="tx1"/>
                </a:solidFill>
              </a:rPr>
              <a:t>県では今後</a:t>
            </a:r>
            <a:endParaRPr kumimoji="1" lang="en-US" altLang="ja-JP" sz="1100" dirty="0">
              <a:solidFill>
                <a:schemeClr val="tx1"/>
              </a:solidFill>
            </a:endParaRPr>
          </a:p>
          <a:p>
            <a:r>
              <a:rPr lang="ja-JP" altLang="en-US" sz="1100" dirty="0">
                <a:solidFill>
                  <a:schemeClr val="tx1"/>
                </a:solidFill>
              </a:rPr>
              <a:t>全てのこどもや若者について意見を表明しやすい環境づくりを進めるとともに、県の施策においても参画を促進します。</a:t>
            </a:r>
            <a:endParaRPr lang="en-US" altLang="ja-JP" sz="1100" dirty="0">
              <a:solidFill>
                <a:schemeClr val="tx1"/>
              </a:solidFill>
            </a:endParaRPr>
          </a:p>
          <a:p>
            <a:r>
              <a:rPr lang="en-US" altLang="ja-JP" sz="1100" dirty="0">
                <a:solidFill>
                  <a:schemeClr val="tx1"/>
                </a:solidFill>
              </a:rPr>
              <a:t>P30</a:t>
            </a:r>
            <a:r>
              <a:rPr lang="ja-JP" altLang="en-US" sz="1100" dirty="0">
                <a:solidFill>
                  <a:schemeClr val="tx1"/>
                </a:solidFill>
              </a:rPr>
              <a:t>（ｱ）</a:t>
            </a:r>
            <a:r>
              <a:rPr lang="en-US" altLang="ja-JP" sz="1100" dirty="0">
                <a:solidFill>
                  <a:schemeClr val="tx1"/>
                </a:solidFill>
              </a:rPr>
              <a:t>a</a:t>
            </a:r>
            <a:r>
              <a:rPr lang="ja-JP" altLang="en-US" sz="1100" dirty="0">
                <a:solidFill>
                  <a:schemeClr val="tx1"/>
                </a:solidFill>
              </a:rPr>
              <a:t> 意見を表明しやすい環境づくりの推進</a:t>
            </a:r>
            <a:endParaRPr lang="en-US" altLang="ja-JP" sz="1100" dirty="0">
              <a:solidFill>
                <a:schemeClr val="tx1"/>
              </a:solidFill>
            </a:endParaRPr>
          </a:p>
          <a:p>
            <a:r>
              <a:rPr lang="en-US" altLang="ja-JP" sz="1100" dirty="0">
                <a:solidFill>
                  <a:schemeClr val="tx1"/>
                </a:solidFill>
              </a:rPr>
              <a:t>               b </a:t>
            </a:r>
            <a:r>
              <a:rPr lang="ja-JP" altLang="en-US" sz="1100" dirty="0">
                <a:solidFill>
                  <a:schemeClr val="tx1"/>
                </a:solidFill>
              </a:rPr>
              <a:t>県の政策決定過程へのこどもの参画促進</a:t>
            </a:r>
            <a:r>
              <a:rPr kumimoji="1" lang="ja-JP" altLang="en-US" sz="1100" dirty="0">
                <a:solidFill>
                  <a:schemeClr val="tx1"/>
                </a:solidFill>
              </a:rPr>
              <a:t>　　</a:t>
            </a:r>
            <a:endParaRPr kumimoji="1" lang="en-US" altLang="ja-JP" sz="1100" dirty="0">
              <a:solidFill>
                <a:schemeClr val="tx1"/>
              </a:solidFill>
            </a:endParaRPr>
          </a:p>
        </p:txBody>
      </p:sp>
      <p:sp>
        <p:nvSpPr>
          <p:cNvPr id="15" name="正方形/長方形 14"/>
          <p:cNvSpPr/>
          <p:nvPr/>
        </p:nvSpPr>
        <p:spPr>
          <a:xfrm>
            <a:off x="371477" y="9228097"/>
            <a:ext cx="6488724" cy="2104278"/>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sz="1100" dirty="0">
              <a:solidFill>
                <a:schemeClr val="tx1"/>
              </a:solidFill>
            </a:endParaRPr>
          </a:p>
          <a:p>
            <a:r>
              <a:rPr kumimoji="1" lang="ja-JP" altLang="en-US" sz="1100" dirty="0">
                <a:solidFill>
                  <a:schemeClr val="tx1"/>
                </a:solidFill>
              </a:rPr>
              <a:t>モニター調査（１回目）</a:t>
            </a:r>
            <a:endParaRPr kumimoji="1" lang="en-US" altLang="ja-JP" sz="1100" dirty="0">
              <a:solidFill>
                <a:schemeClr val="tx1"/>
              </a:solidFill>
            </a:endParaRPr>
          </a:p>
          <a:p>
            <a:r>
              <a:rPr lang="ja-JP" altLang="en-US" sz="1100" dirty="0">
                <a:solidFill>
                  <a:schemeClr val="tx1"/>
                </a:solidFill>
              </a:rPr>
              <a:t>①大人に意見を聞いて欲しいと思うか、またその理由について調査しました。</a:t>
            </a:r>
            <a:endParaRPr lang="en-US" altLang="ja-JP" sz="1100" dirty="0">
              <a:solidFill>
                <a:schemeClr val="tx1"/>
              </a:solidFill>
            </a:endParaRPr>
          </a:p>
          <a:p>
            <a:r>
              <a:rPr lang="ja-JP" altLang="en-US" sz="1100" dirty="0">
                <a:solidFill>
                  <a:schemeClr val="tx1"/>
                </a:solidFill>
              </a:rPr>
              <a:t>ヒアリング調査</a:t>
            </a:r>
            <a:endParaRPr lang="en-US" altLang="ja-JP" sz="1100" dirty="0">
              <a:solidFill>
                <a:schemeClr val="tx1"/>
              </a:solidFill>
            </a:endParaRPr>
          </a:p>
          <a:p>
            <a:r>
              <a:rPr lang="ja-JP" altLang="en-US" sz="1100" dirty="0">
                <a:solidFill>
                  <a:schemeClr val="tx1"/>
                </a:solidFill>
              </a:rPr>
              <a:t>②大人に意見が言いにくい理由</a:t>
            </a:r>
            <a:endParaRPr lang="en-US" altLang="ja-JP" sz="1100" dirty="0">
              <a:solidFill>
                <a:schemeClr val="tx1"/>
              </a:solidFill>
            </a:endParaRPr>
          </a:p>
          <a:p>
            <a:r>
              <a:rPr lang="ja-JP" altLang="en-US" sz="1100" dirty="0">
                <a:solidFill>
                  <a:schemeClr val="tx1"/>
                </a:solidFill>
              </a:rPr>
              <a:t>　大人と話すのは緊張する（小学生）、意見を言うと怒られる（小学生・中学生）</a:t>
            </a:r>
            <a:endParaRPr lang="en-US" altLang="ja-JP" sz="1100" dirty="0">
              <a:solidFill>
                <a:schemeClr val="tx1"/>
              </a:solidFill>
            </a:endParaRPr>
          </a:p>
          <a:p>
            <a:r>
              <a:rPr lang="ja-JP" altLang="en-US" sz="1100" dirty="0">
                <a:solidFill>
                  <a:schemeClr val="tx1"/>
                </a:solidFill>
              </a:rPr>
              <a:t>（大人は）話を最後まで聞いてくれない（小学生・中学生）</a:t>
            </a:r>
            <a:endParaRPr lang="en-US" altLang="ja-JP" sz="1100" dirty="0">
              <a:solidFill>
                <a:schemeClr val="tx1"/>
              </a:solidFill>
            </a:endParaRPr>
          </a:p>
          <a:p>
            <a:r>
              <a:rPr lang="ja-JP" altLang="en-US" sz="1100" dirty="0">
                <a:solidFill>
                  <a:schemeClr val="tx1"/>
                </a:solidFill>
              </a:rPr>
              <a:t>③大人に意見を言いやすい時</a:t>
            </a:r>
            <a:endParaRPr lang="en-US" altLang="ja-JP" sz="1100" dirty="0">
              <a:solidFill>
                <a:schemeClr val="tx1"/>
              </a:solidFill>
            </a:endParaRPr>
          </a:p>
          <a:p>
            <a:r>
              <a:rPr lang="ja-JP" altLang="en-US" sz="1100" dirty="0">
                <a:solidFill>
                  <a:schemeClr val="tx1"/>
                </a:solidFill>
              </a:rPr>
              <a:t>　否定せず最後まで話を聞いてくれる時（小学生）、怒ってない時（小学生）</a:t>
            </a:r>
            <a:endParaRPr lang="en-US" altLang="ja-JP" sz="1100" dirty="0">
              <a:solidFill>
                <a:schemeClr val="tx1"/>
              </a:solidFill>
            </a:endParaRPr>
          </a:p>
          <a:p>
            <a:r>
              <a:rPr lang="ja-JP" altLang="en-US" sz="1100" dirty="0">
                <a:solidFill>
                  <a:schemeClr val="tx1"/>
                </a:solidFill>
              </a:rPr>
              <a:t>④大人に意見を言いやすい方法・環境</a:t>
            </a:r>
            <a:endParaRPr lang="en-US" altLang="ja-JP" sz="1100" dirty="0">
              <a:solidFill>
                <a:schemeClr val="tx1"/>
              </a:solidFill>
            </a:endParaRPr>
          </a:p>
          <a:p>
            <a:r>
              <a:rPr lang="ja-JP" altLang="en-US" sz="1100" dirty="0">
                <a:solidFill>
                  <a:schemeClr val="tx1"/>
                </a:solidFill>
              </a:rPr>
              <a:t>　対面であること。頼れる大人がいること。</a:t>
            </a:r>
            <a:endParaRPr lang="en-US" altLang="ja-JP" sz="1100" dirty="0">
              <a:solidFill>
                <a:schemeClr val="tx1"/>
              </a:solidFill>
            </a:endParaRPr>
          </a:p>
        </p:txBody>
      </p:sp>
      <p:sp>
        <p:nvSpPr>
          <p:cNvPr id="16" name="正方形/長方形 15"/>
          <p:cNvSpPr/>
          <p:nvPr/>
        </p:nvSpPr>
        <p:spPr>
          <a:xfrm>
            <a:off x="371477" y="9147765"/>
            <a:ext cx="1538654" cy="289337"/>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意見表明</a:t>
            </a:r>
          </a:p>
        </p:txBody>
      </p:sp>
      <p:sp>
        <p:nvSpPr>
          <p:cNvPr id="18" name="正方形/長方形 17"/>
          <p:cNvSpPr/>
          <p:nvPr/>
        </p:nvSpPr>
        <p:spPr>
          <a:xfrm>
            <a:off x="7481484" y="2842072"/>
            <a:ext cx="4569800" cy="278124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①②④</a:t>
            </a:r>
            <a:endParaRPr kumimoji="1" lang="en-US" altLang="ja-JP" sz="1100" dirty="0">
              <a:solidFill>
                <a:schemeClr val="tx1"/>
              </a:solidFill>
            </a:endParaRPr>
          </a:p>
          <a:p>
            <a:r>
              <a:rPr kumimoji="1" lang="en-US" altLang="ja-JP" sz="1100" dirty="0">
                <a:solidFill>
                  <a:schemeClr val="tx1"/>
                </a:solidFill>
              </a:rPr>
              <a:t>P6,7</a:t>
            </a:r>
            <a:r>
              <a:rPr kumimoji="1" lang="ja-JP" altLang="en-US" sz="1100" dirty="0">
                <a:solidFill>
                  <a:schemeClr val="tx1"/>
                </a:solidFill>
              </a:rPr>
              <a:t>（</a:t>
            </a:r>
            <a:r>
              <a:rPr kumimoji="1" lang="en-US" altLang="ja-JP" sz="1100" dirty="0">
                <a:solidFill>
                  <a:schemeClr val="tx1"/>
                </a:solidFill>
              </a:rPr>
              <a:t>2</a:t>
            </a:r>
            <a:r>
              <a:rPr kumimoji="1" lang="ja-JP" altLang="en-US" sz="1100" dirty="0">
                <a:solidFill>
                  <a:schemeClr val="tx1"/>
                </a:solidFill>
              </a:rPr>
              <a:t>）こどもの人権意識</a:t>
            </a:r>
            <a:endParaRPr lang="en-US" altLang="ja-JP" sz="1100" dirty="0">
              <a:solidFill>
                <a:schemeClr val="tx1"/>
              </a:solidFill>
            </a:endParaRPr>
          </a:p>
          <a:p>
            <a:r>
              <a:rPr kumimoji="1" lang="ja-JP" altLang="en-US" sz="1100" dirty="0">
                <a:solidFill>
                  <a:schemeClr val="tx1"/>
                </a:solidFill>
              </a:rPr>
              <a:t>調査結果やヒアリング内容を</a:t>
            </a:r>
            <a:r>
              <a:rPr lang="ja-JP" altLang="en-US" sz="1100" dirty="0">
                <a:solidFill>
                  <a:schemeClr val="tx1"/>
                </a:solidFill>
              </a:rPr>
              <a:t>掲載</a:t>
            </a:r>
            <a:r>
              <a:rPr kumimoji="1" lang="ja-JP" altLang="en-US" sz="1100" dirty="0">
                <a:solidFill>
                  <a:schemeClr val="tx1"/>
                </a:solidFill>
              </a:rPr>
              <a:t>しました。</a:t>
            </a:r>
            <a:endParaRPr kumimoji="1"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③</a:t>
            </a:r>
            <a:endParaRPr lang="en-US" altLang="ja-JP" sz="1100" dirty="0">
              <a:solidFill>
                <a:schemeClr val="tx1"/>
              </a:solidFill>
            </a:endParaRPr>
          </a:p>
          <a:p>
            <a:r>
              <a:rPr lang="en-US" altLang="ja-JP" sz="1100" dirty="0">
                <a:solidFill>
                  <a:schemeClr val="tx1"/>
                </a:solidFill>
              </a:rPr>
              <a:t>P29</a:t>
            </a:r>
            <a:r>
              <a:rPr lang="ja-JP" altLang="en-US" sz="1100" dirty="0">
                <a:solidFill>
                  <a:schemeClr val="tx1"/>
                </a:solidFill>
              </a:rPr>
              <a:t> </a:t>
            </a:r>
            <a:r>
              <a:rPr lang="en-US" altLang="ja-JP" sz="1100" dirty="0">
                <a:solidFill>
                  <a:schemeClr val="tx1"/>
                </a:solidFill>
              </a:rPr>
              <a:t>(2)</a:t>
            </a:r>
            <a:r>
              <a:rPr lang="ja-JP" altLang="en-US" sz="1100" dirty="0">
                <a:solidFill>
                  <a:schemeClr val="tx1"/>
                </a:solidFill>
              </a:rPr>
              <a:t> こどもや若者の意見表明と社会参画</a:t>
            </a:r>
            <a:endParaRPr lang="en-US" altLang="ja-JP" sz="1100" dirty="0">
              <a:solidFill>
                <a:schemeClr val="tx1"/>
              </a:solidFill>
            </a:endParaRPr>
          </a:p>
          <a:p>
            <a:r>
              <a:rPr lang="ja-JP" altLang="en-US" sz="1100" dirty="0">
                <a:solidFill>
                  <a:schemeClr val="tx1"/>
                </a:solidFill>
              </a:rPr>
              <a:t>図表</a:t>
            </a:r>
            <a:r>
              <a:rPr lang="en-US" altLang="ja-JP" sz="1100" dirty="0">
                <a:solidFill>
                  <a:schemeClr val="tx1"/>
                </a:solidFill>
              </a:rPr>
              <a:t>36</a:t>
            </a:r>
            <a:r>
              <a:rPr lang="ja-JP" altLang="en-US" sz="1100" dirty="0">
                <a:solidFill>
                  <a:schemeClr val="tx1"/>
                </a:solidFill>
              </a:rPr>
              <a:t> にて分析結果を掲載しました。</a:t>
            </a:r>
            <a:endParaRPr lang="en-US" altLang="ja-JP" sz="1100" dirty="0">
              <a:solidFill>
                <a:schemeClr val="tx1"/>
              </a:solidFill>
            </a:endParaRPr>
          </a:p>
          <a:p>
            <a:r>
              <a:rPr lang="ja-JP" altLang="en-US" sz="1100" dirty="0">
                <a:solidFill>
                  <a:schemeClr val="tx1"/>
                </a:solidFill>
              </a:rPr>
              <a:t>こどもの意見を聴くことは幸福度に影響すると考えられます。</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県では今後</a:t>
            </a:r>
            <a:endParaRPr lang="en-US" altLang="ja-JP" sz="1100" dirty="0">
              <a:solidFill>
                <a:schemeClr val="tx1"/>
              </a:solidFill>
            </a:endParaRPr>
          </a:p>
          <a:p>
            <a:r>
              <a:rPr lang="ja-JP" altLang="en-US" sz="1400" b="1" dirty="0">
                <a:solidFill>
                  <a:schemeClr val="tx1"/>
                </a:solidFill>
              </a:rPr>
              <a:t>こどもが権利の主体であることを県民に周知するため広報活動に取り組み、意識啓発を推進します。 </a:t>
            </a:r>
            <a:endParaRPr lang="en-US" altLang="ja-JP" sz="1400" b="1" dirty="0">
              <a:solidFill>
                <a:schemeClr val="tx1"/>
              </a:solidFill>
            </a:endParaRPr>
          </a:p>
          <a:p>
            <a:r>
              <a:rPr lang="en-US" altLang="ja-JP" sz="1400" b="1" dirty="0">
                <a:solidFill>
                  <a:schemeClr val="tx1"/>
                </a:solidFill>
              </a:rPr>
              <a:t>P27</a:t>
            </a:r>
            <a:r>
              <a:rPr lang="ja-JP" altLang="en-US" sz="1400" b="1" dirty="0">
                <a:solidFill>
                  <a:schemeClr val="tx1"/>
                </a:solidFill>
              </a:rPr>
              <a:t>（ｱ）</a:t>
            </a:r>
            <a:r>
              <a:rPr lang="en-US" altLang="ja-JP" sz="1400" b="1" dirty="0">
                <a:solidFill>
                  <a:schemeClr val="tx1"/>
                </a:solidFill>
              </a:rPr>
              <a:t>a</a:t>
            </a:r>
            <a:r>
              <a:rPr lang="ja-JP" altLang="en-US" sz="1400" b="1" dirty="0">
                <a:solidFill>
                  <a:schemeClr val="tx1"/>
                </a:solidFill>
              </a:rPr>
              <a:t> こどもが権利の主体であることの情報発信、意識啓発</a:t>
            </a:r>
            <a:endParaRPr lang="en-US" altLang="ja-JP" sz="1400" b="1" dirty="0">
              <a:solidFill>
                <a:schemeClr val="tx1"/>
              </a:solidFill>
            </a:endParaRPr>
          </a:p>
        </p:txBody>
      </p:sp>
      <p:sp>
        <p:nvSpPr>
          <p:cNvPr id="20" name="正方形/長方形 19"/>
          <p:cNvSpPr/>
          <p:nvPr/>
        </p:nvSpPr>
        <p:spPr>
          <a:xfrm>
            <a:off x="371477" y="2844198"/>
            <a:ext cx="6488724" cy="409235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モニター調査（１回目）</a:t>
            </a:r>
            <a:endParaRPr kumimoji="1" lang="en-US" altLang="ja-JP" sz="1100" dirty="0">
              <a:solidFill>
                <a:schemeClr val="tx1"/>
              </a:solidFill>
            </a:endParaRPr>
          </a:p>
          <a:p>
            <a:r>
              <a:rPr kumimoji="1" lang="ja-JP" altLang="en-US" sz="1100" dirty="0">
                <a:solidFill>
                  <a:schemeClr val="tx1"/>
                </a:solidFill>
              </a:rPr>
              <a:t>①児童の権利に関する条約（こどもの意見表明）の認知度を調査しました。</a:t>
            </a:r>
            <a:endParaRPr kumimoji="1" lang="en-US" altLang="ja-JP" sz="1100" dirty="0">
              <a:solidFill>
                <a:schemeClr val="tx1"/>
              </a:solidFill>
            </a:endParaRPr>
          </a:p>
          <a:p>
            <a:r>
              <a:rPr lang="ja-JP" altLang="en-US" sz="1100" dirty="0">
                <a:solidFill>
                  <a:schemeClr val="tx1"/>
                </a:solidFill>
              </a:rPr>
              <a:t>　小学３年生以下　知っている </a:t>
            </a:r>
            <a:r>
              <a:rPr lang="en-US" altLang="ja-JP" sz="1100" dirty="0">
                <a:solidFill>
                  <a:schemeClr val="tx1"/>
                </a:solidFill>
              </a:rPr>
              <a:t>22</a:t>
            </a:r>
            <a:r>
              <a:rPr lang="ja-JP" altLang="en-US" sz="1100" dirty="0">
                <a:solidFill>
                  <a:schemeClr val="tx1"/>
                </a:solidFill>
              </a:rPr>
              <a:t>名</a:t>
            </a:r>
            <a:r>
              <a:rPr lang="en-US" altLang="ja-JP" sz="1100" dirty="0">
                <a:solidFill>
                  <a:schemeClr val="tx1"/>
                </a:solidFill>
              </a:rPr>
              <a:t>(27.2%)</a:t>
            </a:r>
            <a:r>
              <a:rPr lang="ja-JP" altLang="en-US" sz="1100" dirty="0">
                <a:solidFill>
                  <a:schemeClr val="tx1"/>
                </a:solidFill>
              </a:rPr>
              <a:t>　言葉だけ知っている</a:t>
            </a:r>
            <a:r>
              <a:rPr lang="en-US" altLang="ja-JP" sz="1100" dirty="0">
                <a:solidFill>
                  <a:schemeClr val="tx1"/>
                </a:solidFill>
              </a:rPr>
              <a:t>5</a:t>
            </a:r>
            <a:r>
              <a:rPr lang="ja-JP" altLang="en-US" sz="1100" dirty="0">
                <a:solidFill>
                  <a:schemeClr val="tx1"/>
                </a:solidFill>
              </a:rPr>
              <a:t>名</a:t>
            </a:r>
            <a:r>
              <a:rPr lang="en-US" altLang="ja-JP" sz="1100" dirty="0">
                <a:solidFill>
                  <a:schemeClr val="tx1"/>
                </a:solidFill>
              </a:rPr>
              <a:t>(4.2%)</a:t>
            </a:r>
            <a:r>
              <a:rPr lang="ja-JP" altLang="en-US" sz="1100" dirty="0">
                <a:solidFill>
                  <a:schemeClr val="tx1"/>
                </a:solidFill>
              </a:rPr>
              <a:t>　知らない</a:t>
            </a:r>
            <a:r>
              <a:rPr lang="en-US" altLang="ja-JP" sz="1100" dirty="0">
                <a:solidFill>
                  <a:schemeClr val="tx1"/>
                </a:solidFill>
              </a:rPr>
              <a:t>86</a:t>
            </a:r>
            <a:r>
              <a:rPr lang="ja-JP" altLang="en-US" sz="1100" dirty="0">
                <a:solidFill>
                  <a:schemeClr val="tx1"/>
                </a:solidFill>
              </a:rPr>
              <a:t>名</a:t>
            </a:r>
            <a:r>
              <a:rPr lang="en-US" altLang="ja-JP" sz="1100" dirty="0">
                <a:solidFill>
                  <a:schemeClr val="tx1"/>
                </a:solidFill>
              </a:rPr>
              <a:t>(72.9%)</a:t>
            </a:r>
          </a:p>
          <a:p>
            <a:r>
              <a:rPr lang="ja-JP" altLang="en-US" sz="1100" dirty="0">
                <a:solidFill>
                  <a:schemeClr val="tx1"/>
                </a:solidFill>
              </a:rPr>
              <a:t>　小学４年生以上　よく知っている </a:t>
            </a:r>
            <a:r>
              <a:rPr lang="en-US" altLang="ja-JP" sz="1100" dirty="0">
                <a:solidFill>
                  <a:schemeClr val="tx1"/>
                </a:solidFill>
              </a:rPr>
              <a:t>14</a:t>
            </a:r>
            <a:r>
              <a:rPr lang="ja-JP" altLang="en-US" sz="1100" dirty="0">
                <a:solidFill>
                  <a:schemeClr val="tx1"/>
                </a:solidFill>
              </a:rPr>
              <a:t>名</a:t>
            </a:r>
            <a:r>
              <a:rPr lang="en-US" altLang="ja-JP" sz="1100" dirty="0">
                <a:solidFill>
                  <a:schemeClr val="tx1"/>
                </a:solidFill>
              </a:rPr>
              <a:t>(4.8%)</a:t>
            </a:r>
            <a:r>
              <a:rPr lang="ja-JP" altLang="en-US" sz="1100" dirty="0">
                <a:solidFill>
                  <a:schemeClr val="tx1"/>
                </a:solidFill>
              </a:rPr>
              <a:t>　知っている</a:t>
            </a:r>
            <a:r>
              <a:rPr lang="en-US" altLang="ja-JP" sz="1100" dirty="0">
                <a:solidFill>
                  <a:schemeClr val="tx1"/>
                </a:solidFill>
              </a:rPr>
              <a:t>45</a:t>
            </a:r>
            <a:r>
              <a:rPr lang="ja-JP" altLang="en-US" sz="1100" dirty="0">
                <a:solidFill>
                  <a:schemeClr val="tx1"/>
                </a:solidFill>
              </a:rPr>
              <a:t>名</a:t>
            </a:r>
            <a:r>
              <a:rPr lang="en-US" altLang="ja-JP" sz="1100" dirty="0">
                <a:solidFill>
                  <a:schemeClr val="tx1"/>
                </a:solidFill>
              </a:rPr>
              <a:t>(15.4%)</a:t>
            </a:r>
          </a:p>
          <a:p>
            <a:r>
              <a:rPr lang="ja-JP" altLang="en-US" sz="1100" dirty="0">
                <a:solidFill>
                  <a:schemeClr val="tx1"/>
                </a:solidFill>
              </a:rPr>
              <a:t>　　　　　　　　　言葉だけ知っている</a:t>
            </a:r>
            <a:r>
              <a:rPr lang="en-US" altLang="ja-JP" sz="1100" dirty="0">
                <a:solidFill>
                  <a:schemeClr val="tx1"/>
                </a:solidFill>
              </a:rPr>
              <a:t>92</a:t>
            </a:r>
            <a:r>
              <a:rPr lang="ja-JP" altLang="en-US" sz="1100" dirty="0">
                <a:solidFill>
                  <a:schemeClr val="tx1"/>
                </a:solidFill>
              </a:rPr>
              <a:t>名</a:t>
            </a:r>
            <a:r>
              <a:rPr lang="en-US" altLang="ja-JP" sz="1100" dirty="0">
                <a:solidFill>
                  <a:schemeClr val="tx1"/>
                </a:solidFill>
              </a:rPr>
              <a:t>(31.4%)</a:t>
            </a:r>
            <a:r>
              <a:rPr lang="ja-JP" altLang="en-US" sz="1100" dirty="0">
                <a:solidFill>
                  <a:schemeClr val="tx1"/>
                </a:solidFill>
              </a:rPr>
              <a:t>　知らない</a:t>
            </a:r>
            <a:r>
              <a:rPr lang="en-US" altLang="ja-JP" sz="1100" dirty="0">
                <a:solidFill>
                  <a:schemeClr val="tx1"/>
                </a:solidFill>
              </a:rPr>
              <a:t>142</a:t>
            </a:r>
            <a:r>
              <a:rPr lang="ja-JP" altLang="en-US" sz="1100" dirty="0">
                <a:solidFill>
                  <a:schemeClr val="tx1"/>
                </a:solidFill>
              </a:rPr>
              <a:t>名</a:t>
            </a:r>
            <a:r>
              <a:rPr lang="en-US" altLang="ja-JP" sz="1100" dirty="0">
                <a:solidFill>
                  <a:schemeClr val="tx1"/>
                </a:solidFill>
              </a:rPr>
              <a:t>(48.5%)</a:t>
            </a:r>
          </a:p>
          <a:p>
            <a:r>
              <a:rPr lang="ja-JP" altLang="en-US" sz="1100" dirty="0">
                <a:solidFill>
                  <a:schemeClr val="tx1"/>
                </a:solidFill>
              </a:rPr>
              <a:t>②「大人は自分の意見を聞いてくれていると思いますか。」について、調査しました。</a:t>
            </a:r>
            <a:endParaRPr lang="en-US" altLang="ja-JP" sz="1100" dirty="0">
              <a:solidFill>
                <a:schemeClr val="tx1"/>
              </a:solidFill>
            </a:endParaRPr>
          </a:p>
          <a:p>
            <a:r>
              <a:rPr lang="ja-JP" altLang="en-US" sz="1100" dirty="0">
                <a:solidFill>
                  <a:schemeClr val="tx1"/>
                </a:solidFill>
              </a:rPr>
              <a:t>　小学３年生以下　聞いてくれている</a:t>
            </a:r>
            <a:r>
              <a:rPr lang="en-US" altLang="ja-JP" sz="1100" dirty="0">
                <a:solidFill>
                  <a:schemeClr val="tx1"/>
                </a:solidFill>
              </a:rPr>
              <a:t>99</a:t>
            </a:r>
            <a:r>
              <a:rPr lang="ja-JP" altLang="en-US" sz="1100" dirty="0">
                <a:solidFill>
                  <a:schemeClr val="tx1"/>
                </a:solidFill>
              </a:rPr>
              <a:t>名（</a:t>
            </a:r>
            <a:r>
              <a:rPr lang="en-US" altLang="ja-JP" sz="1100" dirty="0">
                <a:solidFill>
                  <a:schemeClr val="tx1"/>
                </a:solidFill>
              </a:rPr>
              <a:t>83.9%)</a:t>
            </a:r>
            <a:r>
              <a:rPr lang="ja-JP" altLang="en-US" sz="1100" dirty="0">
                <a:solidFill>
                  <a:schemeClr val="tx1"/>
                </a:solidFill>
              </a:rPr>
              <a:t>　どちらでもない</a:t>
            </a:r>
            <a:r>
              <a:rPr lang="en-US" altLang="ja-JP" sz="1100" dirty="0">
                <a:solidFill>
                  <a:schemeClr val="tx1"/>
                </a:solidFill>
              </a:rPr>
              <a:t>17</a:t>
            </a:r>
            <a:r>
              <a:rPr lang="ja-JP" altLang="en-US" sz="1100" dirty="0">
                <a:solidFill>
                  <a:schemeClr val="tx1"/>
                </a:solidFill>
              </a:rPr>
              <a:t>名</a:t>
            </a:r>
            <a:r>
              <a:rPr lang="en-US" altLang="ja-JP" sz="1100" dirty="0">
                <a:solidFill>
                  <a:schemeClr val="tx1"/>
                </a:solidFill>
              </a:rPr>
              <a:t>(14.4</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　　　　　　　　　聞いてくれない</a:t>
            </a:r>
            <a:r>
              <a:rPr lang="en-US" altLang="ja-JP" sz="1100" dirty="0">
                <a:solidFill>
                  <a:schemeClr val="tx1"/>
                </a:solidFill>
              </a:rPr>
              <a:t>2</a:t>
            </a:r>
            <a:r>
              <a:rPr lang="ja-JP" altLang="en-US" sz="1100" dirty="0">
                <a:solidFill>
                  <a:schemeClr val="tx1"/>
                </a:solidFill>
              </a:rPr>
              <a:t>名</a:t>
            </a:r>
            <a:r>
              <a:rPr lang="en-US" altLang="ja-JP" sz="1100" dirty="0">
                <a:solidFill>
                  <a:schemeClr val="tx1"/>
                </a:solidFill>
              </a:rPr>
              <a:t>(1.7%</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　小学４年生以上　聞いてくれている</a:t>
            </a:r>
            <a:r>
              <a:rPr lang="en-US" altLang="ja-JP" sz="1100" dirty="0">
                <a:solidFill>
                  <a:schemeClr val="tx1"/>
                </a:solidFill>
              </a:rPr>
              <a:t>190</a:t>
            </a:r>
            <a:r>
              <a:rPr lang="ja-JP" altLang="en-US" sz="1100" dirty="0">
                <a:solidFill>
                  <a:schemeClr val="tx1"/>
                </a:solidFill>
              </a:rPr>
              <a:t>名（</a:t>
            </a:r>
            <a:r>
              <a:rPr lang="en-US" altLang="ja-JP" sz="1100" dirty="0">
                <a:solidFill>
                  <a:schemeClr val="tx1"/>
                </a:solidFill>
              </a:rPr>
              <a:t>64.8%)</a:t>
            </a:r>
            <a:r>
              <a:rPr lang="ja-JP" altLang="en-US" sz="1100" dirty="0">
                <a:solidFill>
                  <a:schemeClr val="tx1"/>
                </a:solidFill>
              </a:rPr>
              <a:t>　どちらでもない</a:t>
            </a:r>
            <a:r>
              <a:rPr lang="en-US" altLang="ja-JP" sz="1100" dirty="0">
                <a:solidFill>
                  <a:schemeClr val="tx1"/>
                </a:solidFill>
              </a:rPr>
              <a:t>68</a:t>
            </a:r>
            <a:r>
              <a:rPr lang="ja-JP" altLang="en-US" sz="1100" dirty="0">
                <a:solidFill>
                  <a:schemeClr val="tx1"/>
                </a:solidFill>
              </a:rPr>
              <a:t>名</a:t>
            </a:r>
            <a:r>
              <a:rPr lang="en-US" altLang="ja-JP" sz="1100" dirty="0">
                <a:solidFill>
                  <a:schemeClr val="tx1"/>
                </a:solidFill>
              </a:rPr>
              <a:t>(23.2</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　　　　　　　　　聞いてくれない</a:t>
            </a:r>
            <a:r>
              <a:rPr lang="en-US" altLang="ja-JP" sz="1100" dirty="0">
                <a:solidFill>
                  <a:schemeClr val="tx1"/>
                </a:solidFill>
              </a:rPr>
              <a:t>27</a:t>
            </a:r>
            <a:r>
              <a:rPr lang="ja-JP" altLang="en-US" sz="1100" dirty="0">
                <a:solidFill>
                  <a:schemeClr val="tx1"/>
                </a:solidFill>
              </a:rPr>
              <a:t>名</a:t>
            </a:r>
            <a:r>
              <a:rPr lang="en-US" altLang="ja-JP" sz="1100" dirty="0">
                <a:solidFill>
                  <a:schemeClr val="tx1"/>
                </a:solidFill>
              </a:rPr>
              <a:t>(9.2%</a:t>
            </a:r>
            <a:r>
              <a:rPr lang="ja-JP" altLang="en-US" sz="1100" dirty="0">
                <a:solidFill>
                  <a:schemeClr val="tx1"/>
                </a:solidFill>
              </a:rPr>
              <a:t>）</a:t>
            </a:r>
            <a:endParaRPr lang="en-US" altLang="ja-JP" sz="1100" dirty="0">
              <a:solidFill>
                <a:schemeClr val="tx1"/>
              </a:solidFill>
            </a:endParaRPr>
          </a:p>
          <a:p>
            <a:r>
              <a:rPr lang="ja-JP" altLang="en-US" sz="1100" dirty="0">
                <a:solidFill>
                  <a:schemeClr val="tx1"/>
                </a:solidFill>
              </a:rPr>
              <a:t>③大人が意見を聞いてくれているかの結果と、幸福度の関係性を分析しました。</a:t>
            </a:r>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ヒアリング調査</a:t>
            </a:r>
            <a:endParaRPr lang="en-US" altLang="ja-JP" sz="1100" dirty="0">
              <a:solidFill>
                <a:schemeClr val="tx1"/>
              </a:solidFill>
            </a:endParaRPr>
          </a:p>
          <a:p>
            <a:r>
              <a:rPr lang="ja-JP" altLang="en-US" sz="1100" dirty="0">
                <a:solidFill>
                  <a:schemeClr val="tx1"/>
                </a:solidFill>
              </a:rPr>
              <a:t>④「大人は意見を聞いてくれているか。」について、聴きました。</a:t>
            </a:r>
            <a:endParaRPr lang="en-US" altLang="ja-JP" sz="1100" dirty="0">
              <a:solidFill>
                <a:schemeClr val="tx1"/>
              </a:solidFill>
            </a:endParaRPr>
          </a:p>
          <a:p>
            <a:r>
              <a:rPr lang="ja-JP" altLang="en-US" sz="1100" dirty="0">
                <a:solidFill>
                  <a:schemeClr val="tx1"/>
                </a:solidFill>
              </a:rPr>
              <a:t>　話を聞いてくれているとの意見が多数でしたが、話を全部聞いてくれない（小学生）、</a:t>
            </a:r>
            <a:endParaRPr lang="en-US" altLang="ja-JP" sz="1100" dirty="0">
              <a:solidFill>
                <a:schemeClr val="tx1"/>
              </a:solidFill>
            </a:endParaRPr>
          </a:p>
          <a:p>
            <a:r>
              <a:rPr lang="ja-JP" altLang="en-US" sz="1100" dirty="0">
                <a:solidFill>
                  <a:schemeClr val="tx1"/>
                </a:solidFill>
              </a:rPr>
              <a:t>　話を最後まで聞いてくれないと言いたくない（中学生）　反論されてしまう（高校生）、</a:t>
            </a:r>
            <a:endParaRPr lang="en-US" altLang="ja-JP" sz="1100" dirty="0">
              <a:solidFill>
                <a:schemeClr val="tx1"/>
              </a:solidFill>
            </a:endParaRPr>
          </a:p>
          <a:p>
            <a:r>
              <a:rPr lang="ja-JP" altLang="en-US" sz="1100" dirty="0">
                <a:solidFill>
                  <a:schemeClr val="tx1"/>
                </a:solidFill>
              </a:rPr>
              <a:t>　意見を言っても意味が無いと思う（大学生）といった意見もありました。</a:t>
            </a:r>
            <a:endParaRPr lang="en-US" altLang="ja-JP" sz="1100" dirty="0">
              <a:solidFill>
                <a:schemeClr val="tx1"/>
              </a:solidFill>
            </a:endParaRPr>
          </a:p>
        </p:txBody>
      </p:sp>
      <p:sp>
        <p:nvSpPr>
          <p:cNvPr id="26" name="正方形/長方形 25"/>
          <p:cNvSpPr/>
          <p:nvPr/>
        </p:nvSpPr>
        <p:spPr>
          <a:xfrm>
            <a:off x="2226655" y="2705867"/>
            <a:ext cx="2773363" cy="26901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児童の権利</a:t>
            </a:r>
            <a:r>
              <a:rPr kumimoji="1" lang="ja-JP" altLang="en-US" sz="1200" b="1" dirty="0">
                <a:solidFill>
                  <a:schemeClr val="bg1"/>
                </a:solidFill>
              </a:rPr>
              <a:t>に関する</a:t>
            </a:r>
            <a:r>
              <a:rPr kumimoji="1" lang="ja-JP" altLang="en-US" sz="1200" b="1" dirty="0"/>
              <a:t>条約・意見表明</a:t>
            </a:r>
          </a:p>
        </p:txBody>
      </p:sp>
      <p:sp>
        <p:nvSpPr>
          <p:cNvPr id="9" name="ホームベース 8"/>
          <p:cNvSpPr/>
          <p:nvPr/>
        </p:nvSpPr>
        <p:spPr>
          <a:xfrm>
            <a:off x="371477" y="1455631"/>
            <a:ext cx="6488724" cy="359220"/>
          </a:xfrm>
          <a:prstGeom prst="homePlat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こども</a:t>
            </a:r>
            <a:r>
              <a:rPr kumimoji="1" lang="ja-JP" altLang="en-US" b="1" dirty="0">
                <a:solidFill>
                  <a:schemeClr val="bg1"/>
                </a:solidFill>
              </a:rPr>
              <a:t>や</a:t>
            </a:r>
            <a:r>
              <a:rPr kumimoji="1" lang="ja-JP" altLang="en-US" b="1" dirty="0"/>
              <a:t>若者の意見</a:t>
            </a:r>
          </a:p>
        </p:txBody>
      </p:sp>
      <p:sp>
        <p:nvSpPr>
          <p:cNvPr id="10" name="山形 9"/>
          <p:cNvSpPr/>
          <p:nvPr/>
        </p:nvSpPr>
        <p:spPr>
          <a:xfrm>
            <a:off x="7328389" y="1455631"/>
            <a:ext cx="4611565" cy="359220"/>
          </a:xfrm>
          <a:prstGeom prst="chevron">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反映状況</a:t>
            </a:r>
          </a:p>
        </p:txBody>
      </p:sp>
      <p:sp>
        <p:nvSpPr>
          <p:cNvPr id="23" name="二等辺三角形 22"/>
          <p:cNvSpPr/>
          <p:nvPr/>
        </p:nvSpPr>
        <p:spPr>
          <a:xfrm rot="5400000">
            <a:off x="6572175" y="4379099"/>
            <a:ext cx="1207891"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4" name="表 13"/>
          <p:cNvGraphicFramePr>
            <a:graphicFrameLocks noGrp="1"/>
          </p:cNvGraphicFramePr>
          <p:nvPr>
            <p:extLst/>
          </p:nvPr>
        </p:nvGraphicFramePr>
        <p:xfrm>
          <a:off x="540820" y="4857580"/>
          <a:ext cx="5467834" cy="989193"/>
        </p:xfrm>
        <a:graphic>
          <a:graphicData uri="http://schemas.openxmlformats.org/drawingml/2006/table">
            <a:tbl>
              <a:tblPr firstRow="1" bandRow="1">
                <a:tableStyleId>{5C22544A-7EE6-4342-B048-85BDC9FD1C3A}</a:tableStyleId>
              </a:tblPr>
              <a:tblGrid>
                <a:gridCol w="1164628">
                  <a:extLst>
                    <a:ext uri="{9D8B030D-6E8A-4147-A177-3AD203B41FA5}">
                      <a16:colId xmlns:a16="http://schemas.microsoft.com/office/drawing/2014/main" val="2182657483"/>
                    </a:ext>
                  </a:extLst>
                </a:gridCol>
                <a:gridCol w="1022508">
                  <a:extLst>
                    <a:ext uri="{9D8B030D-6E8A-4147-A177-3AD203B41FA5}">
                      <a16:colId xmlns:a16="http://schemas.microsoft.com/office/drawing/2014/main" val="1168635145"/>
                    </a:ext>
                  </a:extLst>
                </a:gridCol>
                <a:gridCol w="1093566">
                  <a:extLst>
                    <a:ext uri="{9D8B030D-6E8A-4147-A177-3AD203B41FA5}">
                      <a16:colId xmlns:a16="http://schemas.microsoft.com/office/drawing/2014/main" val="918412965"/>
                    </a:ext>
                  </a:extLst>
                </a:gridCol>
                <a:gridCol w="1093566">
                  <a:extLst>
                    <a:ext uri="{9D8B030D-6E8A-4147-A177-3AD203B41FA5}">
                      <a16:colId xmlns:a16="http://schemas.microsoft.com/office/drawing/2014/main" val="453849528"/>
                    </a:ext>
                  </a:extLst>
                </a:gridCol>
                <a:gridCol w="1093566">
                  <a:extLst>
                    <a:ext uri="{9D8B030D-6E8A-4147-A177-3AD203B41FA5}">
                      <a16:colId xmlns:a16="http://schemas.microsoft.com/office/drawing/2014/main" val="4238594684"/>
                    </a:ext>
                  </a:extLst>
                </a:gridCol>
              </a:tblGrid>
              <a:tr h="185230">
                <a:tc>
                  <a:txBody>
                    <a:bodyPr/>
                    <a:lstStyle/>
                    <a:p>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smtClean="0">
                          <a:solidFill>
                            <a:sysClr val="windowText" lastClr="000000"/>
                          </a:solidFill>
                          <a:latin typeface="+mn-lt"/>
                        </a:rPr>
                        <a:t>とても幸せ</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smtClean="0">
                          <a:solidFill>
                            <a:sysClr val="windowText" lastClr="000000"/>
                          </a:solidFill>
                          <a:latin typeface="+mn-lt"/>
                        </a:rPr>
                        <a:t>幸せ</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smtClean="0">
                          <a:solidFill>
                            <a:sysClr val="windowText" lastClr="000000"/>
                          </a:solidFill>
                          <a:latin typeface="+mn-lt"/>
                        </a:rPr>
                        <a:t>どちらでもない</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000" b="0" dirty="0" smtClean="0">
                          <a:solidFill>
                            <a:sysClr val="windowText" lastClr="000000"/>
                          </a:solidFill>
                          <a:latin typeface="+mn-lt"/>
                        </a:rPr>
                        <a:t>不幸せ</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19310658"/>
                  </a:ext>
                </a:extLst>
              </a:tr>
              <a:tr h="169990">
                <a:tc>
                  <a:txBody>
                    <a:bodyPr/>
                    <a:lstStyle/>
                    <a:p>
                      <a:r>
                        <a:rPr kumimoji="1" lang="ja-JP" altLang="en-US" sz="1000" b="0" dirty="0" smtClean="0">
                          <a:solidFill>
                            <a:sysClr val="windowText" lastClr="000000"/>
                          </a:solidFill>
                          <a:latin typeface="+mn-lt"/>
                        </a:rPr>
                        <a:t>聞いてくれる</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150</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(51.9%)</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124</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(42.9%)</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14</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(4.8%)</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1</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(0.3%)</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75998733"/>
                  </a:ext>
                </a:extLst>
              </a:tr>
              <a:tr h="219878">
                <a:tc>
                  <a:txBody>
                    <a:bodyPr/>
                    <a:lstStyle/>
                    <a:p>
                      <a:r>
                        <a:rPr kumimoji="1" lang="ja-JP" altLang="en-US" sz="1000" b="0" dirty="0" smtClean="0">
                          <a:solidFill>
                            <a:sysClr val="windowText" lastClr="000000"/>
                          </a:solidFill>
                          <a:latin typeface="+mn-lt"/>
                        </a:rPr>
                        <a:t>どちらでもない</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20</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(23.5%)</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46</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(54.1%)</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17</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(20.0%)</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2</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(2.4%)</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4511951"/>
                  </a:ext>
                </a:extLst>
              </a:tr>
              <a:tr h="257673">
                <a:tc>
                  <a:txBody>
                    <a:bodyPr/>
                    <a:lstStyle/>
                    <a:p>
                      <a:r>
                        <a:rPr kumimoji="1" lang="ja-JP" altLang="en-US" sz="1000" b="0" dirty="0" smtClean="0">
                          <a:solidFill>
                            <a:sysClr val="windowText" lastClr="000000"/>
                          </a:solidFill>
                          <a:latin typeface="+mn-lt"/>
                        </a:rPr>
                        <a:t>聞いてくれない</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4</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(13.8%)</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9</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(31.0%)</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10</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(34.5%)</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en-US" altLang="ja-JP" sz="1000" b="0" dirty="0" smtClean="0">
                          <a:solidFill>
                            <a:sysClr val="windowText" lastClr="000000"/>
                          </a:solidFill>
                          <a:latin typeface="+mn-lt"/>
                        </a:rPr>
                        <a:t>6</a:t>
                      </a:r>
                      <a:r>
                        <a:rPr kumimoji="1" lang="ja-JP" altLang="en-US" sz="1000" b="0" dirty="0" smtClean="0">
                          <a:solidFill>
                            <a:sysClr val="windowText" lastClr="000000"/>
                          </a:solidFill>
                          <a:latin typeface="+mn-lt"/>
                        </a:rPr>
                        <a:t>人</a:t>
                      </a:r>
                      <a:r>
                        <a:rPr kumimoji="1" lang="en-US" altLang="ja-JP" sz="1000" b="0" dirty="0" smtClean="0">
                          <a:solidFill>
                            <a:sysClr val="windowText" lastClr="000000"/>
                          </a:solidFill>
                          <a:latin typeface="+mn-lt"/>
                        </a:rPr>
                        <a:t>(20.7%)</a:t>
                      </a:r>
                      <a:endParaRPr kumimoji="1" lang="ja-JP" altLang="en-US" sz="1000" b="0" dirty="0">
                        <a:solidFill>
                          <a:sysClr val="windowText" lastClr="000000"/>
                        </a:solidFill>
                        <a:latin typeface="+mn-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848187200"/>
                  </a:ext>
                </a:extLst>
              </a:tr>
            </a:tbl>
          </a:graphicData>
        </a:graphic>
      </p:graphicFrame>
    </p:spTree>
    <p:extLst>
      <p:ext uri="{BB962C8B-B14F-4D97-AF65-F5344CB8AC3E}">
        <p14:creationId xmlns:p14="http://schemas.microsoft.com/office/powerpoint/2010/main" val="23201213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083851"/>
            <a:ext cx="9785839" cy="369332"/>
          </a:xfrm>
          <a:prstGeom prst="rect">
            <a:avLst/>
          </a:prstGeom>
          <a:noFill/>
        </p:spPr>
        <p:txBody>
          <a:bodyPr wrap="square" rtlCol="0">
            <a:spAutoFit/>
          </a:bodyPr>
          <a:lstStyle/>
          <a:p>
            <a:r>
              <a:rPr kumimoji="1" lang="ja-JP" altLang="en-US" b="1" dirty="0"/>
              <a:t>意見表明について</a:t>
            </a:r>
          </a:p>
        </p:txBody>
      </p:sp>
      <p:sp>
        <p:nvSpPr>
          <p:cNvPr id="13" name="正方形/長方形 12"/>
          <p:cNvSpPr/>
          <p:nvPr/>
        </p:nvSpPr>
        <p:spPr>
          <a:xfrm>
            <a:off x="7304945" y="1965305"/>
            <a:ext cx="4569799" cy="2130766"/>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①②③④</a:t>
            </a:r>
            <a:endParaRPr kumimoji="1" lang="en-US" altLang="ja-JP" sz="1100" dirty="0">
              <a:solidFill>
                <a:schemeClr val="tx1"/>
              </a:solidFill>
            </a:endParaRPr>
          </a:p>
          <a:p>
            <a:r>
              <a:rPr kumimoji="1" lang="en-US" altLang="ja-JP" sz="1100" dirty="0">
                <a:solidFill>
                  <a:schemeClr val="tx1"/>
                </a:solidFill>
              </a:rPr>
              <a:t>P</a:t>
            </a:r>
            <a:r>
              <a:rPr lang="en-US" altLang="ja-JP" sz="1100" dirty="0">
                <a:solidFill>
                  <a:schemeClr val="tx1"/>
                </a:solidFill>
              </a:rPr>
              <a:t>29~</a:t>
            </a:r>
            <a:r>
              <a:rPr kumimoji="1" lang="ja-JP" altLang="en-US" sz="1100" dirty="0">
                <a:solidFill>
                  <a:schemeClr val="tx1"/>
                </a:solidFill>
              </a:rPr>
              <a:t>（</a:t>
            </a:r>
            <a:r>
              <a:rPr kumimoji="1" lang="en-US" altLang="ja-JP" sz="1100" dirty="0">
                <a:solidFill>
                  <a:schemeClr val="tx1"/>
                </a:solidFill>
              </a:rPr>
              <a:t>2</a:t>
            </a:r>
            <a:r>
              <a:rPr kumimoji="1" lang="ja-JP" altLang="en-US" sz="1100" dirty="0">
                <a:solidFill>
                  <a:schemeClr val="tx1"/>
                </a:solidFill>
              </a:rPr>
              <a:t>）こどもや若者の意見表明と社会参画</a:t>
            </a:r>
            <a:endParaRPr kumimoji="1" lang="en-US" altLang="ja-JP" sz="1100" dirty="0">
              <a:solidFill>
                <a:schemeClr val="tx1"/>
              </a:solidFill>
            </a:endParaRPr>
          </a:p>
          <a:p>
            <a:r>
              <a:rPr kumimoji="1" lang="ja-JP" altLang="en-US" sz="1100" dirty="0">
                <a:solidFill>
                  <a:schemeClr val="tx1"/>
                </a:solidFill>
              </a:rPr>
              <a:t>図表</a:t>
            </a:r>
            <a:r>
              <a:rPr kumimoji="1" lang="en-US" altLang="ja-JP" sz="1100" dirty="0">
                <a:solidFill>
                  <a:schemeClr val="tx1"/>
                </a:solidFill>
              </a:rPr>
              <a:t>35</a:t>
            </a:r>
            <a:r>
              <a:rPr kumimoji="1" lang="ja-JP" altLang="en-US" sz="1100" dirty="0">
                <a:solidFill>
                  <a:schemeClr val="tx1"/>
                </a:solidFill>
              </a:rPr>
              <a:t>に調査結果及び</a:t>
            </a:r>
            <a:r>
              <a:rPr kumimoji="1" lang="en-US" altLang="ja-JP" sz="1100" dirty="0">
                <a:solidFill>
                  <a:schemeClr val="tx1"/>
                </a:solidFill>
              </a:rPr>
              <a:t>P30</a:t>
            </a:r>
            <a:r>
              <a:rPr kumimoji="1" lang="ja-JP" altLang="en-US" sz="1100" dirty="0">
                <a:solidFill>
                  <a:schemeClr val="tx1"/>
                </a:solidFill>
              </a:rPr>
              <a:t>にヒアリング内容を記載しました。</a:t>
            </a:r>
            <a:endParaRPr kumimoji="1" lang="en-US" altLang="ja-JP" sz="1100" dirty="0">
              <a:solidFill>
                <a:schemeClr val="tx1"/>
              </a:solidFill>
            </a:endParaRPr>
          </a:p>
          <a:p>
            <a:endParaRPr kumimoji="1" lang="en-US" altLang="ja-JP" sz="1100" dirty="0">
              <a:solidFill>
                <a:schemeClr val="tx1"/>
              </a:solidFill>
            </a:endParaRPr>
          </a:p>
          <a:p>
            <a:r>
              <a:rPr kumimoji="1" lang="ja-JP" altLang="en-US" sz="1100" dirty="0">
                <a:solidFill>
                  <a:schemeClr val="tx1"/>
                </a:solidFill>
              </a:rPr>
              <a:t>県では今後</a:t>
            </a:r>
            <a:endParaRPr kumimoji="1" lang="en-US" altLang="ja-JP" sz="1100" dirty="0">
              <a:solidFill>
                <a:schemeClr val="tx1"/>
              </a:solidFill>
            </a:endParaRPr>
          </a:p>
          <a:p>
            <a:r>
              <a:rPr lang="ja-JP" altLang="en-US" sz="1400" b="1" dirty="0">
                <a:solidFill>
                  <a:schemeClr val="tx1"/>
                </a:solidFill>
              </a:rPr>
              <a:t>全てのこどもや若者について意見を表明しやすい環境づくりを進めるとともに、県の施策においても参画を促進します。</a:t>
            </a:r>
            <a:endParaRPr lang="en-US" altLang="ja-JP" sz="1400" b="1" dirty="0">
              <a:solidFill>
                <a:schemeClr val="tx1"/>
              </a:solidFill>
            </a:endParaRPr>
          </a:p>
          <a:p>
            <a:r>
              <a:rPr lang="en-US" altLang="ja-JP" sz="1400" b="1" dirty="0">
                <a:solidFill>
                  <a:schemeClr val="tx1"/>
                </a:solidFill>
              </a:rPr>
              <a:t>P30</a:t>
            </a:r>
            <a:r>
              <a:rPr lang="ja-JP" altLang="en-US" sz="1400" b="1" dirty="0">
                <a:solidFill>
                  <a:schemeClr val="tx1"/>
                </a:solidFill>
              </a:rPr>
              <a:t>（ｱ）</a:t>
            </a:r>
            <a:r>
              <a:rPr lang="en-US" altLang="ja-JP" sz="1400" b="1" dirty="0">
                <a:solidFill>
                  <a:schemeClr val="tx1"/>
                </a:solidFill>
              </a:rPr>
              <a:t>a</a:t>
            </a:r>
            <a:r>
              <a:rPr lang="ja-JP" altLang="en-US" sz="1400" b="1" dirty="0">
                <a:solidFill>
                  <a:schemeClr val="tx1"/>
                </a:solidFill>
              </a:rPr>
              <a:t> 意見を表明しやすい環境づくりの推進</a:t>
            </a:r>
            <a:endParaRPr lang="en-US" altLang="ja-JP" sz="1400" b="1" dirty="0">
              <a:solidFill>
                <a:schemeClr val="tx1"/>
              </a:solidFill>
            </a:endParaRPr>
          </a:p>
          <a:p>
            <a:r>
              <a:rPr lang="en-US" altLang="ja-JP" sz="1400" b="1" dirty="0">
                <a:solidFill>
                  <a:schemeClr val="tx1"/>
                </a:solidFill>
              </a:rPr>
              <a:t>               b </a:t>
            </a:r>
            <a:r>
              <a:rPr lang="ja-JP" altLang="en-US" sz="1400" b="1" dirty="0">
                <a:solidFill>
                  <a:schemeClr val="tx1"/>
                </a:solidFill>
              </a:rPr>
              <a:t>県の政策決定過程へのこどもの参画促進</a:t>
            </a:r>
            <a:r>
              <a:rPr kumimoji="1" lang="ja-JP" altLang="en-US" sz="1100" dirty="0">
                <a:solidFill>
                  <a:schemeClr val="tx1"/>
                </a:solidFill>
              </a:rPr>
              <a:t>　　</a:t>
            </a:r>
            <a:endParaRPr kumimoji="1" lang="en-US" altLang="ja-JP" sz="1100" dirty="0">
              <a:solidFill>
                <a:schemeClr val="tx1"/>
              </a:solidFill>
            </a:endParaRPr>
          </a:p>
        </p:txBody>
      </p:sp>
      <p:sp>
        <p:nvSpPr>
          <p:cNvPr id="15" name="正方形/長方形 14"/>
          <p:cNvSpPr/>
          <p:nvPr/>
        </p:nvSpPr>
        <p:spPr>
          <a:xfrm>
            <a:off x="283553" y="1962102"/>
            <a:ext cx="6488724" cy="497624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モニター調査（１回目）</a:t>
            </a:r>
            <a:endParaRPr kumimoji="1" lang="en-US" altLang="ja-JP" sz="1100" dirty="0">
              <a:solidFill>
                <a:schemeClr val="tx1"/>
              </a:solidFill>
            </a:endParaRPr>
          </a:p>
          <a:p>
            <a:r>
              <a:rPr lang="ja-JP" altLang="en-US" sz="1100" dirty="0">
                <a:solidFill>
                  <a:schemeClr val="tx1"/>
                </a:solidFill>
              </a:rPr>
              <a:t>①大人に意見を聞いて欲しいと思うか、またその理由について調査しました。</a:t>
            </a:r>
            <a:endParaRPr lang="en-US" altLang="ja-JP" sz="1100" dirty="0">
              <a:solidFill>
                <a:schemeClr val="tx1"/>
              </a:solidFill>
            </a:endParaRPr>
          </a:p>
          <a:p>
            <a:r>
              <a:rPr lang="ja-JP" altLang="en-US" sz="1100" dirty="0">
                <a:solidFill>
                  <a:schemeClr val="tx1"/>
                </a:solidFill>
              </a:rPr>
              <a:t>　「大人に意見を聞いて欲しい」と回答したのが、</a:t>
            </a:r>
            <a:r>
              <a:rPr lang="en-US" altLang="ja-JP" sz="1100" dirty="0">
                <a:solidFill>
                  <a:schemeClr val="tx1"/>
                </a:solidFill>
              </a:rPr>
              <a:t>315</a:t>
            </a:r>
            <a:r>
              <a:rPr lang="ja-JP" altLang="en-US" sz="1100" dirty="0">
                <a:solidFill>
                  <a:schemeClr val="tx1"/>
                </a:solidFill>
              </a:rPr>
              <a:t>人となりました。</a:t>
            </a:r>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ヒアリング調査</a:t>
            </a:r>
            <a:endParaRPr lang="en-US" altLang="ja-JP" sz="1100" dirty="0">
              <a:solidFill>
                <a:schemeClr val="tx1"/>
              </a:solidFill>
            </a:endParaRPr>
          </a:p>
          <a:p>
            <a:r>
              <a:rPr lang="ja-JP" altLang="en-US" sz="1100" dirty="0">
                <a:solidFill>
                  <a:schemeClr val="tx1"/>
                </a:solidFill>
              </a:rPr>
              <a:t>②「大人に意見が言いにくい理由」についての主な意見</a:t>
            </a:r>
            <a:endParaRPr lang="en-US" altLang="ja-JP" sz="1100" dirty="0">
              <a:solidFill>
                <a:schemeClr val="tx1"/>
              </a:solidFill>
            </a:endParaRPr>
          </a:p>
          <a:p>
            <a:r>
              <a:rPr lang="ja-JP" altLang="en-US" sz="1100" dirty="0">
                <a:solidFill>
                  <a:schemeClr val="tx1"/>
                </a:solidFill>
              </a:rPr>
              <a:t>大人と話すのは緊張する（小学生）、意見を言うと怒られる（小学生・中学生）</a:t>
            </a:r>
            <a:endParaRPr lang="en-US" altLang="ja-JP" sz="1100" dirty="0">
              <a:solidFill>
                <a:schemeClr val="tx1"/>
              </a:solidFill>
            </a:endParaRPr>
          </a:p>
          <a:p>
            <a:r>
              <a:rPr lang="ja-JP" altLang="en-US" sz="1100" dirty="0">
                <a:solidFill>
                  <a:schemeClr val="tx1"/>
                </a:solidFill>
              </a:rPr>
              <a:t>（大人は）話を最後まで聞いてくれない（小学生・中学生）</a:t>
            </a:r>
            <a:endParaRPr lang="en-US" altLang="ja-JP" sz="1100" dirty="0">
              <a:solidFill>
                <a:schemeClr val="tx1"/>
              </a:solidFill>
            </a:endParaRPr>
          </a:p>
          <a:p>
            <a:r>
              <a:rPr lang="ja-JP" altLang="en-US" sz="1100" dirty="0">
                <a:solidFill>
                  <a:schemeClr val="tx1"/>
                </a:solidFill>
              </a:rPr>
              <a:t>③ 「大人に意見を言いやすい時」についての主な意見</a:t>
            </a:r>
            <a:endParaRPr lang="en-US" altLang="ja-JP" sz="1100" dirty="0">
              <a:solidFill>
                <a:schemeClr val="tx1"/>
              </a:solidFill>
            </a:endParaRPr>
          </a:p>
          <a:p>
            <a:r>
              <a:rPr lang="ja-JP" altLang="en-US" sz="1100" dirty="0">
                <a:solidFill>
                  <a:schemeClr val="tx1"/>
                </a:solidFill>
              </a:rPr>
              <a:t>　否定せず最後まで話を聞いてくれる時（小学生）、怒ってない時（小学生）</a:t>
            </a:r>
            <a:endParaRPr lang="en-US" altLang="ja-JP" sz="1100" dirty="0">
              <a:solidFill>
                <a:schemeClr val="tx1"/>
              </a:solidFill>
            </a:endParaRPr>
          </a:p>
          <a:p>
            <a:r>
              <a:rPr lang="ja-JP" altLang="en-US" sz="1100" dirty="0">
                <a:solidFill>
                  <a:schemeClr val="tx1"/>
                </a:solidFill>
              </a:rPr>
              <a:t>④「大人に意見を言いやすい方法・環境」についての主な意見</a:t>
            </a:r>
            <a:endParaRPr lang="en-US" altLang="ja-JP" sz="1100" dirty="0">
              <a:solidFill>
                <a:schemeClr val="tx1"/>
              </a:solidFill>
            </a:endParaRPr>
          </a:p>
          <a:p>
            <a:r>
              <a:rPr lang="ja-JP" altLang="en-US" sz="1100" dirty="0">
                <a:solidFill>
                  <a:schemeClr val="tx1"/>
                </a:solidFill>
              </a:rPr>
              <a:t>　対面であること。頼れる大人がいること。</a:t>
            </a:r>
            <a:endParaRPr lang="en-US" altLang="ja-JP" sz="1100" dirty="0">
              <a:solidFill>
                <a:schemeClr val="tx1"/>
              </a:solidFill>
            </a:endParaRPr>
          </a:p>
        </p:txBody>
      </p:sp>
      <p:sp>
        <p:nvSpPr>
          <p:cNvPr id="16" name="正方形/長方形 15"/>
          <p:cNvSpPr/>
          <p:nvPr/>
        </p:nvSpPr>
        <p:spPr>
          <a:xfrm>
            <a:off x="2604723" y="1848394"/>
            <a:ext cx="1422154" cy="259024"/>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意見表明</a:t>
            </a:r>
          </a:p>
        </p:txBody>
      </p:sp>
      <p:sp>
        <p:nvSpPr>
          <p:cNvPr id="9" name="ホームベース 8"/>
          <p:cNvSpPr/>
          <p:nvPr/>
        </p:nvSpPr>
        <p:spPr>
          <a:xfrm>
            <a:off x="283553" y="1453183"/>
            <a:ext cx="6488724" cy="359220"/>
          </a:xfrm>
          <a:prstGeom prst="homePlat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こども</a:t>
            </a:r>
            <a:r>
              <a:rPr lang="ja-JP" altLang="en-US" b="1" dirty="0">
                <a:solidFill>
                  <a:srgbClr val="00B0F0"/>
                </a:solidFill>
              </a:rPr>
              <a:t>や</a:t>
            </a:r>
            <a:r>
              <a:rPr kumimoji="1" lang="ja-JP" altLang="en-US" b="1" dirty="0"/>
              <a:t>若者の意見</a:t>
            </a:r>
          </a:p>
        </p:txBody>
      </p:sp>
      <p:sp>
        <p:nvSpPr>
          <p:cNvPr id="10" name="山形 9"/>
          <p:cNvSpPr/>
          <p:nvPr/>
        </p:nvSpPr>
        <p:spPr>
          <a:xfrm>
            <a:off x="7240465" y="1453183"/>
            <a:ext cx="4611565" cy="359220"/>
          </a:xfrm>
          <a:prstGeom prst="chevron">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反映状況</a:t>
            </a:r>
          </a:p>
        </p:txBody>
      </p:sp>
      <p:sp>
        <p:nvSpPr>
          <p:cNvPr id="23" name="二等辺三角形 22"/>
          <p:cNvSpPr/>
          <p:nvPr/>
        </p:nvSpPr>
        <p:spPr>
          <a:xfrm rot="5400000">
            <a:off x="6496778" y="3079484"/>
            <a:ext cx="1207891"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3" name="表 2"/>
          <p:cNvGraphicFramePr>
            <a:graphicFrameLocks noGrp="1"/>
          </p:cNvGraphicFramePr>
          <p:nvPr>
            <p:extLst/>
          </p:nvPr>
        </p:nvGraphicFramePr>
        <p:xfrm>
          <a:off x="1171576" y="2846391"/>
          <a:ext cx="5381625" cy="2499360"/>
        </p:xfrm>
        <a:graphic>
          <a:graphicData uri="http://schemas.openxmlformats.org/drawingml/2006/table">
            <a:tbl>
              <a:tblPr firstRow="1" bandRow="1">
                <a:tableStyleId>{5C22544A-7EE6-4342-B048-85BDC9FD1C3A}</a:tableStyleId>
              </a:tblPr>
              <a:tblGrid>
                <a:gridCol w="4152900">
                  <a:extLst>
                    <a:ext uri="{9D8B030D-6E8A-4147-A177-3AD203B41FA5}">
                      <a16:colId xmlns:a16="http://schemas.microsoft.com/office/drawing/2014/main" val="3267733789"/>
                    </a:ext>
                  </a:extLst>
                </a:gridCol>
                <a:gridCol w="1228725">
                  <a:extLst>
                    <a:ext uri="{9D8B030D-6E8A-4147-A177-3AD203B41FA5}">
                      <a16:colId xmlns:a16="http://schemas.microsoft.com/office/drawing/2014/main" val="625568779"/>
                    </a:ext>
                  </a:extLst>
                </a:gridCol>
              </a:tblGrid>
              <a:tr h="241608">
                <a:tc>
                  <a:txBody>
                    <a:bodyPr/>
                    <a:lstStyle/>
                    <a:p>
                      <a:pPr algn="ctr"/>
                      <a:r>
                        <a:rPr kumimoji="1" lang="ja-JP" altLang="en-US" sz="1100" b="0" dirty="0" smtClean="0">
                          <a:solidFill>
                            <a:schemeClr val="tx1"/>
                          </a:solidFill>
                        </a:rPr>
                        <a:t>理由（複数回答）</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smtClean="0">
                          <a:solidFill>
                            <a:schemeClr val="tx1"/>
                          </a:solidFill>
                        </a:rPr>
                        <a:t>回答数</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7717590"/>
                  </a:ext>
                </a:extLst>
              </a:tr>
              <a:tr h="209877">
                <a:tc>
                  <a:txBody>
                    <a:bodyPr/>
                    <a:lstStyle/>
                    <a:p>
                      <a:r>
                        <a:rPr kumimoji="1" lang="ja-JP" altLang="en-US" sz="1100" b="0" dirty="0" smtClean="0">
                          <a:solidFill>
                            <a:schemeClr val="tx1"/>
                          </a:solidFill>
                        </a:rPr>
                        <a:t>伝えたいこと、聞いて欲しいことがあるから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161</a:t>
                      </a:r>
                      <a:r>
                        <a:rPr kumimoji="1" lang="ja-JP" altLang="en-US" sz="1100" b="0" dirty="0" smtClean="0">
                          <a:solidFill>
                            <a:schemeClr val="tx1"/>
                          </a:solidFill>
                        </a:rPr>
                        <a:t>人</a:t>
                      </a:r>
                      <a:r>
                        <a:rPr kumimoji="1" lang="en-US" altLang="ja-JP" sz="1100" b="0" dirty="0" smtClean="0">
                          <a:solidFill>
                            <a:schemeClr val="tx1"/>
                          </a:solidFill>
                        </a:rPr>
                        <a:t>(51.1%)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81969916"/>
                  </a:ext>
                </a:extLst>
              </a:tr>
              <a:tr h="258396">
                <a:tc>
                  <a:txBody>
                    <a:bodyPr/>
                    <a:lstStyle/>
                    <a:p>
                      <a:r>
                        <a:rPr kumimoji="1" lang="ja-JP" altLang="en-US" sz="1100" b="0" dirty="0" smtClean="0">
                          <a:solidFill>
                            <a:schemeClr val="tx1"/>
                          </a:solidFill>
                        </a:rPr>
                        <a:t>伝えなければ相手が分からないかと思うから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80</a:t>
                      </a:r>
                      <a:r>
                        <a:rPr kumimoji="1" lang="ja-JP" altLang="en-US" sz="1100" b="0" dirty="0" smtClean="0">
                          <a:solidFill>
                            <a:schemeClr val="tx1"/>
                          </a:solidFill>
                        </a:rPr>
                        <a:t>人</a:t>
                      </a:r>
                      <a:r>
                        <a:rPr kumimoji="1" lang="en-US" altLang="ja-JP" sz="1100" b="0" dirty="0" smtClean="0">
                          <a:solidFill>
                            <a:schemeClr val="tx1"/>
                          </a:solidFill>
                        </a:rPr>
                        <a:t>(25.4%)</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404867017"/>
                  </a:ext>
                </a:extLst>
              </a:tr>
              <a:tr h="258396">
                <a:tc>
                  <a:txBody>
                    <a:bodyPr/>
                    <a:lstStyle/>
                    <a:p>
                      <a:r>
                        <a:rPr kumimoji="1" lang="ja-JP" altLang="en-US" sz="1100" b="0" dirty="0" smtClean="0">
                          <a:solidFill>
                            <a:schemeClr val="tx1"/>
                          </a:solidFill>
                        </a:rPr>
                        <a:t>重要な意見だから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55</a:t>
                      </a:r>
                      <a:r>
                        <a:rPr kumimoji="1" lang="ja-JP" altLang="en-US" sz="1100" b="0" dirty="0" smtClean="0">
                          <a:solidFill>
                            <a:schemeClr val="tx1"/>
                          </a:solidFill>
                        </a:rPr>
                        <a:t>人</a:t>
                      </a:r>
                      <a:r>
                        <a:rPr kumimoji="1" lang="en-US" altLang="ja-JP" sz="1100" b="0" dirty="0" smtClean="0">
                          <a:solidFill>
                            <a:schemeClr val="tx1"/>
                          </a:solidFill>
                        </a:rPr>
                        <a:t>(17.5%)</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69165626"/>
                  </a:ext>
                </a:extLst>
              </a:tr>
              <a:tr h="258396">
                <a:tc>
                  <a:txBody>
                    <a:bodyPr/>
                    <a:lstStyle/>
                    <a:p>
                      <a:r>
                        <a:rPr kumimoji="1" lang="ja-JP" altLang="en-US" sz="1100" b="0" dirty="0" smtClean="0">
                          <a:solidFill>
                            <a:schemeClr val="tx1"/>
                          </a:solidFill>
                        </a:rPr>
                        <a:t>伝えることで利益が得られると思うから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39</a:t>
                      </a:r>
                      <a:r>
                        <a:rPr kumimoji="1" lang="ja-JP" altLang="en-US" sz="1100" b="0" dirty="0" smtClean="0">
                          <a:solidFill>
                            <a:schemeClr val="tx1"/>
                          </a:solidFill>
                        </a:rPr>
                        <a:t>人</a:t>
                      </a:r>
                      <a:r>
                        <a:rPr kumimoji="1" lang="en-US" altLang="ja-JP" sz="1100" b="0" dirty="0" smtClean="0">
                          <a:solidFill>
                            <a:schemeClr val="tx1"/>
                          </a:solidFill>
                        </a:rPr>
                        <a:t>(12.4%)</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53766555"/>
                  </a:ext>
                </a:extLst>
              </a:tr>
              <a:tr h="258396">
                <a:tc>
                  <a:txBody>
                    <a:bodyPr/>
                    <a:lstStyle/>
                    <a:p>
                      <a:r>
                        <a:rPr kumimoji="1" lang="ja-JP" altLang="en-US" sz="1100" b="0" dirty="0" smtClean="0">
                          <a:solidFill>
                            <a:schemeClr val="tx1"/>
                          </a:solidFill>
                        </a:rPr>
                        <a:t>意見を伝えれば反映されると思うから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37</a:t>
                      </a:r>
                      <a:r>
                        <a:rPr kumimoji="1" lang="ja-JP" altLang="en-US" sz="1100" b="0" dirty="0" smtClean="0">
                          <a:solidFill>
                            <a:schemeClr val="tx1"/>
                          </a:solidFill>
                        </a:rPr>
                        <a:t>人</a:t>
                      </a:r>
                      <a:r>
                        <a:rPr kumimoji="1" lang="en-US" altLang="ja-JP" sz="1100" b="0" dirty="0" smtClean="0">
                          <a:solidFill>
                            <a:schemeClr val="tx1"/>
                          </a:solidFill>
                        </a:rPr>
                        <a:t>(11.7%)</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25784058"/>
                  </a:ext>
                </a:extLst>
              </a:tr>
              <a:tr h="258396">
                <a:tc>
                  <a:txBody>
                    <a:bodyPr/>
                    <a:lstStyle/>
                    <a:p>
                      <a:r>
                        <a:rPr kumimoji="1" lang="ja-JP" altLang="en-US" sz="1100" b="0" dirty="0" smtClean="0">
                          <a:solidFill>
                            <a:schemeClr val="tx1"/>
                          </a:solidFill>
                        </a:rPr>
                        <a:t>意見を伝えることが好きだから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34</a:t>
                      </a:r>
                      <a:r>
                        <a:rPr kumimoji="1" lang="ja-JP" altLang="en-US" sz="1100" b="0" dirty="0" smtClean="0">
                          <a:solidFill>
                            <a:schemeClr val="tx1"/>
                          </a:solidFill>
                        </a:rPr>
                        <a:t>人</a:t>
                      </a:r>
                      <a:r>
                        <a:rPr kumimoji="1" lang="en-US" altLang="ja-JP" sz="1100" b="0" dirty="0" smtClean="0">
                          <a:solidFill>
                            <a:schemeClr val="tx1"/>
                          </a:solidFill>
                        </a:rPr>
                        <a:t>(10.8%)</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79408544"/>
                  </a:ext>
                </a:extLst>
              </a:tr>
              <a:tr h="258396">
                <a:tc>
                  <a:txBody>
                    <a:bodyPr/>
                    <a:lstStyle/>
                    <a:p>
                      <a:r>
                        <a:rPr kumimoji="1" lang="ja-JP" altLang="en-US" sz="1100" b="0" dirty="0" smtClean="0">
                          <a:solidFill>
                            <a:schemeClr val="tx1"/>
                          </a:solidFill>
                        </a:rPr>
                        <a:t>意見を伝えることに慣れている／得意だから</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27</a:t>
                      </a:r>
                      <a:r>
                        <a:rPr kumimoji="1" lang="ja-JP" altLang="en-US" sz="1100" b="0" dirty="0" smtClean="0">
                          <a:solidFill>
                            <a:schemeClr val="tx1"/>
                          </a:solidFill>
                        </a:rPr>
                        <a:t>人</a:t>
                      </a:r>
                      <a:r>
                        <a:rPr kumimoji="1" lang="en-US" altLang="ja-JP" sz="1100" b="0" dirty="0" smtClean="0">
                          <a:solidFill>
                            <a:schemeClr val="tx1"/>
                          </a:solidFill>
                        </a:rPr>
                        <a:t>(8.6%)</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76842221"/>
                  </a:ext>
                </a:extLst>
              </a:tr>
              <a:tr h="258396">
                <a:tc>
                  <a:txBody>
                    <a:bodyPr/>
                    <a:lstStyle/>
                    <a:p>
                      <a:r>
                        <a:rPr kumimoji="1" lang="ja-JP" altLang="en-US" sz="1100" b="0" dirty="0" smtClean="0">
                          <a:solidFill>
                            <a:schemeClr val="tx1"/>
                          </a:solidFill>
                        </a:rPr>
                        <a:t>その他：正直にいたい、大人の意見に矛盾を感じる、相手の</a:t>
                      </a:r>
                      <a:endParaRPr kumimoji="1" lang="en-US" altLang="ja-JP" sz="1100" b="0" dirty="0" smtClean="0">
                        <a:solidFill>
                          <a:schemeClr val="tx1"/>
                        </a:solidFill>
                      </a:endParaRPr>
                    </a:p>
                    <a:p>
                      <a:r>
                        <a:rPr kumimoji="1" lang="ja-JP" altLang="en-US" sz="1100" b="0" dirty="0" smtClean="0">
                          <a:solidFill>
                            <a:schemeClr val="tx1"/>
                          </a:solidFill>
                        </a:rPr>
                        <a:t>　　　　意見も聞きたい、意見交換すべき</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28662346"/>
                  </a:ext>
                </a:extLst>
              </a:tr>
            </a:tbl>
          </a:graphicData>
        </a:graphic>
      </p:graphicFrame>
      <p:sp>
        <p:nvSpPr>
          <p:cNvPr id="12" name="正方形/長方形 11"/>
          <p:cNvSpPr/>
          <p:nvPr/>
        </p:nvSpPr>
        <p:spPr>
          <a:xfrm>
            <a:off x="283553" y="6938347"/>
            <a:ext cx="6488724" cy="87900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反映できなかった主な意見</a:t>
            </a:r>
            <a:endParaRPr lang="en-US" altLang="ja-JP" sz="1100" dirty="0">
              <a:solidFill>
                <a:schemeClr val="tx1"/>
              </a:solidFill>
            </a:endParaRPr>
          </a:p>
          <a:p>
            <a:r>
              <a:rPr lang="ja-JP" altLang="en-US" sz="1100" dirty="0">
                <a:solidFill>
                  <a:schemeClr val="tx1"/>
                </a:solidFill>
              </a:rPr>
              <a:t>①大人は、こどもにダメと言うのに自分が同じ事をしても許される。大人だから良いのと言われるのは、ずるい。（小学生）</a:t>
            </a:r>
            <a:endParaRPr lang="en-US" altLang="ja-JP" sz="1100" dirty="0">
              <a:solidFill>
                <a:schemeClr val="tx1"/>
              </a:solidFill>
            </a:endParaRPr>
          </a:p>
        </p:txBody>
      </p:sp>
      <p:sp>
        <p:nvSpPr>
          <p:cNvPr id="14" name="二等辺三角形 13"/>
          <p:cNvSpPr/>
          <p:nvPr/>
        </p:nvSpPr>
        <p:spPr>
          <a:xfrm rot="5400000">
            <a:off x="6771487" y="7118113"/>
            <a:ext cx="658472"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p:cNvSpPr/>
          <p:nvPr/>
        </p:nvSpPr>
        <p:spPr>
          <a:xfrm>
            <a:off x="7310076" y="5856665"/>
            <a:ext cx="4569800" cy="1960683"/>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①発達段階に応じた個々の事情が大きく影響するため計画には反映できませんでした。間接的ですが、</a:t>
            </a:r>
            <a:r>
              <a:rPr lang="en-US" altLang="ja-JP" sz="1100" dirty="0">
                <a:solidFill>
                  <a:schemeClr val="tx1"/>
                </a:solidFill>
              </a:rPr>
              <a:t>P28(2</a:t>
            </a:r>
            <a:r>
              <a:rPr lang="ja-JP" altLang="en-US" sz="1100" dirty="0">
                <a:solidFill>
                  <a:schemeClr val="tx1"/>
                </a:solidFill>
              </a:rPr>
              <a:t>）こどもや若者の意見表明と社会参画において、こどもの意見を聞く重要性を記載しています。</a:t>
            </a:r>
            <a:endParaRPr lang="en-US" altLang="ja-JP" sz="1100" dirty="0">
              <a:solidFill>
                <a:schemeClr val="tx1"/>
              </a:solidFill>
            </a:endParaRPr>
          </a:p>
          <a:p>
            <a:endParaRPr kumimoji="1" lang="en-US" altLang="ja-JP" sz="1100" dirty="0">
              <a:solidFill>
                <a:schemeClr val="tx1"/>
              </a:solidFill>
            </a:endParaRPr>
          </a:p>
        </p:txBody>
      </p:sp>
      <p:sp>
        <p:nvSpPr>
          <p:cNvPr id="18" name="山形 17"/>
          <p:cNvSpPr/>
          <p:nvPr/>
        </p:nvSpPr>
        <p:spPr>
          <a:xfrm>
            <a:off x="7304945" y="5402110"/>
            <a:ext cx="4611565" cy="359220"/>
          </a:xfrm>
          <a:prstGeom prst="chevron">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反映できなかった理由</a:t>
            </a:r>
          </a:p>
        </p:txBody>
      </p:sp>
    </p:spTree>
    <p:extLst>
      <p:ext uri="{BB962C8B-B14F-4D97-AF65-F5344CB8AC3E}">
        <p14:creationId xmlns:p14="http://schemas.microsoft.com/office/powerpoint/2010/main" val="10837084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1" y="1083192"/>
            <a:ext cx="9785839" cy="369332"/>
          </a:xfrm>
          <a:prstGeom prst="rect">
            <a:avLst/>
          </a:prstGeom>
          <a:noFill/>
        </p:spPr>
        <p:txBody>
          <a:bodyPr wrap="square" rtlCol="0">
            <a:spAutoFit/>
          </a:bodyPr>
          <a:lstStyle/>
          <a:p>
            <a:r>
              <a:rPr kumimoji="1" lang="ja-JP" altLang="en-US" b="1" dirty="0"/>
              <a:t>居場所について</a:t>
            </a:r>
          </a:p>
        </p:txBody>
      </p:sp>
      <p:sp>
        <p:nvSpPr>
          <p:cNvPr id="7" name="正方形/長方形 6"/>
          <p:cNvSpPr/>
          <p:nvPr/>
        </p:nvSpPr>
        <p:spPr>
          <a:xfrm>
            <a:off x="309929" y="1964039"/>
            <a:ext cx="6488724" cy="52546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モニター調査第２回</a:t>
            </a:r>
            <a:endParaRPr kumimoji="1" lang="en-US" altLang="ja-JP" sz="1100" dirty="0">
              <a:solidFill>
                <a:schemeClr val="tx1"/>
              </a:solidFill>
            </a:endParaRPr>
          </a:p>
          <a:p>
            <a:r>
              <a:rPr kumimoji="1" lang="ja-JP" altLang="en-US" sz="1100" dirty="0">
                <a:solidFill>
                  <a:schemeClr val="tx1"/>
                </a:solidFill>
              </a:rPr>
              <a:t>①放課後／休日どこで過ごすことが多いかについて調査しました。</a:t>
            </a:r>
            <a:endParaRPr kumimoji="1" lang="en-US" altLang="ja-JP" sz="1100" dirty="0">
              <a:solidFill>
                <a:schemeClr val="tx1"/>
              </a:solidFill>
            </a:endParaRPr>
          </a:p>
          <a:p>
            <a:r>
              <a:rPr kumimoji="1" lang="ja-JP" altLang="en-US" sz="1100" dirty="0">
                <a:solidFill>
                  <a:schemeClr val="tx1"/>
                </a:solidFill>
              </a:rPr>
              <a:t>「自分の部屋」、「家族が居る部屋」の項目が最多となりました。</a:t>
            </a:r>
            <a:endParaRPr kumimoji="1" lang="en-US" altLang="ja-JP" sz="1100" dirty="0">
              <a:solidFill>
                <a:schemeClr val="tx1"/>
              </a:solidFill>
            </a:endParaRPr>
          </a:p>
          <a:p>
            <a:endParaRPr kumimoji="1" lang="en-US" altLang="ja-JP" sz="1100" dirty="0">
              <a:solidFill>
                <a:schemeClr val="tx1"/>
              </a:solidFill>
            </a:endParaRPr>
          </a:p>
          <a:p>
            <a:r>
              <a:rPr kumimoji="1" lang="ja-JP" altLang="en-US" sz="1100" dirty="0">
                <a:solidFill>
                  <a:schemeClr val="tx1"/>
                </a:solidFill>
              </a:rPr>
              <a:t>②居場所と感じる場所の多寡と幸福度との関連性を分析しました。</a:t>
            </a:r>
            <a:endParaRPr kumimoji="1" lang="en-US" altLang="ja-JP" sz="1100" dirty="0">
              <a:solidFill>
                <a:schemeClr val="tx1"/>
              </a:solidFill>
            </a:endParaRPr>
          </a:p>
          <a:p>
            <a:endParaRPr lang="en-US" altLang="ja-JP" sz="1100" dirty="0">
              <a:solidFill>
                <a:schemeClr val="tx1"/>
              </a:solidFill>
            </a:endParaRPr>
          </a:p>
          <a:p>
            <a:endParaRPr kumimoji="1" lang="en-US" altLang="ja-JP" sz="1100" dirty="0">
              <a:solidFill>
                <a:schemeClr val="tx1"/>
              </a:solidFill>
            </a:endParaRPr>
          </a:p>
          <a:p>
            <a:endParaRPr lang="en-US" altLang="ja-JP" sz="1100" dirty="0">
              <a:solidFill>
                <a:schemeClr val="tx1"/>
              </a:solidFill>
            </a:endParaRPr>
          </a:p>
          <a:p>
            <a:endParaRPr kumimoji="1" lang="en-US" altLang="ja-JP" sz="1100" dirty="0">
              <a:solidFill>
                <a:schemeClr val="tx1"/>
              </a:solidFill>
            </a:endParaRPr>
          </a:p>
          <a:p>
            <a:endParaRPr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endParaRPr kumimoji="1" lang="en-US" altLang="ja-JP" sz="1100" dirty="0">
              <a:solidFill>
                <a:schemeClr val="tx1"/>
              </a:solidFill>
            </a:endParaRPr>
          </a:p>
          <a:p>
            <a:r>
              <a:rPr kumimoji="1" lang="ja-JP" altLang="en-US" sz="1100" dirty="0">
                <a:solidFill>
                  <a:schemeClr val="tx1"/>
                </a:solidFill>
              </a:rPr>
              <a:t>③こども食堂の認知度を調査しました。</a:t>
            </a:r>
            <a:endParaRPr kumimoji="1" lang="en-US" altLang="ja-JP" sz="1100" dirty="0">
              <a:solidFill>
                <a:schemeClr val="tx1"/>
              </a:solidFill>
            </a:endParaRPr>
          </a:p>
          <a:p>
            <a:r>
              <a:rPr lang="ja-JP" altLang="en-US" sz="1100" dirty="0">
                <a:solidFill>
                  <a:schemeClr val="tx1"/>
                </a:solidFill>
              </a:rPr>
              <a:t>小学３年生以下　行ったことがある　</a:t>
            </a:r>
            <a:r>
              <a:rPr lang="en-US" altLang="ja-JP" sz="1100" dirty="0">
                <a:solidFill>
                  <a:schemeClr val="tx1"/>
                </a:solidFill>
              </a:rPr>
              <a:t>13</a:t>
            </a:r>
            <a:r>
              <a:rPr lang="ja-JP" altLang="en-US" sz="1100" dirty="0">
                <a:solidFill>
                  <a:schemeClr val="tx1"/>
                </a:solidFill>
              </a:rPr>
              <a:t>人</a:t>
            </a:r>
            <a:r>
              <a:rPr lang="en-US" altLang="ja-JP" sz="1100" dirty="0">
                <a:solidFill>
                  <a:schemeClr val="tx1"/>
                </a:solidFill>
              </a:rPr>
              <a:t>(10.7%)</a:t>
            </a:r>
            <a:r>
              <a:rPr lang="ja-JP" altLang="en-US" sz="1100" dirty="0">
                <a:solidFill>
                  <a:schemeClr val="tx1"/>
                </a:solidFill>
              </a:rPr>
              <a:t>　こども食堂を知らない</a:t>
            </a:r>
            <a:r>
              <a:rPr lang="en-US" altLang="ja-JP" sz="1100" dirty="0">
                <a:solidFill>
                  <a:schemeClr val="tx1"/>
                </a:solidFill>
              </a:rPr>
              <a:t>64</a:t>
            </a:r>
            <a:r>
              <a:rPr lang="ja-JP" altLang="en-US" sz="1100" dirty="0">
                <a:solidFill>
                  <a:schemeClr val="tx1"/>
                </a:solidFill>
              </a:rPr>
              <a:t>人</a:t>
            </a:r>
            <a:r>
              <a:rPr lang="en-US" altLang="ja-JP" sz="1100" dirty="0">
                <a:solidFill>
                  <a:schemeClr val="tx1"/>
                </a:solidFill>
              </a:rPr>
              <a:t>(52.5%)</a:t>
            </a:r>
          </a:p>
          <a:p>
            <a:r>
              <a:rPr lang="ja-JP" altLang="en-US" sz="1100" dirty="0">
                <a:solidFill>
                  <a:schemeClr val="tx1"/>
                </a:solidFill>
              </a:rPr>
              <a:t>小学４年生以上　行ったことがある　</a:t>
            </a:r>
            <a:r>
              <a:rPr lang="en-US" altLang="ja-JP" sz="1100" dirty="0">
                <a:solidFill>
                  <a:schemeClr val="tx1"/>
                </a:solidFill>
              </a:rPr>
              <a:t>35</a:t>
            </a:r>
            <a:r>
              <a:rPr lang="ja-JP" altLang="en-US" sz="1100" dirty="0">
                <a:solidFill>
                  <a:schemeClr val="tx1"/>
                </a:solidFill>
              </a:rPr>
              <a:t>人</a:t>
            </a:r>
            <a:r>
              <a:rPr lang="en-US" altLang="ja-JP" sz="1100" dirty="0">
                <a:solidFill>
                  <a:schemeClr val="tx1"/>
                </a:solidFill>
              </a:rPr>
              <a:t>(14.2%)</a:t>
            </a:r>
            <a:r>
              <a:rPr lang="ja-JP" altLang="en-US" sz="1100" dirty="0">
                <a:solidFill>
                  <a:schemeClr val="tx1"/>
                </a:solidFill>
              </a:rPr>
              <a:t>　こども食堂を知らない</a:t>
            </a:r>
            <a:r>
              <a:rPr lang="en-US" altLang="ja-JP" sz="1100" dirty="0">
                <a:solidFill>
                  <a:schemeClr val="tx1"/>
                </a:solidFill>
              </a:rPr>
              <a:t>42</a:t>
            </a:r>
            <a:r>
              <a:rPr lang="ja-JP" altLang="en-US" sz="1100" dirty="0">
                <a:solidFill>
                  <a:schemeClr val="tx1"/>
                </a:solidFill>
              </a:rPr>
              <a:t>人</a:t>
            </a:r>
            <a:r>
              <a:rPr lang="en-US" altLang="ja-JP" sz="1100" dirty="0">
                <a:solidFill>
                  <a:schemeClr val="tx1"/>
                </a:solidFill>
              </a:rPr>
              <a:t>(17.1%)</a:t>
            </a:r>
          </a:p>
          <a:p>
            <a:endParaRPr kumimoji="1" lang="en-US" altLang="ja-JP" sz="1100" dirty="0">
              <a:solidFill>
                <a:schemeClr val="tx1"/>
              </a:solidFill>
            </a:endParaRPr>
          </a:p>
          <a:p>
            <a:r>
              <a:rPr kumimoji="1" lang="ja-JP" altLang="en-US" sz="1100" dirty="0">
                <a:solidFill>
                  <a:schemeClr val="tx1"/>
                </a:solidFill>
              </a:rPr>
              <a:t>④居場所として求める要素を調査しました。</a:t>
            </a:r>
            <a:endParaRPr kumimoji="1" lang="en-US" altLang="ja-JP" sz="1100" dirty="0">
              <a:solidFill>
                <a:schemeClr val="tx1"/>
              </a:solidFill>
            </a:endParaRPr>
          </a:p>
          <a:p>
            <a:r>
              <a:rPr kumimoji="1" lang="ja-JP" altLang="en-US" sz="1100" dirty="0">
                <a:solidFill>
                  <a:schemeClr val="tx1"/>
                </a:solidFill>
              </a:rPr>
              <a:t>気軽に行ける。交流ができる場が欲しい。安全な場所・安心できる場所。相談ができる、色々なことが言える場所。</a:t>
            </a:r>
            <a:endParaRPr lang="en-US" altLang="ja-JP" sz="1100" dirty="0">
              <a:solidFill>
                <a:schemeClr val="tx1"/>
              </a:solidFill>
            </a:endParaRPr>
          </a:p>
          <a:p>
            <a:r>
              <a:rPr lang="ja-JP" altLang="en-US" sz="1100" dirty="0">
                <a:solidFill>
                  <a:schemeClr val="tx1"/>
                </a:solidFill>
              </a:rPr>
              <a:t>公園：広い、ボール遊びができる、遊具が多い。</a:t>
            </a:r>
            <a:endParaRPr lang="en-US" altLang="ja-JP" sz="1100" dirty="0">
              <a:solidFill>
                <a:schemeClr val="tx1"/>
              </a:solidFill>
            </a:endParaRPr>
          </a:p>
          <a:p>
            <a:r>
              <a:rPr lang="ja-JP" altLang="en-US" sz="1100" dirty="0">
                <a:solidFill>
                  <a:schemeClr val="tx1"/>
                </a:solidFill>
              </a:rPr>
              <a:t>図書館：混雑していない、自習スペースがある。</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ヒアリング調査</a:t>
            </a:r>
            <a:endParaRPr lang="en-US" altLang="ja-JP" sz="1100" dirty="0">
              <a:solidFill>
                <a:schemeClr val="tx1"/>
              </a:solidFill>
            </a:endParaRPr>
          </a:p>
          <a:p>
            <a:r>
              <a:rPr kumimoji="1" lang="ja-JP" altLang="en-US" sz="1100" dirty="0">
                <a:solidFill>
                  <a:schemeClr val="tx1"/>
                </a:solidFill>
              </a:rPr>
              <a:t>⑤「居場所として、どのような要素を求めるか」についての主な意見</a:t>
            </a:r>
            <a:endParaRPr lang="en-US" altLang="ja-JP" sz="1100" dirty="0">
              <a:solidFill>
                <a:schemeClr val="tx1"/>
              </a:solidFill>
            </a:endParaRPr>
          </a:p>
          <a:p>
            <a:r>
              <a:rPr kumimoji="1" lang="ja-JP" altLang="en-US" sz="1100" dirty="0">
                <a:solidFill>
                  <a:schemeClr val="tx1"/>
                </a:solidFill>
              </a:rPr>
              <a:t>みんなが安心できる場所（小学生）、親がいなくても安心できる場所（小学生）</a:t>
            </a:r>
            <a:endParaRPr kumimoji="1" lang="en-US" altLang="ja-JP" sz="1100" dirty="0">
              <a:solidFill>
                <a:schemeClr val="tx1"/>
              </a:solidFill>
            </a:endParaRPr>
          </a:p>
          <a:p>
            <a:r>
              <a:rPr kumimoji="1" lang="ja-JP" altLang="en-US" sz="1100" dirty="0">
                <a:solidFill>
                  <a:schemeClr val="tx1"/>
                </a:solidFill>
              </a:rPr>
              <a:t>気軽に相談が出来る場所（小学生）、１人でも入れるこどもが相談できる場所（小学生）</a:t>
            </a:r>
            <a:endParaRPr kumimoji="1" lang="en-US" altLang="ja-JP" sz="1100" dirty="0">
              <a:solidFill>
                <a:schemeClr val="tx1"/>
              </a:solidFill>
            </a:endParaRPr>
          </a:p>
          <a:p>
            <a:endParaRPr lang="en-US" altLang="ja-JP" sz="1100" dirty="0">
              <a:solidFill>
                <a:schemeClr val="tx1"/>
              </a:solidFill>
            </a:endParaRPr>
          </a:p>
          <a:p>
            <a:r>
              <a:rPr kumimoji="1" lang="ja-JP" altLang="en-US" sz="1100" dirty="0">
                <a:solidFill>
                  <a:schemeClr val="tx1"/>
                </a:solidFill>
              </a:rPr>
              <a:t>⑥居場所に関する自由意見</a:t>
            </a:r>
            <a:endParaRPr kumimoji="1" lang="en-US" altLang="ja-JP" sz="1100" dirty="0">
              <a:solidFill>
                <a:schemeClr val="tx1"/>
              </a:solidFill>
            </a:endParaRPr>
          </a:p>
          <a:p>
            <a:r>
              <a:rPr kumimoji="1" lang="ja-JP" altLang="en-US" sz="1100" dirty="0">
                <a:solidFill>
                  <a:schemeClr val="tx1"/>
                </a:solidFill>
              </a:rPr>
              <a:t>外で遊ぶことが多い、公園が楽しい</a:t>
            </a:r>
            <a:r>
              <a:rPr lang="ja-JP" altLang="en-US" sz="1100" dirty="0">
                <a:solidFill>
                  <a:schemeClr val="tx1"/>
                </a:solidFill>
              </a:rPr>
              <a:t>。 </a:t>
            </a:r>
            <a:r>
              <a:rPr kumimoji="1" lang="ja-JP" altLang="en-US" sz="1100" dirty="0">
                <a:solidFill>
                  <a:schemeClr val="tx1"/>
                </a:solidFill>
              </a:rPr>
              <a:t>（未就学児）</a:t>
            </a:r>
            <a:endParaRPr kumimoji="1" lang="en-US" altLang="ja-JP" sz="1100" dirty="0">
              <a:solidFill>
                <a:schemeClr val="tx1"/>
              </a:solidFill>
            </a:endParaRPr>
          </a:p>
        </p:txBody>
      </p:sp>
      <p:sp>
        <p:nvSpPr>
          <p:cNvPr id="3" name="二等辺三角形 2"/>
          <p:cNvSpPr/>
          <p:nvPr/>
        </p:nvSpPr>
        <p:spPr>
          <a:xfrm rot="5400000">
            <a:off x="6761283" y="3658942"/>
            <a:ext cx="694593"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p:cNvSpPr/>
          <p:nvPr/>
        </p:nvSpPr>
        <p:spPr>
          <a:xfrm>
            <a:off x="7295745" y="1964040"/>
            <a:ext cx="4552544" cy="326044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endParaRPr>
          </a:p>
          <a:p>
            <a:r>
              <a:rPr lang="ja-JP" altLang="en-US" sz="1100" dirty="0">
                <a:solidFill>
                  <a:schemeClr val="tx1"/>
                </a:solidFill>
              </a:rPr>
              <a:t>①</a:t>
            </a:r>
            <a:r>
              <a:rPr lang="en-US" altLang="ja-JP" sz="1100" dirty="0">
                <a:solidFill>
                  <a:schemeClr val="tx1"/>
                </a:solidFill>
              </a:rPr>
              <a:t>P36</a:t>
            </a:r>
            <a:r>
              <a:rPr lang="ja-JP" altLang="en-US" sz="1100" dirty="0">
                <a:solidFill>
                  <a:schemeClr val="tx1"/>
                </a:solidFill>
              </a:rPr>
              <a:t>に結果を掲載しました。</a:t>
            </a:r>
            <a:endParaRPr lang="en-US" altLang="ja-JP" sz="1100" dirty="0">
              <a:solidFill>
                <a:schemeClr val="tx1"/>
              </a:solidFill>
            </a:endParaRPr>
          </a:p>
          <a:p>
            <a:r>
              <a:rPr lang="ja-JP" altLang="en-US" sz="1100" dirty="0">
                <a:solidFill>
                  <a:schemeClr val="tx1"/>
                </a:solidFill>
              </a:rPr>
              <a:t>②</a:t>
            </a:r>
            <a:r>
              <a:rPr lang="en-US" altLang="ja-JP" sz="1100" dirty="0">
                <a:solidFill>
                  <a:schemeClr val="tx1"/>
                </a:solidFill>
              </a:rPr>
              <a:t>P66</a:t>
            </a:r>
            <a:r>
              <a:rPr lang="ja-JP" altLang="en-US" sz="1100" dirty="0">
                <a:solidFill>
                  <a:schemeClr val="tx1"/>
                </a:solidFill>
              </a:rPr>
              <a:t>図表</a:t>
            </a:r>
            <a:r>
              <a:rPr lang="en-US" altLang="ja-JP" sz="1100" dirty="0">
                <a:solidFill>
                  <a:schemeClr val="tx1"/>
                </a:solidFill>
              </a:rPr>
              <a:t>60</a:t>
            </a:r>
            <a:r>
              <a:rPr lang="ja-JP" altLang="en-US" sz="1100" dirty="0">
                <a:solidFill>
                  <a:schemeClr val="tx1"/>
                </a:solidFill>
              </a:rPr>
              <a:t>に結果を掲載しました。</a:t>
            </a:r>
            <a:endParaRPr lang="en-US" altLang="ja-JP" sz="1100" dirty="0">
              <a:solidFill>
                <a:schemeClr val="tx1"/>
              </a:solidFill>
            </a:endParaRPr>
          </a:p>
          <a:p>
            <a:r>
              <a:rPr lang="ja-JP" altLang="en-US" sz="1100" dirty="0">
                <a:solidFill>
                  <a:schemeClr val="tx1"/>
                </a:solidFill>
              </a:rPr>
              <a:t>⑤</a:t>
            </a:r>
            <a:r>
              <a:rPr lang="en-US" altLang="ja-JP" sz="1100" dirty="0">
                <a:solidFill>
                  <a:schemeClr val="tx1"/>
                </a:solidFill>
              </a:rPr>
              <a:t>P36</a:t>
            </a:r>
            <a:r>
              <a:rPr lang="ja-JP" altLang="en-US" sz="1100" dirty="0">
                <a:solidFill>
                  <a:schemeClr val="tx1"/>
                </a:solidFill>
              </a:rPr>
              <a:t>に安全・安心を求めている意見があること、相談ができること、様々な意見が言える居場所を求める意見がある旨を掲載しました。</a:t>
            </a:r>
            <a:endParaRPr lang="en-US" altLang="ja-JP" sz="1100" dirty="0">
              <a:solidFill>
                <a:schemeClr val="tx1"/>
              </a:solidFill>
            </a:endParaRPr>
          </a:p>
          <a:p>
            <a:r>
              <a:rPr lang="ja-JP" altLang="en-US" sz="1100" dirty="0">
                <a:solidFill>
                  <a:schemeClr val="tx1"/>
                </a:solidFill>
              </a:rPr>
              <a:t>④</a:t>
            </a:r>
            <a:r>
              <a:rPr lang="en-US" altLang="ja-JP" sz="1100" dirty="0">
                <a:solidFill>
                  <a:schemeClr val="tx1"/>
                </a:solidFill>
              </a:rPr>
              <a:t>P11 </a:t>
            </a:r>
            <a:r>
              <a:rPr lang="ja-JP" altLang="en-US" sz="1100" dirty="0">
                <a:solidFill>
                  <a:schemeClr val="tx1"/>
                </a:solidFill>
              </a:rPr>
              <a:t>に地域との関わりが薄いと思われる中、こどもは交流ができる場所が欲しいという意見がある旨掲載しました。</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県では今後</a:t>
            </a:r>
            <a:endParaRPr lang="en-US" altLang="ja-JP" sz="1100" dirty="0">
              <a:solidFill>
                <a:schemeClr val="tx1"/>
              </a:solidFill>
            </a:endParaRPr>
          </a:p>
          <a:p>
            <a:r>
              <a:rPr lang="ja-JP" altLang="en-US" sz="1400" b="1" dirty="0">
                <a:solidFill>
                  <a:schemeClr val="tx1"/>
                </a:solidFill>
              </a:rPr>
              <a:t>誰一人取り残さないようこどもとともにこどもの居場所づくりを推進します。</a:t>
            </a:r>
            <a:endParaRPr lang="en-US" altLang="ja-JP" sz="1400" b="1" dirty="0">
              <a:solidFill>
                <a:schemeClr val="tx1"/>
              </a:solidFill>
            </a:endParaRPr>
          </a:p>
          <a:p>
            <a:r>
              <a:rPr lang="ja-JP" altLang="en-US" sz="1400" b="1" dirty="0">
                <a:solidFill>
                  <a:schemeClr val="tx1"/>
                </a:solidFill>
              </a:rPr>
              <a:t>公共施設の遊び場や子育て関連施設の充実を図り、こどもが安全に遊べる環境づくりを推進します。</a:t>
            </a:r>
            <a:endParaRPr lang="en-US" altLang="ja-JP" sz="1400" b="1" dirty="0">
              <a:solidFill>
                <a:schemeClr val="tx1"/>
              </a:solidFill>
            </a:endParaRPr>
          </a:p>
          <a:p>
            <a:r>
              <a:rPr lang="en-US" altLang="ja-JP" sz="1400" b="1" dirty="0">
                <a:solidFill>
                  <a:schemeClr val="tx1"/>
                </a:solidFill>
              </a:rPr>
              <a:t>P66(</a:t>
            </a:r>
            <a:r>
              <a:rPr lang="ja-JP" altLang="en-US" sz="1400" b="1" dirty="0">
                <a:solidFill>
                  <a:schemeClr val="tx1"/>
                </a:solidFill>
              </a:rPr>
              <a:t>ア</a:t>
            </a:r>
            <a:r>
              <a:rPr lang="en-US" altLang="ja-JP" sz="1400" b="1" dirty="0">
                <a:solidFill>
                  <a:schemeClr val="tx1"/>
                </a:solidFill>
              </a:rPr>
              <a:t>)</a:t>
            </a:r>
            <a:r>
              <a:rPr lang="ja-JP" altLang="en-US" sz="1400" b="1" dirty="0">
                <a:solidFill>
                  <a:schemeClr val="tx1"/>
                </a:solidFill>
              </a:rPr>
              <a:t>こどもの居場所づくりの推進</a:t>
            </a:r>
            <a:endParaRPr lang="en-US" altLang="ja-JP" sz="1400" b="1" dirty="0">
              <a:solidFill>
                <a:schemeClr val="tx1"/>
              </a:solidFill>
            </a:endParaRPr>
          </a:p>
          <a:p>
            <a:r>
              <a:rPr lang="en-US" altLang="ja-JP" sz="1400" b="1" dirty="0">
                <a:solidFill>
                  <a:schemeClr val="tx1"/>
                </a:solidFill>
              </a:rPr>
              <a:t>P68(</a:t>
            </a:r>
            <a:r>
              <a:rPr lang="ja-JP" altLang="en-US" sz="1400" b="1" dirty="0">
                <a:solidFill>
                  <a:schemeClr val="tx1"/>
                </a:solidFill>
              </a:rPr>
              <a:t>ウ</a:t>
            </a:r>
            <a:r>
              <a:rPr lang="en-US" altLang="ja-JP" sz="1400" b="1" dirty="0">
                <a:solidFill>
                  <a:schemeClr val="tx1"/>
                </a:solidFill>
              </a:rPr>
              <a:t>)</a:t>
            </a:r>
            <a:r>
              <a:rPr lang="ja-JP" altLang="en-US" sz="1400" b="1" dirty="0">
                <a:solidFill>
                  <a:schemeClr val="tx1"/>
                </a:solidFill>
              </a:rPr>
              <a:t>こどもまんなかのまちづくり</a:t>
            </a:r>
            <a:endParaRPr lang="en-US" altLang="ja-JP" sz="1400" b="1" dirty="0">
              <a:solidFill>
                <a:schemeClr val="tx1"/>
              </a:solidFill>
            </a:endParaRPr>
          </a:p>
          <a:p>
            <a:endParaRPr lang="en-US" altLang="ja-JP" sz="1100" dirty="0">
              <a:solidFill>
                <a:schemeClr val="tx1"/>
              </a:solidFill>
            </a:endParaRPr>
          </a:p>
        </p:txBody>
      </p:sp>
      <p:sp>
        <p:nvSpPr>
          <p:cNvPr id="17" name="正方形/長方形 16"/>
          <p:cNvSpPr/>
          <p:nvPr/>
        </p:nvSpPr>
        <p:spPr>
          <a:xfrm>
            <a:off x="2402498" y="1841041"/>
            <a:ext cx="1538654" cy="266576"/>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居場所</a:t>
            </a:r>
          </a:p>
        </p:txBody>
      </p:sp>
      <p:sp>
        <p:nvSpPr>
          <p:cNvPr id="19" name="ホームベース 18"/>
          <p:cNvSpPr/>
          <p:nvPr/>
        </p:nvSpPr>
        <p:spPr>
          <a:xfrm>
            <a:off x="309929" y="1452524"/>
            <a:ext cx="6488724" cy="359220"/>
          </a:xfrm>
          <a:prstGeom prst="homePlat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こども</a:t>
            </a:r>
            <a:r>
              <a:rPr lang="ja-JP" altLang="en-US" b="1" dirty="0">
                <a:solidFill>
                  <a:schemeClr val="bg1"/>
                </a:solidFill>
              </a:rPr>
              <a:t>や</a:t>
            </a:r>
            <a:r>
              <a:rPr kumimoji="1" lang="ja-JP" altLang="en-US" b="1" dirty="0"/>
              <a:t>若者の意見</a:t>
            </a:r>
          </a:p>
        </p:txBody>
      </p:sp>
      <p:sp>
        <p:nvSpPr>
          <p:cNvPr id="20" name="山形 19"/>
          <p:cNvSpPr/>
          <p:nvPr/>
        </p:nvSpPr>
        <p:spPr>
          <a:xfrm>
            <a:off x="7258049" y="1459814"/>
            <a:ext cx="4611565" cy="359220"/>
          </a:xfrm>
          <a:prstGeom prst="chevron">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反映状況</a:t>
            </a:r>
          </a:p>
        </p:txBody>
      </p:sp>
      <p:graphicFrame>
        <p:nvGraphicFramePr>
          <p:cNvPr id="6" name="表 5"/>
          <p:cNvGraphicFramePr>
            <a:graphicFrameLocks noGrp="1"/>
          </p:cNvGraphicFramePr>
          <p:nvPr>
            <p:extLst/>
          </p:nvPr>
        </p:nvGraphicFramePr>
        <p:xfrm>
          <a:off x="378599" y="2860308"/>
          <a:ext cx="5934810" cy="1295400"/>
        </p:xfrm>
        <a:graphic>
          <a:graphicData uri="http://schemas.openxmlformats.org/drawingml/2006/table">
            <a:tbl>
              <a:tblPr firstRow="1" bandRow="1">
                <a:tableStyleId>{5C22544A-7EE6-4342-B048-85BDC9FD1C3A}</a:tableStyleId>
              </a:tblPr>
              <a:tblGrid>
                <a:gridCol w="1186962">
                  <a:extLst>
                    <a:ext uri="{9D8B030D-6E8A-4147-A177-3AD203B41FA5}">
                      <a16:colId xmlns:a16="http://schemas.microsoft.com/office/drawing/2014/main" val="4099617255"/>
                    </a:ext>
                  </a:extLst>
                </a:gridCol>
                <a:gridCol w="1186962">
                  <a:extLst>
                    <a:ext uri="{9D8B030D-6E8A-4147-A177-3AD203B41FA5}">
                      <a16:colId xmlns:a16="http://schemas.microsoft.com/office/drawing/2014/main" val="564313050"/>
                    </a:ext>
                  </a:extLst>
                </a:gridCol>
                <a:gridCol w="1186962">
                  <a:extLst>
                    <a:ext uri="{9D8B030D-6E8A-4147-A177-3AD203B41FA5}">
                      <a16:colId xmlns:a16="http://schemas.microsoft.com/office/drawing/2014/main" val="332383202"/>
                    </a:ext>
                  </a:extLst>
                </a:gridCol>
                <a:gridCol w="1186962">
                  <a:extLst>
                    <a:ext uri="{9D8B030D-6E8A-4147-A177-3AD203B41FA5}">
                      <a16:colId xmlns:a16="http://schemas.microsoft.com/office/drawing/2014/main" val="3660751996"/>
                    </a:ext>
                  </a:extLst>
                </a:gridCol>
                <a:gridCol w="1186962">
                  <a:extLst>
                    <a:ext uri="{9D8B030D-6E8A-4147-A177-3AD203B41FA5}">
                      <a16:colId xmlns:a16="http://schemas.microsoft.com/office/drawing/2014/main" val="179442894"/>
                    </a:ext>
                  </a:extLst>
                </a:gridCol>
              </a:tblGrid>
              <a:tr h="224388">
                <a:tc>
                  <a:txBody>
                    <a:bodyPr/>
                    <a:lstStyle/>
                    <a:p>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smtClean="0">
                          <a:solidFill>
                            <a:schemeClr val="tx1"/>
                          </a:solidFill>
                        </a:rPr>
                        <a:t>とても幸せ</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smtClean="0">
                          <a:solidFill>
                            <a:schemeClr val="tx1"/>
                          </a:solidFill>
                        </a:rPr>
                        <a:t>幸せ</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smtClean="0">
                          <a:solidFill>
                            <a:schemeClr val="tx1"/>
                          </a:solidFill>
                        </a:rPr>
                        <a:t>どちらでもない</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kumimoji="1" lang="ja-JP" altLang="en-US" sz="1100" b="0" dirty="0" smtClean="0">
                          <a:solidFill>
                            <a:schemeClr val="tx1"/>
                          </a:solidFill>
                        </a:rPr>
                        <a:t>不幸せ</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539427380"/>
                  </a:ext>
                </a:extLst>
              </a:tr>
              <a:tr h="163532">
                <a:tc>
                  <a:txBody>
                    <a:bodyPr/>
                    <a:lstStyle/>
                    <a:p>
                      <a:r>
                        <a:rPr kumimoji="1" lang="ja-JP" altLang="en-US" sz="1100" b="0" dirty="0" smtClean="0">
                          <a:solidFill>
                            <a:schemeClr val="tx1"/>
                          </a:solidFill>
                        </a:rPr>
                        <a:t>たくさんある</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42</a:t>
                      </a:r>
                      <a:r>
                        <a:rPr kumimoji="1" lang="ja-JP" altLang="en-US" sz="1100" b="0" dirty="0" smtClean="0">
                          <a:solidFill>
                            <a:schemeClr val="tx1"/>
                          </a:solidFill>
                        </a:rPr>
                        <a:t>人</a:t>
                      </a:r>
                      <a:r>
                        <a:rPr kumimoji="1" lang="en-US" altLang="ja-JP" sz="1100" b="0" dirty="0" smtClean="0">
                          <a:solidFill>
                            <a:schemeClr val="tx1"/>
                          </a:solidFill>
                        </a:rPr>
                        <a:t>(63.6%)</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24</a:t>
                      </a:r>
                      <a:r>
                        <a:rPr kumimoji="1" lang="ja-JP" altLang="en-US" sz="1100" b="0" dirty="0" smtClean="0">
                          <a:solidFill>
                            <a:schemeClr val="tx1"/>
                          </a:solidFill>
                        </a:rPr>
                        <a:t>人</a:t>
                      </a:r>
                      <a:r>
                        <a:rPr kumimoji="1" lang="en-US" altLang="ja-JP" sz="1100" b="0" dirty="0" smtClean="0">
                          <a:solidFill>
                            <a:schemeClr val="tx1"/>
                          </a:solidFill>
                        </a:rPr>
                        <a:t>(36.4%)</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0</a:t>
                      </a:r>
                      <a:r>
                        <a:rPr kumimoji="1" lang="ja-JP" altLang="en-US" sz="1100" b="0" dirty="0" smtClean="0">
                          <a:solidFill>
                            <a:schemeClr val="tx1"/>
                          </a:solidFill>
                        </a:rPr>
                        <a:t>人</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0</a:t>
                      </a:r>
                      <a:r>
                        <a:rPr kumimoji="1" lang="ja-JP" altLang="en-US" sz="1100" b="0" dirty="0" smtClean="0">
                          <a:solidFill>
                            <a:schemeClr val="tx1"/>
                          </a:solidFill>
                        </a:rPr>
                        <a:t>人</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19155736"/>
                  </a:ext>
                </a:extLst>
              </a:tr>
              <a:tr h="163532">
                <a:tc>
                  <a:txBody>
                    <a:bodyPr/>
                    <a:lstStyle/>
                    <a:p>
                      <a:r>
                        <a:rPr kumimoji="1" lang="ja-JP" altLang="en-US" sz="1100" b="0" dirty="0" smtClean="0">
                          <a:solidFill>
                            <a:schemeClr val="tx1"/>
                          </a:solidFill>
                        </a:rPr>
                        <a:t>いくつかある</a:t>
                      </a:r>
                      <a:endParaRPr kumimoji="1" lang="en-US" altLang="ja-JP" sz="1100" b="0" dirty="0" smtClean="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62</a:t>
                      </a:r>
                      <a:r>
                        <a:rPr kumimoji="1" lang="ja-JP" altLang="en-US" sz="1100" b="0" dirty="0" smtClean="0">
                          <a:solidFill>
                            <a:schemeClr val="tx1"/>
                          </a:solidFill>
                        </a:rPr>
                        <a:t>人</a:t>
                      </a:r>
                      <a:r>
                        <a:rPr kumimoji="1" lang="en-US" altLang="ja-JP" sz="1100" b="0" dirty="0" smtClean="0">
                          <a:solidFill>
                            <a:schemeClr val="tx1"/>
                          </a:solidFill>
                        </a:rPr>
                        <a:t>(43.1%)</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67</a:t>
                      </a:r>
                      <a:r>
                        <a:rPr kumimoji="1" lang="ja-JP" altLang="en-US" sz="1100" b="0" dirty="0" smtClean="0">
                          <a:solidFill>
                            <a:schemeClr val="tx1"/>
                          </a:solidFill>
                        </a:rPr>
                        <a:t>人</a:t>
                      </a:r>
                      <a:r>
                        <a:rPr kumimoji="1" lang="en-US" altLang="ja-JP" sz="1100" b="0" dirty="0" smtClean="0">
                          <a:solidFill>
                            <a:schemeClr val="tx1"/>
                          </a:solidFill>
                        </a:rPr>
                        <a:t>(46.5%)</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14</a:t>
                      </a:r>
                      <a:r>
                        <a:rPr kumimoji="1" lang="ja-JP" altLang="en-US" sz="1100" b="0" dirty="0" smtClean="0">
                          <a:solidFill>
                            <a:schemeClr val="tx1"/>
                          </a:solidFill>
                        </a:rPr>
                        <a:t>人</a:t>
                      </a:r>
                      <a:r>
                        <a:rPr kumimoji="1" lang="en-US" altLang="ja-JP" sz="1100" b="0" dirty="0" smtClean="0">
                          <a:solidFill>
                            <a:schemeClr val="tx1"/>
                          </a:solidFill>
                        </a:rPr>
                        <a:t>(9.7%)</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1</a:t>
                      </a:r>
                      <a:r>
                        <a:rPr kumimoji="1" lang="ja-JP" altLang="en-US" sz="1100" b="0" dirty="0" smtClean="0">
                          <a:solidFill>
                            <a:schemeClr val="tx1"/>
                          </a:solidFill>
                        </a:rPr>
                        <a:t>人</a:t>
                      </a:r>
                      <a:r>
                        <a:rPr kumimoji="1" lang="en-US" altLang="ja-JP" sz="1100" b="0" dirty="0" smtClean="0">
                          <a:solidFill>
                            <a:schemeClr val="tx1"/>
                          </a:solidFill>
                        </a:rPr>
                        <a:t>(0.7%)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81771389"/>
                  </a:ext>
                </a:extLst>
              </a:tr>
              <a:tr h="163532">
                <a:tc>
                  <a:txBody>
                    <a:bodyPr/>
                    <a:lstStyle/>
                    <a:p>
                      <a:r>
                        <a:rPr kumimoji="1" lang="ja-JP" altLang="en-US" sz="1100" b="0" dirty="0" smtClean="0">
                          <a:solidFill>
                            <a:schemeClr val="tx1"/>
                          </a:solidFill>
                        </a:rPr>
                        <a:t>ある</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27</a:t>
                      </a:r>
                      <a:r>
                        <a:rPr kumimoji="1" lang="ja-JP" altLang="en-US" sz="1100" b="0" dirty="0" smtClean="0">
                          <a:solidFill>
                            <a:schemeClr val="tx1"/>
                          </a:solidFill>
                        </a:rPr>
                        <a:t>人</a:t>
                      </a:r>
                      <a:r>
                        <a:rPr kumimoji="1" lang="en-US" altLang="ja-JP" sz="1100" b="0" dirty="0" smtClean="0">
                          <a:solidFill>
                            <a:schemeClr val="tx1"/>
                          </a:solidFill>
                        </a:rPr>
                        <a:t>(36.5%)</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37</a:t>
                      </a:r>
                      <a:r>
                        <a:rPr kumimoji="1" lang="ja-JP" altLang="en-US" sz="1100" b="0" dirty="0" smtClean="0">
                          <a:solidFill>
                            <a:schemeClr val="tx1"/>
                          </a:solidFill>
                        </a:rPr>
                        <a:t>人</a:t>
                      </a:r>
                      <a:r>
                        <a:rPr kumimoji="1" lang="en-US" altLang="ja-JP" sz="1100" b="0" dirty="0" smtClean="0">
                          <a:solidFill>
                            <a:schemeClr val="tx1"/>
                          </a:solidFill>
                        </a:rPr>
                        <a:t>(50.0%)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8</a:t>
                      </a:r>
                      <a:r>
                        <a:rPr kumimoji="1" lang="ja-JP" altLang="en-US" sz="1100" b="0" dirty="0" smtClean="0">
                          <a:solidFill>
                            <a:schemeClr val="tx1"/>
                          </a:solidFill>
                        </a:rPr>
                        <a:t>人</a:t>
                      </a:r>
                      <a:r>
                        <a:rPr kumimoji="1" lang="en-US" altLang="ja-JP" sz="1100" b="0" dirty="0" smtClean="0">
                          <a:solidFill>
                            <a:schemeClr val="tx1"/>
                          </a:solidFill>
                        </a:rPr>
                        <a:t>(10.8%)</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2</a:t>
                      </a:r>
                      <a:r>
                        <a:rPr kumimoji="1" lang="ja-JP" altLang="en-US" sz="1100" b="0" dirty="0" smtClean="0">
                          <a:solidFill>
                            <a:schemeClr val="tx1"/>
                          </a:solidFill>
                        </a:rPr>
                        <a:t>人</a:t>
                      </a:r>
                      <a:r>
                        <a:rPr kumimoji="1" lang="en-US" altLang="ja-JP" sz="1100" b="0" dirty="0" smtClean="0">
                          <a:solidFill>
                            <a:schemeClr val="tx1"/>
                          </a:solidFill>
                        </a:rPr>
                        <a:t>(2.7%)</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873016161"/>
                  </a:ext>
                </a:extLst>
              </a:tr>
              <a:tr h="163532">
                <a:tc>
                  <a:txBody>
                    <a:bodyPr/>
                    <a:lstStyle/>
                    <a:p>
                      <a:r>
                        <a:rPr kumimoji="1" lang="ja-JP" altLang="en-US" sz="1100" b="0" dirty="0" smtClean="0">
                          <a:solidFill>
                            <a:schemeClr val="tx1"/>
                          </a:solidFill>
                        </a:rPr>
                        <a:t>ない</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23</a:t>
                      </a:r>
                      <a:r>
                        <a:rPr kumimoji="1" lang="ja-JP" altLang="en-US" sz="1100" b="0" dirty="0" smtClean="0">
                          <a:solidFill>
                            <a:schemeClr val="tx1"/>
                          </a:solidFill>
                        </a:rPr>
                        <a:t>人</a:t>
                      </a:r>
                      <a:r>
                        <a:rPr kumimoji="1" lang="en-US" altLang="ja-JP" sz="1100" b="0" dirty="0" smtClean="0">
                          <a:solidFill>
                            <a:schemeClr val="tx1"/>
                          </a:solidFill>
                        </a:rPr>
                        <a:t>(27.1%)</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33</a:t>
                      </a:r>
                      <a:r>
                        <a:rPr kumimoji="1" lang="ja-JP" altLang="en-US" sz="1100" b="0" dirty="0" smtClean="0">
                          <a:solidFill>
                            <a:schemeClr val="tx1"/>
                          </a:solidFill>
                        </a:rPr>
                        <a:t>人</a:t>
                      </a:r>
                      <a:r>
                        <a:rPr kumimoji="1" lang="en-US" altLang="ja-JP" sz="1100" b="0" dirty="0" smtClean="0">
                          <a:solidFill>
                            <a:schemeClr val="tx1"/>
                          </a:solidFill>
                        </a:rPr>
                        <a:t>(38.8%)</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21</a:t>
                      </a:r>
                      <a:r>
                        <a:rPr kumimoji="1" lang="ja-JP" altLang="en-US" sz="1100" b="0" dirty="0" smtClean="0">
                          <a:solidFill>
                            <a:schemeClr val="tx1"/>
                          </a:solidFill>
                        </a:rPr>
                        <a:t>人</a:t>
                      </a:r>
                      <a:r>
                        <a:rPr kumimoji="1" lang="en-US" altLang="ja-JP" sz="1100" b="0" dirty="0" smtClean="0">
                          <a:solidFill>
                            <a:schemeClr val="tx1"/>
                          </a:solidFill>
                        </a:rPr>
                        <a:t>(24.7%)</a:t>
                      </a:r>
                      <a:endParaRPr kumimoji="1" lang="ja-JP" altLang="en-US" sz="11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en-US" altLang="ja-JP" sz="1100" b="0" dirty="0" smtClean="0">
                          <a:solidFill>
                            <a:schemeClr val="tx1"/>
                          </a:solidFill>
                        </a:rPr>
                        <a:t>8</a:t>
                      </a:r>
                      <a:r>
                        <a:rPr kumimoji="1" lang="ja-JP" altLang="en-US" sz="1100" b="0" dirty="0" smtClean="0">
                          <a:solidFill>
                            <a:schemeClr val="tx1"/>
                          </a:solidFill>
                        </a:rPr>
                        <a:t>人</a:t>
                      </a:r>
                      <a:r>
                        <a:rPr kumimoji="1" lang="en-US" altLang="ja-JP" sz="1100" b="0" dirty="0" smtClean="0">
                          <a:solidFill>
                            <a:schemeClr val="tx1"/>
                          </a:solidFill>
                        </a:rPr>
                        <a:t>(9.4%)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211662311"/>
                  </a:ext>
                </a:extLst>
              </a:tr>
            </a:tbl>
          </a:graphicData>
        </a:graphic>
      </p:graphicFrame>
      <p:sp>
        <p:nvSpPr>
          <p:cNvPr id="12" name="正方形/長方形 11"/>
          <p:cNvSpPr/>
          <p:nvPr/>
        </p:nvSpPr>
        <p:spPr>
          <a:xfrm>
            <a:off x="309929" y="7242876"/>
            <a:ext cx="6488724" cy="62434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1100" dirty="0">
              <a:solidFill>
                <a:schemeClr val="tx1"/>
              </a:solidFill>
            </a:endParaRPr>
          </a:p>
          <a:p>
            <a:r>
              <a:rPr lang="ja-JP" altLang="en-US" sz="1100" dirty="0">
                <a:solidFill>
                  <a:schemeClr val="tx1"/>
                </a:solidFill>
              </a:rPr>
              <a:t>反映できなかった主な意見</a:t>
            </a:r>
            <a:endParaRPr lang="en-US" altLang="ja-JP" sz="1100" dirty="0">
              <a:solidFill>
                <a:schemeClr val="tx1"/>
              </a:solidFill>
            </a:endParaRPr>
          </a:p>
          <a:p>
            <a:r>
              <a:rPr lang="ja-JP" altLang="en-US" sz="1100" dirty="0">
                <a:solidFill>
                  <a:schemeClr val="tx1"/>
                </a:solidFill>
              </a:rPr>
              <a:t>①特定の遊園地、商業施設、飲食店、アミューズメント施設を県に増やして欲しい</a:t>
            </a:r>
            <a:endParaRPr lang="en-US" altLang="ja-JP" sz="1100" dirty="0">
              <a:solidFill>
                <a:schemeClr val="tx1"/>
              </a:solidFill>
            </a:endParaRPr>
          </a:p>
          <a:p>
            <a:r>
              <a:rPr lang="ja-JP" altLang="en-US" sz="1100" dirty="0">
                <a:solidFill>
                  <a:schemeClr val="tx1"/>
                </a:solidFill>
              </a:rPr>
              <a:t>②こどもだけしか入れないショッピングモールやゲームセンターが欲しい</a:t>
            </a:r>
            <a:endParaRPr lang="en-US" altLang="ja-JP" sz="1100" dirty="0">
              <a:solidFill>
                <a:schemeClr val="tx1"/>
              </a:solidFill>
            </a:endParaRPr>
          </a:p>
          <a:p>
            <a:endParaRPr lang="en-US" altLang="ja-JP" sz="1100" dirty="0">
              <a:solidFill>
                <a:schemeClr val="tx1"/>
              </a:solidFill>
            </a:endParaRPr>
          </a:p>
        </p:txBody>
      </p:sp>
      <p:sp>
        <p:nvSpPr>
          <p:cNvPr id="13" name="正方形/長方形 12"/>
          <p:cNvSpPr/>
          <p:nvPr/>
        </p:nvSpPr>
        <p:spPr>
          <a:xfrm>
            <a:off x="7299813" y="6530792"/>
            <a:ext cx="4569800" cy="1261222"/>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100" dirty="0">
                <a:solidFill>
                  <a:schemeClr val="tx1"/>
                </a:solidFill>
              </a:rPr>
              <a:t>①②民間運営の施設であり、こども計画には反映できませんでした。</a:t>
            </a:r>
            <a:endParaRPr kumimoji="1" lang="en-US" altLang="ja-JP" sz="1100" dirty="0">
              <a:solidFill>
                <a:schemeClr val="tx1"/>
              </a:solidFill>
            </a:endParaRPr>
          </a:p>
          <a:p>
            <a:r>
              <a:rPr kumimoji="1" lang="ja-JP" altLang="en-US" sz="1100" dirty="0">
                <a:solidFill>
                  <a:schemeClr val="tx1"/>
                </a:solidFill>
              </a:rPr>
              <a:t>県では公共施設の遊び場の充実や</a:t>
            </a:r>
            <a:r>
              <a:rPr kumimoji="1" lang="en-US" altLang="ja-JP" sz="1100" dirty="0">
                <a:solidFill>
                  <a:schemeClr val="tx1"/>
                </a:solidFill>
              </a:rPr>
              <a:t>(</a:t>
            </a:r>
            <a:r>
              <a:rPr lang="en-US" altLang="ja-JP" sz="1100" dirty="0">
                <a:solidFill>
                  <a:schemeClr val="tx1"/>
                </a:solidFill>
              </a:rPr>
              <a:t>P68)</a:t>
            </a:r>
            <a:r>
              <a:rPr lang="ja-JP" altLang="en-US" sz="1100" dirty="0" err="1">
                <a:solidFill>
                  <a:schemeClr val="tx1"/>
                </a:solidFill>
              </a:rPr>
              <a:t>、</a:t>
            </a:r>
            <a:r>
              <a:rPr lang="ja-JP" altLang="en-US" sz="1100" dirty="0">
                <a:solidFill>
                  <a:schemeClr val="tx1"/>
                </a:solidFill>
              </a:rPr>
              <a:t>自然体験、文化芸術体験、職場体験等の整備及び体験、交流活動等の場の整備</a:t>
            </a:r>
            <a:r>
              <a:rPr lang="en-US" altLang="ja-JP" sz="1100" dirty="0">
                <a:solidFill>
                  <a:schemeClr val="tx1"/>
                </a:solidFill>
              </a:rPr>
              <a:t>(P35)</a:t>
            </a:r>
            <a:r>
              <a:rPr lang="ja-JP" altLang="en-US" sz="1100" dirty="0">
                <a:solidFill>
                  <a:schemeClr val="tx1"/>
                </a:solidFill>
              </a:rPr>
              <a:t>の側面から遊び場を創出していきます。</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特に②については、防犯、交通安全対策、防災意識の向上</a:t>
            </a:r>
            <a:r>
              <a:rPr lang="en-US" altLang="ja-JP" sz="1100" dirty="0">
                <a:solidFill>
                  <a:schemeClr val="tx1"/>
                </a:solidFill>
              </a:rPr>
              <a:t>(P38)</a:t>
            </a:r>
            <a:r>
              <a:rPr lang="ja-JP" altLang="en-US" sz="1100" dirty="0">
                <a:solidFill>
                  <a:schemeClr val="tx1"/>
                </a:solidFill>
              </a:rPr>
              <a:t>を推進している観点からも実現は難しいものと考えられます。</a:t>
            </a:r>
            <a:endParaRPr kumimoji="1" lang="en-US" altLang="ja-JP" sz="1100" dirty="0">
              <a:solidFill>
                <a:schemeClr val="tx1"/>
              </a:solidFill>
            </a:endParaRPr>
          </a:p>
        </p:txBody>
      </p:sp>
      <p:sp>
        <p:nvSpPr>
          <p:cNvPr id="14" name="山形 13"/>
          <p:cNvSpPr/>
          <p:nvPr/>
        </p:nvSpPr>
        <p:spPr>
          <a:xfrm>
            <a:off x="7258048" y="6069826"/>
            <a:ext cx="4611565" cy="359220"/>
          </a:xfrm>
          <a:prstGeom prst="chevron">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反映できなかった理由</a:t>
            </a:r>
          </a:p>
        </p:txBody>
      </p:sp>
      <p:sp>
        <p:nvSpPr>
          <p:cNvPr id="15" name="二等辺三角形 14"/>
          <p:cNvSpPr/>
          <p:nvPr/>
        </p:nvSpPr>
        <p:spPr>
          <a:xfrm rot="5400000">
            <a:off x="6751556" y="7353616"/>
            <a:ext cx="694593"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74444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p:cNvSpPr txBox="1"/>
          <p:nvPr/>
        </p:nvSpPr>
        <p:spPr>
          <a:xfrm>
            <a:off x="-68508" y="1070769"/>
            <a:ext cx="9785839" cy="369332"/>
          </a:xfrm>
          <a:prstGeom prst="rect">
            <a:avLst/>
          </a:prstGeom>
          <a:noFill/>
        </p:spPr>
        <p:txBody>
          <a:bodyPr wrap="square" rtlCol="0">
            <a:spAutoFit/>
          </a:bodyPr>
          <a:lstStyle/>
          <a:p>
            <a:r>
              <a:rPr kumimoji="1" lang="ja-JP" altLang="en-US" b="1" dirty="0"/>
              <a:t>その他意見</a:t>
            </a:r>
          </a:p>
        </p:txBody>
      </p:sp>
      <p:sp>
        <p:nvSpPr>
          <p:cNvPr id="10" name="正方形/長方形 9"/>
          <p:cNvSpPr/>
          <p:nvPr/>
        </p:nvSpPr>
        <p:spPr>
          <a:xfrm>
            <a:off x="345099" y="2050668"/>
            <a:ext cx="6488724" cy="224643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モニター調査第２回</a:t>
            </a:r>
            <a:endParaRPr lang="en-US" altLang="ja-JP" sz="1100" dirty="0">
              <a:solidFill>
                <a:schemeClr val="tx1"/>
              </a:solidFill>
            </a:endParaRPr>
          </a:p>
          <a:p>
            <a:r>
              <a:rPr lang="ja-JP" altLang="en-US" sz="1100" dirty="0">
                <a:solidFill>
                  <a:schemeClr val="tx1"/>
                </a:solidFill>
              </a:rPr>
              <a:t>①大学や塾に行くことをお金を理由で諦めることがないようにして欲しい。 （高校生）</a:t>
            </a:r>
            <a:endParaRPr lang="en-US" altLang="ja-JP" sz="1100" dirty="0">
              <a:solidFill>
                <a:schemeClr val="tx1"/>
              </a:solidFill>
            </a:endParaRPr>
          </a:p>
          <a:p>
            <a:r>
              <a:rPr lang="ja-JP" altLang="en-US" sz="1100" dirty="0">
                <a:solidFill>
                  <a:schemeClr val="tx1"/>
                </a:solidFill>
              </a:rPr>
              <a:t>②高校や大学へのお金が負担となる。（高校生）</a:t>
            </a:r>
            <a:endParaRPr lang="en-US" altLang="ja-JP" sz="1100" dirty="0">
              <a:solidFill>
                <a:schemeClr val="tx1"/>
              </a:solidFill>
            </a:endParaRPr>
          </a:p>
          <a:p>
            <a:r>
              <a:rPr lang="ja-JP" altLang="en-US" sz="1100" dirty="0">
                <a:solidFill>
                  <a:schemeClr val="tx1"/>
                </a:solidFill>
              </a:rPr>
              <a:t>③不登校のこどもが学びに遅れを取らず次回登校時の負担を軽減して欲しい。 （中学生）</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ヒアリング調査・モニター調査の自由意見</a:t>
            </a:r>
            <a:endParaRPr lang="en-US" altLang="ja-JP" sz="1100" dirty="0">
              <a:solidFill>
                <a:schemeClr val="tx1"/>
              </a:solidFill>
            </a:endParaRPr>
          </a:p>
          <a:p>
            <a:r>
              <a:rPr lang="ja-JP" altLang="en-US" sz="1100" dirty="0">
                <a:solidFill>
                  <a:schemeClr val="tx1"/>
                </a:solidFill>
              </a:rPr>
              <a:t>④周囲に街灯が少ない。 （中学生）</a:t>
            </a:r>
            <a:endParaRPr lang="en-US" altLang="ja-JP" sz="1100" dirty="0">
              <a:solidFill>
                <a:schemeClr val="tx1"/>
              </a:solidFill>
            </a:endParaRPr>
          </a:p>
          <a:p>
            <a:r>
              <a:rPr lang="ja-JP" altLang="en-US" sz="1100" dirty="0">
                <a:solidFill>
                  <a:schemeClr val="tx1"/>
                </a:solidFill>
              </a:rPr>
              <a:t>⑤海、山、川、森など自然が多い場所が楽しい。（小学生、中学生、高校生、大学生）</a:t>
            </a:r>
            <a:endParaRPr lang="en-US" altLang="ja-JP" sz="1100" dirty="0">
              <a:solidFill>
                <a:schemeClr val="tx1"/>
              </a:solidFill>
            </a:endParaRPr>
          </a:p>
          <a:p>
            <a:r>
              <a:rPr lang="ja-JP" altLang="en-US" sz="1100" dirty="0">
                <a:solidFill>
                  <a:schemeClr val="tx1"/>
                </a:solidFill>
              </a:rPr>
              <a:t>⑥学校の校則を無くしたい、ルールが多い。（小学生）</a:t>
            </a:r>
            <a:endParaRPr lang="en-US" altLang="ja-JP" sz="1100" dirty="0">
              <a:solidFill>
                <a:schemeClr val="tx1"/>
              </a:solidFill>
            </a:endParaRPr>
          </a:p>
          <a:p>
            <a:r>
              <a:rPr lang="ja-JP" altLang="en-US" sz="1100" dirty="0">
                <a:solidFill>
                  <a:schemeClr val="tx1"/>
                </a:solidFill>
              </a:rPr>
              <a:t>⑦男女平等に扱って欲しい。差別をしないで欲しい。（小学生）</a:t>
            </a:r>
            <a:endParaRPr lang="en-US" altLang="ja-JP" sz="1100" dirty="0">
              <a:solidFill>
                <a:schemeClr val="tx1"/>
              </a:solidFill>
            </a:endParaRPr>
          </a:p>
          <a:p>
            <a:endParaRPr kumimoji="1" lang="en-US" altLang="ja-JP" sz="1100" dirty="0">
              <a:solidFill>
                <a:schemeClr val="tx1"/>
              </a:solidFill>
            </a:endParaRPr>
          </a:p>
        </p:txBody>
      </p:sp>
      <p:sp>
        <p:nvSpPr>
          <p:cNvPr id="12" name="二等辺三角形 11"/>
          <p:cNvSpPr/>
          <p:nvPr/>
        </p:nvSpPr>
        <p:spPr>
          <a:xfrm rot="5400000">
            <a:off x="6689333" y="2895060"/>
            <a:ext cx="694593"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p:cNvSpPr/>
          <p:nvPr/>
        </p:nvSpPr>
        <p:spPr>
          <a:xfrm>
            <a:off x="7324929" y="1915679"/>
            <a:ext cx="4591455" cy="4320477"/>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kumimoji="1" lang="en-US" altLang="ja-JP" dirty="0">
              <a:solidFill>
                <a:schemeClr val="tx1"/>
              </a:solidFill>
            </a:endParaRPr>
          </a:p>
          <a:p>
            <a:r>
              <a:rPr lang="ja-JP" altLang="en-US" sz="1100" dirty="0">
                <a:solidFill>
                  <a:schemeClr val="tx1"/>
                </a:solidFill>
              </a:rPr>
              <a:t>①②</a:t>
            </a:r>
            <a:r>
              <a:rPr lang="en-US" altLang="ja-JP" sz="1100" dirty="0">
                <a:solidFill>
                  <a:schemeClr val="tx1"/>
                </a:solidFill>
              </a:rPr>
              <a:t>P40</a:t>
            </a:r>
            <a:r>
              <a:rPr lang="ja-JP" altLang="en-US" sz="1100" dirty="0">
                <a:solidFill>
                  <a:schemeClr val="tx1"/>
                </a:solidFill>
              </a:rPr>
              <a:t>に意見を掲載しました。</a:t>
            </a:r>
            <a:endParaRPr lang="en-US" altLang="ja-JP" sz="1100" dirty="0">
              <a:solidFill>
                <a:schemeClr val="tx1"/>
              </a:solidFill>
            </a:endParaRPr>
          </a:p>
          <a:p>
            <a:r>
              <a:rPr lang="ja-JP" altLang="en-US" sz="1100" dirty="0">
                <a:solidFill>
                  <a:schemeClr val="tx1"/>
                </a:solidFill>
              </a:rPr>
              <a:t>③</a:t>
            </a:r>
            <a:r>
              <a:rPr lang="en-US" altLang="ja-JP" sz="1100" dirty="0">
                <a:solidFill>
                  <a:schemeClr val="tx1"/>
                </a:solidFill>
              </a:rPr>
              <a:t>P63</a:t>
            </a:r>
            <a:r>
              <a:rPr lang="ja-JP" altLang="en-US" sz="1100" dirty="0">
                <a:solidFill>
                  <a:schemeClr val="tx1"/>
                </a:solidFill>
              </a:rPr>
              <a:t>に意見を掲載しました。</a:t>
            </a:r>
            <a:endParaRPr lang="en-US" altLang="ja-JP" sz="1100" dirty="0">
              <a:solidFill>
                <a:schemeClr val="tx1"/>
              </a:solidFill>
            </a:endParaRPr>
          </a:p>
          <a:p>
            <a:endParaRPr lang="en-US" altLang="ja-JP" sz="1100" dirty="0">
              <a:solidFill>
                <a:schemeClr val="tx1"/>
              </a:solidFill>
            </a:endParaRPr>
          </a:p>
          <a:p>
            <a:r>
              <a:rPr lang="ja-JP" altLang="en-US" sz="1100" dirty="0">
                <a:solidFill>
                  <a:schemeClr val="tx1"/>
                </a:solidFill>
              </a:rPr>
              <a:t>県では今後</a:t>
            </a:r>
            <a:endParaRPr lang="en-US" altLang="ja-JP" sz="1100" dirty="0">
              <a:solidFill>
                <a:schemeClr val="tx1"/>
              </a:solidFill>
            </a:endParaRPr>
          </a:p>
          <a:p>
            <a:r>
              <a:rPr lang="ja-JP" altLang="en-US" sz="1400" b="1" dirty="0">
                <a:solidFill>
                  <a:schemeClr val="tx1"/>
                </a:solidFill>
              </a:rPr>
              <a:t>①②全てのこどもが家庭の経済状況にかかわらず質の高い教育を受け、魅力や可能性を最大限に伸ばして、それぞれの夢に挑戦できるよう支援します。</a:t>
            </a:r>
            <a:r>
              <a:rPr lang="en-US" altLang="ja-JP" sz="1400" b="1" dirty="0">
                <a:solidFill>
                  <a:schemeClr val="tx1"/>
                </a:solidFill>
              </a:rPr>
              <a:t>P45(</a:t>
            </a:r>
            <a:r>
              <a:rPr lang="ja-JP" altLang="en-US" sz="1400" b="1" dirty="0">
                <a:solidFill>
                  <a:schemeClr val="tx1"/>
                </a:solidFill>
              </a:rPr>
              <a:t>ア</a:t>
            </a:r>
            <a:r>
              <a:rPr lang="en-US" altLang="ja-JP" sz="1400" b="1" dirty="0">
                <a:solidFill>
                  <a:schemeClr val="tx1"/>
                </a:solidFill>
              </a:rPr>
              <a:t>)</a:t>
            </a:r>
            <a:r>
              <a:rPr lang="ja-JP" altLang="en-US" sz="1400" b="1" dirty="0">
                <a:solidFill>
                  <a:schemeClr val="tx1"/>
                </a:solidFill>
              </a:rPr>
              <a:t>教育の支援</a:t>
            </a:r>
            <a:endParaRPr lang="en-US" altLang="ja-JP" sz="1400" b="1" dirty="0">
              <a:solidFill>
                <a:schemeClr val="tx1"/>
              </a:solidFill>
            </a:endParaRPr>
          </a:p>
          <a:p>
            <a:r>
              <a:rPr lang="ja-JP" altLang="en-US" sz="1400" b="1" dirty="0">
                <a:solidFill>
                  <a:schemeClr val="tx1"/>
                </a:solidFill>
              </a:rPr>
              <a:t>③全てのこどもが教育を受ける機会を確保できるよう、学びを希望したときに学びにアクセスできる環境を整備します。</a:t>
            </a:r>
            <a:r>
              <a:rPr lang="en-US" altLang="ja-JP" sz="1400" b="1" dirty="0">
                <a:solidFill>
                  <a:schemeClr val="tx1"/>
                </a:solidFill>
              </a:rPr>
              <a:t>P63(</a:t>
            </a:r>
            <a:r>
              <a:rPr lang="ja-JP" altLang="en-US" sz="1400" b="1" dirty="0">
                <a:solidFill>
                  <a:schemeClr val="tx1"/>
                </a:solidFill>
              </a:rPr>
              <a:t>イ</a:t>
            </a:r>
            <a:r>
              <a:rPr lang="en-US" altLang="ja-JP" sz="1400" b="1" dirty="0">
                <a:solidFill>
                  <a:schemeClr val="tx1"/>
                </a:solidFill>
              </a:rPr>
              <a:t>)</a:t>
            </a:r>
            <a:r>
              <a:rPr lang="ja-JP" altLang="en-US" sz="1400" b="1" dirty="0">
                <a:solidFill>
                  <a:schemeClr val="tx1"/>
                </a:solidFill>
              </a:rPr>
              <a:t>不登校のこどもへの支援</a:t>
            </a:r>
            <a:endParaRPr lang="en-US" altLang="ja-JP" sz="1400" b="1" dirty="0">
              <a:solidFill>
                <a:schemeClr val="tx1"/>
              </a:solidFill>
            </a:endParaRPr>
          </a:p>
          <a:p>
            <a:r>
              <a:rPr lang="ja-JP" altLang="en-US" sz="1400" b="1" dirty="0">
                <a:solidFill>
                  <a:schemeClr val="tx1"/>
                </a:solidFill>
              </a:rPr>
              <a:t>④こどもや若者、子育て家庭が居場所としている公共施設の充実を図ります。</a:t>
            </a:r>
            <a:endParaRPr lang="en-US" altLang="ja-JP" sz="1400" b="1" dirty="0">
              <a:solidFill>
                <a:schemeClr val="tx1"/>
              </a:solidFill>
            </a:endParaRPr>
          </a:p>
          <a:p>
            <a:r>
              <a:rPr lang="ja-JP" altLang="en-US" sz="1400" b="1" dirty="0">
                <a:solidFill>
                  <a:schemeClr val="tx1"/>
                </a:solidFill>
              </a:rPr>
              <a:t>⑤こどもの発達段階に応じた自然体験の充実を図ります。</a:t>
            </a:r>
            <a:r>
              <a:rPr lang="en-US" altLang="ja-JP" sz="1400" b="1" dirty="0">
                <a:solidFill>
                  <a:schemeClr val="tx1"/>
                </a:solidFill>
              </a:rPr>
              <a:t>P35(</a:t>
            </a:r>
            <a:r>
              <a:rPr lang="ja-JP" altLang="en-US" sz="1400" b="1" dirty="0">
                <a:solidFill>
                  <a:schemeClr val="tx1"/>
                </a:solidFill>
              </a:rPr>
              <a:t>ア</a:t>
            </a:r>
            <a:r>
              <a:rPr lang="en-US" altLang="ja-JP" sz="1400" b="1" dirty="0">
                <a:solidFill>
                  <a:schemeClr val="tx1"/>
                </a:solidFill>
              </a:rPr>
              <a:t>)a</a:t>
            </a:r>
            <a:r>
              <a:rPr lang="ja-JP" altLang="en-US" sz="1400" b="1" dirty="0">
                <a:solidFill>
                  <a:schemeClr val="tx1"/>
                </a:solidFill>
              </a:rPr>
              <a:t>　自然体験、文化芸術体験、職場体験等の体験活動の推進</a:t>
            </a:r>
            <a:endParaRPr lang="en-US" altLang="ja-JP" sz="1400" b="1" dirty="0">
              <a:solidFill>
                <a:schemeClr val="tx1"/>
              </a:solidFill>
            </a:endParaRPr>
          </a:p>
          <a:p>
            <a:r>
              <a:rPr lang="ja-JP" altLang="en-US" sz="1400" b="1" dirty="0">
                <a:solidFill>
                  <a:schemeClr val="tx1"/>
                </a:solidFill>
              </a:rPr>
              <a:t>⑥⑦こどもが自ら校則を考える仕組みを構築し、研修等による、教職員の体罰や不適切指導の防止に取り組みます。</a:t>
            </a:r>
            <a:r>
              <a:rPr lang="en-US" altLang="ja-JP" sz="1400" b="1" dirty="0">
                <a:solidFill>
                  <a:schemeClr val="tx1"/>
                </a:solidFill>
              </a:rPr>
              <a:t>P39(</a:t>
            </a:r>
            <a:r>
              <a:rPr lang="ja-JP" altLang="en-US" sz="1400" b="1" dirty="0">
                <a:solidFill>
                  <a:schemeClr val="tx1"/>
                </a:solidFill>
              </a:rPr>
              <a:t>エ</a:t>
            </a:r>
            <a:r>
              <a:rPr lang="en-US" altLang="ja-JP" sz="1400" b="1" dirty="0">
                <a:solidFill>
                  <a:schemeClr val="tx1"/>
                </a:solidFill>
              </a:rPr>
              <a:t>)</a:t>
            </a:r>
            <a:r>
              <a:rPr lang="ja-JP" altLang="en-US" sz="1400" b="1" dirty="0">
                <a:solidFill>
                  <a:schemeClr val="tx1"/>
                </a:solidFill>
              </a:rPr>
              <a:t>不合理な校則の見直し、体罰や不適切な指導の防止</a:t>
            </a:r>
            <a:endParaRPr lang="en-US" altLang="ja-JP" sz="1400" b="1" dirty="0">
              <a:solidFill>
                <a:schemeClr val="tx1"/>
              </a:solidFill>
            </a:endParaRPr>
          </a:p>
          <a:p>
            <a:endParaRPr lang="en-US" altLang="ja-JP" sz="1100" dirty="0">
              <a:solidFill>
                <a:schemeClr val="tx1"/>
              </a:solidFill>
            </a:endParaRPr>
          </a:p>
          <a:p>
            <a:endParaRPr lang="en-US" altLang="ja-JP" sz="1100" dirty="0">
              <a:solidFill>
                <a:schemeClr val="tx1"/>
              </a:solidFill>
            </a:endParaRPr>
          </a:p>
        </p:txBody>
      </p:sp>
      <p:sp>
        <p:nvSpPr>
          <p:cNvPr id="18" name="正方形/長方形 17"/>
          <p:cNvSpPr/>
          <p:nvPr/>
        </p:nvSpPr>
        <p:spPr>
          <a:xfrm>
            <a:off x="2402499" y="1915679"/>
            <a:ext cx="1538654" cy="266576"/>
          </a:xfrm>
          <a:prstGeom prst="rec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b="1" dirty="0"/>
              <a:t>その他</a:t>
            </a:r>
          </a:p>
        </p:txBody>
      </p:sp>
      <p:sp>
        <p:nvSpPr>
          <p:cNvPr id="19" name="ホームベース 18"/>
          <p:cNvSpPr/>
          <p:nvPr/>
        </p:nvSpPr>
        <p:spPr>
          <a:xfrm>
            <a:off x="345099" y="1440101"/>
            <a:ext cx="6488724" cy="359220"/>
          </a:xfrm>
          <a:prstGeom prst="homePlate">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t>こども</a:t>
            </a:r>
            <a:r>
              <a:rPr lang="ja-JP" altLang="en-US" b="1" dirty="0">
                <a:solidFill>
                  <a:schemeClr val="bg1"/>
                </a:solidFill>
              </a:rPr>
              <a:t>や</a:t>
            </a:r>
            <a:r>
              <a:rPr kumimoji="1" lang="ja-JP" altLang="en-US" b="1" dirty="0"/>
              <a:t>若者の意見</a:t>
            </a:r>
          </a:p>
        </p:txBody>
      </p:sp>
      <p:sp>
        <p:nvSpPr>
          <p:cNvPr id="20" name="山形 19"/>
          <p:cNvSpPr/>
          <p:nvPr/>
        </p:nvSpPr>
        <p:spPr>
          <a:xfrm>
            <a:off x="7302011" y="1440101"/>
            <a:ext cx="4611565" cy="359220"/>
          </a:xfrm>
          <a:prstGeom prst="chevron">
            <a:avLst/>
          </a:prstGeom>
          <a:solidFill>
            <a:schemeClr val="accent6">
              <a:lumMod val="60000"/>
              <a:lumOff val="40000"/>
            </a:schemeClr>
          </a:solidFill>
          <a:ln>
            <a:solidFill>
              <a:schemeClr val="accent6">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反映状況</a:t>
            </a:r>
          </a:p>
        </p:txBody>
      </p:sp>
      <p:sp>
        <p:nvSpPr>
          <p:cNvPr id="11" name="正方形/長方形 10"/>
          <p:cNvSpPr/>
          <p:nvPr/>
        </p:nvSpPr>
        <p:spPr>
          <a:xfrm>
            <a:off x="7361194" y="6839271"/>
            <a:ext cx="4569800" cy="937449"/>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①②③家庭環境や学校の考え方、発達段階に応じた個々の事情が大きく影響するため計画には反映できませんでした。間接的ですが、</a:t>
            </a:r>
            <a:r>
              <a:rPr lang="en-US" altLang="ja-JP" sz="1100" dirty="0">
                <a:solidFill>
                  <a:schemeClr val="tx1"/>
                </a:solidFill>
              </a:rPr>
              <a:t>P28(2</a:t>
            </a:r>
            <a:r>
              <a:rPr lang="ja-JP" altLang="en-US" sz="1100" dirty="0">
                <a:solidFill>
                  <a:schemeClr val="tx1"/>
                </a:solidFill>
              </a:rPr>
              <a:t>）こどもや若者の意見表明と社会参画において、こどもの意見を聞く重要性を記載しています。</a:t>
            </a:r>
            <a:endParaRPr lang="en-US" altLang="ja-JP" sz="1100" dirty="0">
              <a:solidFill>
                <a:schemeClr val="tx1"/>
              </a:solidFill>
            </a:endParaRPr>
          </a:p>
          <a:p>
            <a:endParaRPr lang="en-US" altLang="ja-JP" sz="1100" dirty="0">
              <a:solidFill>
                <a:schemeClr val="tx1"/>
              </a:solidFill>
            </a:endParaRPr>
          </a:p>
        </p:txBody>
      </p:sp>
      <p:sp>
        <p:nvSpPr>
          <p:cNvPr id="14" name="山形 13"/>
          <p:cNvSpPr/>
          <p:nvPr/>
        </p:nvSpPr>
        <p:spPr>
          <a:xfrm>
            <a:off x="7379224" y="6338517"/>
            <a:ext cx="4611565" cy="359220"/>
          </a:xfrm>
          <a:prstGeom prst="chevron">
            <a:avLst/>
          </a:prstGeom>
          <a:solidFill>
            <a:schemeClr val="accent5">
              <a:lumMod val="40000"/>
              <a:lumOff val="60000"/>
            </a:schemeClr>
          </a:solidFill>
          <a:ln>
            <a:solidFill>
              <a:schemeClr val="accent5">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b="1" dirty="0"/>
              <a:t>反映できなかった理由</a:t>
            </a:r>
          </a:p>
        </p:txBody>
      </p:sp>
      <p:sp>
        <p:nvSpPr>
          <p:cNvPr id="15" name="正方形/長方形 14"/>
          <p:cNvSpPr/>
          <p:nvPr/>
        </p:nvSpPr>
        <p:spPr>
          <a:xfrm>
            <a:off x="459556" y="6616845"/>
            <a:ext cx="6488724" cy="11641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100" dirty="0">
                <a:solidFill>
                  <a:schemeClr val="tx1"/>
                </a:solidFill>
              </a:rPr>
              <a:t>①娯楽品（ゲーム、カード等）をもっと買いたい。お小遣いをあげて欲しい。</a:t>
            </a:r>
            <a:endParaRPr lang="en-US" altLang="ja-JP" sz="1100" dirty="0">
              <a:solidFill>
                <a:schemeClr val="tx1"/>
              </a:solidFill>
            </a:endParaRPr>
          </a:p>
          <a:p>
            <a:r>
              <a:rPr lang="ja-JP" altLang="en-US" sz="1100" dirty="0">
                <a:solidFill>
                  <a:schemeClr val="tx1"/>
                </a:solidFill>
              </a:rPr>
              <a:t>②勉強が嫌だ。宿題が多すぎる。授業の時間をもっと短くして欲しい。</a:t>
            </a:r>
            <a:endParaRPr lang="en-US" altLang="ja-JP" sz="1100" dirty="0">
              <a:solidFill>
                <a:schemeClr val="tx1"/>
              </a:solidFill>
            </a:endParaRPr>
          </a:p>
          <a:p>
            <a:r>
              <a:rPr lang="ja-JP" altLang="en-US" sz="1100" dirty="0">
                <a:solidFill>
                  <a:schemeClr val="tx1"/>
                </a:solidFill>
              </a:rPr>
              <a:t>③親は理不尽だ。大人だからといって偉そうにするのを止めて欲しい。</a:t>
            </a:r>
            <a:endParaRPr lang="en-US" altLang="ja-JP" sz="1100" dirty="0">
              <a:solidFill>
                <a:schemeClr val="tx1"/>
              </a:solidFill>
            </a:endParaRPr>
          </a:p>
        </p:txBody>
      </p:sp>
      <p:sp>
        <p:nvSpPr>
          <p:cNvPr id="16" name="二等辺三角形 15"/>
          <p:cNvSpPr/>
          <p:nvPr/>
        </p:nvSpPr>
        <p:spPr>
          <a:xfrm rot="5400000">
            <a:off x="6797715" y="7092385"/>
            <a:ext cx="694593" cy="298938"/>
          </a:xfrm>
          <a:prstGeom prst="triangle">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108225397"/>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12540</TotalTime>
  <Words>3141</Words>
  <Application>Microsoft Office PowerPoint</Application>
  <PresentationFormat>ユーザー設定</PresentationFormat>
  <Paragraphs>402</Paragraphs>
  <Slides>6</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Meiryo UI</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Wakayama Prefecture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令和4年度県勢活性化企画調整費（第1回目）の取扱について</dc:title>
  <dc:creator>129861</dc:creator>
  <cp:lastModifiedBy>126497</cp:lastModifiedBy>
  <cp:revision>780</cp:revision>
  <cp:lastPrinted>2024-12-24T02:05:30Z</cp:lastPrinted>
  <dcterms:created xsi:type="dcterms:W3CDTF">2022-05-23T04:42:25Z</dcterms:created>
  <dcterms:modified xsi:type="dcterms:W3CDTF">2024-12-24T02:06:08Z</dcterms:modified>
</cp:coreProperties>
</file>