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Lst>
  <p:notesMasterIdLst>
    <p:notesMasterId r:id="rId20"/>
  </p:notesMasterIdLst>
  <p:handoutMasterIdLst>
    <p:handoutMasterId r:id="rId21"/>
  </p:handoutMasterIdLst>
  <p:sldIdLst>
    <p:sldId id="264" r:id="rId3"/>
    <p:sldId id="263" r:id="rId4"/>
    <p:sldId id="271" r:id="rId5"/>
    <p:sldId id="256" r:id="rId6"/>
    <p:sldId id="257" r:id="rId7"/>
    <p:sldId id="258" r:id="rId8"/>
    <p:sldId id="259" r:id="rId9"/>
    <p:sldId id="260" r:id="rId10"/>
    <p:sldId id="261" r:id="rId11"/>
    <p:sldId id="262" r:id="rId12"/>
    <p:sldId id="272" r:id="rId13"/>
    <p:sldId id="268" r:id="rId14"/>
    <p:sldId id="269" r:id="rId15"/>
    <p:sldId id="270" r:id="rId16"/>
    <p:sldId id="265" r:id="rId17"/>
    <p:sldId id="266" r:id="rId18"/>
    <p:sldId id="267" r:id="rId1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4813"/>
          </a:xfrm>
          <a:prstGeom prst="rect">
            <a:avLst/>
          </a:prstGeom>
        </p:spPr>
        <p:txBody>
          <a:bodyPr vert="horz" lIns="90644" tIns="45322" rIns="90644" bIns="45322" rtlCol="0"/>
          <a:lstStyle>
            <a:lvl1pPr algn="r">
              <a:defRPr sz="1200"/>
            </a:lvl1pPr>
          </a:lstStyle>
          <a:p>
            <a:fld id="{2D0BE3A7-061D-4869-A254-E85582D162C7}" type="datetimeFigureOut">
              <a:rPr kumimoji="1" lang="ja-JP" altLang="en-US" smtClean="0"/>
              <a:t>2024/5/31</a:t>
            </a:fld>
            <a:endParaRPr kumimoji="1" lang="ja-JP" altLang="en-US"/>
          </a:p>
        </p:txBody>
      </p:sp>
      <p:sp>
        <p:nvSpPr>
          <p:cNvPr id="4" name="フッター プレースホルダー 3"/>
          <p:cNvSpPr>
            <a:spLocks noGrp="1"/>
          </p:cNvSpPr>
          <p:nvPr>
            <p:ph type="ftr" sz="quarter" idx="2"/>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fld id="{B8BD6475-9D6D-4AD3-AFF8-744F58482B02}" type="slidenum">
              <a:rPr kumimoji="1" lang="ja-JP" altLang="en-US" smtClean="0"/>
              <a:t>‹#›</a:t>
            </a:fld>
            <a:endParaRPr kumimoji="1" lang="ja-JP" altLang="en-US"/>
          </a:p>
        </p:txBody>
      </p:sp>
    </p:spTree>
    <p:extLst>
      <p:ext uri="{BB962C8B-B14F-4D97-AF65-F5344CB8AC3E}">
        <p14:creationId xmlns:p14="http://schemas.microsoft.com/office/powerpoint/2010/main" val="651967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2" y="0"/>
            <a:ext cx="2918621" cy="494813"/>
          </a:xfrm>
          <a:prstGeom prst="rect">
            <a:avLst/>
          </a:prstGeom>
        </p:spPr>
        <p:txBody>
          <a:bodyPr vert="horz" lIns="90644" tIns="45322" rIns="90644" bIns="45322" rtlCol="0"/>
          <a:lstStyle>
            <a:lvl1pPr algn="r">
              <a:defRPr sz="1200"/>
            </a:lvl1pPr>
          </a:lstStyle>
          <a:p>
            <a:fld id="{C4A155E1-7EFF-4DD8-9B5A-3A3E602CDC58}" type="datetimeFigureOut">
              <a:rPr kumimoji="1" lang="ja-JP" altLang="en-US" smtClean="0"/>
              <a:t>2024/5/31</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891" y="4747996"/>
            <a:ext cx="5387982" cy="3884437"/>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2" y="9371501"/>
            <a:ext cx="2918621" cy="494813"/>
          </a:xfrm>
          <a:prstGeom prst="rect">
            <a:avLst/>
          </a:prstGeom>
        </p:spPr>
        <p:txBody>
          <a:bodyPr vert="horz" lIns="90644" tIns="45322" rIns="90644" bIns="45322" rtlCol="0" anchor="b"/>
          <a:lstStyle>
            <a:lvl1pPr algn="r">
              <a:defRPr sz="1200"/>
            </a:lvl1pPr>
          </a:lstStyle>
          <a:p>
            <a:fld id="{445D45DC-1807-437D-8D2D-2BB6ADFEEECF}" type="slidenum">
              <a:rPr kumimoji="1" lang="ja-JP" altLang="en-US" smtClean="0"/>
              <a:t>‹#›</a:t>
            </a:fld>
            <a:endParaRPr kumimoji="1" lang="ja-JP" altLang="en-US"/>
          </a:p>
        </p:txBody>
      </p:sp>
    </p:spTree>
    <p:extLst>
      <p:ext uri="{BB962C8B-B14F-4D97-AF65-F5344CB8AC3E}">
        <p14:creationId xmlns:p14="http://schemas.microsoft.com/office/powerpoint/2010/main" val="42235357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5D45DC-1807-437D-8D2D-2BB6ADFEEECF}" type="slidenum">
              <a:rPr kumimoji="1" lang="ja-JP" altLang="en-US" smtClean="0"/>
              <a:t>9</a:t>
            </a:fld>
            <a:endParaRPr kumimoji="1" lang="ja-JP" altLang="en-US"/>
          </a:p>
        </p:txBody>
      </p:sp>
    </p:spTree>
    <p:extLst>
      <p:ext uri="{BB962C8B-B14F-4D97-AF65-F5344CB8AC3E}">
        <p14:creationId xmlns:p14="http://schemas.microsoft.com/office/powerpoint/2010/main" val="184286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41851" y="4542144"/>
            <a:ext cx="5640366" cy="4519773"/>
          </a:xfrm>
        </p:spPr>
        <p:txBody>
          <a:bodyPr/>
          <a:lstStyle/>
          <a:p>
            <a:endParaRPr kumimoji="1" lang="en-US" altLang="ja-JP" dirty="0" smtClean="0">
              <a:ea typeface="ＭＳ Ｐ明朝" panose="02020600040205080304" pitchFamily="18" charset="-128"/>
            </a:endParaRPr>
          </a:p>
          <a:p>
            <a:r>
              <a:rPr lang="ja-JP" altLang="en-US" sz="1100" dirty="0">
                <a:latin typeface="HG丸ｺﾞｼｯｸM-PRO" panose="020F0600000000000000" pitchFamily="50" charset="-128"/>
                <a:ea typeface="HG丸ｺﾞｼｯｸM-PRO" panose="020F0600000000000000" pitchFamily="50" charset="-128"/>
              </a:rPr>
              <a:t>●　続いて、昨年度実施しました子供の生活実態調査について結果をご報告いたします。</a:t>
            </a:r>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この調査は、平成</a:t>
            </a:r>
            <a:r>
              <a:rPr lang="en-US" altLang="ja-JP" sz="1100" dirty="0">
                <a:latin typeface="HG丸ｺﾞｼｯｸM-PRO" panose="020F0600000000000000" pitchFamily="50" charset="-128"/>
                <a:ea typeface="HG丸ｺﾞｼｯｸM-PRO" panose="020F0600000000000000" pitchFamily="50" charset="-128"/>
              </a:rPr>
              <a:t>30</a:t>
            </a:r>
            <a:r>
              <a:rPr lang="ja-JP" altLang="en-US" sz="1100" dirty="0">
                <a:latin typeface="HG丸ｺﾞｼｯｸM-PRO" panose="020F0600000000000000" pitchFamily="50" charset="-128"/>
                <a:ea typeface="HG丸ｺﾞｼｯｸM-PRO" panose="020F0600000000000000" pitchFamily="50" charset="-128"/>
              </a:rPr>
              <a:t>（</a:t>
            </a:r>
            <a:r>
              <a:rPr lang="en-US" altLang="ja-JP" sz="1100" dirty="0">
                <a:latin typeface="HG丸ｺﾞｼｯｸM-PRO" panose="020F0600000000000000" pitchFamily="50" charset="-128"/>
                <a:ea typeface="HG丸ｺﾞｼｯｸM-PRO" panose="020F0600000000000000" pitchFamily="50" charset="-128"/>
              </a:rPr>
              <a:t>2018</a:t>
            </a:r>
            <a:r>
              <a:rPr lang="ja-JP" altLang="en-US"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年に次いで２回目となるもので小学</a:t>
            </a:r>
            <a:r>
              <a:rPr lang="en-US" altLang="ja-JP" sz="1100" dirty="0">
                <a:latin typeface="HG丸ｺﾞｼｯｸM-PRO" panose="020F0600000000000000" pitchFamily="50" charset="-128"/>
                <a:ea typeface="HG丸ｺﾞｼｯｸM-PRO" panose="020F0600000000000000" pitchFamily="50" charset="-128"/>
              </a:rPr>
              <a:t>5</a:t>
            </a:r>
            <a:r>
              <a:rPr lang="ja-JP" altLang="en-US" sz="1100" dirty="0">
                <a:latin typeface="HG丸ｺﾞｼｯｸM-PRO" panose="020F0600000000000000" pitchFamily="50" charset="-128"/>
                <a:ea typeface="HG丸ｺﾞｼｯｸM-PRO" panose="020F0600000000000000" pitchFamily="50" charset="-128"/>
              </a:rPr>
              <a:t>年生と中学２年生の全員とその保護者全員</a:t>
            </a:r>
            <a:r>
              <a:rPr lang="ja-JP" altLang="en-US" sz="1100" dirty="0">
                <a:latin typeface="HG丸ｺﾞｼｯｸM-PRO" panose="020F0600000000000000" pitchFamily="50" charset="-128"/>
                <a:ea typeface="HG丸ｺﾞｼｯｸM-PRO" panose="020F0600000000000000" pitchFamily="50" charset="-128"/>
              </a:rPr>
              <a:t>、そして、主任児童委員さんにもご協力いただきましたが、</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こどもの</a:t>
            </a:r>
            <a:r>
              <a:rPr lang="ja-JP" altLang="en-US" sz="1100" dirty="0">
                <a:latin typeface="HG丸ｺﾞｼｯｸM-PRO" panose="020F0600000000000000" pitchFamily="50" charset="-128"/>
                <a:ea typeface="HG丸ｺﾞｼｯｸM-PRO" panose="020F0600000000000000" pitchFamily="50" charset="-128"/>
              </a:rPr>
              <a:t>支援機関従事者を対象に、「子供の生活実態調査」を実施しました。</a:t>
            </a:r>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調査結果から、世帯の経済状況が</a:t>
            </a:r>
            <a:r>
              <a:rPr lang="ja-JP" altLang="en-US" sz="1100" dirty="0">
                <a:latin typeface="HG丸ｺﾞｼｯｸM-PRO" panose="020F0600000000000000" pitchFamily="50" charset="-128"/>
                <a:ea typeface="HG丸ｺﾞｼｯｸM-PRO" panose="020F0600000000000000" pitchFamily="50" charset="-128"/>
              </a:rPr>
              <a:t>、こどもの</a:t>
            </a:r>
            <a:r>
              <a:rPr lang="ja-JP" altLang="en-US" sz="1100" dirty="0">
                <a:latin typeface="HG丸ｺﾞｼｯｸM-PRO" panose="020F0600000000000000" pitchFamily="50" charset="-128"/>
                <a:ea typeface="HG丸ｺﾞｼｯｸM-PRO" panose="020F0600000000000000" pitchFamily="50" charset="-128"/>
              </a:rPr>
              <a:t>学習や生活面、社会性等に様々な影響</a:t>
            </a:r>
            <a:r>
              <a:rPr lang="ja-JP" altLang="en-US" sz="1100" dirty="0">
                <a:latin typeface="HG丸ｺﾞｼｯｸM-PRO" panose="020F0600000000000000" pitchFamily="50" charset="-128"/>
                <a:ea typeface="HG丸ｺﾞｼｯｸM-PRO" panose="020F0600000000000000" pitchFamily="50" charset="-128"/>
              </a:rPr>
              <a:t>を及ぼして</a:t>
            </a:r>
            <a:r>
              <a:rPr lang="ja-JP" altLang="en-US" sz="1100" dirty="0">
                <a:latin typeface="HG丸ｺﾞｼｯｸM-PRO" panose="020F0600000000000000" pitchFamily="50" charset="-128"/>
                <a:ea typeface="HG丸ｺﾞｼｯｸM-PRO" panose="020F0600000000000000" pitchFamily="50" charset="-128"/>
              </a:rPr>
              <a:t>いることがわかりました。</a:t>
            </a:r>
            <a:endParaRPr lang="en-US" altLang="ja-JP" sz="1100" dirty="0">
              <a:latin typeface="HG丸ｺﾞｼｯｸM-PRO" panose="020F0600000000000000" pitchFamily="50" charset="-128"/>
              <a:ea typeface="HG丸ｺﾞｼｯｸM-PRO" panose="020F0600000000000000" pitchFamily="50" charset="-128"/>
            </a:endParaRPr>
          </a:p>
          <a:p>
            <a:endParaRPr kumimoji="1" lang="en-US" altLang="ja-JP" dirty="0" smtClean="0">
              <a:latin typeface="ＭＳ Ｐ明朝" panose="02020600040205080304" pitchFamily="18" charset="-128"/>
              <a:ea typeface="ＭＳ Ｐ明朝" panose="02020600040205080304" pitchFamily="18" charset="-128"/>
            </a:endParaRPr>
          </a:p>
          <a:p>
            <a:endParaRPr kumimoji="1" lang="en-US" altLang="ja-JP" dirty="0" smtClean="0">
              <a:latin typeface="ＭＳ Ｐ明朝" panose="02020600040205080304" pitchFamily="18" charset="-128"/>
              <a:ea typeface="ＭＳ Ｐ明朝" panose="02020600040205080304" pitchFamily="18" charset="-128"/>
            </a:endParaRPr>
          </a:p>
          <a:p>
            <a:r>
              <a:rPr lang="en-US" altLang="ja-JP" sz="1100" dirty="0">
                <a:latin typeface="ＭＳ Ｐ明朝" panose="02020600040205080304" pitchFamily="18" charset="-128"/>
                <a:ea typeface="ＭＳ Ｐ明朝" panose="02020600040205080304" pitchFamily="18" charset="-128"/>
              </a:rPr>
              <a:t>&lt;</a:t>
            </a:r>
            <a:r>
              <a:rPr lang="ja-JP" altLang="en-US" sz="1100" dirty="0">
                <a:latin typeface="ＭＳ Ｐ明朝" panose="02020600040205080304" pitchFamily="18" charset="-128"/>
                <a:ea typeface="ＭＳ Ｐ明朝" panose="02020600040205080304" pitchFamily="18" charset="-128"/>
              </a:rPr>
              <a:t>参考</a:t>
            </a:r>
            <a:r>
              <a:rPr lang="en-US" altLang="ja-JP" sz="1100" dirty="0">
                <a:latin typeface="ＭＳ Ｐ明朝" panose="02020600040205080304" pitchFamily="18" charset="-128"/>
                <a:ea typeface="ＭＳ Ｐ明朝" panose="02020600040205080304" pitchFamily="18" charset="-128"/>
              </a:rPr>
              <a:t>&gt;</a:t>
            </a:r>
          </a:p>
          <a:p>
            <a:r>
              <a:rPr lang="ja-JP" altLang="en-US" sz="1100" dirty="0">
                <a:latin typeface="ＭＳ Ｐ明朝" panose="02020600040205080304" pitchFamily="18" charset="-128"/>
                <a:ea typeface="ＭＳ Ｐ明朝" panose="02020600040205080304" pitchFamily="18" charset="-128"/>
              </a:rPr>
              <a:t>　和歌山県子供の生活実態調査結果</a:t>
            </a:r>
            <a:endParaRPr lang="en-US" altLang="ja-JP" sz="1100" dirty="0">
              <a:latin typeface="ＭＳ Ｐ明朝" panose="02020600040205080304" pitchFamily="18" charset="-128"/>
              <a:ea typeface="ＭＳ Ｐ明朝" panose="02020600040205080304" pitchFamily="18" charset="-128"/>
            </a:endParaRPr>
          </a:p>
          <a:p>
            <a:r>
              <a:rPr lang="ja-JP" altLang="en-US" dirty="0">
                <a:latin typeface="ＭＳ Ｐ明朝" panose="02020600040205080304" pitchFamily="18" charset="-128"/>
                <a:ea typeface="ＭＳ Ｐ明朝" panose="02020600040205080304" pitchFamily="18" charset="-128"/>
              </a:rPr>
              <a:t>　</a:t>
            </a:r>
            <a:r>
              <a:rPr lang="ja-JP" altLang="en-US" dirty="0" smtClean="0">
                <a:latin typeface="ＭＳ Ｐ明朝" panose="02020600040205080304" pitchFamily="18" charset="-128"/>
                <a:ea typeface="ＭＳ Ｐ明朝" panose="02020600040205080304" pitchFamily="18" charset="-128"/>
              </a:rPr>
              <a:t>　　　</a:t>
            </a:r>
            <a:r>
              <a:rPr lang="en-US" altLang="ja-JP" dirty="0" smtClean="0">
                <a:latin typeface="ＭＳ Ｐ明朝" panose="02020600040205080304" pitchFamily="18" charset="-128"/>
                <a:ea typeface="ＭＳ Ｐ明朝" panose="02020600040205080304" pitchFamily="18" charset="-128"/>
              </a:rPr>
              <a:t>https</a:t>
            </a:r>
            <a:r>
              <a:rPr lang="en-US" altLang="ja-JP" dirty="0">
                <a:latin typeface="ＭＳ Ｐ明朝" panose="02020600040205080304" pitchFamily="18" charset="-128"/>
                <a:ea typeface="ＭＳ Ｐ明朝" panose="02020600040205080304" pitchFamily="18" charset="-128"/>
              </a:rPr>
              <a:t>://www.pref.wakayama.lg.jp/prefg/040200/kodomoseikatsu.html</a:t>
            </a:r>
            <a:endParaRPr kumimoji="1" lang="en-US" altLang="ja-JP" dirty="0">
              <a:latin typeface="ＭＳ Ｐ明朝" panose="02020600040205080304" pitchFamily="18" charset="-128"/>
              <a:ea typeface="ＭＳ Ｐ明朝" panose="02020600040205080304" pitchFamily="18" charset="-128"/>
            </a:endParaRPr>
          </a:p>
          <a:p>
            <a:endParaRPr kumimoji="1" lang="ja-JP" altLang="en-US"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3388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 y="736600"/>
            <a:ext cx="6523038" cy="3670300"/>
          </a:xfrm>
        </p:spPr>
      </p:sp>
      <p:sp>
        <p:nvSpPr>
          <p:cNvPr id="3" name="ノート プレースホルダー 2"/>
          <p:cNvSpPr>
            <a:spLocks noGrp="1"/>
          </p:cNvSpPr>
          <p:nvPr>
            <p:ph type="body" idx="1"/>
          </p:nvPr>
        </p:nvSpPr>
        <p:spPr>
          <a:xfrm>
            <a:off x="441849" y="4613099"/>
            <a:ext cx="5669528" cy="2767198"/>
          </a:xfrm>
        </p:spPr>
        <p:txBody>
          <a:bodyPr/>
          <a:lstStyle/>
          <a:p>
            <a:r>
              <a:rPr lang="ja-JP" altLang="en-US" sz="1100" dirty="0">
                <a:latin typeface="HG丸ｺﾞｼｯｸM-PRO" panose="020F0600000000000000" pitchFamily="50" charset="-128"/>
                <a:ea typeface="HG丸ｺﾞｼｯｸM-PRO" panose="020F0600000000000000" pitchFamily="50" charset="-128"/>
              </a:rPr>
              <a:t>●　貧困を考えるときに、「絶対的貧困」と「相対的貧困」という考え方があります。</a:t>
            </a:r>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pPr defTabSz="898196">
              <a:defRPr/>
            </a:pPr>
            <a:r>
              <a:rPr lang="ja-JP" altLang="en-US" sz="1100" dirty="0">
                <a:latin typeface="HG丸ｺﾞｼｯｸM-PRO" panose="020F0600000000000000" pitchFamily="50" charset="-128"/>
                <a:ea typeface="HG丸ｺﾞｼｯｸM-PRO" panose="020F0600000000000000" pitchFamily="50" charset="-128"/>
              </a:rPr>
              <a:t>●　絶対的貧困率とは、</a:t>
            </a:r>
            <a:r>
              <a:rPr lang="ja-JP" altLang="en-US" sz="1100" dirty="0">
                <a:solidFill>
                  <a:prstClr val="black"/>
                </a:solidFill>
                <a:latin typeface="HG丸ｺﾞｼｯｸM-PRO" panose="020F0600000000000000" pitchFamily="50" charset="-128"/>
                <a:ea typeface="HG丸ｺﾞｼｯｸM-PRO" panose="020F0600000000000000" pitchFamily="50" charset="-128"/>
              </a:rPr>
              <a:t>「各家計がこれ以下の所得だと食べていけない、 あるいは最低限度の生活を送ることができない、といった絶対的な水準」に注目する貧困率を指します。</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898196">
              <a:defRPr/>
            </a:pPr>
            <a:r>
              <a:rPr lang="en-US" altLang="ja-JP"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a:solidFill>
                  <a:prstClr val="black"/>
                </a:solidFill>
                <a:latin typeface="HG丸ｺﾞｼｯｸM-PRO" panose="020F0600000000000000" pitchFamily="50" charset="-128"/>
                <a:ea typeface="HG丸ｺﾞｼｯｸM-PRO" panose="020F0600000000000000" pitchFamily="50" charset="-128"/>
              </a:rPr>
              <a:t>生きていくために最低限の衣食住が満たされていない状況です。例えば、海外で飢餓に苦しむこどもたちなどは絶対的貧困状態にあると言えます。</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898196">
              <a:defRPr/>
            </a:pP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0" dirty="0">
                <a:solidFill>
                  <a:prstClr val="black"/>
                </a:solidFill>
                <a:latin typeface="HG丸ｺﾞｼｯｸM-PRO" panose="020F0600000000000000" pitchFamily="50" charset="-128"/>
                <a:ea typeface="HG丸ｺﾞｼｯｸM-PRO" panose="020F0600000000000000" pitchFamily="50" charset="-128"/>
              </a:rPr>
              <a:t>●　一方で、相対的貧困率とは、「自分たちが所属する社会で慣習となっているような社会的諸活動への参加が不可能である状態、</a:t>
            </a:r>
            <a:r>
              <a:rPr lang="en-US" altLang="ja-JP"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a:solidFill>
                  <a:prstClr val="black"/>
                </a:solidFill>
                <a:latin typeface="HG丸ｺﾞｼｯｸM-PRO" panose="020F0600000000000000" pitchFamily="50" charset="-128"/>
                <a:ea typeface="HG丸ｺﾞｼｯｸM-PRO" panose="020F0600000000000000" pitchFamily="50" charset="-128"/>
              </a:rPr>
              <a:t>あるいは社会で必要とされる社会的資源におい</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err="1">
                <a:solidFill>
                  <a:prstClr val="black"/>
                </a:solidFill>
                <a:latin typeface="HG丸ｺﾞｼｯｸM-PRO" panose="020F0600000000000000" pitchFamily="50" charset="-128"/>
                <a:ea typeface="HG丸ｺﾞｼｯｸM-PRO" panose="020F0600000000000000" pitchFamily="50" charset="-128"/>
              </a:rPr>
              <a:t>て</a:t>
            </a:r>
            <a:r>
              <a:rPr lang="ja-JP" altLang="en-US" sz="1100" dirty="0">
                <a:solidFill>
                  <a:prstClr val="black"/>
                </a:solidFill>
                <a:latin typeface="HG丸ｺﾞｼｯｸM-PRO" panose="020F0600000000000000" pitchFamily="50" charset="-128"/>
                <a:ea typeface="HG丸ｺﾞｼｯｸM-PRO" panose="020F0600000000000000" pitchFamily="50" charset="-128"/>
              </a:rPr>
              <a:t>欠乏が生じているような状態」を捉える貧困率を指します。おおよそ、平均的な所得水準の半分未満での生活を余儀なくされている状態をいいます。</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100" dirty="0">
                <a:solidFill>
                  <a:prstClr val="black"/>
                </a:solidFill>
                <a:latin typeface="HG丸ｺﾞｼｯｸM-PRO" panose="020F0600000000000000" pitchFamily="50" charset="-128"/>
                <a:ea typeface="HG丸ｺﾞｼｯｸM-PRO" panose="020F0600000000000000" pitchFamily="50" charset="-128"/>
              </a:rPr>
              <a:t>●　一般的に「こどもの貧困」という言葉を使う時には、相対的貧困状態にあるこども、平均的な所得水準の半分未満での生活を余儀なくされている世帯のこどもを指します</a:t>
            </a:r>
            <a:r>
              <a:rPr lang="ja-JP" altLang="en-US" sz="1100" dirty="0">
                <a:solidFill>
                  <a:prstClr val="black"/>
                </a:solidFill>
                <a:latin typeface="ＭＳ Ｐ明朝" panose="02020600040205080304" pitchFamily="18" charset="-128"/>
                <a:ea typeface="ＭＳ Ｐ明朝" panose="02020600040205080304" pitchFamily="18" charset="-128"/>
              </a:rPr>
              <a:t>。</a:t>
            </a:r>
            <a:endParaRPr lang="en-US" altLang="ja-JP" sz="1100" dirty="0">
              <a:solidFill>
                <a:prstClr val="black"/>
              </a:solidFill>
              <a:latin typeface="ＭＳ Ｐ明朝" panose="02020600040205080304" pitchFamily="18" charset="-128"/>
              <a:ea typeface="ＭＳ Ｐ明朝" panose="02020600040205080304" pitchFamily="18" charset="-128"/>
            </a:endParaRPr>
          </a:p>
          <a:p>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　この調査では、相対的貧困率を調べています。</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solidFill>
                  <a:prstClr val="black"/>
                </a:solidFill>
                <a:latin typeface="HG丸ｺﾞｼｯｸM-PRO" panose="020F0600000000000000" pitchFamily="50" charset="-128"/>
                <a:ea typeface="HG丸ｺﾞｼｯｸM-PRO" panose="020F0600000000000000" pitchFamily="50" charset="-128"/>
              </a:rPr>
              <a:t>　   平均的な所得水準の半分未満での生活を余儀なくされている世帯は全体</a:t>
            </a:r>
            <a:r>
              <a:rPr lang="ja-JP" altLang="en-US" sz="1100" dirty="0">
                <a:solidFill>
                  <a:prstClr val="black"/>
                </a:solidFill>
                <a:latin typeface="HG丸ｺﾞｼｯｸM-PRO" panose="020F0600000000000000" pitchFamily="50" charset="-128"/>
                <a:ea typeface="HG丸ｺﾞｼｯｸM-PRO" panose="020F0600000000000000" pitchFamily="50" charset="-128"/>
              </a:rPr>
              <a:t>の</a:t>
            </a:r>
            <a:r>
              <a:rPr lang="en-US" altLang="ja-JP" sz="1100" dirty="0">
                <a:solidFill>
                  <a:prstClr val="black"/>
                </a:solidFill>
                <a:latin typeface="HG丸ｺﾞｼｯｸM-PRO" panose="020F0600000000000000" pitchFamily="50" charset="-128"/>
                <a:ea typeface="HG丸ｺﾞｼｯｸM-PRO" panose="020F0600000000000000" pitchFamily="50" charset="-128"/>
              </a:rPr>
              <a:t>10.7</a:t>
            </a:r>
            <a:r>
              <a:rPr lang="ja-JP" altLang="en-US" sz="1100" dirty="0">
                <a:solidFill>
                  <a:prstClr val="black"/>
                </a:solidFill>
                <a:latin typeface="HG丸ｺﾞｼｯｸM-PRO" panose="020F0600000000000000" pitchFamily="50" charset="-128"/>
                <a:ea typeface="HG丸ｺﾞｼｯｸM-PRO" panose="020F0600000000000000" pitchFamily="50" charset="-128"/>
              </a:rPr>
              <a:t>（前回</a:t>
            </a:r>
            <a:r>
              <a:rPr lang="en-US" altLang="ja-JP" sz="1100" dirty="0">
                <a:solidFill>
                  <a:prstClr val="black"/>
                </a:solidFill>
                <a:latin typeface="HG丸ｺﾞｼｯｸM-PRO" panose="020F0600000000000000" pitchFamily="50" charset="-128"/>
                <a:ea typeface="HG丸ｺﾞｼｯｸM-PRO" panose="020F0600000000000000" pitchFamily="50" charset="-128"/>
              </a:rPr>
              <a:t>11.6</a:t>
            </a:r>
            <a:r>
              <a:rPr lang="ja-JP" altLang="en-US" sz="1100" dirty="0">
                <a:solidFill>
                  <a:prstClr val="black"/>
                </a:solidFill>
                <a:latin typeface="HG丸ｺﾞｼｯｸM-PRO" panose="020F0600000000000000" pitchFamily="50" charset="-128"/>
                <a:ea typeface="HG丸ｺﾞｼｯｸM-PRO" panose="020F0600000000000000" pitchFamily="50" charset="-128"/>
              </a:rPr>
              <a:t>）％となりました</a:t>
            </a:r>
            <a:r>
              <a:rPr lang="ja-JP" altLang="en-US" sz="11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本調査は、小学５年生と中学２年生しか対象にしていませんが、</a:t>
            </a:r>
            <a:r>
              <a:rPr lang="ja-JP" altLang="en-US" sz="1100" dirty="0">
                <a:latin typeface="HG丸ｺﾞｼｯｸM-PRO" panose="020F0600000000000000" pitchFamily="50" charset="-128"/>
                <a:ea typeface="HG丸ｺﾞｼｯｸM-PRO" panose="020F0600000000000000" pitchFamily="50" charset="-128"/>
              </a:rPr>
              <a:t>いわゆるこどもの貧困率は</a:t>
            </a:r>
            <a:r>
              <a:rPr lang="en-US" altLang="ja-JP" sz="1100" dirty="0">
                <a:solidFill>
                  <a:prstClr val="black"/>
                </a:solidFill>
                <a:latin typeface="HG丸ｺﾞｼｯｸM-PRO" panose="020F0600000000000000" pitchFamily="50" charset="-128"/>
                <a:ea typeface="HG丸ｺﾞｼｯｸM-PRO" panose="020F0600000000000000" pitchFamily="50" charset="-128"/>
              </a:rPr>
              <a:t>10.7</a:t>
            </a:r>
            <a:r>
              <a:rPr lang="ja-JP" altLang="en-US"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という結果でした。</a:t>
            </a:r>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また、今回の調査では、所得の多寡だけではなく、生活水準の度合いにも着目して</a:t>
            </a:r>
            <a:r>
              <a:rPr lang="ja-JP" altLang="en-US" sz="1100" dirty="0">
                <a:latin typeface="HG丸ｺﾞｼｯｸM-PRO" panose="020F0600000000000000" pitchFamily="50" charset="-128"/>
                <a:ea typeface="HG丸ｺﾞｼｯｸM-PRO" panose="020F0600000000000000" pitchFamily="50" charset="-128"/>
              </a:rPr>
              <a:t>、</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　①過去１年間で食料、衣料が買えなかった経験</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②過去１年間で公共料金、家賃等を払えなかった経験</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③年齢にあった本やスポーツ用品、おもちゃ等のうちないものがある</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①～</a:t>
            </a:r>
            <a:r>
              <a:rPr lang="en-US" altLang="ja-JP" sz="1100" dirty="0">
                <a:latin typeface="HG丸ｺﾞｼｯｸM-PRO" panose="020F0600000000000000" pitchFamily="50" charset="-128"/>
                <a:ea typeface="HG丸ｺﾞｼｯｸM-PRO" panose="020F0600000000000000" pitchFamily="50" charset="-128"/>
              </a:rPr>
              <a:t>3</a:t>
            </a:r>
            <a:r>
              <a:rPr lang="ja-JP" altLang="en-US" sz="1100" dirty="0">
                <a:latin typeface="HG丸ｺﾞｼｯｸM-PRO" panose="020F0600000000000000" pitchFamily="50" charset="-128"/>
                <a:ea typeface="HG丸ｺﾞｼｯｸM-PRO" panose="020F0600000000000000" pitchFamily="50" charset="-128"/>
              </a:rPr>
              <a:t>のうちどれか１つでも該当する場合を「経済的困難世帯」と定義しました。</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全体</a:t>
            </a:r>
            <a:r>
              <a:rPr lang="ja-JP" altLang="en-US" sz="1100" dirty="0">
                <a:latin typeface="HG丸ｺﾞｼｯｸM-PRO" panose="020F0600000000000000" pitchFamily="50" charset="-128"/>
                <a:ea typeface="HG丸ｺﾞｼｯｸM-PRO" panose="020F0600000000000000" pitchFamily="50" charset="-128"/>
              </a:rPr>
              <a:t>の</a:t>
            </a:r>
            <a:r>
              <a:rPr lang="en-US" altLang="ja-JP" sz="1100" dirty="0">
                <a:latin typeface="HG丸ｺﾞｼｯｸM-PRO" panose="020F0600000000000000" pitchFamily="50" charset="-128"/>
                <a:ea typeface="HG丸ｺﾞｼｯｸM-PRO" panose="020F0600000000000000" pitchFamily="50" charset="-128"/>
              </a:rPr>
              <a:t>18.0</a:t>
            </a:r>
            <a:r>
              <a:rPr lang="ja-JP" altLang="en-US" sz="1100" dirty="0">
                <a:latin typeface="HG丸ｺﾞｼｯｸM-PRO" panose="020F0600000000000000" pitchFamily="50" charset="-128"/>
                <a:ea typeface="HG丸ｺﾞｼｯｸM-PRO" panose="020F0600000000000000" pitchFamily="50" charset="-128"/>
              </a:rPr>
              <a:t>（前回</a:t>
            </a:r>
            <a:r>
              <a:rPr lang="en-US" altLang="ja-JP" sz="1100" dirty="0">
                <a:latin typeface="HG丸ｺﾞｼｯｸM-PRO" panose="020F0600000000000000" pitchFamily="50" charset="-128"/>
                <a:ea typeface="HG丸ｺﾞｼｯｸM-PRO" panose="020F0600000000000000" pitchFamily="50" charset="-128"/>
              </a:rPr>
              <a:t>17.4</a:t>
            </a:r>
            <a:r>
              <a:rPr lang="ja-JP" altLang="en-US" sz="1100" dirty="0">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が経済的困難世帯という結果でした。</a:t>
            </a:r>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dirty="0">
              <a:ea typeface="ＭＳ Ｐ明朝" panose="02020600040205080304" pitchFamily="18" charset="-128"/>
            </a:endParaRPr>
          </a:p>
        </p:txBody>
      </p:sp>
    </p:spTree>
    <p:extLst>
      <p:ext uri="{BB962C8B-B14F-4D97-AF65-F5344CB8AC3E}">
        <p14:creationId xmlns:p14="http://schemas.microsoft.com/office/powerpoint/2010/main" val="114981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82861" y="4684053"/>
            <a:ext cx="5640365" cy="3052589"/>
          </a:xfrm>
        </p:spPr>
        <p:txBody>
          <a:bodyPr/>
          <a:lstStyle/>
          <a:p>
            <a:pPr fontAlgn="base">
              <a:spcBef>
                <a:spcPct val="0"/>
              </a:spcBef>
              <a:spcAft>
                <a:spcPct val="0"/>
              </a:spcAft>
            </a:pPr>
            <a:endParaRPr lang="en-US" altLang="ja-JP" sz="1100" dirty="0">
              <a:solidFill>
                <a:prstClr val="black"/>
              </a:solidFill>
              <a:latin typeface="ＭＳ Ｐ明朝" panose="02020600040205080304" pitchFamily="18" charset="-128"/>
              <a:ea typeface="ＭＳ Ｐ明朝" panose="02020600040205080304" pitchFamily="18" charset="-128"/>
              <a:cs typeface="Times New Roman" pitchFamily="18" charset="0"/>
            </a:endParaRPr>
          </a:p>
          <a:p>
            <a:pPr fontAlgn="base">
              <a:spcBef>
                <a:spcPct val="0"/>
              </a:spcBef>
              <a:spcAft>
                <a:spcPct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　先の「相対的貧困世帯」「経済的困難世帯」</a:t>
            </a:r>
            <a:r>
              <a:rPr lang="ja-JP" altLang="en-US" sz="11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のこどもや</a:t>
            </a:r>
            <a:r>
              <a:rPr lang="ja-JP" altLang="en-US" sz="11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保護者の状況について、</a:t>
            </a:r>
            <a:r>
              <a:rPr lang="ja-JP" altLang="en-US" sz="11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全体と</a:t>
            </a:r>
            <a:r>
              <a:rPr lang="ja-JP" altLang="en-US" sz="11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比較した時にどうか、という視点で結果を整理したものがこちらになります。</a:t>
            </a:r>
            <a:endParaRPr lang="en-US" altLang="ja-JP" sz="11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endParaRPr>
          </a:p>
          <a:p>
            <a:pPr fontAlgn="base">
              <a:spcBef>
                <a:spcPct val="0"/>
              </a:spcBef>
              <a:spcAft>
                <a:spcPct val="0"/>
              </a:spcAft>
            </a:pPr>
            <a:endParaRPr lang="en-US" altLang="ja-JP" sz="11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endParaRPr>
          </a:p>
          <a:p>
            <a:pPr fontAlgn="base">
              <a:spcBef>
                <a:spcPct val="0"/>
              </a:spcBef>
              <a:spcAft>
                <a:spcPct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　表の説明</a:t>
            </a:r>
            <a:endParaRPr lang="en-US" altLang="ja-JP" sz="11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endParaRPr>
          </a:p>
          <a:p>
            <a:pPr fontAlgn="base">
              <a:spcBef>
                <a:spcPct val="0"/>
              </a:spcBef>
              <a:spcAft>
                <a:spcPct val="0"/>
              </a:spcAft>
            </a:pPr>
            <a:endParaRPr lang="en-US" altLang="ja-JP" sz="11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endParaRPr>
          </a:p>
          <a:p>
            <a:pPr fontAlgn="base">
              <a:spcBef>
                <a:spcPct val="0"/>
              </a:spcBef>
              <a:spcAft>
                <a:spcPct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　世帯の経済状況は</a:t>
            </a:r>
            <a:r>
              <a:rPr lang="ja-JP" altLang="en-US" sz="1100" dirty="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、こども</a:t>
            </a:r>
            <a:r>
              <a:rPr lang="ja-JP" altLang="en-US" sz="1100" dirty="0">
                <a:latin typeface="HG丸ｺﾞｼｯｸM-PRO" panose="020F0600000000000000" pitchFamily="50" charset="-128"/>
                <a:ea typeface="HG丸ｺﾞｼｯｸM-PRO" panose="020F0600000000000000" pitchFamily="50" charset="-128"/>
                <a:cs typeface="Times New Roman" pitchFamily="18" charset="0"/>
              </a:rPr>
              <a:t>の</a:t>
            </a:r>
            <a:r>
              <a:rPr lang="ja-JP" altLang="en-US" sz="1100" dirty="0">
                <a:latin typeface="HG丸ｺﾞｼｯｸM-PRO" panose="020F0600000000000000" pitchFamily="50" charset="-128"/>
                <a:ea typeface="HG丸ｺﾞｼｯｸM-PRO" panose="020F0600000000000000" pitchFamily="50" charset="-128"/>
                <a:cs typeface="Times New Roman" pitchFamily="18" charset="0"/>
              </a:rPr>
              <a:t>「教育環境」「生活習慣」「社会性」などに大きな</a:t>
            </a:r>
            <a:r>
              <a:rPr lang="ja-JP" altLang="en-US" sz="1100" dirty="0">
                <a:latin typeface="HG丸ｺﾞｼｯｸM-PRO" panose="020F0600000000000000" pitchFamily="50" charset="-128"/>
                <a:ea typeface="HG丸ｺﾞｼｯｸM-PRO" panose="020F0600000000000000" pitchFamily="50" charset="-128"/>
                <a:cs typeface="Times New Roman" pitchFamily="18" charset="0"/>
              </a:rPr>
              <a:t>影響を</a:t>
            </a:r>
            <a:r>
              <a:rPr lang="ja-JP" altLang="en-US" sz="1100" dirty="0">
                <a:latin typeface="HG丸ｺﾞｼｯｸM-PRO" panose="020F0600000000000000" pitchFamily="50" charset="-128"/>
                <a:ea typeface="HG丸ｺﾞｼｯｸM-PRO" panose="020F0600000000000000" pitchFamily="50" charset="-128"/>
                <a:cs typeface="Times New Roman" pitchFamily="18" charset="0"/>
              </a:rPr>
              <a:t>与えていることがわかります</a:t>
            </a:r>
            <a:r>
              <a:rPr lang="ja-JP" altLang="en-US" sz="1100" dirty="0">
                <a:latin typeface="HG丸ｺﾞｼｯｸM-PRO" panose="020F0600000000000000" pitchFamily="50" charset="-128"/>
                <a:ea typeface="HG丸ｺﾞｼｯｸM-PRO" panose="020F0600000000000000" pitchFamily="50" charset="-128"/>
                <a:cs typeface="Times New Roman" pitchFamily="18" charset="0"/>
              </a:rPr>
              <a:t>。</a:t>
            </a:r>
            <a:endParaRPr lang="en-US" altLang="ja-JP" sz="1100" dirty="0">
              <a:latin typeface="HG丸ｺﾞｼｯｸM-PRO" panose="020F0600000000000000" pitchFamily="50" charset="-128"/>
              <a:ea typeface="HG丸ｺﾞｼｯｸM-PRO" panose="020F0600000000000000" pitchFamily="50" charset="-128"/>
              <a:cs typeface="Times New Roman" pitchFamily="18" charset="0"/>
            </a:endParaRPr>
          </a:p>
          <a:p>
            <a:pPr fontAlgn="base">
              <a:spcBef>
                <a:spcPct val="0"/>
              </a:spcBef>
              <a:spcAft>
                <a:spcPct val="0"/>
              </a:spcAft>
            </a:pPr>
            <a:endParaRPr lang="en-US" altLang="ja-JP" sz="1100" dirty="0">
              <a:latin typeface="HG丸ｺﾞｼｯｸM-PRO" panose="020F0600000000000000" pitchFamily="50" charset="-128"/>
              <a:ea typeface="HG丸ｺﾞｼｯｸM-PRO" panose="020F0600000000000000" pitchFamily="50" charset="-128"/>
              <a:cs typeface="Times New Roman" pitchFamily="18" charset="0"/>
            </a:endParaRPr>
          </a:p>
          <a:p>
            <a:pPr fontAlgn="base">
              <a:spcAft>
                <a:spcPct val="0"/>
              </a:spcAft>
            </a:pPr>
            <a:r>
              <a:rPr lang="ja-JP" altLang="en-US" sz="1100" dirty="0">
                <a:solidFill>
                  <a:srgbClr val="000000"/>
                </a:solidFill>
                <a:latin typeface="HG丸ｺﾞｼｯｸM-PRO" panose="020F0600000000000000" pitchFamily="50" charset="-128"/>
                <a:ea typeface="HG丸ｺﾞｼｯｸM-PRO" panose="020F0600000000000000" pitchFamily="50" charset="-128"/>
                <a:cs typeface="Times New Roman" pitchFamily="18" charset="0"/>
              </a:rPr>
              <a:t>●　こどもの貧困（相対的貧困）は、本人に自覚がなかったり、自覚があっても周囲の目を気にして支援を求めなかったり、頼れる親戚や近所づきあいもなく、地域の目が届かなかったりと、</a:t>
            </a:r>
            <a:r>
              <a:rPr lang="ja-JP" altLang="en-US" sz="1100" dirty="0">
                <a:latin typeface="HG丸ｺﾞｼｯｸM-PRO" panose="020F0600000000000000" pitchFamily="50" charset="-128"/>
                <a:ea typeface="HG丸ｺﾞｼｯｸM-PRO" panose="020F0600000000000000" pitchFamily="50" charset="-128"/>
                <a:cs typeface="Times New Roman" pitchFamily="18" charset="0"/>
              </a:rPr>
              <a:t>見えにくくなっているのが実情です。</a:t>
            </a:r>
            <a:endParaRPr lang="en-US" altLang="ja-JP" sz="1100" dirty="0">
              <a:latin typeface="HG丸ｺﾞｼｯｸM-PRO" panose="020F0600000000000000" pitchFamily="50" charset="-128"/>
              <a:ea typeface="HG丸ｺﾞｼｯｸM-PRO" panose="020F0600000000000000" pitchFamily="50" charset="-128"/>
              <a:cs typeface="Times New Roman" pitchFamily="18" charset="0"/>
            </a:endParaRPr>
          </a:p>
          <a:p>
            <a:pPr fontAlgn="base">
              <a:spcAft>
                <a:spcPct val="0"/>
              </a:spcAft>
            </a:pPr>
            <a:endParaRPr lang="en-US" altLang="ja-JP" sz="1100" dirty="0">
              <a:latin typeface="HG丸ｺﾞｼｯｸM-PRO" panose="020F0600000000000000" pitchFamily="50" charset="-128"/>
              <a:ea typeface="HG丸ｺﾞｼｯｸM-PRO" panose="020F0600000000000000" pitchFamily="50" charset="-128"/>
              <a:cs typeface="Times New Roman" pitchFamily="18" charset="0"/>
            </a:endParaRPr>
          </a:p>
          <a:p>
            <a:pPr fontAlgn="base">
              <a:spcAft>
                <a:spcPct val="0"/>
              </a:spcAft>
            </a:pPr>
            <a:r>
              <a:rPr lang="ja-JP" altLang="en-US" sz="1100" dirty="0">
                <a:latin typeface="HG丸ｺﾞｼｯｸM-PRO" panose="020F0600000000000000" pitchFamily="50" charset="-128"/>
                <a:ea typeface="HG丸ｺﾞｼｯｸM-PRO" panose="020F0600000000000000" pitchFamily="50" charset="-128"/>
                <a:cs typeface="Times New Roman" pitchFamily="18" charset="0"/>
              </a:rPr>
              <a:t>●　実態調査でも明らかになったように、経済的困窮の問題にとどまらず、こどもの生活習慣や学習意欲等に関し多様な困難を抱えやすく、また、相談窓口や支援制度を知らない保護者も少なくありません。</a:t>
            </a:r>
            <a:endParaRPr lang="en-US" altLang="ja-JP" sz="1100" dirty="0">
              <a:latin typeface="HG丸ｺﾞｼｯｸM-PRO" panose="020F0600000000000000" pitchFamily="50" charset="-128"/>
              <a:ea typeface="HG丸ｺﾞｼｯｸM-PRO" panose="020F0600000000000000" pitchFamily="50" charset="-128"/>
              <a:cs typeface="Times New Roman" pitchFamily="18" charset="0"/>
            </a:endParaRPr>
          </a:p>
          <a:p>
            <a:pPr fontAlgn="base">
              <a:spcAft>
                <a:spcPct val="0"/>
              </a:spcAft>
            </a:pPr>
            <a:endParaRPr lang="en-US" altLang="ja-JP" sz="1100" dirty="0">
              <a:latin typeface="HG丸ｺﾞｼｯｸM-PRO" panose="020F0600000000000000" pitchFamily="50" charset="-128"/>
              <a:ea typeface="HG丸ｺﾞｼｯｸM-PRO" panose="020F0600000000000000" pitchFamily="50" charset="-128"/>
              <a:cs typeface="Times New Roman" pitchFamily="18" charset="0"/>
            </a:endParaRPr>
          </a:p>
          <a:p>
            <a:pPr fontAlgn="base">
              <a:spcAft>
                <a:spcPct val="0"/>
              </a:spcAft>
            </a:pPr>
            <a:r>
              <a:rPr lang="ja-JP" altLang="en-US" sz="1100" dirty="0">
                <a:latin typeface="HG丸ｺﾞｼｯｸM-PRO" panose="020F0600000000000000" pitchFamily="50" charset="-128"/>
                <a:ea typeface="HG丸ｺﾞｼｯｸM-PRO" panose="020F0600000000000000" pitchFamily="50" charset="-128"/>
                <a:cs typeface="Times New Roman" pitchFamily="18" charset="0"/>
              </a:rPr>
              <a:t>●　こどもの貧困を早期発見し、確実に支援につなげるためには、地域と行政が連携し、地域で、社会で、一人一人をしっかりと見守ることが重要です。</a:t>
            </a:r>
            <a:endParaRPr lang="en-US" altLang="ja-JP" sz="1100" dirty="0">
              <a:latin typeface="HG丸ｺﾞｼｯｸM-PRO" panose="020F0600000000000000" pitchFamily="50" charset="-128"/>
              <a:ea typeface="HG丸ｺﾞｼｯｸM-PRO" panose="020F0600000000000000" pitchFamily="50" charset="-128"/>
              <a:cs typeface="Times New Roman" pitchFamily="18" charset="0"/>
            </a:endParaRPr>
          </a:p>
          <a:p>
            <a:pPr fontAlgn="base">
              <a:spcAft>
                <a:spcPct val="0"/>
              </a:spcAft>
            </a:pPr>
            <a:endParaRPr lang="en-US" altLang="ja-JP" sz="1100" dirty="0">
              <a:latin typeface="HG丸ｺﾞｼｯｸM-PRO" panose="020F0600000000000000" pitchFamily="50" charset="-128"/>
              <a:ea typeface="HG丸ｺﾞｼｯｸM-PRO" panose="020F0600000000000000" pitchFamily="50" charset="-128"/>
              <a:cs typeface="Times New Roman" pitchFamily="18" charset="0"/>
            </a:endParaRPr>
          </a:p>
          <a:p>
            <a:pPr fontAlgn="base">
              <a:spcAft>
                <a:spcPct val="0"/>
              </a:spcAft>
            </a:pPr>
            <a:r>
              <a:rPr lang="ja-JP" altLang="en-US" sz="1100" dirty="0">
                <a:latin typeface="HG丸ｺﾞｼｯｸM-PRO" panose="020F0600000000000000" pitchFamily="50" charset="-128"/>
                <a:ea typeface="HG丸ｺﾞｼｯｸM-PRO" panose="020F0600000000000000" pitchFamily="50" charset="-128"/>
                <a:cs typeface="Times New Roman" pitchFamily="18" charset="0"/>
              </a:rPr>
              <a:t>●　なお、この調査結果を必要に応じて、既存施策の見直しを進める等し、県こども計画に反映するとともに市町村とも連携しながら引き続き全庁体制でこどもの貧困対策に取り組んでいきます。</a:t>
            </a:r>
            <a:endParaRPr lang="en-US" altLang="ja-JP" sz="1100" dirty="0">
              <a:latin typeface="HG丸ｺﾞｼｯｸM-PRO" panose="020F0600000000000000" pitchFamily="50" charset="-128"/>
              <a:ea typeface="HG丸ｺﾞｼｯｸM-PRO" panose="020F0600000000000000" pitchFamily="50" charset="-128"/>
              <a:cs typeface="Times New Roman" pitchFamily="18" charset="0"/>
            </a:endParaRPr>
          </a:p>
          <a:p>
            <a:pPr fontAlgn="base">
              <a:spcAft>
                <a:spcPct val="0"/>
              </a:spcAft>
            </a:pPr>
            <a:endParaRPr lang="en-US" altLang="ja-JP" sz="1100" dirty="0">
              <a:latin typeface="HG丸ｺﾞｼｯｸM-PRO" panose="020F0600000000000000" pitchFamily="50" charset="-128"/>
              <a:ea typeface="HG丸ｺﾞｼｯｸM-PRO" panose="020F0600000000000000" pitchFamily="50" charset="-128"/>
              <a:cs typeface="Times New Roman" pitchFamily="18" charset="0"/>
            </a:endParaRPr>
          </a:p>
          <a:p>
            <a:pPr fontAlgn="base">
              <a:spcAft>
                <a:spcPct val="0"/>
              </a:spcAft>
            </a:pPr>
            <a:r>
              <a:rPr lang="ja-JP" altLang="en-US" sz="1100" dirty="0">
                <a:latin typeface="HG丸ｺﾞｼｯｸM-PRO" panose="020F0600000000000000" pitchFamily="50" charset="-128"/>
                <a:ea typeface="HG丸ｺﾞｼｯｸM-PRO" panose="020F0600000000000000" pitchFamily="50" charset="-128"/>
                <a:cs typeface="Times New Roman" pitchFamily="18" charset="0"/>
              </a:rPr>
              <a:t>説明は以上です。</a:t>
            </a:r>
            <a:endParaRPr lang="en-US" altLang="ja-JP" sz="1100" dirty="0">
              <a:latin typeface="HG丸ｺﾞｼｯｸM-PRO" panose="020F0600000000000000" pitchFamily="50" charset="-128"/>
              <a:ea typeface="HG丸ｺﾞｼｯｸM-PRO" panose="020F0600000000000000" pitchFamily="50" charset="-128"/>
              <a:cs typeface="Times New Roman" pitchFamily="18" charset="0"/>
            </a:endParaRPr>
          </a:p>
          <a:p>
            <a:pPr fontAlgn="base">
              <a:spcAft>
                <a:spcPct val="0"/>
              </a:spcAft>
            </a:pPr>
            <a:r>
              <a:rPr lang="ja-JP" altLang="en-US" sz="1100" dirty="0">
                <a:latin typeface="HG丸ｺﾞｼｯｸM-PRO" panose="020F0600000000000000" pitchFamily="50" charset="-128"/>
                <a:ea typeface="HG丸ｺﾞｼｯｸM-PRO" panose="020F0600000000000000" pitchFamily="50" charset="-128"/>
                <a:cs typeface="Times New Roman" pitchFamily="18" charset="0"/>
              </a:rPr>
              <a:t>ご清聴ありがとうございました。</a:t>
            </a:r>
            <a:endParaRPr lang="ja-JP" altLang="en-US" sz="1100" dirty="0">
              <a:latin typeface="HG丸ｺﾞｼｯｸM-PRO" panose="020F0600000000000000" pitchFamily="50" charset="-128"/>
              <a:ea typeface="HG丸ｺﾞｼｯｸM-PRO" panose="020F0600000000000000" pitchFamily="50" charset="-128"/>
            </a:endParaRPr>
          </a:p>
          <a:p>
            <a:pPr fontAlgn="base">
              <a:spcBef>
                <a:spcPct val="0"/>
              </a:spcBef>
              <a:spcAft>
                <a:spcPct val="0"/>
              </a:spcAft>
            </a:pPr>
            <a:endParaRPr lang="en-US" altLang="ja-JP" sz="1100" dirty="0">
              <a:latin typeface="HG丸ｺﾞｼｯｸM-PRO" panose="020F0600000000000000" pitchFamily="50" charset="-128"/>
              <a:ea typeface="HG丸ｺﾞｼｯｸM-PRO" panose="020F0600000000000000" pitchFamily="50" charset="-128"/>
              <a:cs typeface="Times New Roman" pitchFamily="18" charset="0"/>
            </a:endParaRPr>
          </a:p>
          <a:p>
            <a:endParaRPr kumimoji="1" lang="ja-JP" altLang="en-US" dirty="0"/>
          </a:p>
        </p:txBody>
      </p:sp>
    </p:spTree>
    <p:extLst>
      <p:ext uri="{BB962C8B-B14F-4D97-AF65-F5344CB8AC3E}">
        <p14:creationId xmlns:p14="http://schemas.microsoft.com/office/powerpoint/2010/main" val="204357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70B7588-45D4-4FD2-B8FD-0867CAF21716}" type="datetime1">
              <a:rPr kumimoji="1" lang="ja-JP" altLang="en-US" smtClean="0"/>
              <a:t>2024/5/31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422113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DA7E94-EB1B-4007-ADC5-113C10970FE3}" type="datetime1">
              <a:rPr kumimoji="1" lang="ja-JP" altLang="en-US" smtClean="0"/>
              <a:t>2024/5/31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349513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90AE72-33EE-470E-89D2-1CD352816A78}" type="datetime1">
              <a:rPr kumimoji="1" lang="ja-JP" altLang="en-US" smtClean="0"/>
              <a:t>2024/5/31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316305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8EDC067-AB55-46F0-97BB-499E8B10ACA4}" type="datetime1">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2363902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A03E5F5-BF89-447D-9926-69BE6C659E85}" type="datetime1">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205922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EE08E6B-514D-47C8-AA68-6EFED3DF248E}" type="datetime1">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209525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D515702-A45F-4ECA-941D-A6B1F61510FD}" type="datetime1">
              <a:rPr kumimoji="1" lang="ja-JP" altLang="en-US" smtClean="0"/>
              <a:t>2024/5/31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113716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C3FC93B-E3B5-4C6A-9802-77BC66FEF369}" type="datetime1">
              <a:rPr kumimoji="1" lang="ja-JP" altLang="en-US" smtClean="0"/>
              <a:t>2024/5/31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46799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9FF8FE4-EFB8-4A87-8255-29A5CA8E7A80}" type="datetime1">
              <a:rPr kumimoji="1" lang="ja-JP" altLang="en-US" smtClean="0"/>
              <a:t>2024/5/31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540509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2F779-2EB2-4D5E-8456-E0F6B27D3422}" type="datetime1">
              <a:rPr kumimoji="1" lang="ja-JP" altLang="en-US" smtClean="0"/>
              <a:t>2024/5/31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1187011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FA39D93-2B0E-4613-A0A3-60CB7EA273F5}" type="datetime1">
              <a:rPr kumimoji="1" lang="ja-JP" altLang="en-US" smtClean="0"/>
              <a:t>2024/5/31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324136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68D858-7FE0-4ECA-B5A0-B1A13A34555C}" type="datetime1">
              <a:rPr kumimoji="1" lang="ja-JP" altLang="en-US" smtClean="0"/>
              <a:t>2024/5/31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802419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2FDEB05-2132-438B-A523-5570CE2FC5E1}" type="datetime1">
              <a:rPr kumimoji="1" lang="ja-JP" altLang="en-US" smtClean="0"/>
              <a:t>2024/5/31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221127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7B89173-D551-4123-84B9-FB0F951FE4D5}" type="datetime1">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1591953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B059DB1-D4E5-4012-B2B8-356FF3E614EA}" type="datetime1">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40870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F8A80EF-268E-4C57-90CD-B9406EFBF8DA}" type="datetime1">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1121359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6F1DA72-0FC7-478A-94CF-720316F70716}" type="datetime1">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5094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30F391B-93D7-44EC-8AC1-DB8C72CB986B}" type="datetime1">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438866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5AC2EA6-86CF-4716-8247-E1BB1A98E9D5}" type="datetime1">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2347294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AF6E6F4-F552-44AA-A5A5-19E67A795376}" type="datetime1">
              <a:rPr kumimoji="1" lang="ja-JP" altLang="en-US" smtClean="0"/>
              <a:t>2024/5/31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314354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1F729D0-69E5-4005-98D4-5111121BFBA5}" type="datetime1">
              <a:rPr kumimoji="1" lang="ja-JP" altLang="en-US" smtClean="0"/>
              <a:t>2024/5/31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17075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22C943F-10AC-4D64-AF59-FDE2EC49D16D}" type="datetime1">
              <a:rPr kumimoji="1" lang="ja-JP" altLang="en-US" smtClean="0"/>
              <a:t>2024/5/31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140491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D0DCCF8-9FD0-46D6-BEEA-CC7C8F8E34DA}" type="datetime1">
              <a:rPr kumimoji="1" lang="ja-JP" altLang="en-US" smtClean="0"/>
              <a:t>2024/5/31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157474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5B08CB1-6309-4C25-966A-E83F62749B36}" type="datetime1">
              <a:rPr kumimoji="1" lang="ja-JP" altLang="en-US" smtClean="0"/>
              <a:t>2024/5/31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204549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D8BF019-EDBE-49E4-B02C-1CB87D98B8DA}" type="datetime1">
              <a:rPr kumimoji="1" lang="ja-JP" altLang="en-US" smtClean="0"/>
              <a:t>2024/5/31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sz="2000"/>
            </a:lvl1pPr>
          </a:lstStyle>
          <a:p>
            <a:fld id="{FAB73214-55A3-4764-8B61-96A9A891D441}" type="slidenum">
              <a:rPr lang="ja-JP" altLang="en-US" smtClean="0"/>
              <a:pPr/>
              <a:t>‹#›</a:t>
            </a:fld>
            <a:endParaRPr lang="ja-JP" altLang="en-US" dirty="0"/>
          </a:p>
        </p:txBody>
      </p:sp>
    </p:spTree>
    <p:extLst>
      <p:ext uri="{BB962C8B-B14F-4D97-AF65-F5344CB8AC3E}">
        <p14:creationId xmlns:p14="http://schemas.microsoft.com/office/powerpoint/2010/main" val="11775270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1E64E44-8AD5-4785-B862-9B36E342E383}" type="datetime1">
              <a:rPr kumimoji="1" lang="ja-JP" altLang="en-US" smtClean="0"/>
              <a:t>2024/5/31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311013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F6459E-FB7F-4CCB-896A-CE0F5FEE7963}" type="datetime1">
              <a:rPr kumimoji="1" lang="ja-JP" altLang="en-US" smtClean="0"/>
              <a:t>2024/5/31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123396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C9A22-F13E-43DA-83B0-3E5163D9CD2F}" type="datetime1">
              <a:rPr kumimoji="1" lang="ja-JP" altLang="en-US" smtClean="0"/>
              <a:t>2024/5/31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1807624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FA3680-796F-4E7D-8AF2-D33E34DCC10B}" type="datetime1">
              <a:rPr kumimoji="1" lang="ja-JP" altLang="en-US" smtClean="0"/>
              <a:t>2024/5/31</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B73214-55A3-4764-8B61-96A9A891D441}" type="slidenum">
              <a:rPr kumimoji="1" lang="ja-JP" altLang="en-US" smtClean="0"/>
              <a:t>‹#›</a:t>
            </a:fld>
            <a:endParaRPr kumimoji="1" lang="ja-JP" altLang="en-US"/>
          </a:p>
        </p:txBody>
      </p:sp>
    </p:spTree>
    <p:extLst>
      <p:ext uri="{BB962C8B-B14F-4D97-AF65-F5344CB8AC3E}">
        <p14:creationId xmlns:p14="http://schemas.microsoft.com/office/powerpoint/2010/main" val="1597961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03130" y="2379662"/>
            <a:ext cx="9144000" cy="1040545"/>
          </a:xfrm>
        </p:spPr>
        <p:txBody>
          <a:bodyPr/>
          <a:lstStyle/>
          <a:p>
            <a:pPr algn="l"/>
            <a:r>
              <a:rPr kumimoji="1" lang="ja-JP" altLang="en-US" sz="4800" dirty="0" smtClean="0">
                <a:solidFill>
                  <a:schemeClr val="tx1"/>
                </a:solidFill>
              </a:rPr>
              <a:t>和歌山県こども計画の</a:t>
            </a:r>
            <a:r>
              <a:rPr kumimoji="1" lang="en-US" altLang="ja-JP" sz="4800" dirty="0" smtClean="0">
                <a:solidFill>
                  <a:schemeClr val="tx1"/>
                </a:solidFill>
              </a:rPr>
              <a:t/>
            </a:r>
            <a:br>
              <a:rPr kumimoji="1" lang="en-US" altLang="ja-JP" sz="4800" dirty="0" smtClean="0">
                <a:solidFill>
                  <a:schemeClr val="tx1"/>
                </a:solidFill>
              </a:rPr>
            </a:br>
            <a:r>
              <a:rPr kumimoji="1" lang="ja-JP" altLang="en-US" sz="4800" dirty="0" smtClean="0">
                <a:solidFill>
                  <a:schemeClr val="tx1"/>
                </a:solidFill>
              </a:rPr>
              <a:t>基本理念、基本方針について</a:t>
            </a:r>
            <a:endParaRPr kumimoji="1" lang="ja-JP" altLang="en-US" sz="4800" dirty="0">
              <a:solidFill>
                <a:schemeClr val="tx1"/>
              </a:solidFill>
            </a:endParaRPr>
          </a:p>
        </p:txBody>
      </p:sp>
      <p:sp>
        <p:nvSpPr>
          <p:cNvPr id="3" name="サブタイトル 2"/>
          <p:cNvSpPr>
            <a:spLocks noGrp="1"/>
          </p:cNvSpPr>
          <p:nvPr>
            <p:ph type="subTitle" idx="1"/>
          </p:nvPr>
        </p:nvSpPr>
        <p:spPr>
          <a:xfrm>
            <a:off x="3675185" y="5301763"/>
            <a:ext cx="5814646" cy="641838"/>
          </a:xfrm>
        </p:spPr>
        <p:txBody>
          <a:bodyPr/>
          <a:lstStyle/>
          <a:p>
            <a:r>
              <a:rPr kumimoji="1" lang="ja-JP" altLang="en-US" dirty="0" smtClean="0"/>
              <a:t>和歌山県共生社会推進部こども家庭局こども未来課</a:t>
            </a:r>
            <a:endParaRPr kumimoji="1" lang="en-US" altLang="ja-JP" dirty="0" smtClean="0"/>
          </a:p>
          <a:p>
            <a:endParaRPr kumimoji="1" lang="ja-JP" altLang="en-US" dirty="0"/>
          </a:p>
        </p:txBody>
      </p:sp>
      <p:sp>
        <p:nvSpPr>
          <p:cNvPr id="4" name="テキスト ボックス 3"/>
          <p:cNvSpPr txBox="1"/>
          <p:nvPr/>
        </p:nvSpPr>
        <p:spPr>
          <a:xfrm>
            <a:off x="8678008" y="509954"/>
            <a:ext cx="3191608" cy="523220"/>
          </a:xfrm>
          <a:prstGeom prst="rect">
            <a:avLst/>
          </a:prstGeom>
          <a:noFill/>
          <a:ln>
            <a:solidFill>
              <a:schemeClr val="tx1"/>
            </a:solidFill>
          </a:ln>
        </p:spPr>
        <p:txBody>
          <a:bodyPr wrap="square" rtlCol="0">
            <a:spAutoFit/>
          </a:bodyPr>
          <a:lstStyle/>
          <a:p>
            <a:r>
              <a:rPr lang="ja-JP" altLang="en-US" sz="1400" dirty="0" smtClean="0"/>
              <a:t>第</a:t>
            </a:r>
            <a:r>
              <a:rPr lang="en-US" altLang="ja-JP" sz="1400" dirty="0" smtClean="0"/>
              <a:t>1</a:t>
            </a:r>
            <a:r>
              <a:rPr lang="ja-JP" altLang="en-US" sz="1400" dirty="0" smtClean="0"/>
              <a:t>回和歌山県こども施策審議会</a:t>
            </a:r>
            <a:endParaRPr lang="en-US" altLang="ja-JP" sz="1400" dirty="0" smtClean="0"/>
          </a:p>
          <a:p>
            <a:r>
              <a:rPr lang="ja-JP" altLang="en-US" sz="1400" dirty="0"/>
              <a:t>令和</a:t>
            </a:r>
            <a:r>
              <a:rPr lang="en-US" altLang="ja-JP" sz="1400" dirty="0"/>
              <a:t>6</a:t>
            </a:r>
            <a:r>
              <a:rPr lang="ja-JP" altLang="en-US" sz="1400" dirty="0"/>
              <a:t>年</a:t>
            </a:r>
            <a:r>
              <a:rPr lang="en-US" altLang="ja-JP" sz="1400" dirty="0"/>
              <a:t>6</a:t>
            </a:r>
            <a:r>
              <a:rPr lang="ja-JP" altLang="en-US" sz="1400" dirty="0"/>
              <a:t>月</a:t>
            </a:r>
            <a:r>
              <a:rPr lang="en-US" altLang="ja-JP" sz="1400" dirty="0"/>
              <a:t>3</a:t>
            </a:r>
            <a:r>
              <a:rPr lang="ja-JP" altLang="en-US" sz="1400" dirty="0"/>
              <a:t>日</a:t>
            </a:r>
            <a:r>
              <a:rPr lang="en-US" altLang="ja-JP" sz="1400" dirty="0"/>
              <a:t>(</a:t>
            </a:r>
            <a:r>
              <a:rPr lang="ja-JP" altLang="en-US" sz="1400" dirty="0"/>
              <a:t>月</a:t>
            </a:r>
            <a:r>
              <a:rPr lang="en-US" altLang="ja-JP" sz="1400" dirty="0"/>
              <a:t>)16</a:t>
            </a:r>
            <a:r>
              <a:rPr lang="ja-JP" altLang="en-US" sz="1400" dirty="0"/>
              <a:t>：</a:t>
            </a:r>
            <a:r>
              <a:rPr lang="en-US" altLang="ja-JP" sz="1400" dirty="0"/>
              <a:t>30</a:t>
            </a:r>
            <a:r>
              <a:rPr lang="ja-JP" altLang="en-US" sz="1400" dirty="0"/>
              <a:t>～</a:t>
            </a:r>
            <a:r>
              <a:rPr lang="en-US" altLang="ja-JP" sz="1400" dirty="0"/>
              <a:t>18</a:t>
            </a:r>
            <a:r>
              <a:rPr lang="ja-JP" altLang="en-US" sz="1400" dirty="0"/>
              <a:t>：</a:t>
            </a:r>
            <a:r>
              <a:rPr lang="en-US" altLang="ja-JP" sz="1400" dirty="0" smtClean="0"/>
              <a:t>00</a:t>
            </a:r>
            <a:endParaRPr lang="en-US" altLang="ja-JP" sz="1400" dirty="0"/>
          </a:p>
        </p:txBody>
      </p:sp>
      <p:sp>
        <p:nvSpPr>
          <p:cNvPr id="5" name="テキスト ボックス 4"/>
          <p:cNvSpPr txBox="1"/>
          <p:nvPr/>
        </p:nvSpPr>
        <p:spPr>
          <a:xfrm>
            <a:off x="915465" y="202177"/>
            <a:ext cx="687665" cy="307777"/>
          </a:xfrm>
          <a:prstGeom prst="rect">
            <a:avLst/>
          </a:prstGeom>
          <a:noFill/>
          <a:ln>
            <a:solidFill>
              <a:schemeClr val="tx1"/>
            </a:solidFill>
          </a:ln>
        </p:spPr>
        <p:txBody>
          <a:bodyPr wrap="square" rtlCol="0">
            <a:spAutoFit/>
          </a:bodyPr>
          <a:lstStyle/>
          <a:p>
            <a:r>
              <a:rPr lang="ja-JP" altLang="en-US" sz="1400" dirty="0" smtClean="0"/>
              <a:t>資料</a:t>
            </a:r>
            <a:r>
              <a:rPr lang="en-US" altLang="ja-JP" sz="1400" dirty="0" smtClean="0"/>
              <a:t>1</a:t>
            </a:r>
            <a:endParaRPr lang="en-US" altLang="ja-JP" sz="1400" dirty="0"/>
          </a:p>
        </p:txBody>
      </p:sp>
      <p:sp>
        <p:nvSpPr>
          <p:cNvPr id="7" name="スライド番号プレースホルダー 6"/>
          <p:cNvSpPr>
            <a:spLocks noGrp="1"/>
          </p:cNvSpPr>
          <p:nvPr>
            <p:ph type="sldNum" sz="quarter" idx="12"/>
          </p:nvPr>
        </p:nvSpPr>
        <p:spPr/>
        <p:txBody>
          <a:bodyPr/>
          <a:lstStyle/>
          <a:p>
            <a:r>
              <a:rPr kumimoji="1" lang="ja-JP" altLang="en-US" dirty="0" smtClean="0">
                <a:solidFill>
                  <a:schemeClr val="bg1"/>
                </a:solidFill>
              </a:rPr>
              <a:t>０</a:t>
            </a:r>
            <a:endParaRPr kumimoji="1" lang="ja-JP" altLang="en-US" dirty="0">
              <a:solidFill>
                <a:schemeClr val="bg1"/>
              </a:solidFill>
            </a:endParaRPr>
          </a:p>
        </p:txBody>
      </p:sp>
    </p:spTree>
    <p:extLst>
      <p:ext uri="{BB962C8B-B14F-4D97-AF65-F5344CB8AC3E}">
        <p14:creationId xmlns:p14="http://schemas.microsoft.com/office/powerpoint/2010/main" val="2240233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6184" y="313591"/>
            <a:ext cx="10451124" cy="400110"/>
          </a:xfrm>
          <a:prstGeom prst="rect">
            <a:avLst/>
          </a:prstGeom>
          <a:solidFill>
            <a:schemeClr val="accent1">
              <a:lumMod val="20000"/>
              <a:lumOff val="80000"/>
            </a:schemeClr>
          </a:solidFill>
        </p:spPr>
        <p:txBody>
          <a:bodyPr wrap="square" rtlCol="0">
            <a:spAutoFit/>
          </a:bodyPr>
          <a:lstStyle/>
          <a:p>
            <a:r>
              <a:rPr lang="ja-JP" altLang="en-US" sz="2000" b="1" dirty="0"/>
              <a:t>（</a:t>
            </a:r>
            <a:r>
              <a:rPr lang="en-US" altLang="ja-JP" sz="2000" b="1" dirty="0"/>
              <a:t>5</a:t>
            </a:r>
            <a:r>
              <a:rPr lang="ja-JP" altLang="en-US" sz="2000" b="1" dirty="0"/>
              <a:t>）妊娠・出産・育児の希望を実現</a:t>
            </a:r>
            <a:endParaRPr kumimoji="1" lang="ja-JP" altLang="en-US" sz="2000" b="1" dirty="0"/>
          </a:p>
        </p:txBody>
      </p:sp>
      <p:sp>
        <p:nvSpPr>
          <p:cNvPr id="3" name="テキスト ボックス 2"/>
          <p:cNvSpPr txBox="1"/>
          <p:nvPr/>
        </p:nvSpPr>
        <p:spPr>
          <a:xfrm>
            <a:off x="430823" y="782515"/>
            <a:ext cx="10266485" cy="1477328"/>
          </a:xfrm>
          <a:prstGeom prst="rect">
            <a:avLst/>
          </a:prstGeom>
          <a:noFill/>
          <a:ln w="19050">
            <a:solidFill>
              <a:schemeClr val="tx1"/>
            </a:solidFill>
          </a:ln>
        </p:spPr>
        <p:txBody>
          <a:bodyPr wrap="square" rtlCol="0">
            <a:spAutoFit/>
          </a:bodyPr>
          <a:lstStyle/>
          <a:p>
            <a:r>
              <a:rPr lang="ja-JP" altLang="en-US" dirty="0" smtClean="0"/>
              <a:t>　</a:t>
            </a:r>
            <a:r>
              <a:rPr lang="ja-JP" altLang="en-US" b="1" dirty="0" smtClean="0"/>
              <a:t>若い</a:t>
            </a:r>
            <a:r>
              <a:rPr lang="ja-JP" altLang="en-US" b="1" dirty="0"/>
              <a:t>世代の生活の基盤を安定させるため、こども・若者の勤労観・職業観、社会的・職業的自立に必要な基盤となる能力や態度の形成を図り、円滑な就職支援等により若者の雇用と所得の安定化を図り、希望する人が、安心してこどもを生み育てることができる社会を実現するため、妊娠、出産、育児までの、切れ目のない支援、ワーク・ライフ・バランスの実現に向けた地域社会全体での取組を推進します。</a:t>
            </a:r>
            <a:endParaRPr kumimoji="1" lang="ja-JP" altLang="en-US" b="1" dirty="0"/>
          </a:p>
        </p:txBody>
      </p:sp>
      <p:sp>
        <p:nvSpPr>
          <p:cNvPr id="5" name="テキスト ボックス 4"/>
          <p:cNvSpPr txBox="1"/>
          <p:nvPr/>
        </p:nvSpPr>
        <p:spPr>
          <a:xfrm>
            <a:off x="2319228" y="6149813"/>
            <a:ext cx="2822331" cy="246221"/>
          </a:xfrm>
          <a:prstGeom prst="rect">
            <a:avLst/>
          </a:prstGeom>
          <a:noFill/>
        </p:spPr>
        <p:txBody>
          <a:bodyPr wrap="square" rtlCol="0">
            <a:spAutoFit/>
          </a:bodyPr>
          <a:lstStyle/>
          <a:p>
            <a:r>
              <a:rPr kumimoji="1" lang="ja-JP" altLang="en-US" sz="1000" dirty="0" smtClean="0"/>
              <a:t>出典：和歌山県「</a:t>
            </a:r>
            <a:r>
              <a:rPr kumimoji="1" lang="en-US" altLang="ja-JP" sz="1000" dirty="0" smtClean="0"/>
              <a:t>R5</a:t>
            </a:r>
            <a:r>
              <a:rPr kumimoji="1" lang="ja-JP" altLang="en-US" sz="1000" dirty="0" smtClean="0"/>
              <a:t>結婚・子育て意識調査」</a:t>
            </a:r>
            <a:endParaRPr kumimoji="1" lang="ja-JP" altLang="en-US" sz="1000" dirty="0"/>
          </a:p>
        </p:txBody>
      </p:sp>
      <p:sp>
        <p:nvSpPr>
          <p:cNvPr id="14" name="テキスト ボックス 13"/>
          <p:cNvSpPr txBox="1"/>
          <p:nvPr/>
        </p:nvSpPr>
        <p:spPr>
          <a:xfrm>
            <a:off x="8270671" y="5221970"/>
            <a:ext cx="2822331" cy="246221"/>
          </a:xfrm>
          <a:prstGeom prst="rect">
            <a:avLst/>
          </a:prstGeom>
          <a:noFill/>
        </p:spPr>
        <p:txBody>
          <a:bodyPr wrap="square" rtlCol="0">
            <a:spAutoFit/>
          </a:bodyPr>
          <a:lstStyle/>
          <a:p>
            <a:r>
              <a:rPr kumimoji="1" lang="ja-JP" altLang="en-US" sz="1000" dirty="0" smtClean="0"/>
              <a:t>出典：和歌山県「</a:t>
            </a:r>
            <a:r>
              <a:rPr kumimoji="1" lang="en-US" altLang="ja-JP" sz="1000" dirty="0" smtClean="0"/>
              <a:t>R5</a:t>
            </a:r>
            <a:r>
              <a:rPr kumimoji="1" lang="ja-JP" altLang="en-US" sz="1000" dirty="0" smtClean="0"/>
              <a:t>結婚・子育て意識調査」</a:t>
            </a:r>
            <a:endParaRPr kumimoji="1" lang="ja-JP" altLang="en-US" sz="1000" dirty="0"/>
          </a:p>
        </p:txBody>
      </p:sp>
      <p:sp>
        <p:nvSpPr>
          <p:cNvPr id="15" name="テキスト ボックス 14"/>
          <p:cNvSpPr txBox="1"/>
          <p:nvPr/>
        </p:nvSpPr>
        <p:spPr>
          <a:xfrm>
            <a:off x="426636" y="2548827"/>
            <a:ext cx="4755337" cy="3847207"/>
          </a:xfrm>
          <a:prstGeom prst="rect">
            <a:avLst/>
          </a:prstGeom>
          <a:noFill/>
          <a:ln>
            <a:solidFill>
              <a:schemeClr val="tx1"/>
            </a:solidFill>
          </a:ln>
        </p:spPr>
        <p:txBody>
          <a:bodyPr wrap="square" rtlCol="0">
            <a:spAutoFit/>
          </a:bodyPr>
          <a:lstStyle/>
          <a:p>
            <a:r>
              <a:rPr lang="ja-JP" altLang="en-US" sz="1400" b="1" u="sng" dirty="0" smtClean="0"/>
              <a:t>〇こどもを育てていて負担に思うことや悩みはあるか。</a:t>
            </a:r>
            <a:endParaRPr lang="en-US" altLang="ja-JP" sz="1400" b="1" u="sng" dirty="0" smtClean="0"/>
          </a:p>
          <a:p>
            <a:endParaRPr kumimoji="1" lang="en-US" altLang="ja-JP" sz="1400" dirty="0" smtClean="0"/>
          </a:p>
          <a:p>
            <a:endParaRPr lang="en-US" altLang="ja-JP" sz="1400" dirty="0"/>
          </a:p>
          <a:p>
            <a:endParaRPr kumimoji="1" lang="en-US" altLang="ja-JP" sz="1400" dirty="0" smtClean="0"/>
          </a:p>
          <a:p>
            <a:endParaRPr lang="en-US" altLang="ja-JP" sz="1400" dirty="0"/>
          </a:p>
          <a:p>
            <a:endParaRPr kumimoji="1"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600" dirty="0" smtClean="0"/>
          </a:p>
          <a:p>
            <a:endParaRPr lang="en-US" altLang="ja-JP" sz="1600" dirty="0"/>
          </a:p>
          <a:p>
            <a:endParaRPr lang="en-US" altLang="ja-JP" sz="1600" dirty="0"/>
          </a:p>
          <a:p>
            <a:endParaRPr lang="en-US" altLang="ja-JP" sz="1600" dirty="0"/>
          </a:p>
          <a:p>
            <a:endParaRPr lang="en-US" altLang="ja-JP" sz="1000" dirty="0"/>
          </a:p>
          <a:p>
            <a:endParaRPr kumimoji="1" lang="en-US" altLang="ja-JP" sz="1000" dirty="0" smtClean="0"/>
          </a:p>
          <a:p>
            <a:endParaRPr kumimoji="1" lang="en-US" altLang="ja-JP" sz="1000" dirty="0" smtClean="0"/>
          </a:p>
        </p:txBody>
      </p:sp>
      <p:pic>
        <p:nvPicPr>
          <p:cNvPr id="6" name="図 5"/>
          <p:cNvPicPr>
            <a:picLocks noChangeAspect="1"/>
          </p:cNvPicPr>
          <p:nvPr/>
        </p:nvPicPr>
        <p:blipFill>
          <a:blip r:embed="rId3"/>
          <a:stretch>
            <a:fillRect/>
          </a:stretch>
        </p:blipFill>
        <p:spPr>
          <a:xfrm>
            <a:off x="596091" y="3302739"/>
            <a:ext cx="4416428" cy="2682495"/>
          </a:xfrm>
          <a:prstGeom prst="rect">
            <a:avLst/>
          </a:prstGeom>
        </p:spPr>
      </p:pic>
      <p:sp>
        <p:nvSpPr>
          <p:cNvPr id="16" name="テキスト ボックス 15"/>
          <p:cNvSpPr txBox="1"/>
          <p:nvPr/>
        </p:nvSpPr>
        <p:spPr>
          <a:xfrm>
            <a:off x="5425788" y="2548827"/>
            <a:ext cx="6013004" cy="2893100"/>
          </a:xfrm>
          <a:prstGeom prst="rect">
            <a:avLst/>
          </a:prstGeom>
          <a:noFill/>
          <a:ln>
            <a:solidFill>
              <a:schemeClr val="tx1"/>
            </a:solidFill>
          </a:ln>
        </p:spPr>
        <p:txBody>
          <a:bodyPr wrap="square" rtlCol="0">
            <a:spAutoFit/>
          </a:bodyPr>
          <a:lstStyle/>
          <a:p>
            <a:r>
              <a:rPr lang="ja-JP" altLang="en-US" sz="1400" b="1" u="sng" dirty="0" smtClean="0"/>
              <a:t>〇こどもが生まれる前と生まれた後の働き方の比較</a:t>
            </a:r>
            <a:endParaRPr lang="en-US" altLang="ja-JP" sz="1400" b="1" u="sng" dirty="0" smtClean="0"/>
          </a:p>
          <a:p>
            <a:endParaRPr kumimoji="1" lang="en-US" altLang="ja-JP" sz="1400" dirty="0" smtClean="0"/>
          </a:p>
          <a:p>
            <a:endParaRPr lang="en-US" altLang="ja-JP" sz="1400" dirty="0"/>
          </a:p>
          <a:p>
            <a:endParaRPr kumimoji="1" lang="en-US" altLang="ja-JP" sz="1400" dirty="0" smtClean="0"/>
          </a:p>
          <a:p>
            <a:endParaRPr lang="en-US" altLang="ja-JP" sz="1400" dirty="0"/>
          </a:p>
          <a:p>
            <a:endParaRPr kumimoji="1" lang="en-US" altLang="ja-JP" sz="1600" dirty="0" smtClean="0"/>
          </a:p>
          <a:p>
            <a:endParaRPr lang="en-US" altLang="ja-JP" sz="1600" dirty="0"/>
          </a:p>
          <a:p>
            <a:endParaRPr kumimoji="1" lang="en-US" altLang="ja-JP" sz="1600" dirty="0" smtClean="0"/>
          </a:p>
          <a:p>
            <a:endParaRPr lang="en-US" altLang="ja-JP" sz="1600" dirty="0" smtClean="0"/>
          </a:p>
          <a:p>
            <a:endParaRPr lang="en-US" altLang="ja-JP" sz="1600" dirty="0"/>
          </a:p>
          <a:p>
            <a:endParaRPr lang="en-US" altLang="ja-JP" sz="1600" dirty="0"/>
          </a:p>
          <a:p>
            <a:endParaRPr lang="en-US" altLang="ja-JP" sz="1600" dirty="0"/>
          </a:p>
        </p:txBody>
      </p:sp>
      <p:pic>
        <p:nvPicPr>
          <p:cNvPr id="7" name="図 6"/>
          <p:cNvPicPr>
            <a:picLocks noChangeAspect="1"/>
          </p:cNvPicPr>
          <p:nvPr/>
        </p:nvPicPr>
        <p:blipFill>
          <a:blip r:embed="rId4"/>
          <a:stretch>
            <a:fillRect/>
          </a:stretch>
        </p:blipFill>
        <p:spPr>
          <a:xfrm>
            <a:off x="5471746" y="2919115"/>
            <a:ext cx="5792851" cy="1589996"/>
          </a:xfrm>
          <a:prstGeom prst="rect">
            <a:avLst/>
          </a:prstGeom>
        </p:spPr>
      </p:pic>
      <p:pic>
        <p:nvPicPr>
          <p:cNvPr id="17" name="図 16"/>
          <p:cNvPicPr>
            <a:picLocks noChangeAspect="1"/>
          </p:cNvPicPr>
          <p:nvPr/>
        </p:nvPicPr>
        <p:blipFill>
          <a:blip r:embed="rId5"/>
          <a:stretch>
            <a:fillRect/>
          </a:stretch>
        </p:blipFill>
        <p:spPr>
          <a:xfrm>
            <a:off x="5625611" y="4535375"/>
            <a:ext cx="5813181" cy="535825"/>
          </a:xfrm>
          <a:prstGeom prst="rect">
            <a:avLst/>
          </a:prstGeom>
        </p:spPr>
      </p:pic>
      <p:sp>
        <p:nvSpPr>
          <p:cNvPr id="12" name="テキスト ボックス 11"/>
          <p:cNvSpPr txBox="1"/>
          <p:nvPr/>
        </p:nvSpPr>
        <p:spPr>
          <a:xfrm>
            <a:off x="5424105" y="3780625"/>
            <a:ext cx="599208" cy="215444"/>
          </a:xfrm>
          <a:prstGeom prst="rect">
            <a:avLst/>
          </a:prstGeom>
          <a:noFill/>
        </p:spPr>
        <p:txBody>
          <a:bodyPr wrap="square" rtlCol="0">
            <a:spAutoFit/>
          </a:bodyPr>
          <a:lstStyle/>
          <a:p>
            <a:r>
              <a:rPr kumimoji="1" lang="en-US" altLang="ja-JP" sz="800" dirty="0" smtClean="0"/>
              <a:t>【</a:t>
            </a:r>
            <a:r>
              <a:rPr kumimoji="1" lang="ja-JP" altLang="en-US" sz="800" dirty="0" smtClean="0"/>
              <a:t>父親</a:t>
            </a:r>
            <a:r>
              <a:rPr kumimoji="1" lang="en-US" altLang="ja-JP" sz="800" dirty="0" smtClean="0"/>
              <a:t>】</a:t>
            </a:r>
            <a:endParaRPr kumimoji="1" lang="ja-JP" altLang="en-US" sz="800" dirty="0"/>
          </a:p>
        </p:txBody>
      </p:sp>
      <p:sp>
        <p:nvSpPr>
          <p:cNvPr id="13" name="テキスト ボックス 12"/>
          <p:cNvSpPr txBox="1"/>
          <p:nvPr/>
        </p:nvSpPr>
        <p:spPr>
          <a:xfrm>
            <a:off x="5450559" y="4401389"/>
            <a:ext cx="599208" cy="215444"/>
          </a:xfrm>
          <a:prstGeom prst="rect">
            <a:avLst/>
          </a:prstGeom>
          <a:noFill/>
        </p:spPr>
        <p:txBody>
          <a:bodyPr wrap="square" rtlCol="0">
            <a:spAutoFit/>
          </a:bodyPr>
          <a:lstStyle/>
          <a:p>
            <a:r>
              <a:rPr lang="en-US" altLang="ja-JP" sz="800" dirty="0" smtClean="0"/>
              <a:t>【</a:t>
            </a:r>
            <a:r>
              <a:rPr lang="ja-JP" altLang="en-US" sz="800" dirty="0" smtClean="0"/>
              <a:t>母</a:t>
            </a:r>
            <a:r>
              <a:rPr kumimoji="1" lang="ja-JP" altLang="en-US" sz="800" dirty="0" smtClean="0"/>
              <a:t>親</a:t>
            </a:r>
            <a:r>
              <a:rPr kumimoji="1" lang="en-US" altLang="ja-JP" sz="800" dirty="0" smtClean="0"/>
              <a:t>】</a:t>
            </a:r>
            <a:endParaRPr kumimoji="1" lang="ja-JP" altLang="en-US" sz="800" dirty="0"/>
          </a:p>
        </p:txBody>
      </p:sp>
      <p:sp>
        <p:nvSpPr>
          <p:cNvPr id="4" name="スライド番号プレースホルダー 3"/>
          <p:cNvSpPr>
            <a:spLocks noGrp="1"/>
          </p:cNvSpPr>
          <p:nvPr>
            <p:ph type="sldNum" sz="quarter" idx="12"/>
          </p:nvPr>
        </p:nvSpPr>
        <p:spPr/>
        <p:txBody>
          <a:bodyPr/>
          <a:lstStyle/>
          <a:p>
            <a:fld id="{FAB73214-55A3-4764-8B61-96A9A891D441}" type="slidenum">
              <a:rPr kumimoji="1" lang="ja-JP" altLang="en-US" smtClean="0"/>
              <a:t>9</a:t>
            </a:fld>
            <a:endParaRPr kumimoji="1" lang="ja-JP" altLang="en-US"/>
          </a:p>
        </p:txBody>
      </p:sp>
    </p:spTree>
    <p:extLst>
      <p:ext uri="{BB962C8B-B14F-4D97-AF65-F5344CB8AC3E}">
        <p14:creationId xmlns:p14="http://schemas.microsoft.com/office/powerpoint/2010/main" val="191172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8542" y="213506"/>
            <a:ext cx="193964" cy="5353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10073" y="213506"/>
            <a:ext cx="9276103" cy="5353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t>県こども計画に係るこども等からの意見聴取方法（案）</a:t>
            </a:r>
            <a:endParaRPr kumimoji="1" lang="ja-JP" altLang="en-US" sz="2800" dirty="0"/>
          </a:p>
        </p:txBody>
      </p:sp>
      <p:cxnSp>
        <p:nvCxnSpPr>
          <p:cNvPr id="5" name="直線コネクタ 4"/>
          <p:cNvCxnSpPr/>
          <p:nvPr/>
        </p:nvCxnSpPr>
        <p:spPr>
          <a:xfrm>
            <a:off x="408542" y="748904"/>
            <a:ext cx="63617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408542" y="806403"/>
            <a:ext cx="11083162" cy="53912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smtClean="0"/>
              <a:t>１．意識調査</a:t>
            </a:r>
            <a:endParaRPr lang="en-US" altLang="ja-JP" sz="2000" dirty="0" smtClean="0"/>
          </a:p>
          <a:p>
            <a:r>
              <a:rPr lang="ja-JP" altLang="en-US" sz="1400" dirty="0">
                <a:latin typeface="游明朝 Light" panose="02020300000000000000" pitchFamily="18" charset="-128"/>
                <a:ea typeface="游明朝 Light" panose="02020300000000000000" pitchFamily="18" charset="-128"/>
              </a:rPr>
              <a:t>　　　・ </a:t>
            </a:r>
            <a:r>
              <a:rPr lang="ja-JP" altLang="en-US" sz="1400" dirty="0" smtClean="0">
                <a:latin typeface="游明朝 Light" panose="02020300000000000000" pitchFamily="18" charset="-128"/>
                <a:ea typeface="游明朝 Light" panose="02020300000000000000" pitchFamily="18" charset="-128"/>
              </a:rPr>
              <a:t>結婚意識調査　</a:t>
            </a:r>
            <a:r>
              <a:rPr lang="en-US" altLang="ja-JP" sz="1400" dirty="0" smtClean="0">
                <a:latin typeface="游明朝 Light" panose="02020300000000000000" pitchFamily="18" charset="-128"/>
                <a:ea typeface="游明朝 Light" panose="02020300000000000000" pitchFamily="18" charset="-128"/>
              </a:rPr>
              <a:t>R5</a:t>
            </a:r>
          </a:p>
          <a:p>
            <a:r>
              <a:rPr lang="ja-JP" altLang="en-US" sz="1400" dirty="0">
                <a:latin typeface="游明朝 Light" panose="02020300000000000000" pitchFamily="18" charset="-128"/>
                <a:ea typeface="游明朝 Light" panose="02020300000000000000" pitchFamily="18" charset="-128"/>
              </a:rPr>
              <a:t>　</a:t>
            </a:r>
            <a:r>
              <a:rPr lang="ja-JP" altLang="en-US" sz="1400" dirty="0" smtClean="0">
                <a:latin typeface="游明朝 Light" panose="02020300000000000000" pitchFamily="18" charset="-128"/>
                <a:ea typeface="游明朝 Light" panose="02020300000000000000" pitchFamily="18" charset="-128"/>
              </a:rPr>
              <a:t>　　・ 子育て意識調査　</a:t>
            </a:r>
            <a:r>
              <a:rPr lang="en-US" altLang="ja-JP" sz="1400" dirty="0">
                <a:latin typeface="游明朝 Light" panose="02020300000000000000" pitchFamily="18" charset="-128"/>
                <a:ea typeface="游明朝 Light" panose="02020300000000000000" pitchFamily="18" charset="-128"/>
              </a:rPr>
              <a:t>R5</a:t>
            </a:r>
          </a:p>
          <a:p>
            <a:r>
              <a:rPr lang="ja-JP" altLang="en-US" sz="1400" dirty="0">
                <a:latin typeface="游明朝 Light" panose="02020300000000000000" pitchFamily="18" charset="-128"/>
                <a:ea typeface="游明朝 Light" panose="02020300000000000000" pitchFamily="18" charset="-128"/>
              </a:rPr>
              <a:t>　　　・ 子供</a:t>
            </a:r>
            <a:r>
              <a:rPr lang="ja-JP" altLang="en-US" sz="1400" dirty="0" smtClean="0">
                <a:latin typeface="游明朝 Light" panose="02020300000000000000" pitchFamily="18" charset="-128"/>
                <a:ea typeface="游明朝 Light" panose="02020300000000000000" pitchFamily="18" charset="-128"/>
              </a:rPr>
              <a:t>の生活実態調査　</a:t>
            </a:r>
            <a:r>
              <a:rPr lang="en-US" altLang="ja-JP" sz="1400" dirty="0">
                <a:latin typeface="游明朝 Light" panose="02020300000000000000" pitchFamily="18" charset="-128"/>
                <a:ea typeface="游明朝 Light" panose="02020300000000000000" pitchFamily="18" charset="-128"/>
              </a:rPr>
              <a:t>R5</a:t>
            </a:r>
          </a:p>
          <a:p>
            <a:r>
              <a:rPr lang="ja-JP" altLang="en-US" sz="1400" dirty="0">
                <a:latin typeface="游明朝 Light" panose="02020300000000000000" pitchFamily="18" charset="-128"/>
                <a:ea typeface="游明朝 Light" panose="02020300000000000000" pitchFamily="18" charset="-128"/>
              </a:rPr>
              <a:t>　　　・ </a:t>
            </a:r>
            <a:r>
              <a:rPr lang="ja-JP" altLang="en-US" sz="1400" dirty="0" smtClean="0">
                <a:latin typeface="游明朝 Light" panose="02020300000000000000" pitchFamily="18" charset="-128"/>
                <a:ea typeface="游明朝 Light" panose="02020300000000000000" pitchFamily="18" charset="-128"/>
              </a:rPr>
              <a:t>ひとり親家庭等実態調査、児童養護施設等アンケート調査　</a:t>
            </a:r>
            <a:endParaRPr lang="en-US" altLang="ja-JP" sz="1400" dirty="0">
              <a:latin typeface="游明朝 Light" panose="02020300000000000000" pitchFamily="18" charset="-128"/>
              <a:ea typeface="游明朝 Light" panose="02020300000000000000" pitchFamily="18" charset="-128"/>
            </a:endParaRPr>
          </a:p>
          <a:p>
            <a:r>
              <a:rPr lang="ja-JP" altLang="en-US" sz="1400" dirty="0">
                <a:latin typeface="游明朝 Light" panose="02020300000000000000" pitchFamily="18" charset="-128"/>
                <a:ea typeface="游明朝 Light" panose="02020300000000000000" pitchFamily="18" charset="-128"/>
              </a:rPr>
              <a:t>　</a:t>
            </a:r>
            <a:r>
              <a:rPr lang="ja-JP" altLang="en-US" sz="1400" dirty="0" smtClean="0">
                <a:latin typeface="游明朝 Light" panose="02020300000000000000" pitchFamily="18" charset="-128"/>
                <a:ea typeface="游明朝 Light" panose="02020300000000000000" pitchFamily="18" charset="-128"/>
              </a:rPr>
              <a:t>　　</a:t>
            </a:r>
            <a:r>
              <a:rPr lang="ja-JP" altLang="en-US" sz="1400" dirty="0">
                <a:latin typeface="游明朝 Light" panose="02020300000000000000" pitchFamily="18" charset="-128"/>
                <a:ea typeface="游明朝 Light" panose="02020300000000000000" pitchFamily="18" charset="-128"/>
              </a:rPr>
              <a:t>　</a:t>
            </a:r>
            <a:endParaRPr kumimoji="1" lang="en-US" altLang="ja-JP" sz="1400" dirty="0" smtClean="0">
              <a:latin typeface="游明朝 Light" panose="02020300000000000000" pitchFamily="18" charset="-128"/>
              <a:ea typeface="游明朝 Light" panose="02020300000000000000" pitchFamily="18" charset="-128"/>
            </a:endParaRPr>
          </a:p>
          <a:p>
            <a:r>
              <a:rPr kumimoji="1" lang="ja-JP" altLang="en-US" sz="2000" dirty="0" smtClean="0"/>
              <a:t>２．ヒアリング</a:t>
            </a:r>
            <a:endParaRPr kumimoji="1" lang="en-US" altLang="ja-JP" sz="2000" dirty="0" smtClean="0"/>
          </a:p>
          <a:p>
            <a:r>
              <a:rPr lang="ja-JP" altLang="en-US" sz="1400" dirty="0">
                <a:latin typeface="游明朝 Light" panose="02020300000000000000" pitchFamily="18" charset="-128"/>
                <a:ea typeface="游明朝 Light" panose="02020300000000000000" pitchFamily="18" charset="-128"/>
              </a:rPr>
              <a:t>　　　・ </a:t>
            </a:r>
            <a:r>
              <a:rPr lang="ja-JP" altLang="en-US" sz="1400" dirty="0" smtClean="0">
                <a:solidFill>
                  <a:schemeClr val="tx1"/>
                </a:solidFill>
                <a:latin typeface="游明朝 Light" panose="02020300000000000000" pitchFamily="18" charset="-128"/>
                <a:ea typeface="游明朝 Light" panose="02020300000000000000" pitchFamily="18" charset="-128"/>
              </a:rPr>
              <a:t>青少年団体、子育て当事者団体を対象に実施</a:t>
            </a:r>
            <a:endParaRPr lang="en-US" altLang="ja-JP" sz="1400" dirty="0" smtClean="0">
              <a:solidFill>
                <a:schemeClr val="tx1"/>
              </a:solidFill>
              <a:latin typeface="游明朝 Light" panose="02020300000000000000" pitchFamily="18" charset="-128"/>
              <a:ea typeface="游明朝 Light" panose="02020300000000000000" pitchFamily="18" charset="-128"/>
            </a:endParaRPr>
          </a:p>
          <a:p>
            <a:r>
              <a:rPr kumimoji="1" lang="ja-JP" altLang="en-US" sz="1400" dirty="0">
                <a:solidFill>
                  <a:schemeClr val="tx1"/>
                </a:solidFill>
                <a:latin typeface="游明朝 Light" panose="02020300000000000000" pitchFamily="18" charset="-128"/>
                <a:ea typeface="游明朝 Light" panose="02020300000000000000" pitchFamily="18" charset="-128"/>
              </a:rPr>
              <a:t>　</a:t>
            </a:r>
            <a:r>
              <a:rPr kumimoji="1" lang="ja-JP" altLang="en-US" sz="1400" dirty="0" smtClean="0">
                <a:solidFill>
                  <a:schemeClr val="tx1"/>
                </a:solidFill>
                <a:latin typeface="游明朝 Light" panose="02020300000000000000" pitchFamily="18" charset="-128"/>
                <a:ea typeface="游明朝 Light" panose="02020300000000000000" pitchFamily="18" charset="-128"/>
              </a:rPr>
              <a:t>　　・ 小中学校において児童、生徒を対象に実施</a:t>
            </a:r>
            <a:endParaRPr kumimoji="1" lang="en-US" altLang="ja-JP" sz="1400" dirty="0" smtClean="0">
              <a:solidFill>
                <a:schemeClr val="tx1"/>
              </a:solidFill>
              <a:latin typeface="游明朝 Light" panose="02020300000000000000" pitchFamily="18" charset="-128"/>
              <a:ea typeface="游明朝 Light" panose="02020300000000000000" pitchFamily="18" charset="-128"/>
            </a:endParaRPr>
          </a:p>
          <a:p>
            <a:endParaRPr kumimoji="1" lang="en-US" altLang="ja-JP" sz="2000" dirty="0" smtClean="0"/>
          </a:p>
          <a:p>
            <a:r>
              <a:rPr kumimoji="1" lang="ja-JP" altLang="en-US" sz="2000" dirty="0" smtClean="0"/>
              <a:t>３．こども施策審議会委員（保護者、こども・若者）</a:t>
            </a:r>
            <a:endParaRPr kumimoji="1" lang="en-US" altLang="ja-JP" sz="2000" dirty="0" smtClean="0"/>
          </a:p>
          <a:p>
            <a:endParaRPr kumimoji="1" lang="en-US" altLang="ja-JP" sz="2000" dirty="0" smtClean="0"/>
          </a:p>
          <a:p>
            <a:r>
              <a:rPr kumimoji="1" lang="ja-JP" altLang="en-US" sz="2000" dirty="0" smtClean="0"/>
              <a:t>４．</a:t>
            </a:r>
            <a:r>
              <a:rPr lang="ja-JP" altLang="en-US" sz="2000" dirty="0" smtClean="0"/>
              <a:t>モニター</a:t>
            </a:r>
            <a:endParaRPr lang="en-US" altLang="ja-JP" sz="2000" dirty="0"/>
          </a:p>
          <a:p>
            <a:r>
              <a:rPr lang="ja-JP" altLang="en-US" sz="1400" dirty="0">
                <a:latin typeface="游明朝 Light" panose="02020300000000000000" pitchFamily="18" charset="-128"/>
                <a:ea typeface="游明朝 Light" panose="02020300000000000000" pitchFamily="18" charset="-128"/>
              </a:rPr>
              <a:t>　　　・ </a:t>
            </a:r>
            <a:r>
              <a:rPr lang="ja-JP" altLang="en-US" sz="1400" dirty="0" smtClean="0">
                <a:latin typeface="游明朝 Light" panose="02020300000000000000" pitchFamily="18" charset="-128"/>
                <a:ea typeface="游明朝 Light" panose="02020300000000000000" pitchFamily="18" charset="-128"/>
              </a:rPr>
              <a:t>小学生</a:t>
            </a:r>
            <a:r>
              <a:rPr lang="ja-JP" altLang="en-US" sz="1400" dirty="0">
                <a:latin typeface="游明朝 Light" panose="02020300000000000000" pitchFamily="18" charset="-128"/>
                <a:ea typeface="游明朝 Light" panose="02020300000000000000" pitchFamily="18" charset="-128"/>
              </a:rPr>
              <a:t>～</a:t>
            </a:r>
            <a:r>
              <a:rPr lang="en-US" altLang="ja-JP" sz="1400" dirty="0">
                <a:latin typeface="游明朝 Light" panose="02020300000000000000" pitchFamily="18" charset="-128"/>
                <a:ea typeface="游明朝 Light" panose="02020300000000000000" pitchFamily="18" charset="-128"/>
              </a:rPr>
              <a:t>20</a:t>
            </a:r>
            <a:r>
              <a:rPr lang="ja-JP" altLang="en-US" sz="1400" dirty="0">
                <a:latin typeface="游明朝 Light" panose="02020300000000000000" pitchFamily="18" charset="-128"/>
                <a:ea typeface="游明朝 Light" panose="02020300000000000000" pitchFamily="18" charset="-128"/>
              </a:rPr>
              <a:t>歳代の</a:t>
            </a:r>
            <a:r>
              <a:rPr lang="ja-JP" altLang="en-US" sz="1400" dirty="0" smtClean="0">
                <a:latin typeface="游明朝 Light" panose="02020300000000000000" pitchFamily="18" charset="-128"/>
                <a:ea typeface="游明朝 Light" panose="02020300000000000000" pitchFamily="18" charset="-128"/>
              </a:rPr>
              <a:t>県民対象</a:t>
            </a:r>
            <a:endParaRPr lang="en-US" altLang="ja-JP" sz="1400" dirty="0">
              <a:latin typeface="游明朝 Light" panose="02020300000000000000" pitchFamily="18" charset="-128"/>
              <a:ea typeface="游明朝 Light" panose="02020300000000000000" pitchFamily="18" charset="-128"/>
            </a:endParaRPr>
          </a:p>
          <a:p>
            <a:r>
              <a:rPr lang="ja-JP" altLang="en-US" sz="1400" dirty="0" smtClean="0">
                <a:latin typeface="游明朝 Light" panose="02020300000000000000" pitchFamily="18" charset="-128"/>
                <a:ea typeface="游明朝 Light" panose="02020300000000000000" pitchFamily="18" charset="-128"/>
              </a:rPr>
              <a:t>　　　・ 特定テーマに対し、県電子申請システムで意見聴取（</a:t>
            </a:r>
            <a:r>
              <a:rPr lang="en-US" altLang="ja-JP" sz="1400" dirty="0" smtClean="0">
                <a:latin typeface="游明朝 Light" panose="02020300000000000000" pitchFamily="18" charset="-128"/>
                <a:ea typeface="游明朝 Light" panose="02020300000000000000" pitchFamily="18" charset="-128"/>
              </a:rPr>
              <a:t>2</a:t>
            </a:r>
            <a:r>
              <a:rPr lang="ja-JP" altLang="en-US" sz="1400" dirty="0" smtClean="0">
                <a:latin typeface="游明朝 Light" panose="02020300000000000000" pitchFamily="18" charset="-128"/>
                <a:ea typeface="游明朝 Light" panose="02020300000000000000" pitchFamily="18" charset="-128"/>
              </a:rPr>
              <a:t>回程度、</a:t>
            </a:r>
            <a:r>
              <a:rPr lang="en-US" altLang="ja-JP" sz="1400" dirty="0" smtClean="0">
                <a:latin typeface="游明朝 Light" panose="02020300000000000000" pitchFamily="18" charset="-128"/>
                <a:ea typeface="游明朝 Light" panose="02020300000000000000" pitchFamily="18" charset="-128"/>
              </a:rPr>
              <a:t>R6.8</a:t>
            </a:r>
            <a:r>
              <a:rPr lang="ja-JP" altLang="en-US" sz="1400" dirty="0" smtClean="0">
                <a:latin typeface="游明朝 Light" panose="02020300000000000000" pitchFamily="18" charset="-128"/>
                <a:ea typeface="游明朝 Light" panose="02020300000000000000" pitchFamily="18" charset="-128"/>
              </a:rPr>
              <a:t>～</a:t>
            </a:r>
            <a:r>
              <a:rPr lang="en-US" altLang="ja-JP" sz="1400" dirty="0" smtClean="0">
                <a:latin typeface="游明朝 Light" panose="02020300000000000000" pitchFamily="18" charset="-128"/>
                <a:ea typeface="游明朝 Light" panose="02020300000000000000" pitchFamily="18" charset="-128"/>
              </a:rPr>
              <a:t>11</a:t>
            </a:r>
            <a:r>
              <a:rPr lang="ja-JP" altLang="en-US" sz="1400" dirty="0" smtClean="0">
                <a:latin typeface="游明朝 Light" panose="02020300000000000000" pitchFamily="18" charset="-128"/>
                <a:ea typeface="游明朝 Light" panose="02020300000000000000" pitchFamily="18" charset="-128"/>
              </a:rPr>
              <a:t>）</a:t>
            </a:r>
            <a:endParaRPr lang="en-US" altLang="ja-JP" sz="1400" dirty="0" smtClean="0">
              <a:latin typeface="游明朝 Light" panose="02020300000000000000" pitchFamily="18" charset="-128"/>
              <a:ea typeface="游明朝 Light" panose="02020300000000000000" pitchFamily="18" charset="-128"/>
            </a:endParaRPr>
          </a:p>
          <a:p>
            <a:r>
              <a:rPr kumimoji="1" lang="ja-JP" altLang="en-US" sz="1400" dirty="0">
                <a:latin typeface="游明朝 Light" panose="02020300000000000000" pitchFamily="18" charset="-128"/>
                <a:ea typeface="游明朝 Light" panose="02020300000000000000" pitchFamily="18" charset="-128"/>
              </a:rPr>
              <a:t>　</a:t>
            </a:r>
            <a:r>
              <a:rPr lang="ja-JP" altLang="en-US" sz="1400" dirty="0">
                <a:latin typeface="游明朝 Light" panose="02020300000000000000" pitchFamily="18" charset="-128"/>
                <a:ea typeface="游明朝 Light" panose="02020300000000000000" pitchFamily="18" charset="-128"/>
              </a:rPr>
              <a:t>　</a:t>
            </a:r>
            <a:r>
              <a:rPr lang="ja-JP" altLang="en-US" sz="1400" dirty="0" smtClean="0">
                <a:latin typeface="游明朝 Light" panose="02020300000000000000" pitchFamily="18" charset="-128"/>
                <a:ea typeface="游明朝 Light" panose="02020300000000000000" pitchFamily="18" charset="-128"/>
              </a:rPr>
              <a:t>　</a:t>
            </a:r>
            <a:endParaRPr lang="en-US" altLang="ja-JP" sz="2000" dirty="0" smtClean="0"/>
          </a:p>
          <a:p>
            <a:r>
              <a:rPr lang="ja-JP" altLang="en-US" sz="2000" dirty="0" smtClean="0"/>
              <a:t>５．パブリックコメント</a:t>
            </a:r>
            <a:endParaRPr lang="en-US" altLang="ja-JP" sz="2000" dirty="0" smtClean="0"/>
          </a:p>
          <a:p>
            <a:r>
              <a:rPr lang="ja-JP" altLang="en-US" sz="1400" dirty="0" smtClean="0">
                <a:latin typeface="游明朝 Light" panose="02020300000000000000" pitchFamily="18" charset="-128"/>
                <a:ea typeface="游明朝 Light" panose="02020300000000000000" pitchFamily="18" charset="-128"/>
              </a:rPr>
              <a:t>　</a:t>
            </a:r>
            <a:r>
              <a:rPr lang="ja-JP" altLang="en-US" sz="1400" dirty="0">
                <a:latin typeface="游明朝 Light" panose="02020300000000000000" pitchFamily="18" charset="-128"/>
                <a:ea typeface="游明朝 Light" panose="02020300000000000000" pitchFamily="18" charset="-128"/>
              </a:rPr>
              <a:t>　　</a:t>
            </a:r>
            <a:r>
              <a:rPr lang="ja-JP" altLang="en-US" sz="1400" dirty="0" smtClean="0">
                <a:latin typeface="游明朝 Light" panose="02020300000000000000" pitchFamily="18" charset="-128"/>
                <a:ea typeface="游明朝 Light" panose="02020300000000000000" pitchFamily="18" charset="-128"/>
              </a:rPr>
              <a:t>・易しい版も作成し意見公募</a:t>
            </a:r>
            <a:endParaRPr lang="en-US" altLang="ja-JP" sz="1400" dirty="0" smtClean="0">
              <a:latin typeface="游明朝 Light" panose="02020300000000000000" pitchFamily="18" charset="-128"/>
              <a:ea typeface="游明朝 Light" panose="02020300000000000000" pitchFamily="18" charset="-128"/>
            </a:endParaRPr>
          </a:p>
        </p:txBody>
      </p:sp>
      <p:sp>
        <p:nvSpPr>
          <p:cNvPr id="8" name="正方形/長方形 7"/>
          <p:cNvSpPr/>
          <p:nvPr/>
        </p:nvSpPr>
        <p:spPr>
          <a:xfrm>
            <a:off x="408542" y="6225807"/>
            <a:ext cx="7248403" cy="5353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t>計画公表についても易しい版を作成予定</a:t>
            </a:r>
            <a:endParaRPr kumimoji="1" lang="ja-JP" altLang="en-US" sz="2400" dirty="0"/>
          </a:p>
        </p:txBody>
      </p:sp>
      <p:sp>
        <p:nvSpPr>
          <p:cNvPr id="9" name="正方形/長方形 8"/>
          <p:cNvSpPr/>
          <p:nvPr/>
        </p:nvSpPr>
        <p:spPr>
          <a:xfrm>
            <a:off x="9886176" y="271005"/>
            <a:ext cx="2108367" cy="5353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smtClean="0"/>
              <a:t>＊こども基本法第</a:t>
            </a:r>
            <a:r>
              <a:rPr lang="en-US" altLang="ja-JP" sz="1200" dirty="0" smtClean="0"/>
              <a:t>11</a:t>
            </a:r>
            <a:r>
              <a:rPr lang="ja-JP" altLang="en-US" sz="1200" dirty="0" smtClean="0"/>
              <a:t>条</a:t>
            </a:r>
            <a:endParaRPr kumimoji="1" lang="ja-JP" altLang="en-US" sz="1200" dirty="0"/>
          </a:p>
        </p:txBody>
      </p:sp>
      <p:cxnSp>
        <p:nvCxnSpPr>
          <p:cNvPr id="10" name="直線コネクタ 9"/>
          <p:cNvCxnSpPr/>
          <p:nvPr/>
        </p:nvCxnSpPr>
        <p:spPr>
          <a:xfrm>
            <a:off x="602506" y="737946"/>
            <a:ext cx="8409609" cy="109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70E4B5F0-DAB8-4467-953D-C5FF52AA0461}" type="slidenum">
              <a:rPr kumimoji="1" lang="ja-JP" altLang="en-US" smtClean="0"/>
              <a:t>10</a:t>
            </a:fld>
            <a:endParaRPr kumimoji="1" lang="ja-JP" altLang="en-US"/>
          </a:p>
        </p:txBody>
      </p:sp>
    </p:spTree>
    <p:extLst>
      <p:ext uri="{BB962C8B-B14F-4D97-AF65-F5344CB8AC3E}">
        <p14:creationId xmlns:p14="http://schemas.microsoft.com/office/powerpoint/2010/main" val="139838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8542" y="213506"/>
            <a:ext cx="193964" cy="5353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a:off x="408542" y="739759"/>
            <a:ext cx="8419306" cy="18290"/>
          </a:xfrm>
          <a:prstGeom prst="rect">
            <a:avLst/>
          </a:prstGeom>
        </p:spPr>
      </p:pic>
      <p:sp>
        <p:nvSpPr>
          <p:cNvPr id="5" name="正方形/長方形 4"/>
          <p:cNvSpPr/>
          <p:nvPr/>
        </p:nvSpPr>
        <p:spPr>
          <a:xfrm>
            <a:off x="602506" y="194958"/>
            <a:ext cx="8753735" cy="5353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t>和歌山県結婚・子育て意識調査（</a:t>
            </a:r>
            <a:r>
              <a:rPr kumimoji="1" lang="en-US" altLang="ja-JP" sz="2800" dirty="0" smtClean="0"/>
              <a:t>R5</a:t>
            </a:r>
            <a:r>
              <a:rPr kumimoji="1" lang="ja-JP" altLang="en-US" sz="2800" dirty="0" smtClean="0"/>
              <a:t>実施）</a:t>
            </a:r>
            <a:endParaRPr kumimoji="1" lang="ja-JP" altLang="en-US" sz="2800" dirty="0"/>
          </a:p>
        </p:txBody>
      </p:sp>
      <p:sp>
        <p:nvSpPr>
          <p:cNvPr id="6" name="正方形/長方形 5"/>
          <p:cNvSpPr/>
          <p:nvPr/>
        </p:nvSpPr>
        <p:spPr>
          <a:xfrm>
            <a:off x="408543" y="1063540"/>
            <a:ext cx="2404996" cy="4656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chemeClr val="tx1"/>
                </a:solidFill>
                <a:effectLst/>
                <a:uLnTx/>
                <a:uFillTx/>
                <a:latin typeface="Calibri"/>
                <a:ea typeface="Meiryo UI"/>
                <a:cs typeface="+mn-cs"/>
              </a:rPr>
              <a:t>結婚に関する意識調査</a:t>
            </a:r>
            <a:endParaRPr kumimoji="1" lang="ja-JP" altLang="en-US" sz="1800" b="1" i="0" u="none" strike="noStrike" kern="1200" cap="none" spc="0" normalizeH="0" baseline="0" noProof="0" dirty="0">
              <a:ln>
                <a:noFill/>
              </a:ln>
              <a:solidFill>
                <a:schemeClr val="tx1"/>
              </a:solidFill>
              <a:effectLst/>
              <a:uLnTx/>
              <a:uFillTx/>
              <a:latin typeface="Calibri"/>
              <a:ea typeface="Meiryo UI"/>
              <a:cs typeface="+mn-cs"/>
            </a:endParaRPr>
          </a:p>
        </p:txBody>
      </p:sp>
      <p:sp>
        <p:nvSpPr>
          <p:cNvPr id="7" name="テキスト ボックス 6"/>
          <p:cNvSpPr txBox="1"/>
          <p:nvPr/>
        </p:nvSpPr>
        <p:spPr>
          <a:xfrm>
            <a:off x="754906" y="4491844"/>
            <a:ext cx="10007687" cy="2031325"/>
          </a:xfrm>
          <a:prstGeom prst="rect">
            <a:avLst/>
          </a:prstGeom>
          <a:noFill/>
        </p:spPr>
        <p:txBody>
          <a:bodyPr wrap="square" rtlCol="0">
            <a:spAutoFit/>
          </a:bodyPr>
          <a:lstStyle/>
          <a:p>
            <a:r>
              <a:rPr kumimoji="1" lang="ja-JP" altLang="en-US" dirty="0" smtClean="0">
                <a:latin typeface="+mn-ea"/>
              </a:rPr>
              <a:t>・調査対象者</a:t>
            </a:r>
            <a:r>
              <a:rPr lang="ja-JP" altLang="ja-JP" dirty="0" smtClean="0">
                <a:solidFill>
                  <a:srgbClr val="000000"/>
                </a:solidFill>
                <a:latin typeface="+mn-ea"/>
                <a:cs typeface="Times New Roman" pitchFamily="18" charset="0"/>
              </a:rPr>
              <a:t>➢</a:t>
            </a:r>
            <a:r>
              <a:rPr lang="ja-JP" altLang="en-US" dirty="0" smtClean="0">
                <a:solidFill>
                  <a:srgbClr val="000000"/>
                </a:solidFill>
                <a:latin typeface="+mn-ea"/>
                <a:cs typeface="Times New Roman" pitchFamily="18" charset="0"/>
              </a:rPr>
              <a:t>県内在住の保育所等に通所する年少児の保護者全員（</a:t>
            </a:r>
            <a:r>
              <a:rPr lang="en-US" altLang="ja-JP" dirty="0" smtClean="0">
                <a:solidFill>
                  <a:srgbClr val="000000"/>
                </a:solidFill>
                <a:latin typeface="+mn-ea"/>
                <a:cs typeface="Times New Roman" pitchFamily="18" charset="0"/>
              </a:rPr>
              <a:t>5,739</a:t>
            </a:r>
            <a:r>
              <a:rPr lang="ja-JP" altLang="en-US" dirty="0" smtClean="0">
                <a:solidFill>
                  <a:srgbClr val="000000"/>
                </a:solidFill>
                <a:latin typeface="+mn-ea"/>
                <a:cs typeface="Times New Roman" pitchFamily="18" charset="0"/>
              </a:rPr>
              <a:t>人）</a:t>
            </a:r>
            <a:endParaRPr lang="en-US" altLang="ja-JP" dirty="0" smtClean="0">
              <a:solidFill>
                <a:srgbClr val="000000"/>
              </a:solidFill>
              <a:latin typeface="+mn-ea"/>
              <a:cs typeface="Times New Roman" pitchFamily="18" charset="0"/>
            </a:endParaRPr>
          </a:p>
          <a:p>
            <a:r>
              <a:rPr kumimoji="1" lang="ja-JP" altLang="en-US" dirty="0">
                <a:solidFill>
                  <a:srgbClr val="000000"/>
                </a:solidFill>
                <a:latin typeface="+mn-ea"/>
                <a:cs typeface="Times New Roman" pitchFamily="18" charset="0"/>
              </a:rPr>
              <a:t>　</a:t>
            </a:r>
            <a:r>
              <a:rPr kumimoji="1" lang="ja-JP" altLang="en-US" dirty="0" smtClean="0">
                <a:solidFill>
                  <a:srgbClr val="000000"/>
                </a:solidFill>
                <a:latin typeface="+mn-ea"/>
                <a:cs typeface="Times New Roman" pitchFamily="18" charset="0"/>
              </a:rPr>
              <a:t>　　　　　　県内在住の小学</a:t>
            </a:r>
            <a:r>
              <a:rPr kumimoji="1" lang="en-US" altLang="ja-JP" dirty="0" smtClean="0">
                <a:solidFill>
                  <a:srgbClr val="000000"/>
                </a:solidFill>
                <a:latin typeface="+mn-ea"/>
                <a:cs typeface="Times New Roman" pitchFamily="18" charset="0"/>
              </a:rPr>
              <a:t>3</a:t>
            </a:r>
            <a:r>
              <a:rPr kumimoji="1" lang="ja-JP" altLang="en-US" dirty="0" smtClean="0">
                <a:solidFill>
                  <a:srgbClr val="000000"/>
                </a:solidFill>
                <a:latin typeface="+mn-ea"/>
                <a:cs typeface="Times New Roman" pitchFamily="18" charset="0"/>
              </a:rPr>
              <a:t>年生の保護者全員（</a:t>
            </a:r>
            <a:r>
              <a:rPr kumimoji="1" lang="en-US" altLang="ja-JP" dirty="0" smtClean="0">
                <a:solidFill>
                  <a:srgbClr val="000000"/>
                </a:solidFill>
                <a:latin typeface="+mn-ea"/>
                <a:cs typeface="Times New Roman" pitchFamily="18" charset="0"/>
              </a:rPr>
              <a:t>7,251</a:t>
            </a:r>
            <a:r>
              <a:rPr kumimoji="1" lang="ja-JP" altLang="en-US" dirty="0" smtClean="0">
                <a:solidFill>
                  <a:srgbClr val="000000"/>
                </a:solidFill>
                <a:latin typeface="+mn-ea"/>
                <a:cs typeface="Times New Roman" pitchFamily="18" charset="0"/>
              </a:rPr>
              <a:t>人）</a:t>
            </a:r>
            <a:endParaRPr kumimoji="1" lang="en-US" altLang="ja-JP" dirty="0" smtClean="0">
              <a:solidFill>
                <a:srgbClr val="000000"/>
              </a:solidFill>
              <a:latin typeface="+mn-ea"/>
              <a:cs typeface="Times New Roman" pitchFamily="18" charset="0"/>
            </a:endParaRPr>
          </a:p>
          <a:p>
            <a:r>
              <a:rPr lang="ja-JP" altLang="en-US" dirty="0" smtClean="0">
                <a:solidFill>
                  <a:srgbClr val="000000"/>
                </a:solidFill>
                <a:latin typeface="+mn-ea"/>
                <a:cs typeface="Times New Roman" pitchFamily="18" charset="0"/>
              </a:rPr>
              <a:t>・調査内容　</a:t>
            </a:r>
            <a:r>
              <a:rPr lang="ja-JP" altLang="ja-JP" dirty="0" smtClean="0">
                <a:solidFill>
                  <a:srgbClr val="000000"/>
                </a:solidFill>
                <a:latin typeface="+mn-ea"/>
                <a:cs typeface="Times New Roman" pitchFamily="18" charset="0"/>
              </a:rPr>
              <a:t>➢</a:t>
            </a:r>
            <a:r>
              <a:rPr lang="ja-JP" altLang="en-US" dirty="0" smtClean="0">
                <a:solidFill>
                  <a:srgbClr val="000000"/>
                </a:solidFill>
                <a:latin typeface="+mn-ea"/>
                <a:cs typeface="Times New Roman" pitchFamily="18" charset="0"/>
              </a:rPr>
              <a:t>出産に伴う働き方、夫婦における家事・育児の配分時間、育児支援環境、</a:t>
            </a:r>
            <a:r>
              <a:rPr lang="ja-JP" altLang="en-US" dirty="0" err="1" smtClean="0">
                <a:solidFill>
                  <a:srgbClr val="000000"/>
                </a:solidFill>
                <a:latin typeface="+mn-ea"/>
                <a:cs typeface="Times New Roman" pitchFamily="18" charset="0"/>
              </a:rPr>
              <a:t>こど</a:t>
            </a:r>
            <a:endParaRPr lang="en-US" altLang="ja-JP" dirty="0" smtClean="0">
              <a:solidFill>
                <a:srgbClr val="000000"/>
              </a:solidFill>
              <a:latin typeface="+mn-ea"/>
              <a:cs typeface="Times New Roman" pitchFamily="18" charset="0"/>
            </a:endParaRPr>
          </a:p>
          <a:p>
            <a:r>
              <a:rPr lang="ja-JP" altLang="en-US" dirty="0">
                <a:solidFill>
                  <a:srgbClr val="000000"/>
                </a:solidFill>
                <a:latin typeface="+mn-ea"/>
                <a:cs typeface="Times New Roman" pitchFamily="18" charset="0"/>
              </a:rPr>
              <a:t>　</a:t>
            </a:r>
            <a:r>
              <a:rPr lang="ja-JP" altLang="en-US" dirty="0" smtClean="0">
                <a:solidFill>
                  <a:srgbClr val="000000"/>
                </a:solidFill>
                <a:latin typeface="+mn-ea"/>
                <a:cs typeface="Times New Roman" pitchFamily="18" charset="0"/>
              </a:rPr>
              <a:t>　　　　　　も</a:t>
            </a:r>
            <a:r>
              <a:rPr lang="ja-JP" altLang="en-US" dirty="0" err="1" smtClean="0">
                <a:solidFill>
                  <a:srgbClr val="000000"/>
                </a:solidFill>
                <a:latin typeface="+mn-ea"/>
                <a:cs typeface="Times New Roman" pitchFamily="18" charset="0"/>
              </a:rPr>
              <a:t>に</a:t>
            </a:r>
            <a:r>
              <a:rPr lang="ja-JP" altLang="en-US" dirty="0" smtClean="0">
                <a:solidFill>
                  <a:srgbClr val="000000"/>
                </a:solidFill>
                <a:latin typeface="+mn-ea"/>
                <a:cs typeface="Times New Roman" pitchFamily="18" charset="0"/>
              </a:rPr>
              <a:t>関する意向、育児に関する意見・育児サービスの利用状況、子育て支援に</a:t>
            </a:r>
            <a:endParaRPr lang="en-US" altLang="ja-JP" dirty="0" smtClean="0">
              <a:solidFill>
                <a:srgbClr val="000000"/>
              </a:solidFill>
              <a:latin typeface="+mn-ea"/>
              <a:cs typeface="Times New Roman" pitchFamily="18" charset="0"/>
            </a:endParaRPr>
          </a:p>
          <a:p>
            <a:r>
              <a:rPr lang="ja-JP" altLang="en-US" dirty="0">
                <a:solidFill>
                  <a:srgbClr val="000000"/>
                </a:solidFill>
                <a:latin typeface="+mn-ea"/>
                <a:cs typeface="Times New Roman" pitchFamily="18" charset="0"/>
              </a:rPr>
              <a:t>　</a:t>
            </a:r>
            <a:r>
              <a:rPr lang="ja-JP" altLang="en-US" dirty="0" smtClean="0">
                <a:solidFill>
                  <a:srgbClr val="000000"/>
                </a:solidFill>
                <a:latin typeface="+mn-ea"/>
                <a:cs typeface="Times New Roman" pitchFamily="18" charset="0"/>
              </a:rPr>
              <a:t>　　　　　　ついて</a:t>
            </a:r>
            <a:endParaRPr lang="en-US" altLang="ja-JP" dirty="0" smtClean="0">
              <a:solidFill>
                <a:srgbClr val="000000"/>
              </a:solidFill>
              <a:latin typeface="+mn-ea"/>
              <a:cs typeface="Times New Roman" pitchFamily="18" charset="0"/>
            </a:endParaRPr>
          </a:p>
          <a:p>
            <a:r>
              <a:rPr kumimoji="1" lang="ja-JP" altLang="en-US" dirty="0" smtClean="0">
                <a:solidFill>
                  <a:srgbClr val="000000"/>
                </a:solidFill>
                <a:latin typeface="+mn-ea"/>
                <a:cs typeface="Times New Roman" pitchFamily="18" charset="0"/>
              </a:rPr>
              <a:t>・調査方法　</a:t>
            </a:r>
            <a:r>
              <a:rPr lang="ja-JP" altLang="ja-JP" dirty="0" smtClean="0">
                <a:solidFill>
                  <a:srgbClr val="000000"/>
                </a:solidFill>
                <a:latin typeface="+mn-ea"/>
                <a:cs typeface="Times New Roman" pitchFamily="18" charset="0"/>
              </a:rPr>
              <a:t>➢</a:t>
            </a:r>
            <a:r>
              <a:rPr lang="ja-JP" altLang="en-US" dirty="0" smtClean="0">
                <a:solidFill>
                  <a:srgbClr val="000000"/>
                </a:solidFill>
                <a:latin typeface="+mn-ea"/>
                <a:cs typeface="Times New Roman" pitchFamily="18" charset="0"/>
              </a:rPr>
              <a:t>郵送による回収、インターネットによる回収</a:t>
            </a:r>
            <a:endParaRPr lang="en-US" altLang="ja-JP" dirty="0" smtClean="0">
              <a:solidFill>
                <a:srgbClr val="000000"/>
              </a:solidFill>
              <a:latin typeface="+mn-ea"/>
              <a:cs typeface="Times New Roman" pitchFamily="18" charset="0"/>
            </a:endParaRPr>
          </a:p>
          <a:p>
            <a:r>
              <a:rPr kumimoji="1" lang="ja-JP" altLang="en-US" dirty="0" smtClean="0">
                <a:solidFill>
                  <a:srgbClr val="000000"/>
                </a:solidFill>
                <a:latin typeface="+mn-ea"/>
                <a:cs typeface="Times New Roman" pitchFamily="18" charset="0"/>
              </a:rPr>
              <a:t>・回収率　</a:t>
            </a:r>
            <a:r>
              <a:rPr lang="ja-JP" altLang="en-US" dirty="0">
                <a:solidFill>
                  <a:srgbClr val="000000"/>
                </a:solidFill>
                <a:latin typeface="+mn-ea"/>
                <a:cs typeface="Times New Roman" pitchFamily="18" charset="0"/>
              </a:rPr>
              <a:t>　</a:t>
            </a:r>
            <a:r>
              <a:rPr lang="ja-JP" altLang="ja-JP" dirty="0" smtClean="0">
                <a:solidFill>
                  <a:srgbClr val="000000"/>
                </a:solidFill>
                <a:latin typeface="+mn-ea"/>
                <a:cs typeface="Times New Roman" pitchFamily="18" charset="0"/>
              </a:rPr>
              <a:t>➢</a:t>
            </a:r>
            <a:r>
              <a:rPr lang="en-US" altLang="ja-JP" dirty="0" smtClean="0">
                <a:solidFill>
                  <a:srgbClr val="000000"/>
                </a:solidFill>
                <a:latin typeface="+mn-ea"/>
                <a:cs typeface="Times New Roman" pitchFamily="18" charset="0"/>
              </a:rPr>
              <a:t>42.0</a:t>
            </a:r>
            <a:r>
              <a:rPr lang="ja-JP" altLang="en-US" dirty="0" smtClean="0">
                <a:solidFill>
                  <a:srgbClr val="000000"/>
                </a:solidFill>
                <a:latin typeface="+mn-ea"/>
                <a:cs typeface="Times New Roman" pitchFamily="18" charset="0"/>
              </a:rPr>
              <a:t>％（回収数：</a:t>
            </a:r>
            <a:r>
              <a:rPr lang="en-US" altLang="ja-JP" dirty="0" smtClean="0">
                <a:solidFill>
                  <a:srgbClr val="000000"/>
                </a:solidFill>
                <a:latin typeface="+mn-ea"/>
                <a:cs typeface="Times New Roman" pitchFamily="18" charset="0"/>
              </a:rPr>
              <a:t>5,454</a:t>
            </a:r>
            <a:r>
              <a:rPr lang="ja-JP" altLang="en-US" dirty="0" smtClean="0">
                <a:solidFill>
                  <a:srgbClr val="000000"/>
                </a:solidFill>
                <a:latin typeface="+mn-ea"/>
                <a:cs typeface="Times New Roman" pitchFamily="18" charset="0"/>
              </a:rPr>
              <a:t>人）</a:t>
            </a:r>
            <a:endParaRPr kumimoji="1" lang="ja-JP" altLang="en-US" dirty="0">
              <a:latin typeface="+mn-ea"/>
            </a:endParaRPr>
          </a:p>
        </p:txBody>
      </p:sp>
      <p:sp>
        <p:nvSpPr>
          <p:cNvPr id="8" name="正方形/長方形 7"/>
          <p:cNvSpPr/>
          <p:nvPr/>
        </p:nvSpPr>
        <p:spPr>
          <a:xfrm>
            <a:off x="505524" y="3757286"/>
            <a:ext cx="2598161" cy="4656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chemeClr val="tx1"/>
                </a:solidFill>
                <a:effectLst/>
                <a:uLnTx/>
                <a:uFillTx/>
                <a:latin typeface="Calibri"/>
                <a:ea typeface="Meiryo UI"/>
                <a:cs typeface="+mn-cs"/>
              </a:rPr>
              <a:t>子育てに関する意識調査</a:t>
            </a:r>
            <a:endParaRPr kumimoji="1" lang="ja-JP" altLang="en-US" sz="1800" b="1" i="0" u="none" strike="noStrike" kern="1200" cap="none" spc="0" normalizeH="0" baseline="0" noProof="0" dirty="0">
              <a:ln>
                <a:noFill/>
              </a:ln>
              <a:solidFill>
                <a:schemeClr val="tx1"/>
              </a:solidFill>
              <a:effectLst/>
              <a:uLnTx/>
              <a:uFillTx/>
              <a:latin typeface="Calibri"/>
              <a:ea typeface="Meiryo UI"/>
              <a:cs typeface="+mn-cs"/>
            </a:endParaRPr>
          </a:p>
        </p:txBody>
      </p:sp>
      <p:sp>
        <p:nvSpPr>
          <p:cNvPr id="9" name="テキスト ボックス 8"/>
          <p:cNvSpPr txBox="1"/>
          <p:nvPr/>
        </p:nvSpPr>
        <p:spPr>
          <a:xfrm>
            <a:off x="754906" y="1720090"/>
            <a:ext cx="10007687" cy="1754326"/>
          </a:xfrm>
          <a:prstGeom prst="rect">
            <a:avLst/>
          </a:prstGeom>
          <a:noFill/>
        </p:spPr>
        <p:txBody>
          <a:bodyPr wrap="square" rtlCol="0">
            <a:spAutoFit/>
          </a:bodyPr>
          <a:lstStyle/>
          <a:p>
            <a:r>
              <a:rPr kumimoji="1" lang="ja-JP" altLang="en-US" dirty="0" smtClean="0">
                <a:latin typeface="+mn-ea"/>
              </a:rPr>
              <a:t>・調査対象者</a:t>
            </a:r>
            <a:r>
              <a:rPr lang="ja-JP" altLang="ja-JP" dirty="0" smtClean="0">
                <a:solidFill>
                  <a:srgbClr val="000000"/>
                </a:solidFill>
                <a:latin typeface="+mn-ea"/>
                <a:cs typeface="Times New Roman" pitchFamily="18" charset="0"/>
              </a:rPr>
              <a:t>➢</a:t>
            </a:r>
            <a:r>
              <a:rPr lang="en-US" altLang="ja-JP" dirty="0" smtClean="0">
                <a:solidFill>
                  <a:srgbClr val="000000"/>
                </a:solidFill>
                <a:latin typeface="+mn-ea"/>
                <a:cs typeface="Times New Roman" pitchFamily="18" charset="0"/>
              </a:rPr>
              <a:t>20</a:t>
            </a:r>
            <a:r>
              <a:rPr lang="ja-JP" altLang="en-US" dirty="0" smtClean="0">
                <a:solidFill>
                  <a:srgbClr val="000000"/>
                </a:solidFill>
                <a:latin typeface="+mn-ea"/>
                <a:cs typeface="Times New Roman" pitchFamily="18" charset="0"/>
              </a:rPr>
              <a:t>歳～</a:t>
            </a:r>
            <a:r>
              <a:rPr lang="en-US" altLang="ja-JP" dirty="0" smtClean="0">
                <a:solidFill>
                  <a:srgbClr val="000000"/>
                </a:solidFill>
                <a:latin typeface="+mn-ea"/>
                <a:cs typeface="Times New Roman" pitchFamily="18" charset="0"/>
              </a:rPr>
              <a:t>39</a:t>
            </a:r>
            <a:r>
              <a:rPr lang="ja-JP" altLang="en-US" dirty="0" smtClean="0">
                <a:solidFill>
                  <a:srgbClr val="000000"/>
                </a:solidFill>
                <a:latin typeface="+mn-ea"/>
                <a:cs typeface="Times New Roman" pitchFamily="18" charset="0"/>
              </a:rPr>
              <a:t>歳の県内在住者（男女各</a:t>
            </a:r>
            <a:r>
              <a:rPr lang="en-US" altLang="ja-JP" dirty="0" smtClean="0">
                <a:solidFill>
                  <a:srgbClr val="000000"/>
                </a:solidFill>
                <a:latin typeface="+mn-ea"/>
                <a:cs typeface="Times New Roman" pitchFamily="18" charset="0"/>
              </a:rPr>
              <a:t>1,500</a:t>
            </a:r>
            <a:r>
              <a:rPr lang="ja-JP" altLang="en-US" dirty="0" smtClean="0">
                <a:solidFill>
                  <a:srgbClr val="000000"/>
                </a:solidFill>
                <a:latin typeface="+mn-ea"/>
                <a:cs typeface="Times New Roman" pitchFamily="18" charset="0"/>
              </a:rPr>
              <a:t>人）</a:t>
            </a:r>
            <a:endParaRPr lang="en-US" altLang="ja-JP" dirty="0" smtClean="0">
              <a:solidFill>
                <a:srgbClr val="000000"/>
              </a:solidFill>
              <a:latin typeface="+mn-ea"/>
              <a:cs typeface="Times New Roman" pitchFamily="18" charset="0"/>
            </a:endParaRPr>
          </a:p>
          <a:p>
            <a:r>
              <a:rPr kumimoji="1" lang="ja-JP" altLang="en-US" dirty="0">
                <a:solidFill>
                  <a:srgbClr val="000000"/>
                </a:solidFill>
                <a:latin typeface="+mn-ea"/>
                <a:cs typeface="Times New Roman" pitchFamily="18" charset="0"/>
              </a:rPr>
              <a:t>　</a:t>
            </a:r>
            <a:r>
              <a:rPr kumimoji="1" lang="ja-JP" altLang="en-US" dirty="0" smtClean="0">
                <a:solidFill>
                  <a:srgbClr val="000000"/>
                </a:solidFill>
                <a:latin typeface="+mn-ea"/>
                <a:cs typeface="Times New Roman" pitchFamily="18" charset="0"/>
              </a:rPr>
              <a:t>　　　　　　　　　 市町村別、年齢層別、男女別に住民基本台帳から無作為抽出</a:t>
            </a:r>
            <a:endParaRPr kumimoji="1" lang="en-US" altLang="ja-JP" dirty="0" smtClean="0">
              <a:solidFill>
                <a:srgbClr val="000000"/>
              </a:solidFill>
              <a:latin typeface="+mn-ea"/>
              <a:cs typeface="Times New Roman" pitchFamily="18" charset="0"/>
            </a:endParaRPr>
          </a:p>
          <a:p>
            <a:r>
              <a:rPr lang="ja-JP" altLang="en-US" dirty="0" smtClean="0">
                <a:solidFill>
                  <a:srgbClr val="000000"/>
                </a:solidFill>
                <a:latin typeface="+mn-ea"/>
                <a:cs typeface="Times New Roman" pitchFamily="18" charset="0"/>
              </a:rPr>
              <a:t>・調査内容　</a:t>
            </a:r>
            <a:r>
              <a:rPr lang="ja-JP" altLang="ja-JP" dirty="0" smtClean="0">
                <a:solidFill>
                  <a:srgbClr val="000000"/>
                </a:solidFill>
                <a:latin typeface="+mn-ea"/>
                <a:cs typeface="Times New Roman" pitchFamily="18" charset="0"/>
              </a:rPr>
              <a:t>➢</a:t>
            </a:r>
            <a:r>
              <a:rPr lang="ja-JP" altLang="en-US" dirty="0" smtClean="0">
                <a:solidFill>
                  <a:srgbClr val="000000"/>
                </a:solidFill>
                <a:latin typeface="+mn-ea"/>
                <a:cs typeface="Times New Roman" pitchFamily="18" charset="0"/>
              </a:rPr>
              <a:t>婚姻に対する考え、こどもに関する意向、今後の結婚意向と結婚後</a:t>
            </a:r>
            <a:endParaRPr lang="en-US" altLang="ja-JP" dirty="0" smtClean="0">
              <a:solidFill>
                <a:srgbClr val="000000"/>
              </a:solidFill>
              <a:latin typeface="+mn-ea"/>
              <a:cs typeface="Times New Roman" pitchFamily="18" charset="0"/>
            </a:endParaRPr>
          </a:p>
          <a:p>
            <a:r>
              <a:rPr lang="ja-JP" altLang="en-US" dirty="0">
                <a:solidFill>
                  <a:srgbClr val="000000"/>
                </a:solidFill>
                <a:latin typeface="+mn-ea"/>
                <a:cs typeface="Times New Roman" pitchFamily="18" charset="0"/>
              </a:rPr>
              <a:t>　</a:t>
            </a:r>
            <a:r>
              <a:rPr lang="ja-JP" altLang="en-US" dirty="0" smtClean="0">
                <a:solidFill>
                  <a:srgbClr val="000000"/>
                </a:solidFill>
                <a:latin typeface="+mn-ea"/>
                <a:cs typeface="Times New Roman" pitchFamily="18" charset="0"/>
              </a:rPr>
              <a:t>　　　　　　の生活、未婚者の結婚についての意向、結婚支援について</a:t>
            </a:r>
            <a:endParaRPr lang="en-US" altLang="ja-JP" dirty="0" smtClean="0">
              <a:solidFill>
                <a:srgbClr val="000000"/>
              </a:solidFill>
              <a:latin typeface="+mn-ea"/>
              <a:cs typeface="Times New Roman" pitchFamily="18" charset="0"/>
            </a:endParaRPr>
          </a:p>
          <a:p>
            <a:r>
              <a:rPr kumimoji="1" lang="ja-JP" altLang="en-US" dirty="0" smtClean="0">
                <a:solidFill>
                  <a:srgbClr val="000000"/>
                </a:solidFill>
                <a:latin typeface="+mn-ea"/>
                <a:cs typeface="Times New Roman" pitchFamily="18" charset="0"/>
              </a:rPr>
              <a:t>・調査方法　</a:t>
            </a:r>
            <a:r>
              <a:rPr lang="ja-JP" altLang="ja-JP" dirty="0" smtClean="0">
                <a:solidFill>
                  <a:srgbClr val="000000"/>
                </a:solidFill>
                <a:latin typeface="+mn-ea"/>
                <a:cs typeface="Times New Roman" pitchFamily="18" charset="0"/>
              </a:rPr>
              <a:t>➢</a:t>
            </a:r>
            <a:r>
              <a:rPr lang="ja-JP" altLang="en-US" dirty="0" smtClean="0">
                <a:solidFill>
                  <a:srgbClr val="000000"/>
                </a:solidFill>
                <a:latin typeface="+mn-ea"/>
                <a:cs typeface="Times New Roman" pitchFamily="18" charset="0"/>
              </a:rPr>
              <a:t>郵送による回収、インターネットによる回収</a:t>
            </a:r>
            <a:endParaRPr lang="en-US" altLang="ja-JP" dirty="0" smtClean="0">
              <a:solidFill>
                <a:srgbClr val="000000"/>
              </a:solidFill>
              <a:latin typeface="+mn-ea"/>
              <a:cs typeface="Times New Roman" pitchFamily="18" charset="0"/>
            </a:endParaRPr>
          </a:p>
          <a:p>
            <a:r>
              <a:rPr kumimoji="1" lang="ja-JP" altLang="en-US" dirty="0" smtClean="0">
                <a:solidFill>
                  <a:srgbClr val="000000"/>
                </a:solidFill>
                <a:latin typeface="+mn-ea"/>
                <a:cs typeface="Times New Roman" pitchFamily="18" charset="0"/>
              </a:rPr>
              <a:t>・回収率　</a:t>
            </a:r>
            <a:r>
              <a:rPr lang="ja-JP" altLang="en-US" dirty="0">
                <a:solidFill>
                  <a:srgbClr val="000000"/>
                </a:solidFill>
                <a:latin typeface="+mn-ea"/>
                <a:cs typeface="Times New Roman" pitchFamily="18" charset="0"/>
              </a:rPr>
              <a:t>　</a:t>
            </a:r>
            <a:r>
              <a:rPr lang="ja-JP" altLang="ja-JP" dirty="0" smtClean="0">
                <a:solidFill>
                  <a:srgbClr val="000000"/>
                </a:solidFill>
                <a:latin typeface="+mn-ea"/>
                <a:cs typeface="Times New Roman" pitchFamily="18" charset="0"/>
              </a:rPr>
              <a:t>➢</a:t>
            </a:r>
            <a:r>
              <a:rPr lang="en-US" altLang="ja-JP" dirty="0" smtClean="0">
                <a:solidFill>
                  <a:srgbClr val="000000"/>
                </a:solidFill>
                <a:latin typeface="+mn-ea"/>
                <a:cs typeface="Times New Roman" pitchFamily="18" charset="0"/>
              </a:rPr>
              <a:t>32.2</a:t>
            </a:r>
            <a:r>
              <a:rPr lang="ja-JP" altLang="en-US" dirty="0" smtClean="0">
                <a:solidFill>
                  <a:srgbClr val="000000"/>
                </a:solidFill>
                <a:latin typeface="+mn-ea"/>
                <a:cs typeface="Times New Roman" pitchFamily="18" charset="0"/>
              </a:rPr>
              <a:t>％（回収数：</a:t>
            </a:r>
            <a:r>
              <a:rPr lang="en-US" altLang="ja-JP" dirty="0" smtClean="0">
                <a:solidFill>
                  <a:srgbClr val="000000"/>
                </a:solidFill>
                <a:latin typeface="+mn-ea"/>
                <a:cs typeface="Times New Roman" pitchFamily="18" charset="0"/>
              </a:rPr>
              <a:t>966</a:t>
            </a:r>
            <a:r>
              <a:rPr lang="ja-JP" altLang="en-US" dirty="0" smtClean="0">
                <a:solidFill>
                  <a:srgbClr val="000000"/>
                </a:solidFill>
                <a:latin typeface="+mn-ea"/>
                <a:cs typeface="Times New Roman" pitchFamily="18" charset="0"/>
              </a:rPr>
              <a:t>人）</a:t>
            </a:r>
            <a:endParaRPr kumimoji="1" lang="ja-JP" altLang="en-US" dirty="0">
              <a:latin typeface="+mn-ea"/>
            </a:endParaRPr>
          </a:p>
        </p:txBody>
      </p:sp>
      <p:sp>
        <p:nvSpPr>
          <p:cNvPr id="10" name="スライド番号プレースホルダー 9"/>
          <p:cNvSpPr>
            <a:spLocks noGrp="1"/>
          </p:cNvSpPr>
          <p:nvPr>
            <p:ph type="sldNum" sz="quarter" idx="12"/>
          </p:nvPr>
        </p:nvSpPr>
        <p:spPr/>
        <p:txBody>
          <a:bodyPr/>
          <a:lstStyle/>
          <a:p>
            <a:fld id="{FAB73214-55A3-4764-8B61-96A9A891D441}" type="slidenum">
              <a:rPr kumimoji="1" lang="ja-JP" altLang="en-US" sz="2000" smtClean="0"/>
              <a:t>11</a:t>
            </a:fld>
            <a:endParaRPr kumimoji="1" lang="ja-JP" altLang="en-US" sz="2000" dirty="0"/>
          </a:p>
        </p:txBody>
      </p:sp>
    </p:spTree>
    <p:extLst>
      <p:ext uri="{BB962C8B-B14F-4D97-AF65-F5344CB8AC3E}">
        <p14:creationId xmlns:p14="http://schemas.microsoft.com/office/powerpoint/2010/main" val="2062977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8542" y="213506"/>
            <a:ext cx="193964" cy="5353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02506" y="194958"/>
            <a:ext cx="8753735" cy="5353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t>和歌山県結婚・子育て意識調査～主な調査結果～</a:t>
            </a:r>
            <a:endParaRPr kumimoji="1" lang="ja-JP" altLang="en-US" sz="2800" dirty="0"/>
          </a:p>
        </p:txBody>
      </p:sp>
      <p:pic>
        <p:nvPicPr>
          <p:cNvPr id="4" name="図 3"/>
          <p:cNvPicPr>
            <a:picLocks noChangeAspect="1"/>
          </p:cNvPicPr>
          <p:nvPr/>
        </p:nvPicPr>
        <p:blipFill>
          <a:blip r:embed="rId2"/>
          <a:stretch>
            <a:fillRect/>
          </a:stretch>
        </p:blipFill>
        <p:spPr>
          <a:xfrm>
            <a:off x="408542" y="739759"/>
            <a:ext cx="8419306" cy="18290"/>
          </a:xfrm>
          <a:prstGeom prst="rect">
            <a:avLst/>
          </a:prstGeom>
        </p:spPr>
      </p:pic>
      <p:sp>
        <p:nvSpPr>
          <p:cNvPr id="5" name="正方形/長方形 4"/>
          <p:cNvSpPr/>
          <p:nvPr/>
        </p:nvSpPr>
        <p:spPr>
          <a:xfrm>
            <a:off x="162505" y="774300"/>
            <a:ext cx="2580391" cy="4656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chemeClr val="tx1"/>
                </a:solidFill>
                <a:effectLst/>
                <a:uLnTx/>
                <a:uFillTx/>
                <a:latin typeface="Calibri"/>
                <a:ea typeface="Meiryo UI"/>
                <a:cs typeface="+mn-cs"/>
              </a:rPr>
              <a:t>結婚に関する意識調査</a:t>
            </a:r>
            <a:endParaRPr kumimoji="1" lang="ja-JP" altLang="en-US" sz="1800" b="1" i="0" u="none" strike="noStrike" kern="1200" cap="none" spc="0" normalizeH="0" baseline="0" noProof="0" dirty="0">
              <a:ln>
                <a:noFill/>
              </a:ln>
              <a:solidFill>
                <a:schemeClr val="tx1"/>
              </a:solidFill>
              <a:effectLst/>
              <a:uLnTx/>
              <a:uFillTx/>
              <a:latin typeface="Calibri"/>
              <a:ea typeface="Meiryo UI"/>
              <a:cs typeface="+mn-cs"/>
            </a:endParaRPr>
          </a:p>
        </p:txBody>
      </p:sp>
      <p:sp>
        <p:nvSpPr>
          <p:cNvPr id="6" name="テキスト ボックス 5"/>
          <p:cNvSpPr txBox="1"/>
          <p:nvPr/>
        </p:nvSpPr>
        <p:spPr>
          <a:xfrm>
            <a:off x="263769" y="1197704"/>
            <a:ext cx="11649808" cy="1661993"/>
          </a:xfrm>
          <a:prstGeom prst="rect">
            <a:avLst/>
          </a:prstGeom>
          <a:noFill/>
          <a:ln w="19050">
            <a:solidFill>
              <a:schemeClr val="tx1"/>
            </a:solidFill>
          </a:ln>
        </p:spPr>
        <p:txBody>
          <a:bodyPr wrap="square" rtlCol="0">
            <a:spAutoFit/>
          </a:bodyPr>
          <a:lstStyle/>
          <a:p>
            <a:r>
              <a:rPr kumimoji="1" lang="ja-JP" altLang="en-US" sz="1600" b="1" u="sng" dirty="0" smtClean="0"/>
              <a:t>〇結婚に対する考えについて</a:t>
            </a:r>
            <a:endParaRPr kumimoji="1" lang="en-US" altLang="ja-JP" sz="1600" b="1" u="sng" dirty="0" smtClean="0"/>
          </a:p>
          <a:p>
            <a:r>
              <a:rPr lang="ja-JP" altLang="en-US" sz="1400" dirty="0" smtClean="0"/>
              <a:t>　①</a:t>
            </a:r>
            <a:r>
              <a:rPr lang="ja-JP" altLang="ja-JP" sz="1400" dirty="0" smtClean="0"/>
              <a:t>「</a:t>
            </a:r>
            <a:r>
              <a:rPr lang="ja-JP" altLang="ja-JP" sz="1400" dirty="0"/>
              <a:t>結婚や恋人は必ずしも必要でない</a:t>
            </a:r>
            <a:r>
              <a:rPr lang="ja-JP" altLang="ja-JP" sz="1400" dirty="0" smtClean="0"/>
              <a:t>」</a:t>
            </a:r>
            <a:r>
              <a:rPr lang="en-US" altLang="ja-JP" sz="1400" dirty="0" smtClean="0"/>
              <a:t>42.8</a:t>
            </a:r>
            <a:r>
              <a:rPr lang="ja-JP" altLang="ja-JP" sz="1400" dirty="0" smtClean="0"/>
              <a:t>％</a:t>
            </a:r>
            <a:endParaRPr lang="en-US" altLang="ja-JP" sz="1400" dirty="0" smtClean="0"/>
          </a:p>
          <a:p>
            <a:r>
              <a:rPr lang="ja-JP" altLang="en-US" sz="1400" dirty="0" smtClean="0"/>
              <a:t>　②</a:t>
            </a:r>
            <a:r>
              <a:rPr lang="ja-JP" altLang="ja-JP" sz="1400" dirty="0" smtClean="0"/>
              <a:t>「</a:t>
            </a:r>
            <a:r>
              <a:rPr lang="ja-JP" altLang="ja-JP" sz="1400" dirty="0"/>
              <a:t>法律婚をしたパートナーと一緒に生活するのがよい</a:t>
            </a:r>
            <a:r>
              <a:rPr lang="ja-JP" altLang="ja-JP" sz="1400" dirty="0" smtClean="0"/>
              <a:t>」</a:t>
            </a:r>
            <a:r>
              <a:rPr lang="en-US" altLang="ja-JP" sz="1400" dirty="0" smtClean="0"/>
              <a:t>41.2</a:t>
            </a:r>
            <a:r>
              <a:rPr lang="ja-JP" altLang="ja-JP" sz="1400" dirty="0" smtClean="0"/>
              <a:t>％</a:t>
            </a:r>
            <a:endParaRPr lang="en-US" altLang="ja-JP" sz="1400" dirty="0" smtClean="0"/>
          </a:p>
          <a:p>
            <a:r>
              <a:rPr lang="ja-JP" altLang="en-US" sz="1400" dirty="0"/>
              <a:t>　</a:t>
            </a:r>
            <a:r>
              <a:rPr lang="ja-JP" altLang="en-US" sz="1400" dirty="0" smtClean="0"/>
              <a:t>③</a:t>
            </a:r>
            <a:r>
              <a:rPr lang="ja-JP" altLang="ja-JP" sz="1400" dirty="0" smtClean="0"/>
              <a:t>「</a:t>
            </a:r>
            <a:r>
              <a:rPr lang="ja-JP" altLang="ja-JP" sz="1400" dirty="0"/>
              <a:t>法律婚はしなくても、一緒に生活するパートナーと事実婚はしたほうがよい</a:t>
            </a:r>
            <a:r>
              <a:rPr lang="ja-JP" altLang="ja-JP" sz="1400" dirty="0" smtClean="0"/>
              <a:t>」</a:t>
            </a:r>
            <a:r>
              <a:rPr lang="en-US" altLang="ja-JP" sz="1400" dirty="0" smtClean="0"/>
              <a:t>8.2</a:t>
            </a:r>
            <a:r>
              <a:rPr lang="ja-JP" altLang="ja-JP" sz="1400" dirty="0" smtClean="0"/>
              <a:t>％</a:t>
            </a:r>
            <a:endParaRPr lang="en-US" altLang="ja-JP" sz="1400" dirty="0" smtClean="0"/>
          </a:p>
          <a:p>
            <a:r>
              <a:rPr lang="ja-JP" altLang="en-US" sz="1400" dirty="0"/>
              <a:t>　</a:t>
            </a:r>
            <a:r>
              <a:rPr lang="ja-JP" altLang="en-US" sz="1400" dirty="0" smtClean="0"/>
              <a:t>④「結婚（法律婚・事実婚）をしたパートナーはいなくても、恋人はいたほうがよい」</a:t>
            </a:r>
            <a:r>
              <a:rPr lang="en-US" altLang="ja-JP" sz="1400" dirty="0" smtClean="0"/>
              <a:t>7.1</a:t>
            </a:r>
            <a:r>
              <a:rPr lang="ja-JP" altLang="en-US" sz="1400" dirty="0" smtClean="0"/>
              <a:t>％</a:t>
            </a:r>
            <a:endParaRPr lang="en-US" altLang="ja-JP" sz="1400" dirty="0" smtClean="0"/>
          </a:p>
          <a:p>
            <a:endParaRPr kumimoji="1" lang="en-US" altLang="ja-JP" sz="1400" dirty="0" smtClean="0"/>
          </a:p>
          <a:p>
            <a:r>
              <a:rPr lang="ja-JP" altLang="en-US" sz="1400" dirty="0"/>
              <a:t>　</a:t>
            </a:r>
            <a:r>
              <a:rPr kumimoji="1" lang="en-US" altLang="ja-JP" sz="1400" dirty="0" smtClean="0"/>
              <a:t>※</a:t>
            </a:r>
            <a:r>
              <a:rPr kumimoji="1" lang="ja-JP" altLang="en-US" sz="1400" dirty="0" smtClean="0"/>
              <a:t>結婚することの利点：「自分のこどもや家族が持てる」</a:t>
            </a:r>
            <a:r>
              <a:rPr kumimoji="1" lang="en-US" altLang="ja-JP" sz="1400" dirty="0" smtClean="0"/>
              <a:t>38.4</a:t>
            </a:r>
            <a:r>
              <a:rPr kumimoji="1" lang="ja-JP" altLang="en-US" sz="1400" dirty="0" smtClean="0"/>
              <a:t>％</a:t>
            </a:r>
            <a:r>
              <a:rPr lang="ja-JP" altLang="en-US" sz="1400" dirty="0"/>
              <a:t>　</a:t>
            </a:r>
            <a:r>
              <a:rPr lang="ja-JP" altLang="en-US" sz="1400" dirty="0" smtClean="0"/>
              <a:t>　結婚しないことの利点：「自分の自由時間が取れる」</a:t>
            </a:r>
            <a:r>
              <a:rPr lang="en-US" altLang="ja-JP" sz="1400" dirty="0" smtClean="0"/>
              <a:t>46.9</a:t>
            </a:r>
            <a:r>
              <a:rPr lang="ja-JP" altLang="en-US" sz="1400" dirty="0" smtClean="0"/>
              <a:t>％</a:t>
            </a:r>
            <a:endParaRPr kumimoji="1" lang="ja-JP" altLang="en-US" sz="1400" dirty="0"/>
          </a:p>
        </p:txBody>
      </p:sp>
      <p:sp>
        <p:nvSpPr>
          <p:cNvPr id="7" name="テキスト ボックス 6"/>
          <p:cNvSpPr txBox="1"/>
          <p:nvPr/>
        </p:nvSpPr>
        <p:spPr>
          <a:xfrm>
            <a:off x="384513" y="3336814"/>
            <a:ext cx="2950121" cy="830997"/>
          </a:xfrm>
          <a:prstGeom prst="rect">
            <a:avLst/>
          </a:prstGeom>
          <a:noFill/>
          <a:ln>
            <a:solidFill>
              <a:schemeClr val="accent1"/>
            </a:solidFill>
          </a:ln>
        </p:spPr>
        <p:txBody>
          <a:bodyPr wrap="square" rtlCol="0">
            <a:spAutoFit/>
          </a:bodyPr>
          <a:lstStyle/>
          <a:p>
            <a:r>
              <a:rPr kumimoji="1" lang="ja-JP" altLang="en-US" sz="1200" dirty="0" smtClean="0"/>
              <a:t>（</a:t>
            </a:r>
            <a:r>
              <a:rPr kumimoji="1" lang="en-US" altLang="ja-JP" sz="1200" dirty="0" smtClean="0"/>
              <a:t>1</a:t>
            </a:r>
            <a:r>
              <a:rPr kumimoji="1" lang="ja-JP" altLang="en-US" sz="1200" dirty="0" smtClean="0"/>
              <a:t>）理想的だと思うこどもの人数</a:t>
            </a:r>
            <a:endParaRPr kumimoji="1" lang="en-US" altLang="ja-JP" sz="1200" dirty="0" smtClean="0"/>
          </a:p>
          <a:p>
            <a:r>
              <a:rPr lang="ja-JP" altLang="en-US" sz="1200" dirty="0" smtClean="0"/>
              <a:t>　①「</a:t>
            </a:r>
            <a:r>
              <a:rPr lang="en-US" altLang="ja-JP" sz="1200" dirty="0" smtClean="0"/>
              <a:t>2</a:t>
            </a:r>
            <a:r>
              <a:rPr lang="ja-JP" altLang="en-US" sz="1200" dirty="0" smtClean="0"/>
              <a:t>人」</a:t>
            </a:r>
            <a:r>
              <a:rPr lang="en-US" altLang="ja-JP" sz="1200" dirty="0" smtClean="0"/>
              <a:t>53.0</a:t>
            </a:r>
            <a:r>
              <a:rPr lang="ja-JP" altLang="en-US" sz="1200" dirty="0" smtClean="0"/>
              <a:t>％</a:t>
            </a:r>
            <a:endParaRPr lang="en-US" altLang="ja-JP" sz="1200" dirty="0" smtClean="0"/>
          </a:p>
          <a:p>
            <a:r>
              <a:rPr kumimoji="1" lang="ja-JP" altLang="en-US" sz="1200" dirty="0" smtClean="0"/>
              <a:t>　②「</a:t>
            </a:r>
            <a:r>
              <a:rPr kumimoji="1" lang="en-US" altLang="ja-JP" sz="1200" dirty="0" smtClean="0"/>
              <a:t>3</a:t>
            </a:r>
            <a:r>
              <a:rPr kumimoji="1" lang="ja-JP" altLang="en-US" sz="1200" dirty="0" smtClean="0"/>
              <a:t>人」</a:t>
            </a:r>
            <a:r>
              <a:rPr kumimoji="1" lang="en-US" altLang="ja-JP" sz="1200" dirty="0" smtClean="0"/>
              <a:t>36.4</a:t>
            </a:r>
            <a:r>
              <a:rPr kumimoji="1" lang="ja-JP" altLang="en-US" sz="1200" dirty="0" smtClean="0"/>
              <a:t>％</a:t>
            </a:r>
            <a:endParaRPr kumimoji="1" lang="en-US" altLang="ja-JP" sz="1200" dirty="0" smtClean="0"/>
          </a:p>
          <a:p>
            <a:r>
              <a:rPr lang="ja-JP" altLang="en-US" sz="1200" dirty="0" smtClean="0"/>
              <a:t>　③「</a:t>
            </a:r>
            <a:r>
              <a:rPr lang="en-US" altLang="ja-JP" sz="1200" dirty="0" smtClean="0"/>
              <a:t>1</a:t>
            </a:r>
            <a:r>
              <a:rPr lang="ja-JP" altLang="en-US" sz="1200" dirty="0" smtClean="0"/>
              <a:t>人」</a:t>
            </a:r>
            <a:r>
              <a:rPr lang="en-US" altLang="ja-JP" sz="1200" dirty="0" smtClean="0"/>
              <a:t>4.5</a:t>
            </a:r>
            <a:r>
              <a:rPr lang="ja-JP" altLang="en-US" sz="1200" dirty="0" smtClean="0"/>
              <a:t>％</a:t>
            </a:r>
            <a:endParaRPr kumimoji="1" lang="ja-JP" altLang="en-US" sz="1200" dirty="0"/>
          </a:p>
        </p:txBody>
      </p:sp>
      <p:sp>
        <p:nvSpPr>
          <p:cNvPr id="8" name="テキスト ボックス 7"/>
          <p:cNvSpPr txBox="1"/>
          <p:nvPr/>
        </p:nvSpPr>
        <p:spPr>
          <a:xfrm>
            <a:off x="263769" y="4626444"/>
            <a:ext cx="11649808" cy="2062103"/>
          </a:xfrm>
          <a:prstGeom prst="rect">
            <a:avLst/>
          </a:prstGeom>
          <a:noFill/>
          <a:ln w="19050">
            <a:solidFill>
              <a:schemeClr val="tx1"/>
            </a:solidFill>
          </a:ln>
        </p:spPr>
        <p:txBody>
          <a:bodyPr wrap="square" rtlCol="0">
            <a:spAutoFit/>
          </a:bodyPr>
          <a:lstStyle/>
          <a:p>
            <a:r>
              <a:rPr kumimoji="1" lang="ja-JP" altLang="en-US" sz="1600" b="1" u="sng" dirty="0" smtClean="0"/>
              <a:t>〇結婚後の生活について</a:t>
            </a:r>
            <a:r>
              <a:rPr kumimoji="1" lang="ja-JP" altLang="en-US" sz="1600" u="sng" dirty="0" smtClean="0"/>
              <a:t>（未婚者に対し質問）</a:t>
            </a:r>
            <a:endParaRPr kumimoji="1" lang="en-US" altLang="ja-JP" sz="1600" u="sng" dirty="0" smtClean="0"/>
          </a:p>
          <a:p>
            <a:endParaRPr kumimoji="1" lang="en-US" altLang="ja-JP" sz="1600" u="sng" dirty="0" smtClean="0"/>
          </a:p>
          <a:p>
            <a:endParaRPr lang="en-US" altLang="ja-JP" sz="1600" b="1" u="sng" dirty="0"/>
          </a:p>
          <a:p>
            <a:endParaRPr kumimoji="1" lang="en-US" altLang="ja-JP" sz="1600" b="1" u="sng" dirty="0" smtClean="0"/>
          </a:p>
          <a:p>
            <a:endParaRPr lang="en-US" altLang="ja-JP" sz="1600" b="1" u="sng" dirty="0"/>
          </a:p>
          <a:p>
            <a:endParaRPr kumimoji="1" lang="en-US" altLang="ja-JP" sz="1600" b="1" u="sng" dirty="0" smtClean="0"/>
          </a:p>
          <a:p>
            <a:endParaRPr kumimoji="1" lang="en-US" altLang="ja-JP" sz="1600" b="1" u="sng" dirty="0" smtClean="0"/>
          </a:p>
          <a:p>
            <a:endParaRPr lang="en-US" altLang="ja-JP" sz="1600" b="1" u="sng" dirty="0"/>
          </a:p>
        </p:txBody>
      </p:sp>
      <p:sp>
        <p:nvSpPr>
          <p:cNvPr id="9" name="テキスト ボックス 8"/>
          <p:cNvSpPr txBox="1"/>
          <p:nvPr/>
        </p:nvSpPr>
        <p:spPr>
          <a:xfrm>
            <a:off x="3443363" y="3336870"/>
            <a:ext cx="4290646" cy="830997"/>
          </a:xfrm>
          <a:prstGeom prst="rect">
            <a:avLst/>
          </a:prstGeom>
          <a:noFill/>
          <a:ln>
            <a:solidFill>
              <a:srgbClr val="0070C0"/>
            </a:solidFill>
          </a:ln>
        </p:spPr>
        <p:txBody>
          <a:bodyPr wrap="square" rtlCol="0">
            <a:spAutoFit/>
          </a:bodyPr>
          <a:lstStyle/>
          <a:p>
            <a:r>
              <a:rPr lang="ja-JP" altLang="en-US" sz="1200" dirty="0" smtClean="0"/>
              <a:t>（</a:t>
            </a:r>
            <a:r>
              <a:rPr lang="en-US" altLang="ja-JP" sz="1200" dirty="0" smtClean="0"/>
              <a:t>2</a:t>
            </a:r>
            <a:r>
              <a:rPr lang="ja-JP" altLang="en-US" sz="1200" dirty="0" smtClean="0"/>
              <a:t>）と考える理由</a:t>
            </a:r>
            <a:r>
              <a:rPr kumimoji="1" lang="ja-JP" altLang="en-US" sz="1200" dirty="0" smtClean="0"/>
              <a:t>　　　</a:t>
            </a:r>
            <a:endParaRPr kumimoji="1" lang="en-US" altLang="ja-JP" sz="1200" dirty="0" smtClean="0"/>
          </a:p>
          <a:p>
            <a:r>
              <a:rPr lang="ja-JP" altLang="en-US" sz="1200" dirty="0" smtClean="0"/>
              <a:t>　①「こどもがいると生活が楽しく心が豊かになる」</a:t>
            </a:r>
            <a:r>
              <a:rPr lang="en-US" altLang="ja-JP" sz="1200" dirty="0" smtClean="0"/>
              <a:t>77.4</a:t>
            </a:r>
            <a:r>
              <a:rPr lang="ja-JP" altLang="en-US" sz="1200" dirty="0" smtClean="0"/>
              <a:t>％</a:t>
            </a:r>
            <a:endParaRPr lang="en-US" altLang="ja-JP" sz="1200" dirty="0" smtClean="0"/>
          </a:p>
          <a:p>
            <a:r>
              <a:rPr kumimoji="1" lang="ja-JP" altLang="en-US" sz="1200" dirty="0" smtClean="0"/>
              <a:t>　②「好きな人の子供を持ちたい」</a:t>
            </a:r>
            <a:r>
              <a:rPr kumimoji="1" lang="en-US" altLang="ja-JP" sz="1200" dirty="0" smtClean="0"/>
              <a:t>38.5</a:t>
            </a:r>
            <a:r>
              <a:rPr kumimoji="1" lang="ja-JP" altLang="en-US" sz="1200" dirty="0" smtClean="0"/>
              <a:t>％</a:t>
            </a:r>
            <a:endParaRPr kumimoji="1" lang="en-US" altLang="ja-JP" sz="1200" dirty="0" smtClean="0"/>
          </a:p>
          <a:p>
            <a:r>
              <a:rPr lang="ja-JP" altLang="en-US" sz="1200" dirty="0" smtClean="0"/>
              <a:t>　③「結婚してこどもを持つことは自然」</a:t>
            </a:r>
            <a:r>
              <a:rPr lang="en-US" altLang="ja-JP" sz="1200" dirty="0" smtClean="0"/>
              <a:t>19.2</a:t>
            </a:r>
            <a:r>
              <a:rPr lang="ja-JP" altLang="en-US" sz="1200" dirty="0" smtClean="0"/>
              <a:t>％</a:t>
            </a:r>
            <a:endParaRPr kumimoji="1" lang="ja-JP" altLang="en-US" sz="1200" dirty="0"/>
          </a:p>
        </p:txBody>
      </p:sp>
      <p:sp>
        <p:nvSpPr>
          <p:cNvPr id="10" name="テキスト ボックス 9"/>
          <p:cNvSpPr txBox="1"/>
          <p:nvPr/>
        </p:nvSpPr>
        <p:spPr>
          <a:xfrm>
            <a:off x="7842738" y="3336814"/>
            <a:ext cx="4070839" cy="1015663"/>
          </a:xfrm>
          <a:prstGeom prst="rect">
            <a:avLst/>
          </a:prstGeom>
          <a:noFill/>
          <a:ln>
            <a:solidFill>
              <a:srgbClr val="0070C0"/>
            </a:solidFill>
          </a:ln>
        </p:spPr>
        <p:txBody>
          <a:bodyPr wrap="square" rtlCol="0">
            <a:spAutoFit/>
          </a:bodyPr>
          <a:lstStyle/>
          <a:p>
            <a:r>
              <a:rPr kumimoji="1" lang="ja-JP" altLang="en-US" sz="1200" dirty="0" smtClean="0"/>
              <a:t>（</a:t>
            </a:r>
            <a:r>
              <a:rPr kumimoji="1" lang="en-US" altLang="ja-JP" sz="1200" dirty="0" smtClean="0"/>
              <a:t>3</a:t>
            </a:r>
            <a:r>
              <a:rPr kumimoji="1" lang="ja-JP" altLang="en-US" sz="1200" dirty="0" smtClean="0"/>
              <a:t>）結果的に理想のこども数が持てないとしたらその理由は　　　</a:t>
            </a:r>
            <a:endParaRPr kumimoji="1" lang="en-US" altLang="ja-JP" sz="1200" dirty="0" smtClean="0"/>
          </a:p>
          <a:p>
            <a:r>
              <a:rPr lang="ja-JP" altLang="en-US" sz="1200" dirty="0" smtClean="0"/>
              <a:t>　①「収入が少ない・不安定」</a:t>
            </a:r>
            <a:r>
              <a:rPr lang="en-US" altLang="ja-JP" sz="1200" dirty="0" smtClean="0"/>
              <a:t>69.3</a:t>
            </a:r>
            <a:r>
              <a:rPr lang="ja-JP" altLang="en-US" sz="1200" dirty="0" smtClean="0"/>
              <a:t>％</a:t>
            </a:r>
            <a:endParaRPr lang="en-US" altLang="ja-JP" sz="1200" dirty="0" smtClean="0"/>
          </a:p>
          <a:p>
            <a:r>
              <a:rPr kumimoji="1" lang="ja-JP" altLang="en-US" sz="1200" dirty="0" smtClean="0"/>
              <a:t>　②「年齢や健康上の理由」</a:t>
            </a:r>
            <a:r>
              <a:rPr lang="en-US" altLang="ja-JP" sz="1200" dirty="0"/>
              <a:t>35.4</a:t>
            </a:r>
            <a:r>
              <a:rPr kumimoji="1" lang="ja-JP" altLang="en-US" sz="1200" dirty="0" smtClean="0"/>
              <a:t>％</a:t>
            </a:r>
            <a:endParaRPr kumimoji="1" lang="en-US" altLang="ja-JP" sz="1200" dirty="0" smtClean="0"/>
          </a:p>
          <a:p>
            <a:r>
              <a:rPr lang="ja-JP" altLang="en-US" sz="1200" dirty="0" smtClean="0"/>
              <a:t>　③「家事・育児の協力者がいない」</a:t>
            </a:r>
            <a:r>
              <a:rPr lang="en-US" altLang="ja-JP" sz="1200" dirty="0" smtClean="0"/>
              <a:t>28.0</a:t>
            </a:r>
            <a:r>
              <a:rPr lang="ja-JP" altLang="en-US" sz="1200" dirty="0" smtClean="0"/>
              <a:t>％</a:t>
            </a:r>
            <a:endParaRPr kumimoji="1" lang="ja-JP" altLang="en-US" sz="1200" dirty="0"/>
          </a:p>
        </p:txBody>
      </p:sp>
      <p:sp>
        <p:nvSpPr>
          <p:cNvPr id="12" name="テキスト ボックス 11"/>
          <p:cNvSpPr txBox="1"/>
          <p:nvPr/>
        </p:nvSpPr>
        <p:spPr>
          <a:xfrm>
            <a:off x="408541" y="5085128"/>
            <a:ext cx="5447136" cy="1384995"/>
          </a:xfrm>
          <a:prstGeom prst="rect">
            <a:avLst/>
          </a:prstGeom>
          <a:noFill/>
          <a:ln>
            <a:solidFill>
              <a:schemeClr val="accent1"/>
            </a:solidFill>
          </a:ln>
        </p:spPr>
        <p:txBody>
          <a:bodyPr wrap="square" rtlCol="0">
            <a:spAutoFit/>
          </a:bodyPr>
          <a:lstStyle/>
          <a:p>
            <a:r>
              <a:rPr kumimoji="1" lang="ja-JP" altLang="en-US" sz="1200" dirty="0" smtClean="0"/>
              <a:t>（</a:t>
            </a:r>
            <a:r>
              <a:rPr kumimoji="1" lang="en-US" altLang="ja-JP" sz="1200" dirty="0" smtClean="0"/>
              <a:t>1</a:t>
            </a:r>
            <a:r>
              <a:rPr kumimoji="1" lang="ja-JP" altLang="en-US" sz="1200" dirty="0" smtClean="0"/>
              <a:t>）結婚後、こどもがいないとき、配偶者にどのような形で仕事に向き</a:t>
            </a:r>
            <a:endParaRPr kumimoji="1" lang="en-US" altLang="ja-JP" sz="1200" dirty="0" smtClean="0"/>
          </a:p>
          <a:p>
            <a:r>
              <a:rPr lang="ja-JP" altLang="en-US" sz="1200" dirty="0"/>
              <a:t>　</a:t>
            </a:r>
            <a:r>
              <a:rPr lang="ja-JP" altLang="en-US" sz="1200" dirty="0" smtClean="0"/>
              <a:t>　</a:t>
            </a:r>
            <a:r>
              <a:rPr kumimoji="1" lang="ja-JP" altLang="en-US" sz="1200" dirty="0" smtClean="0"/>
              <a:t>合ってほしいか</a:t>
            </a:r>
            <a:endParaRPr kumimoji="1" lang="en-US" altLang="ja-JP" sz="1200" dirty="0" smtClean="0"/>
          </a:p>
          <a:p>
            <a:r>
              <a:rPr lang="ja-JP" altLang="en-US" sz="1200" dirty="0" smtClean="0"/>
              <a:t>　</a:t>
            </a:r>
            <a:r>
              <a:rPr lang="en-US" altLang="ja-JP" sz="1200" dirty="0" smtClean="0"/>
              <a:t>【</a:t>
            </a:r>
            <a:r>
              <a:rPr lang="ja-JP" altLang="en-US" sz="1200" dirty="0" smtClean="0"/>
              <a:t>男性</a:t>
            </a:r>
            <a:r>
              <a:rPr lang="en-US" altLang="ja-JP" sz="1200" dirty="0" smtClean="0"/>
              <a:t>】</a:t>
            </a:r>
            <a:r>
              <a:rPr lang="ja-JP" altLang="en-US" sz="1200" dirty="0" smtClean="0"/>
              <a:t>　①「特に相手に求めることはない」</a:t>
            </a:r>
            <a:r>
              <a:rPr lang="en-US" altLang="ja-JP" sz="1200" dirty="0" smtClean="0"/>
              <a:t>38.1</a:t>
            </a:r>
            <a:r>
              <a:rPr lang="ja-JP" altLang="en-US" sz="1200" dirty="0" smtClean="0"/>
              <a:t>％</a:t>
            </a:r>
            <a:endParaRPr lang="en-US" altLang="ja-JP" sz="1200" dirty="0" smtClean="0"/>
          </a:p>
          <a:p>
            <a:r>
              <a:rPr kumimoji="1" lang="ja-JP" altLang="en-US" sz="1200" dirty="0" smtClean="0"/>
              <a:t>　　　　　　②「家庭と仕事を両立してほしい」</a:t>
            </a:r>
            <a:r>
              <a:rPr kumimoji="1" lang="en-US" altLang="ja-JP" sz="1200" dirty="0" smtClean="0"/>
              <a:t>27.7</a:t>
            </a:r>
            <a:r>
              <a:rPr kumimoji="1" lang="ja-JP" altLang="en-US" sz="1200" dirty="0" smtClean="0"/>
              <a:t>％</a:t>
            </a:r>
            <a:endParaRPr kumimoji="1" lang="en-US" altLang="ja-JP" sz="1200" dirty="0" smtClean="0"/>
          </a:p>
          <a:p>
            <a:endParaRPr lang="en-US" altLang="ja-JP" sz="1200" dirty="0" smtClean="0"/>
          </a:p>
          <a:p>
            <a:r>
              <a:rPr kumimoji="1" lang="ja-JP" altLang="en-US" sz="1200" dirty="0" smtClean="0"/>
              <a:t>　</a:t>
            </a:r>
            <a:r>
              <a:rPr kumimoji="1" lang="en-US" altLang="ja-JP" sz="1200" dirty="0" smtClean="0"/>
              <a:t>【</a:t>
            </a:r>
            <a:r>
              <a:rPr kumimoji="1" lang="ja-JP" altLang="en-US" sz="1200" dirty="0" smtClean="0"/>
              <a:t>女性</a:t>
            </a:r>
            <a:r>
              <a:rPr kumimoji="1" lang="en-US" altLang="ja-JP" sz="1200" dirty="0" smtClean="0"/>
              <a:t>】</a:t>
            </a:r>
            <a:r>
              <a:rPr kumimoji="1" lang="ja-JP" altLang="en-US" sz="1200" dirty="0" smtClean="0"/>
              <a:t>　①「家庭と仕事を両立してほしい」</a:t>
            </a:r>
            <a:r>
              <a:rPr kumimoji="1" lang="en-US" altLang="ja-JP" sz="1200" dirty="0" smtClean="0"/>
              <a:t>45.0</a:t>
            </a:r>
            <a:r>
              <a:rPr kumimoji="1" lang="ja-JP" altLang="en-US" sz="1200" dirty="0" smtClean="0"/>
              <a:t>％</a:t>
            </a:r>
            <a:endParaRPr kumimoji="1" lang="en-US" altLang="ja-JP" sz="1200" dirty="0" smtClean="0"/>
          </a:p>
          <a:p>
            <a:r>
              <a:rPr lang="ja-JP" altLang="en-US" sz="1200" dirty="0"/>
              <a:t>　</a:t>
            </a:r>
            <a:r>
              <a:rPr lang="ja-JP" altLang="en-US" sz="1200" dirty="0" smtClean="0"/>
              <a:t>　　　　　②「特に相手に求めることはない」</a:t>
            </a:r>
            <a:r>
              <a:rPr lang="en-US" altLang="ja-JP" sz="1200" dirty="0" smtClean="0"/>
              <a:t>26.8</a:t>
            </a:r>
            <a:r>
              <a:rPr lang="ja-JP" altLang="en-US" sz="1200" dirty="0" smtClean="0"/>
              <a:t>％</a:t>
            </a:r>
            <a:endParaRPr kumimoji="1" lang="en-US" altLang="ja-JP" sz="1200" dirty="0" smtClean="0"/>
          </a:p>
        </p:txBody>
      </p:sp>
      <p:sp>
        <p:nvSpPr>
          <p:cNvPr id="13" name="テキスト ボックス 12"/>
          <p:cNvSpPr txBox="1"/>
          <p:nvPr/>
        </p:nvSpPr>
        <p:spPr>
          <a:xfrm>
            <a:off x="263769" y="3021995"/>
            <a:ext cx="11649808" cy="1415772"/>
          </a:xfrm>
          <a:prstGeom prst="rect">
            <a:avLst/>
          </a:prstGeom>
          <a:noFill/>
          <a:ln w="19050">
            <a:solidFill>
              <a:schemeClr val="tx1"/>
            </a:solidFill>
          </a:ln>
        </p:spPr>
        <p:txBody>
          <a:bodyPr wrap="square" rtlCol="0">
            <a:spAutoFit/>
          </a:bodyPr>
          <a:lstStyle/>
          <a:p>
            <a:r>
              <a:rPr kumimoji="1" lang="ja-JP" altLang="en-US" sz="1600" b="1" u="sng" dirty="0" smtClean="0"/>
              <a:t>〇こどもに関する意向について</a:t>
            </a:r>
            <a:endParaRPr kumimoji="1" lang="en-US" altLang="ja-JP" sz="1600" b="1" u="sng" dirty="0" smtClean="0"/>
          </a:p>
          <a:p>
            <a:r>
              <a:rPr lang="ja-JP" altLang="en-US" sz="1400" dirty="0" smtClean="0"/>
              <a:t>　</a:t>
            </a:r>
            <a:endParaRPr lang="en-US" altLang="ja-JP" sz="1400" dirty="0" smtClean="0"/>
          </a:p>
          <a:p>
            <a:endParaRPr kumimoji="1" lang="en-US" altLang="ja-JP" sz="1400" dirty="0"/>
          </a:p>
          <a:p>
            <a:endParaRPr lang="en-US" altLang="ja-JP" sz="1400" dirty="0" smtClean="0"/>
          </a:p>
          <a:p>
            <a:endParaRPr kumimoji="1" lang="en-US" altLang="ja-JP" sz="1400" dirty="0"/>
          </a:p>
          <a:p>
            <a:endParaRPr kumimoji="1" lang="ja-JP" altLang="en-US" sz="1400" dirty="0"/>
          </a:p>
        </p:txBody>
      </p:sp>
      <p:sp>
        <p:nvSpPr>
          <p:cNvPr id="14" name="テキスト ボックス 13"/>
          <p:cNvSpPr txBox="1"/>
          <p:nvPr/>
        </p:nvSpPr>
        <p:spPr>
          <a:xfrm>
            <a:off x="6180992" y="5085127"/>
            <a:ext cx="5416061" cy="1384995"/>
          </a:xfrm>
          <a:prstGeom prst="rect">
            <a:avLst/>
          </a:prstGeom>
          <a:noFill/>
          <a:ln>
            <a:solidFill>
              <a:schemeClr val="accent1"/>
            </a:solidFill>
          </a:ln>
        </p:spPr>
        <p:txBody>
          <a:bodyPr wrap="square" rtlCol="0">
            <a:spAutoFit/>
          </a:bodyPr>
          <a:lstStyle/>
          <a:p>
            <a:r>
              <a:rPr kumimoji="1" lang="ja-JP" altLang="en-US" sz="1200" dirty="0" smtClean="0"/>
              <a:t>（</a:t>
            </a:r>
            <a:r>
              <a:rPr lang="en-US" altLang="ja-JP" sz="1200" dirty="0"/>
              <a:t>2</a:t>
            </a:r>
            <a:r>
              <a:rPr kumimoji="1" lang="ja-JP" altLang="en-US" sz="1200" dirty="0" smtClean="0"/>
              <a:t>）第</a:t>
            </a:r>
            <a:r>
              <a:rPr kumimoji="1" lang="en-US" altLang="ja-JP" sz="1200" dirty="0" smtClean="0"/>
              <a:t>1</a:t>
            </a:r>
            <a:r>
              <a:rPr kumimoji="1" lang="ja-JP" altLang="en-US" sz="1200" dirty="0" smtClean="0"/>
              <a:t>子が生まれた後、こどもが</a:t>
            </a:r>
            <a:r>
              <a:rPr kumimoji="1" lang="en-US" altLang="ja-JP" sz="1200" dirty="0" smtClean="0"/>
              <a:t>2</a:t>
            </a:r>
            <a:r>
              <a:rPr kumimoji="1" lang="ja-JP" altLang="en-US" sz="1200" dirty="0" smtClean="0"/>
              <a:t>～</a:t>
            </a:r>
            <a:r>
              <a:rPr kumimoji="1" lang="en-US" altLang="ja-JP" sz="1200" dirty="0" smtClean="0"/>
              <a:t>3</a:t>
            </a:r>
            <a:r>
              <a:rPr kumimoji="1" lang="ja-JP" altLang="en-US" sz="1200" dirty="0" smtClean="0"/>
              <a:t>歳の頃、配偶者にどのような</a:t>
            </a:r>
            <a:endParaRPr kumimoji="1" lang="en-US" altLang="ja-JP" sz="1200" dirty="0" smtClean="0"/>
          </a:p>
          <a:p>
            <a:r>
              <a:rPr lang="ja-JP" altLang="en-US" sz="1200" dirty="0"/>
              <a:t>　</a:t>
            </a:r>
            <a:r>
              <a:rPr lang="ja-JP" altLang="en-US" sz="1200" dirty="0" smtClean="0"/>
              <a:t>　</a:t>
            </a:r>
            <a:r>
              <a:rPr kumimoji="1" lang="ja-JP" altLang="en-US" sz="1200" dirty="0" smtClean="0"/>
              <a:t>形で仕事に向き合ってほしいか</a:t>
            </a:r>
            <a:endParaRPr kumimoji="1" lang="en-US" altLang="ja-JP" sz="1200" dirty="0" smtClean="0"/>
          </a:p>
          <a:p>
            <a:r>
              <a:rPr lang="ja-JP" altLang="en-US" sz="1200" dirty="0" smtClean="0"/>
              <a:t>　</a:t>
            </a:r>
            <a:r>
              <a:rPr lang="en-US" altLang="ja-JP" sz="1200" dirty="0" smtClean="0"/>
              <a:t>【</a:t>
            </a:r>
            <a:r>
              <a:rPr lang="ja-JP" altLang="en-US" sz="1200" dirty="0" smtClean="0"/>
              <a:t>男性</a:t>
            </a:r>
            <a:r>
              <a:rPr lang="en-US" altLang="ja-JP" sz="1200" dirty="0" smtClean="0"/>
              <a:t>】</a:t>
            </a:r>
            <a:r>
              <a:rPr lang="ja-JP" altLang="en-US" sz="1200" dirty="0" smtClean="0"/>
              <a:t>　①「どちらかと言うと家庭・育児に専念してほしい」</a:t>
            </a:r>
            <a:r>
              <a:rPr lang="en-US" altLang="ja-JP" sz="1200" dirty="0" smtClean="0"/>
              <a:t>29.7</a:t>
            </a:r>
            <a:r>
              <a:rPr lang="ja-JP" altLang="en-US" sz="1200" dirty="0" smtClean="0"/>
              <a:t>％</a:t>
            </a:r>
            <a:endParaRPr lang="en-US" altLang="ja-JP" sz="1200" dirty="0" smtClean="0"/>
          </a:p>
          <a:p>
            <a:r>
              <a:rPr kumimoji="1" lang="ja-JP" altLang="en-US" sz="1200" dirty="0" smtClean="0"/>
              <a:t>　　　　　　②「できれば仕事を辞めてほしい・家にいてほしい」</a:t>
            </a:r>
            <a:r>
              <a:rPr kumimoji="1" lang="en-US" altLang="ja-JP" sz="1200" dirty="0" smtClean="0"/>
              <a:t>26.5</a:t>
            </a:r>
            <a:r>
              <a:rPr kumimoji="1" lang="ja-JP" altLang="en-US" sz="1200" dirty="0" smtClean="0"/>
              <a:t>％</a:t>
            </a:r>
            <a:endParaRPr kumimoji="1" lang="en-US" altLang="ja-JP" sz="1200" dirty="0" smtClean="0"/>
          </a:p>
          <a:p>
            <a:endParaRPr lang="en-US" altLang="ja-JP" sz="1200" dirty="0" smtClean="0"/>
          </a:p>
          <a:p>
            <a:r>
              <a:rPr kumimoji="1" lang="ja-JP" altLang="en-US" sz="1200" dirty="0" smtClean="0"/>
              <a:t>　</a:t>
            </a:r>
            <a:r>
              <a:rPr kumimoji="1" lang="en-US" altLang="ja-JP" sz="1200" dirty="0" smtClean="0"/>
              <a:t>【</a:t>
            </a:r>
            <a:r>
              <a:rPr kumimoji="1" lang="ja-JP" altLang="en-US" sz="1200" dirty="0" smtClean="0"/>
              <a:t>女性</a:t>
            </a:r>
            <a:r>
              <a:rPr kumimoji="1" lang="en-US" altLang="ja-JP" sz="1200" dirty="0" smtClean="0"/>
              <a:t>】</a:t>
            </a:r>
            <a:r>
              <a:rPr kumimoji="1" lang="ja-JP" altLang="en-US" sz="1200" dirty="0" smtClean="0"/>
              <a:t>　①「家庭と仕事を両立してほしい」</a:t>
            </a:r>
            <a:r>
              <a:rPr kumimoji="1" lang="en-US" altLang="ja-JP" sz="1200" dirty="0" smtClean="0"/>
              <a:t>55.9</a:t>
            </a:r>
            <a:r>
              <a:rPr kumimoji="1" lang="ja-JP" altLang="en-US" sz="1200" dirty="0" smtClean="0"/>
              <a:t>％</a:t>
            </a:r>
            <a:endParaRPr kumimoji="1" lang="en-US" altLang="ja-JP" sz="1200" dirty="0" smtClean="0"/>
          </a:p>
          <a:p>
            <a:r>
              <a:rPr lang="ja-JP" altLang="en-US" sz="1200" dirty="0"/>
              <a:t>　</a:t>
            </a:r>
            <a:r>
              <a:rPr lang="ja-JP" altLang="en-US" sz="1200" dirty="0" smtClean="0"/>
              <a:t>　　　　　②「できれば残業を減らして早く帰宅してほしい」</a:t>
            </a:r>
            <a:r>
              <a:rPr lang="en-US" altLang="ja-JP" sz="1200" dirty="0" smtClean="0"/>
              <a:t>14.1</a:t>
            </a:r>
            <a:r>
              <a:rPr lang="ja-JP" altLang="en-US" sz="1200" dirty="0" smtClean="0"/>
              <a:t>％</a:t>
            </a:r>
            <a:endParaRPr kumimoji="1" lang="en-US" altLang="ja-JP" sz="1200" dirty="0" smtClean="0"/>
          </a:p>
        </p:txBody>
      </p:sp>
      <p:sp>
        <p:nvSpPr>
          <p:cNvPr id="11" name="スライド番号プレースホルダー 10"/>
          <p:cNvSpPr>
            <a:spLocks noGrp="1"/>
          </p:cNvSpPr>
          <p:nvPr>
            <p:ph type="sldNum" sz="quarter" idx="12"/>
          </p:nvPr>
        </p:nvSpPr>
        <p:spPr>
          <a:xfrm>
            <a:off x="9170377" y="6396772"/>
            <a:ext cx="2743200" cy="365125"/>
          </a:xfrm>
        </p:spPr>
        <p:txBody>
          <a:bodyPr/>
          <a:lstStyle/>
          <a:p>
            <a:fld id="{FAB73214-55A3-4764-8B61-96A9A891D441}" type="slidenum">
              <a:rPr kumimoji="1" lang="ja-JP" altLang="en-US" smtClean="0"/>
              <a:t>12</a:t>
            </a:fld>
            <a:endParaRPr kumimoji="1" lang="ja-JP" altLang="en-US" dirty="0"/>
          </a:p>
        </p:txBody>
      </p:sp>
    </p:spTree>
    <p:extLst>
      <p:ext uri="{BB962C8B-B14F-4D97-AF65-F5344CB8AC3E}">
        <p14:creationId xmlns:p14="http://schemas.microsoft.com/office/powerpoint/2010/main" val="2300604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8542" y="213506"/>
            <a:ext cx="193964" cy="5353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02506" y="194958"/>
            <a:ext cx="8753735" cy="5353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t>和歌山県結婚・子育て意識調査～主な調査結果～</a:t>
            </a:r>
            <a:endParaRPr kumimoji="1" lang="ja-JP" altLang="en-US" sz="2800" dirty="0"/>
          </a:p>
        </p:txBody>
      </p:sp>
      <p:pic>
        <p:nvPicPr>
          <p:cNvPr id="4" name="図 3"/>
          <p:cNvPicPr>
            <a:picLocks noChangeAspect="1"/>
          </p:cNvPicPr>
          <p:nvPr/>
        </p:nvPicPr>
        <p:blipFill>
          <a:blip r:embed="rId2"/>
          <a:stretch>
            <a:fillRect/>
          </a:stretch>
        </p:blipFill>
        <p:spPr>
          <a:xfrm>
            <a:off x="408542" y="739759"/>
            <a:ext cx="8419306" cy="18290"/>
          </a:xfrm>
          <a:prstGeom prst="rect">
            <a:avLst/>
          </a:prstGeom>
        </p:spPr>
      </p:pic>
      <p:sp>
        <p:nvSpPr>
          <p:cNvPr id="5" name="正方形/長方形 4"/>
          <p:cNvSpPr/>
          <p:nvPr/>
        </p:nvSpPr>
        <p:spPr>
          <a:xfrm>
            <a:off x="162505" y="774300"/>
            <a:ext cx="2580391" cy="4656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chemeClr val="tx1"/>
                </a:solidFill>
                <a:effectLst/>
                <a:uLnTx/>
                <a:uFillTx/>
                <a:latin typeface="Calibri"/>
                <a:ea typeface="Meiryo UI"/>
                <a:cs typeface="+mn-cs"/>
              </a:rPr>
              <a:t>子育てに関する意識調査</a:t>
            </a:r>
            <a:endParaRPr kumimoji="1" lang="ja-JP" altLang="en-US" sz="1800" b="1" i="0" u="none" strike="noStrike" kern="1200" cap="none" spc="0" normalizeH="0" baseline="0" noProof="0" dirty="0">
              <a:ln>
                <a:noFill/>
              </a:ln>
              <a:solidFill>
                <a:schemeClr val="tx1"/>
              </a:solidFill>
              <a:effectLst/>
              <a:uLnTx/>
              <a:uFillTx/>
              <a:latin typeface="Calibri"/>
              <a:ea typeface="Meiryo UI"/>
              <a:cs typeface="+mn-cs"/>
            </a:endParaRPr>
          </a:p>
        </p:txBody>
      </p:sp>
      <p:sp>
        <p:nvSpPr>
          <p:cNvPr id="6" name="テキスト ボックス 5"/>
          <p:cNvSpPr txBox="1"/>
          <p:nvPr/>
        </p:nvSpPr>
        <p:spPr>
          <a:xfrm>
            <a:off x="263769" y="1207587"/>
            <a:ext cx="11649808" cy="1415772"/>
          </a:xfrm>
          <a:prstGeom prst="rect">
            <a:avLst/>
          </a:prstGeom>
          <a:noFill/>
          <a:ln w="19050">
            <a:solidFill>
              <a:schemeClr val="tx1"/>
            </a:solidFill>
          </a:ln>
        </p:spPr>
        <p:txBody>
          <a:bodyPr wrap="square" rtlCol="0">
            <a:spAutoFit/>
          </a:bodyPr>
          <a:lstStyle/>
          <a:p>
            <a:r>
              <a:rPr kumimoji="1" lang="ja-JP" altLang="en-US" sz="1600" b="1" u="sng" dirty="0" smtClean="0"/>
              <a:t>〇育児休業ついて</a:t>
            </a:r>
            <a:endParaRPr kumimoji="1" lang="en-US" altLang="ja-JP" sz="1600" b="1" u="sng" dirty="0" smtClean="0"/>
          </a:p>
          <a:p>
            <a:endParaRPr lang="en-US" altLang="ja-JP" sz="800" b="1" u="sng" dirty="0" smtClean="0"/>
          </a:p>
          <a:p>
            <a:endParaRPr lang="en-US" altLang="ja-JP" sz="800" b="1" u="sng" dirty="0"/>
          </a:p>
          <a:p>
            <a:endParaRPr lang="en-US" altLang="ja-JP" sz="800" b="1" u="sng" dirty="0"/>
          </a:p>
          <a:p>
            <a:endParaRPr lang="en-US" altLang="ja-JP" sz="1600" b="1" u="sng" dirty="0" smtClean="0"/>
          </a:p>
          <a:p>
            <a:endParaRPr lang="en-US" altLang="ja-JP" sz="1600" b="1" u="sng" dirty="0"/>
          </a:p>
          <a:p>
            <a:endParaRPr lang="en-US" altLang="ja-JP" sz="1400" dirty="0" smtClean="0"/>
          </a:p>
        </p:txBody>
      </p:sp>
      <p:sp>
        <p:nvSpPr>
          <p:cNvPr id="8" name="テキスト ボックス 7"/>
          <p:cNvSpPr txBox="1"/>
          <p:nvPr/>
        </p:nvSpPr>
        <p:spPr>
          <a:xfrm>
            <a:off x="263769" y="5777401"/>
            <a:ext cx="11649808" cy="769441"/>
          </a:xfrm>
          <a:prstGeom prst="rect">
            <a:avLst/>
          </a:prstGeom>
          <a:noFill/>
          <a:ln w="19050">
            <a:solidFill>
              <a:schemeClr val="tx1"/>
            </a:solidFill>
          </a:ln>
        </p:spPr>
        <p:txBody>
          <a:bodyPr wrap="square" rtlCol="0">
            <a:spAutoFit/>
          </a:bodyPr>
          <a:lstStyle/>
          <a:p>
            <a:r>
              <a:rPr kumimoji="1" lang="ja-JP" altLang="en-US" sz="1600" b="1" u="sng" dirty="0" smtClean="0"/>
              <a:t>〇</a:t>
            </a:r>
            <a:r>
              <a:rPr lang="ja-JP" altLang="en-US" sz="1600" b="1" u="sng" dirty="0"/>
              <a:t>日本</a:t>
            </a:r>
            <a:r>
              <a:rPr lang="ja-JP" altLang="en-US" sz="1600" b="1" u="sng" dirty="0" smtClean="0"/>
              <a:t>の</a:t>
            </a:r>
            <a:r>
              <a:rPr lang="ja-JP" altLang="en-US" sz="1600" b="1" u="sng" dirty="0"/>
              <a:t>社会</a:t>
            </a:r>
            <a:r>
              <a:rPr lang="ja-JP" altLang="en-US" sz="1600" b="1" u="sng" dirty="0" smtClean="0"/>
              <a:t>は</a:t>
            </a:r>
            <a:r>
              <a:rPr lang="ja-JP" altLang="en-US" sz="1600" b="1" u="sng" dirty="0"/>
              <a:t>結婚</a:t>
            </a:r>
            <a:r>
              <a:rPr lang="ja-JP" altLang="en-US" sz="1600" b="1" u="sng" dirty="0" smtClean="0"/>
              <a:t>、</a:t>
            </a:r>
            <a:r>
              <a:rPr lang="ja-JP" altLang="en-US" sz="1600" b="1" u="sng" dirty="0"/>
              <a:t>妊娠</a:t>
            </a:r>
            <a:r>
              <a:rPr lang="ja-JP" altLang="en-US" sz="1600" b="1" u="sng" dirty="0" smtClean="0"/>
              <a:t>、</a:t>
            </a:r>
            <a:r>
              <a:rPr lang="ja-JP" altLang="en-US" sz="1600" b="1" u="sng" dirty="0"/>
              <a:t>こ</a:t>
            </a:r>
            <a:r>
              <a:rPr lang="ja-JP" altLang="en-US" sz="1600" b="1" u="sng" dirty="0" smtClean="0"/>
              <a:t>ども・</a:t>
            </a:r>
            <a:r>
              <a:rPr lang="ja-JP" altLang="en-US" sz="1600" b="1" u="sng" dirty="0"/>
              <a:t>子育</a:t>
            </a:r>
            <a:r>
              <a:rPr lang="ja-JP" altLang="en-US" sz="1600" b="1" u="sng" dirty="0" smtClean="0"/>
              <a:t>てにやさしい社会だと思うか</a:t>
            </a:r>
            <a:endParaRPr lang="en-US" altLang="ja-JP" sz="1600" b="1" u="sng" dirty="0" smtClean="0"/>
          </a:p>
          <a:p>
            <a:endParaRPr kumimoji="1" lang="en-US" altLang="ja-JP" sz="1400" dirty="0" smtClean="0"/>
          </a:p>
          <a:p>
            <a:r>
              <a:rPr kumimoji="1" lang="ja-JP" altLang="en-US" sz="1400" dirty="0" smtClean="0"/>
              <a:t>①「どちらかといえばそう思わない」</a:t>
            </a:r>
            <a:r>
              <a:rPr kumimoji="1" lang="en-US" altLang="ja-JP" sz="1400" dirty="0" smtClean="0"/>
              <a:t>37.8</a:t>
            </a:r>
            <a:r>
              <a:rPr kumimoji="1" lang="ja-JP" altLang="en-US" sz="1400" dirty="0" smtClean="0"/>
              <a:t>％　②「そう思わない」</a:t>
            </a:r>
            <a:r>
              <a:rPr kumimoji="1" lang="en-US" altLang="ja-JP" sz="1400" dirty="0" smtClean="0"/>
              <a:t>31.2</a:t>
            </a:r>
            <a:r>
              <a:rPr kumimoji="1" lang="ja-JP" altLang="en-US" sz="1400" dirty="0" smtClean="0"/>
              <a:t>％　③「どちらかといえばそう思う」</a:t>
            </a:r>
            <a:r>
              <a:rPr kumimoji="1" lang="en-US" altLang="ja-JP" sz="1400" dirty="0" smtClean="0"/>
              <a:t>27.6</a:t>
            </a:r>
            <a:r>
              <a:rPr kumimoji="1" lang="ja-JP" altLang="en-US" sz="1400" dirty="0" smtClean="0"/>
              <a:t>％　④「そう思う」</a:t>
            </a:r>
            <a:r>
              <a:rPr kumimoji="1" lang="en-US" altLang="ja-JP" sz="1400" dirty="0" smtClean="0"/>
              <a:t>2.2</a:t>
            </a:r>
            <a:r>
              <a:rPr kumimoji="1" lang="ja-JP" altLang="en-US" sz="1400" dirty="0" smtClean="0"/>
              <a:t>％</a:t>
            </a:r>
            <a:endParaRPr kumimoji="1" lang="en-US" altLang="ja-JP" sz="1400" dirty="0" smtClean="0"/>
          </a:p>
        </p:txBody>
      </p:sp>
      <p:sp>
        <p:nvSpPr>
          <p:cNvPr id="13" name="テキスト ボックス 12"/>
          <p:cNvSpPr txBox="1"/>
          <p:nvPr/>
        </p:nvSpPr>
        <p:spPr>
          <a:xfrm>
            <a:off x="263769" y="2796482"/>
            <a:ext cx="11649808" cy="769441"/>
          </a:xfrm>
          <a:prstGeom prst="rect">
            <a:avLst/>
          </a:prstGeom>
          <a:noFill/>
          <a:ln w="19050">
            <a:solidFill>
              <a:schemeClr val="tx1"/>
            </a:solidFill>
          </a:ln>
        </p:spPr>
        <p:txBody>
          <a:bodyPr wrap="square" rtlCol="0">
            <a:spAutoFit/>
          </a:bodyPr>
          <a:lstStyle/>
          <a:p>
            <a:r>
              <a:rPr kumimoji="1" lang="ja-JP" altLang="en-US" sz="1600" b="1" u="sng" dirty="0" smtClean="0"/>
              <a:t>〇</a:t>
            </a:r>
            <a:r>
              <a:rPr lang="ja-JP" altLang="en-US" sz="1600" b="1" u="sng" dirty="0"/>
              <a:t>出産</a:t>
            </a:r>
            <a:r>
              <a:rPr lang="ja-JP" altLang="en-US" sz="1600" b="1" u="sng" dirty="0" smtClean="0"/>
              <a:t>に伴う働き方</a:t>
            </a:r>
            <a:r>
              <a:rPr kumimoji="1" lang="ja-JP" altLang="en-US" sz="1600" b="1" u="sng" dirty="0" smtClean="0"/>
              <a:t>について</a:t>
            </a:r>
            <a:endParaRPr kumimoji="1" lang="en-US" altLang="ja-JP" sz="1600" b="1" u="sng" dirty="0" smtClean="0"/>
          </a:p>
          <a:p>
            <a:r>
              <a:rPr lang="ja-JP" altLang="en-US" sz="1400" dirty="0" smtClean="0"/>
              <a:t>第</a:t>
            </a:r>
            <a:r>
              <a:rPr lang="en-US" altLang="ja-JP" sz="1400" dirty="0" smtClean="0"/>
              <a:t>1</a:t>
            </a:r>
            <a:r>
              <a:rPr lang="ja-JP" altLang="en-US" sz="1400" dirty="0"/>
              <a:t>子が生まれる前と現在の働き方の</a:t>
            </a:r>
            <a:r>
              <a:rPr lang="ja-JP" altLang="en-US" sz="1400" dirty="0" smtClean="0"/>
              <a:t>変化</a:t>
            </a:r>
            <a:r>
              <a:rPr lang="ja-JP" altLang="en-US" sz="1400" dirty="0"/>
              <a:t>　</a:t>
            </a:r>
            <a:r>
              <a:rPr lang="en-US" altLang="ja-JP" sz="1400" dirty="0"/>
              <a:t>【</a:t>
            </a:r>
            <a:r>
              <a:rPr lang="ja-JP" altLang="en-US" sz="1400" dirty="0"/>
              <a:t>父親</a:t>
            </a:r>
            <a:r>
              <a:rPr lang="en-US" altLang="ja-JP" sz="1400" dirty="0"/>
              <a:t>】</a:t>
            </a:r>
            <a:r>
              <a:rPr lang="ja-JP" altLang="en-US" sz="1400" dirty="0"/>
              <a:t>①「同じ・変わらない」</a:t>
            </a:r>
            <a:r>
              <a:rPr lang="en-US" altLang="ja-JP" sz="1400" dirty="0"/>
              <a:t>68.9</a:t>
            </a:r>
            <a:r>
              <a:rPr lang="ja-JP" altLang="en-US" sz="1400" dirty="0" smtClean="0"/>
              <a:t>％　②</a:t>
            </a:r>
            <a:r>
              <a:rPr lang="ja-JP" altLang="en-US" sz="1400" dirty="0"/>
              <a:t>「労働場所を変えた」</a:t>
            </a:r>
            <a:r>
              <a:rPr lang="en-US" altLang="ja-JP" sz="1400" dirty="0"/>
              <a:t>7.2</a:t>
            </a:r>
            <a:r>
              <a:rPr lang="ja-JP" altLang="en-US" sz="1400" dirty="0"/>
              <a:t>％</a:t>
            </a:r>
            <a:endParaRPr lang="en-US" altLang="ja-JP" sz="1400" dirty="0"/>
          </a:p>
          <a:p>
            <a:r>
              <a:rPr lang="ja-JP" altLang="en-US" sz="1400" dirty="0" smtClean="0"/>
              <a:t>　　　　　　　　　　　　　　　　　　  </a:t>
            </a:r>
            <a:r>
              <a:rPr lang="ja-JP" altLang="en-US" sz="1400" dirty="0"/>
              <a:t>　</a:t>
            </a:r>
            <a:r>
              <a:rPr lang="en-US" altLang="ja-JP" sz="1400" dirty="0"/>
              <a:t>【</a:t>
            </a:r>
            <a:r>
              <a:rPr lang="ja-JP" altLang="en-US" sz="1400" dirty="0"/>
              <a:t>母親</a:t>
            </a:r>
            <a:r>
              <a:rPr lang="en-US" altLang="ja-JP" sz="1400" dirty="0"/>
              <a:t>】</a:t>
            </a:r>
            <a:r>
              <a:rPr lang="ja-JP" altLang="en-US" sz="1400" dirty="0"/>
              <a:t>①「同じ・変わらない」</a:t>
            </a:r>
            <a:r>
              <a:rPr lang="en-US" altLang="ja-JP" sz="1400" dirty="0"/>
              <a:t>20.5</a:t>
            </a:r>
            <a:r>
              <a:rPr lang="ja-JP" altLang="en-US" sz="1400" dirty="0" smtClean="0"/>
              <a:t>％　②</a:t>
            </a:r>
            <a:r>
              <a:rPr lang="ja-JP" altLang="en-US" sz="1400" dirty="0"/>
              <a:t>「辞職した」</a:t>
            </a:r>
            <a:r>
              <a:rPr lang="en-US" altLang="ja-JP" sz="1400" dirty="0"/>
              <a:t>14.9</a:t>
            </a:r>
            <a:r>
              <a:rPr lang="ja-JP" altLang="en-US" sz="1400" dirty="0" smtClean="0"/>
              <a:t>％</a:t>
            </a:r>
            <a:endParaRPr lang="ja-JP" altLang="en-US" sz="1400" dirty="0"/>
          </a:p>
        </p:txBody>
      </p:sp>
      <p:sp>
        <p:nvSpPr>
          <p:cNvPr id="15" name="テキスト ボックス 14"/>
          <p:cNvSpPr txBox="1"/>
          <p:nvPr/>
        </p:nvSpPr>
        <p:spPr>
          <a:xfrm>
            <a:off x="531559" y="1510395"/>
            <a:ext cx="3123618" cy="1015663"/>
          </a:xfrm>
          <a:prstGeom prst="rect">
            <a:avLst/>
          </a:prstGeom>
          <a:noFill/>
          <a:ln>
            <a:solidFill>
              <a:schemeClr val="accent1"/>
            </a:solidFill>
          </a:ln>
        </p:spPr>
        <p:txBody>
          <a:bodyPr wrap="square" rtlCol="0">
            <a:spAutoFit/>
          </a:bodyPr>
          <a:lstStyle/>
          <a:p>
            <a:r>
              <a:rPr kumimoji="1" lang="ja-JP" altLang="en-US" sz="1200" dirty="0" smtClean="0"/>
              <a:t>（</a:t>
            </a:r>
            <a:r>
              <a:rPr kumimoji="1" lang="en-US" altLang="ja-JP" sz="1200" dirty="0" smtClean="0"/>
              <a:t>1</a:t>
            </a:r>
            <a:r>
              <a:rPr kumimoji="1" lang="ja-JP" altLang="en-US" sz="1200" dirty="0" smtClean="0"/>
              <a:t>）育児休業を取得したことがあるか</a:t>
            </a:r>
            <a:endParaRPr kumimoji="1" lang="en-US" altLang="ja-JP" sz="1200" dirty="0" smtClean="0"/>
          </a:p>
          <a:p>
            <a:r>
              <a:rPr lang="ja-JP" altLang="en-US" sz="1200" dirty="0" smtClean="0"/>
              <a:t>　</a:t>
            </a:r>
            <a:r>
              <a:rPr lang="en-US" altLang="ja-JP" sz="1200" dirty="0" smtClean="0"/>
              <a:t>【</a:t>
            </a:r>
            <a:r>
              <a:rPr lang="ja-JP" altLang="en-US" sz="1200" dirty="0" smtClean="0"/>
              <a:t>父親</a:t>
            </a:r>
            <a:r>
              <a:rPr lang="en-US" altLang="ja-JP" sz="1200" dirty="0" smtClean="0"/>
              <a:t>】</a:t>
            </a:r>
            <a:r>
              <a:rPr lang="ja-JP" altLang="en-US" sz="1200" dirty="0" smtClean="0"/>
              <a:t>・「取得していない」</a:t>
            </a:r>
            <a:r>
              <a:rPr lang="en-US" altLang="ja-JP" sz="1200" dirty="0" smtClean="0"/>
              <a:t>70.8</a:t>
            </a:r>
            <a:r>
              <a:rPr lang="ja-JP" altLang="en-US" sz="1200" dirty="0" smtClean="0"/>
              <a:t>％</a:t>
            </a:r>
            <a:endParaRPr lang="en-US" altLang="ja-JP" sz="1200" dirty="0" smtClean="0"/>
          </a:p>
          <a:p>
            <a:r>
              <a:rPr kumimoji="1" lang="ja-JP" altLang="en-US" sz="1200" dirty="0" smtClean="0"/>
              <a:t>　　　　　・「</a:t>
            </a:r>
            <a:r>
              <a:rPr lang="ja-JP" altLang="en-US" sz="1200" dirty="0"/>
              <a:t>取得</a:t>
            </a:r>
            <a:r>
              <a:rPr lang="ja-JP" altLang="en-US" sz="1200" dirty="0" smtClean="0"/>
              <a:t>した</a:t>
            </a:r>
            <a:r>
              <a:rPr kumimoji="1" lang="ja-JP" altLang="en-US" sz="1200" dirty="0" smtClean="0"/>
              <a:t>」</a:t>
            </a:r>
            <a:r>
              <a:rPr kumimoji="1" lang="en-US" altLang="ja-JP" sz="1200" dirty="0" smtClean="0"/>
              <a:t>9.6</a:t>
            </a:r>
            <a:r>
              <a:rPr kumimoji="1" lang="ja-JP" altLang="en-US" sz="1200" dirty="0" smtClean="0"/>
              <a:t>％</a:t>
            </a:r>
            <a:endParaRPr kumimoji="1" lang="en-US" altLang="ja-JP" sz="1200" dirty="0" smtClean="0"/>
          </a:p>
          <a:p>
            <a:r>
              <a:rPr kumimoji="1" lang="ja-JP" altLang="en-US" sz="1200" dirty="0" smtClean="0"/>
              <a:t>　</a:t>
            </a:r>
            <a:r>
              <a:rPr kumimoji="1" lang="en-US" altLang="ja-JP" sz="1200" dirty="0" smtClean="0"/>
              <a:t>【</a:t>
            </a:r>
            <a:r>
              <a:rPr lang="ja-JP" altLang="en-US" sz="1200" dirty="0"/>
              <a:t>母親</a:t>
            </a:r>
            <a:r>
              <a:rPr kumimoji="1" lang="en-US" altLang="ja-JP" sz="1200" dirty="0" smtClean="0"/>
              <a:t>】</a:t>
            </a:r>
            <a:r>
              <a:rPr kumimoji="1" lang="ja-JP" altLang="en-US" sz="1200" dirty="0" smtClean="0"/>
              <a:t>・「取得していない」</a:t>
            </a:r>
            <a:r>
              <a:rPr kumimoji="1" lang="en-US" altLang="ja-JP" sz="1200" dirty="0" smtClean="0"/>
              <a:t>21.6</a:t>
            </a:r>
            <a:r>
              <a:rPr kumimoji="1" lang="ja-JP" altLang="en-US" sz="1200" dirty="0" smtClean="0"/>
              <a:t>％</a:t>
            </a:r>
            <a:endParaRPr kumimoji="1" lang="en-US" altLang="ja-JP" sz="1200" dirty="0" smtClean="0"/>
          </a:p>
          <a:p>
            <a:r>
              <a:rPr lang="ja-JP" altLang="en-US" sz="1200" dirty="0"/>
              <a:t>　</a:t>
            </a:r>
            <a:r>
              <a:rPr lang="ja-JP" altLang="en-US" sz="1200" dirty="0" smtClean="0"/>
              <a:t>　　　　</a:t>
            </a:r>
            <a:r>
              <a:rPr lang="ja-JP" altLang="en-US" sz="1200" dirty="0"/>
              <a:t>・</a:t>
            </a:r>
            <a:r>
              <a:rPr lang="ja-JP" altLang="en-US" sz="1200" dirty="0" smtClean="0"/>
              <a:t>「取得した」</a:t>
            </a:r>
            <a:r>
              <a:rPr lang="en-US" altLang="ja-JP" sz="1200" dirty="0" smtClean="0"/>
              <a:t>47.0</a:t>
            </a:r>
            <a:r>
              <a:rPr lang="ja-JP" altLang="en-US" sz="1200" dirty="0" smtClean="0"/>
              <a:t>％</a:t>
            </a:r>
            <a:endParaRPr kumimoji="1" lang="en-US" altLang="ja-JP" sz="1200" dirty="0" smtClean="0"/>
          </a:p>
        </p:txBody>
      </p:sp>
      <p:sp>
        <p:nvSpPr>
          <p:cNvPr id="16" name="テキスト ボックス 15"/>
          <p:cNvSpPr txBox="1"/>
          <p:nvPr/>
        </p:nvSpPr>
        <p:spPr>
          <a:xfrm>
            <a:off x="3778195" y="1519575"/>
            <a:ext cx="5715000" cy="1015663"/>
          </a:xfrm>
          <a:prstGeom prst="rect">
            <a:avLst/>
          </a:prstGeom>
          <a:noFill/>
          <a:ln>
            <a:solidFill>
              <a:schemeClr val="accent1"/>
            </a:solidFill>
          </a:ln>
        </p:spPr>
        <p:txBody>
          <a:bodyPr wrap="square" rtlCol="0">
            <a:spAutoFit/>
          </a:bodyPr>
          <a:lstStyle/>
          <a:p>
            <a:r>
              <a:rPr kumimoji="1" lang="ja-JP" altLang="en-US" sz="1200" dirty="0" smtClean="0"/>
              <a:t>（</a:t>
            </a:r>
            <a:r>
              <a:rPr kumimoji="1" lang="en-US" altLang="ja-JP" sz="1200" dirty="0" smtClean="0"/>
              <a:t>2</a:t>
            </a:r>
            <a:r>
              <a:rPr kumimoji="1" lang="ja-JP" altLang="en-US" sz="1200" dirty="0" smtClean="0"/>
              <a:t>）育児休業を取得しなかった理由</a:t>
            </a:r>
            <a:endParaRPr kumimoji="1" lang="en-US" altLang="ja-JP" sz="1200" dirty="0" smtClean="0"/>
          </a:p>
          <a:p>
            <a:r>
              <a:rPr lang="ja-JP" altLang="en-US" sz="1200" dirty="0" smtClean="0"/>
              <a:t>　</a:t>
            </a:r>
            <a:r>
              <a:rPr lang="en-US" altLang="ja-JP" sz="1200" dirty="0" smtClean="0"/>
              <a:t>【</a:t>
            </a:r>
            <a:r>
              <a:rPr lang="ja-JP" altLang="en-US" sz="1200" dirty="0" smtClean="0"/>
              <a:t>父親</a:t>
            </a:r>
            <a:r>
              <a:rPr lang="en-US" altLang="ja-JP" sz="1200" dirty="0" smtClean="0"/>
              <a:t>】</a:t>
            </a:r>
            <a:r>
              <a:rPr lang="ja-JP" altLang="en-US" sz="1200" dirty="0" smtClean="0"/>
              <a:t>①「会社で育児休業制度が整備されていなかったから」</a:t>
            </a:r>
            <a:r>
              <a:rPr lang="en-US" altLang="ja-JP" sz="1200" dirty="0" smtClean="0"/>
              <a:t>29.1</a:t>
            </a:r>
            <a:r>
              <a:rPr lang="ja-JP" altLang="en-US" sz="1200" dirty="0" smtClean="0"/>
              <a:t>％</a:t>
            </a:r>
            <a:endParaRPr lang="en-US" altLang="ja-JP" sz="1200" dirty="0" smtClean="0"/>
          </a:p>
          <a:p>
            <a:r>
              <a:rPr kumimoji="1" lang="ja-JP" altLang="en-US" sz="1200" dirty="0" smtClean="0"/>
              <a:t>　　　　　②「職場が育児休業制度を取得しづらい雰囲気だったから」</a:t>
            </a:r>
            <a:r>
              <a:rPr kumimoji="1" lang="en-US" altLang="ja-JP" sz="1200" dirty="0" smtClean="0"/>
              <a:t>27.8</a:t>
            </a:r>
            <a:r>
              <a:rPr kumimoji="1" lang="ja-JP" altLang="en-US" sz="1200" dirty="0" smtClean="0"/>
              <a:t>％</a:t>
            </a:r>
            <a:endParaRPr kumimoji="1" lang="en-US" altLang="ja-JP" sz="1200" dirty="0" smtClean="0"/>
          </a:p>
          <a:p>
            <a:r>
              <a:rPr kumimoji="1" lang="ja-JP" altLang="en-US" sz="1200" dirty="0" smtClean="0"/>
              <a:t>　</a:t>
            </a:r>
            <a:r>
              <a:rPr kumimoji="1" lang="en-US" altLang="ja-JP" sz="1200" dirty="0" smtClean="0"/>
              <a:t>【</a:t>
            </a:r>
            <a:r>
              <a:rPr lang="ja-JP" altLang="en-US" sz="1200" dirty="0"/>
              <a:t>母親</a:t>
            </a:r>
            <a:r>
              <a:rPr kumimoji="1" lang="en-US" altLang="ja-JP" sz="1200" dirty="0" smtClean="0"/>
              <a:t>】</a:t>
            </a:r>
            <a:r>
              <a:rPr lang="ja-JP" altLang="en-US" sz="1200" dirty="0"/>
              <a:t>①</a:t>
            </a:r>
            <a:r>
              <a:rPr kumimoji="1" lang="ja-JP" altLang="en-US" sz="1200" dirty="0" smtClean="0"/>
              <a:t>「</a:t>
            </a:r>
            <a:r>
              <a:rPr lang="ja-JP" altLang="en-US" sz="1200" dirty="0" smtClean="0"/>
              <a:t>フリーランス・自営業のため制度がない、無職だった」</a:t>
            </a:r>
            <a:r>
              <a:rPr lang="en-US" altLang="ja-JP" sz="1200" dirty="0" smtClean="0"/>
              <a:t>30.0</a:t>
            </a:r>
            <a:r>
              <a:rPr kumimoji="1" lang="ja-JP" altLang="en-US" sz="1200" dirty="0" smtClean="0"/>
              <a:t>％</a:t>
            </a:r>
            <a:endParaRPr kumimoji="1" lang="en-US" altLang="ja-JP" sz="1200" dirty="0" smtClean="0"/>
          </a:p>
          <a:p>
            <a:r>
              <a:rPr lang="ja-JP" altLang="en-US" sz="1200" dirty="0"/>
              <a:t>　</a:t>
            </a:r>
            <a:r>
              <a:rPr lang="ja-JP" altLang="en-US" sz="1200" dirty="0" smtClean="0"/>
              <a:t>　　　　②「会社で育児休業制度が整備されていなかったから」</a:t>
            </a:r>
            <a:r>
              <a:rPr lang="en-US" altLang="ja-JP" sz="1200" dirty="0" smtClean="0"/>
              <a:t>20.6</a:t>
            </a:r>
            <a:r>
              <a:rPr lang="ja-JP" altLang="en-US" sz="1200" dirty="0" smtClean="0"/>
              <a:t>％</a:t>
            </a:r>
            <a:endParaRPr kumimoji="1" lang="en-US" altLang="ja-JP" sz="1200" dirty="0" smtClean="0"/>
          </a:p>
        </p:txBody>
      </p:sp>
      <p:sp>
        <p:nvSpPr>
          <p:cNvPr id="17" name="テキスト ボックス 16"/>
          <p:cNvSpPr txBox="1"/>
          <p:nvPr/>
        </p:nvSpPr>
        <p:spPr>
          <a:xfrm>
            <a:off x="263768" y="3739046"/>
            <a:ext cx="11649809" cy="1846659"/>
          </a:xfrm>
          <a:prstGeom prst="rect">
            <a:avLst/>
          </a:prstGeom>
          <a:noFill/>
          <a:ln w="19050">
            <a:solidFill>
              <a:schemeClr val="tx1"/>
            </a:solidFill>
          </a:ln>
        </p:spPr>
        <p:txBody>
          <a:bodyPr wrap="square" rtlCol="0">
            <a:spAutoFit/>
          </a:bodyPr>
          <a:lstStyle/>
          <a:p>
            <a:r>
              <a:rPr kumimoji="1" lang="ja-JP" altLang="en-US" sz="1600" b="1" u="sng" dirty="0" smtClean="0"/>
              <a:t>〇家事・育児時間について</a:t>
            </a:r>
            <a:endParaRPr kumimoji="1" lang="en-US" altLang="ja-JP" sz="1600" b="1" u="sng" dirty="0" smtClean="0"/>
          </a:p>
          <a:p>
            <a:r>
              <a:rPr lang="ja-JP" altLang="en-US" sz="1400" b="1" dirty="0" smtClean="0"/>
              <a:t>・平日育児</a:t>
            </a:r>
            <a:r>
              <a:rPr lang="ja-JP" altLang="en-US" sz="1400" dirty="0" smtClean="0"/>
              <a:t>　　　　　　　　　　　　　　　　　　　　　　　　　　　　  </a:t>
            </a:r>
            <a:r>
              <a:rPr lang="ja-JP" altLang="en-US" sz="1400" b="1" dirty="0" smtClean="0"/>
              <a:t>・休日育児</a:t>
            </a:r>
            <a:endParaRPr lang="en-US" altLang="ja-JP" sz="1400" b="1" dirty="0" smtClean="0"/>
          </a:p>
          <a:p>
            <a:r>
              <a:rPr lang="en-US" altLang="ja-JP" sz="1400" dirty="0" smtClean="0"/>
              <a:t> 【</a:t>
            </a:r>
            <a:r>
              <a:rPr lang="ja-JP" altLang="en-US" sz="1400" dirty="0"/>
              <a:t>父親</a:t>
            </a:r>
            <a:r>
              <a:rPr lang="en-US" altLang="ja-JP" sz="1400" dirty="0"/>
              <a:t>】</a:t>
            </a:r>
            <a:r>
              <a:rPr lang="ja-JP" altLang="en-US" sz="1400" dirty="0"/>
              <a:t>①</a:t>
            </a:r>
            <a:r>
              <a:rPr lang="ja-JP" altLang="en-US" sz="1400" dirty="0" smtClean="0"/>
              <a:t>「</a:t>
            </a:r>
            <a:r>
              <a:rPr lang="en-US" altLang="ja-JP" sz="1400" dirty="0" smtClean="0"/>
              <a:t>1</a:t>
            </a:r>
            <a:r>
              <a:rPr lang="ja-JP" altLang="en-US" sz="1400" dirty="0" smtClean="0"/>
              <a:t>時間未満」</a:t>
            </a:r>
            <a:r>
              <a:rPr lang="en-US" altLang="ja-JP" sz="1400" dirty="0" smtClean="0"/>
              <a:t>28.6</a:t>
            </a:r>
            <a:r>
              <a:rPr lang="ja-JP" altLang="en-US" sz="1400" dirty="0" smtClean="0"/>
              <a:t>％ 　　　   ②「</a:t>
            </a:r>
            <a:r>
              <a:rPr lang="en-US" altLang="ja-JP" sz="1400" dirty="0" smtClean="0"/>
              <a:t>1</a:t>
            </a:r>
            <a:r>
              <a:rPr lang="ja-JP" altLang="en-US" sz="1400" dirty="0" smtClean="0"/>
              <a:t>時間～</a:t>
            </a:r>
            <a:r>
              <a:rPr lang="en-US" altLang="ja-JP" sz="1400" dirty="0" smtClean="0"/>
              <a:t>2</a:t>
            </a:r>
            <a:r>
              <a:rPr lang="ja-JP" altLang="en-US" sz="1400" dirty="0" smtClean="0"/>
              <a:t>時間」</a:t>
            </a:r>
            <a:r>
              <a:rPr lang="en-US" altLang="ja-JP" sz="1400" dirty="0" smtClean="0"/>
              <a:t>23.9</a:t>
            </a:r>
            <a:r>
              <a:rPr lang="ja-JP" altLang="en-US" sz="1400" dirty="0" smtClean="0"/>
              <a:t>％　　     </a:t>
            </a:r>
            <a:r>
              <a:rPr lang="en-US" altLang="ja-JP" sz="1400" dirty="0" smtClean="0"/>
              <a:t> </a:t>
            </a:r>
            <a:r>
              <a:rPr lang="ja-JP" altLang="en-US" sz="1400" dirty="0" smtClean="0"/>
              <a:t>①</a:t>
            </a:r>
            <a:r>
              <a:rPr lang="ja-JP" altLang="en-US" sz="1400" dirty="0"/>
              <a:t>「</a:t>
            </a:r>
            <a:r>
              <a:rPr lang="en-US" altLang="ja-JP" sz="1400" dirty="0"/>
              <a:t>2</a:t>
            </a:r>
            <a:r>
              <a:rPr lang="ja-JP" altLang="en-US" sz="1400" dirty="0"/>
              <a:t>時間～</a:t>
            </a:r>
            <a:r>
              <a:rPr lang="en-US" altLang="ja-JP" sz="1400" dirty="0"/>
              <a:t>5</a:t>
            </a:r>
            <a:r>
              <a:rPr lang="ja-JP" altLang="en-US" sz="1400" dirty="0"/>
              <a:t>時間未満」</a:t>
            </a:r>
            <a:r>
              <a:rPr lang="en-US" altLang="ja-JP" sz="1400" dirty="0"/>
              <a:t>21.1</a:t>
            </a:r>
            <a:r>
              <a:rPr lang="ja-JP" altLang="en-US" sz="1400" dirty="0" smtClean="0"/>
              <a:t>％　②</a:t>
            </a:r>
            <a:r>
              <a:rPr lang="ja-JP" altLang="en-US" sz="1400" dirty="0"/>
              <a:t>「</a:t>
            </a:r>
            <a:r>
              <a:rPr lang="en-US" altLang="ja-JP" sz="1400" dirty="0"/>
              <a:t>12</a:t>
            </a:r>
            <a:r>
              <a:rPr lang="ja-JP" altLang="en-US" sz="1400" dirty="0"/>
              <a:t>時間以上」</a:t>
            </a:r>
            <a:r>
              <a:rPr lang="en-US" altLang="ja-JP" sz="1400" dirty="0"/>
              <a:t>19.9</a:t>
            </a:r>
            <a:r>
              <a:rPr lang="ja-JP" altLang="en-US" sz="1400" dirty="0"/>
              <a:t>％ </a:t>
            </a:r>
            <a:endParaRPr lang="en-US" altLang="ja-JP" sz="1400" dirty="0" smtClean="0"/>
          </a:p>
          <a:p>
            <a:r>
              <a:rPr lang="en-US" altLang="ja-JP" sz="1400" dirty="0" smtClean="0"/>
              <a:t> 【</a:t>
            </a:r>
            <a:r>
              <a:rPr lang="ja-JP" altLang="en-US" sz="1400" dirty="0"/>
              <a:t>母親</a:t>
            </a:r>
            <a:r>
              <a:rPr lang="en-US" altLang="ja-JP" sz="1400" dirty="0"/>
              <a:t>】</a:t>
            </a:r>
            <a:r>
              <a:rPr lang="ja-JP" altLang="en-US" sz="1400" dirty="0"/>
              <a:t>①「</a:t>
            </a:r>
            <a:r>
              <a:rPr lang="en-US" altLang="ja-JP" sz="1400" dirty="0"/>
              <a:t> 2</a:t>
            </a:r>
            <a:r>
              <a:rPr lang="ja-JP" altLang="en-US" sz="1400" dirty="0"/>
              <a:t>時間～</a:t>
            </a:r>
            <a:r>
              <a:rPr lang="en-US" altLang="ja-JP" sz="1400" dirty="0"/>
              <a:t>5</a:t>
            </a:r>
            <a:r>
              <a:rPr lang="ja-JP" altLang="en-US" sz="1400" dirty="0"/>
              <a:t>時間未満」</a:t>
            </a:r>
            <a:r>
              <a:rPr lang="en-US" altLang="ja-JP" sz="1400" dirty="0"/>
              <a:t>30.9</a:t>
            </a:r>
            <a:r>
              <a:rPr lang="ja-JP" altLang="en-US" sz="1400" dirty="0"/>
              <a:t>％ ②「</a:t>
            </a:r>
            <a:r>
              <a:rPr lang="en-US" altLang="ja-JP" sz="1400" dirty="0"/>
              <a:t> </a:t>
            </a:r>
            <a:r>
              <a:rPr lang="en-US" altLang="ja-JP" sz="1400" dirty="0" smtClean="0"/>
              <a:t>5</a:t>
            </a:r>
            <a:r>
              <a:rPr lang="ja-JP" altLang="en-US" sz="1400" dirty="0" smtClean="0"/>
              <a:t>時間～</a:t>
            </a:r>
            <a:r>
              <a:rPr lang="en-US" altLang="ja-JP" sz="1400" dirty="0" smtClean="0"/>
              <a:t>8</a:t>
            </a:r>
            <a:r>
              <a:rPr lang="ja-JP" altLang="en-US" sz="1400" dirty="0" smtClean="0"/>
              <a:t>時間</a:t>
            </a:r>
            <a:r>
              <a:rPr lang="ja-JP" altLang="en-US" sz="1400" dirty="0"/>
              <a:t>未満」</a:t>
            </a:r>
            <a:r>
              <a:rPr lang="en-US" altLang="ja-JP" sz="1400" dirty="0"/>
              <a:t>26.8</a:t>
            </a:r>
            <a:r>
              <a:rPr lang="ja-JP" altLang="en-US" sz="1400" dirty="0" smtClean="0"/>
              <a:t>％     ①</a:t>
            </a:r>
            <a:r>
              <a:rPr lang="ja-JP" altLang="en-US" sz="1400" dirty="0"/>
              <a:t>「</a:t>
            </a:r>
            <a:r>
              <a:rPr lang="en-US" altLang="ja-JP" sz="1400" dirty="0"/>
              <a:t> 12</a:t>
            </a:r>
            <a:r>
              <a:rPr lang="ja-JP" altLang="en-US" sz="1400" dirty="0"/>
              <a:t>時間以上」</a:t>
            </a:r>
            <a:r>
              <a:rPr lang="en-US" altLang="ja-JP" sz="1400" dirty="0"/>
              <a:t>54.8</a:t>
            </a:r>
            <a:r>
              <a:rPr lang="ja-JP" altLang="en-US" sz="1400" dirty="0" smtClean="0"/>
              <a:t>％             ②</a:t>
            </a:r>
            <a:r>
              <a:rPr lang="ja-JP" altLang="en-US" sz="1400" dirty="0"/>
              <a:t>「</a:t>
            </a:r>
            <a:r>
              <a:rPr lang="en-US" altLang="ja-JP" sz="1400" dirty="0"/>
              <a:t>8</a:t>
            </a:r>
            <a:r>
              <a:rPr lang="ja-JP" altLang="en-US" sz="1400" dirty="0"/>
              <a:t>時間～</a:t>
            </a:r>
            <a:r>
              <a:rPr lang="en-US" altLang="ja-JP" sz="1400" dirty="0"/>
              <a:t>12</a:t>
            </a:r>
            <a:r>
              <a:rPr lang="ja-JP" altLang="en-US" sz="1400" dirty="0"/>
              <a:t>時間未満」</a:t>
            </a:r>
            <a:r>
              <a:rPr lang="en-US" altLang="ja-JP" sz="1400" dirty="0"/>
              <a:t>17.0</a:t>
            </a:r>
            <a:r>
              <a:rPr lang="ja-JP" altLang="en-US" sz="1400" dirty="0" smtClean="0"/>
              <a:t>％</a:t>
            </a:r>
            <a:endParaRPr lang="en-US" altLang="ja-JP" sz="1400" dirty="0" smtClean="0"/>
          </a:p>
          <a:p>
            <a:endParaRPr lang="en-US" altLang="ja-JP" sz="1400" dirty="0" smtClean="0"/>
          </a:p>
          <a:p>
            <a:r>
              <a:rPr lang="ja-JP" altLang="en-US" sz="1400" b="1" dirty="0" smtClean="0"/>
              <a:t>・平日家事</a:t>
            </a:r>
            <a:r>
              <a:rPr lang="ja-JP" altLang="en-US" sz="1400" dirty="0"/>
              <a:t>　　　　  　　   </a:t>
            </a:r>
            <a:r>
              <a:rPr lang="ja-JP" altLang="en-US" sz="1400" dirty="0" smtClean="0"/>
              <a:t>                   　　　　　　　　　　　　　　  　</a:t>
            </a:r>
            <a:r>
              <a:rPr lang="ja-JP" altLang="en-US" sz="1400" b="1" dirty="0" smtClean="0"/>
              <a:t>・</a:t>
            </a:r>
            <a:r>
              <a:rPr lang="ja-JP" altLang="en-US" sz="1400" b="1" dirty="0"/>
              <a:t>休日</a:t>
            </a:r>
            <a:r>
              <a:rPr lang="ja-JP" altLang="en-US" sz="1400" b="1" dirty="0" smtClean="0"/>
              <a:t>家事</a:t>
            </a:r>
            <a:endParaRPr lang="en-US" altLang="ja-JP" sz="1400" b="1" dirty="0"/>
          </a:p>
          <a:p>
            <a:r>
              <a:rPr lang="en-US" altLang="ja-JP" sz="1400" dirty="0"/>
              <a:t> 【</a:t>
            </a:r>
            <a:r>
              <a:rPr lang="ja-JP" altLang="en-US" sz="1400" dirty="0"/>
              <a:t>父親</a:t>
            </a:r>
            <a:r>
              <a:rPr lang="en-US" altLang="ja-JP" sz="1400" dirty="0"/>
              <a:t>】</a:t>
            </a:r>
            <a:r>
              <a:rPr lang="ja-JP" altLang="en-US" sz="1400" dirty="0"/>
              <a:t>①「</a:t>
            </a:r>
            <a:r>
              <a:rPr lang="en-US" altLang="ja-JP" sz="1400" dirty="0"/>
              <a:t>1</a:t>
            </a:r>
            <a:r>
              <a:rPr lang="ja-JP" altLang="en-US" sz="1400" dirty="0"/>
              <a:t>時間未満</a:t>
            </a:r>
            <a:r>
              <a:rPr lang="ja-JP" altLang="en-US" sz="1400" dirty="0" smtClean="0"/>
              <a:t>」</a:t>
            </a:r>
            <a:r>
              <a:rPr lang="en-US" altLang="ja-JP" sz="1400" dirty="0" smtClean="0"/>
              <a:t>44.6</a:t>
            </a:r>
            <a:r>
              <a:rPr lang="ja-JP" altLang="en-US" sz="1400" dirty="0"/>
              <a:t>％ </a:t>
            </a:r>
            <a:r>
              <a:rPr lang="ja-JP" altLang="en-US" sz="1400" dirty="0" smtClean="0"/>
              <a:t>　　　    ②「</a:t>
            </a:r>
            <a:r>
              <a:rPr lang="en-US" altLang="ja-JP" sz="1400" dirty="0" smtClean="0"/>
              <a:t>0</a:t>
            </a:r>
            <a:r>
              <a:rPr lang="ja-JP" altLang="en-US" sz="1400" dirty="0" smtClean="0"/>
              <a:t>分」</a:t>
            </a:r>
            <a:r>
              <a:rPr lang="en-US" altLang="ja-JP" sz="1400" dirty="0" smtClean="0"/>
              <a:t>20.5</a:t>
            </a:r>
            <a:r>
              <a:rPr lang="ja-JP" altLang="en-US" sz="1400" dirty="0" smtClean="0"/>
              <a:t>％　</a:t>
            </a:r>
            <a:r>
              <a:rPr lang="en-US" altLang="ja-JP" sz="1400" dirty="0"/>
              <a:t> </a:t>
            </a:r>
            <a:r>
              <a:rPr lang="ja-JP" altLang="en-US" sz="1400" dirty="0" smtClean="0"/>
              <a:t>　　　　　　  ①</a:t>
            </a:r>
            <a:r>
              <a:rPr lang="ja-JP" altLang="en-US" sz="1400" dirty="0"/>
              <a:t>「</a:t>
            </a:r>
            <a:r>
              <a:rPr lang="en-US" altLang="ja-JP" sz="1400" dirty="0"/>
              <a:t> 1</a:t>
            </a:r>
            <a:r>
              <a:rPr lang="ja-JP" altLang="en-US" sz="1400" dirty="0"/>
              <a:t>時間未満」</a:t>
            </a:r>
            <a:r>
              <a:rPr lang="en-US" altLang="ja-JP" sz="1400" dirty="0"/>
              <a:t>35.0</a:t>
            </a:r>
            <a:r>
              <a:rPr lang="ja-JP" altLang="en-US" sz="1400" dirty="0" smtClean="0"/>
              <a:t>％               </a:t>
            </a:r>
            <a:r>
              <a:rPr lang="ja-JP" altLang="en-US" sz="1400" dirty="0"/>
              <a:t>②「</a:t>
            </a:r>
            <a:r>
              <a:rPr lang="en-US" altLang="ja-JP" sz="1400" dirty="0"/>
              <a:t>1</a:t>
            </a:r>
            <a:r>
              <a:rPr lang="ja-JP" altLang="en-US" sz="1400" dirty="0"/>
              <a:t>時間～</a:t>
            </a:r>
            <a:r>
              <a:rPr lang="en-US" altLang="ja-JP" sz="1400" dirty="0"/>
              <a:t>2</a:t>
            </a:r>
            <a:r>
              <a:rPr lang="ja-JP" altLang="en-US" sz="1400" dirty="0"/>
              <a:t>時間未満」</a:t>
            </a:r>
            <a:r>
              <a:rPr lang="en-US" altLang="ja-JP" sz="1400" dirty="0"/>
              <a:t>23.9</a:t>
            </a:r>
            <a:r>
              <a:rPr lang="ja-JP" altLang="en-US" sz="1400" dirty="0"/>
              <a:t>％ </a:t>
            </a:r>
            <a:endParaRPr lang="en-US" altLang="ja-JP" sz="1400" dirty="0" smtClean="0"/>
          </a:p>
          <a:p>
            <a:r>
              <a:rPr lang="ja-JP" altLang="en-US" sz="1400" dirty="0"/>
              <a:t> </a:t>
            </a:r>
            <a:r>
              <a:rPr lang="en-US" altLang="ja-JP" sz="1400" dirty="0" smtClean="0"/>
              <a:t>【</a:t>
            </a:r>
            <a:r>
              <a:rPr lang="ja-JP" altLang="en-US" sz="1400" dirty="0"/>
              <a:t>母親</a:t>
            </a:r>
            <a:r>
              <a:rPr lang="en-US" altLang="ja-JP" sz="1400" dirty="0"/>
              <a:t>】</a:t>
            </a:r>
            <a:r>
              <a:rPr lang="ja-JP" altLang="en-US" sz="1400" dirty="0"/>
              <a:t>①「</a:t>
            </a:r>
            <a:r>
              <a:rPr lang="en-US" altLang="ja-JP" sz="1400" dirty="0"/>
              <a:t> 2</a:t>
            </a:r>
            <a:r>
              <a:rPr lang="ja-JP" altLang="en-US" sz="1400" dirty="0"/>
              <a:t>時間～</a:t>
            </a:r>
            <a:r>
              <a:rPr lang="en-US" altLang="ja-JP" sz="1400" dirty="0"/>
              <a:t>5</a:t>
            </a:r>
            <a:r>
              <a:rPr lang="ja-JP" altLang="en-US" sz="1400" dirty="0"/>
              <a:t>時間未満」</a:t>
            </a:r>
            <a:r>
              <a:rPr lang="en-US" altLang="ja-JP" sz="1400" dirty="0"/>
              <a:t>48.2</a:t>
            </a:r>
            <a:r>
              <a:rPr lang="ja-JP" altLang="en-US" sz="1400" dirty="0"/>
              <a:t>％ </a:t>
            </a:r>
            <a:r>
              <a:rPr lang="ja-JP" altLang="en-US" sz="1400" dirty="0" smtClean="0"/>
              <a:t> ②</a:t>
            </a:r>
            <a:r>
              <a:rPr lang="ja-JP" altLang="en-US" sz="1400" dirty="0"/>
              <a:t>「</a:t>
            </a:r>
            <a:r>
              <a:rPr lang="en-US" altLang="ja-JP" sz="1400" dirty="0"/>
              <a:t>1</a:t>
            </a:r>
            <a:r>
              <a:rPr lang="ja-JP" altLang="en-US" sz="1400" dirty="0"/>
              <a:t>時間～</a:t>
            </a:r>
            <a:r>
              <a:rPr lang="en-US" altLang="ja-JP" sz="1400" dirty="0"/>
              <a:t>2</a:t>
            </a:r>
            <a:r>
              <a:rPr lang="ja-JP" altLang="en-US" sz="1400" dirty="0"/>
              <a:t>時間未満」</a:t>
            </a:r>
            <a:r>
              <a:rPr lang="en-US" altLang="ja-JP" sz="1400" dirty="0"/>
              <a:t>18.8</a:t>
            </a:r>
            <a:r>
              <a:rPr lang="ja-JP" altLang="en-US" sz="1400" dirty="0" smtClean="0"/>
              <a:t>％     ①</a:t>
            </a:r>
            <a:r>
              <a:rPr lang="ja-JP" altLang="en-US" sz="1400" dirty="0"/>
              <a:t>「</a:t>
            </a:r>
            <a:r>
              <a:rPr lang="en-US" altLang="ja-JP" sz="1400" dirty="0"/>
              <a:t> 2</a:t>
            </a:r>
            <a:r>
              <a:rPr lang="ja-JP" altLang="en-US" sz="1400" dirty="0"/>
              <a:t>時間～</a:t>
            </a:r>
            <a:r>
              <a:rPr lang="en-US" altLang="ja-JP" sz="1400" dirty="0"/>
              <a:t>5</a:t>
            </a:r>
            <a:r>
              <a:rPr lang="ja-JP" altLang="en-US" sz="1400" dirty="0"/>
              <a:t>時間未満」</a:t>
            </a:r>
            <a:r>
              <a:rPr lang="en-US" altLang="ja-JP" sz="1400" dirty="0"/>
              <a:t>45.5</a:t>
            </a:r>
            <a:r>
              <a:rPr lang="ja-JP" altLang="en-US" sz="1400" dirty="0"/>
              <a:t>％ </a:t>
            </a:r>
            <a:r>
              <a:rPr lang="ja-JP" altLang="en-US" sz="1400" dirty="0" smtClean="0"/>
              <a:t> ②</a:t>
            </a:r>
            <a:r>
              <a:rPr lang="ja-JP" altLang="en-US" sz="1400" dirty="0"/>
              <a:t>「</a:t>
            </a:r>
            <a:r>
              <a:rPr lang="en-US" altLang="ja-JP" sz="1400" dirty="0"/>
              <a:t>5</a:t>
            </a:r>
            <a:r>
              <a:rPr lang="ja-JP" altLang="en-US" sz="1400" dirty="0"/>
              <a:t>時間～</a:t>
            </a:r>
            <a:r>
              <a:rPr lang="en-US" altLang="ja-JP" sz="1400" dirty="0"/>
              <a:t>8</a:t>
            </a:r>
            <a:r>
              <a:rPr lang="ja-JP" altLang="en-US" sz="1400" dirty="0"/>
              <a:t>時間未満」</a:t>
            </a:r>
            <a:r>
              <a:rPr lang="en-US" altLang="ja-JP" sz="1400" dirty="0"/>
              <a:t>19.1</a:t>
            </a:r>
            <a:r>
              <a:rPr lang="ja-JP" altLang="en-US" sz="1400" dirty="0" smtClean="0"/>
              <a:t>％</a:t>
            </a:r>
            <a:endParaRPr lang="en-US" altLang="ja-JP" sz="1400" dirty="0"/>
          </a:p>
        </p:txBody>
      </p:sp>
      <p:sp>
        <p:nvSpPr>
          <p:cNvPr id="7" name="スライド番号プレースホルダー 6"/>
          <p:cNvSpPr>
            <a:spLocks noGrp="1"/>
          </p:cNvSpPr>
          <p:nvPr>
            <p:ph type="sldNum" sz="quarter" idx="12"/>
          </p:nvPr>
        </p:nvSpPr>
        <p:spPr>
          <a:xfrm>
            <a:off x="9356241" y="6555975"/>
            <a:ext cx="2743200" cy="365125"/>
          </a:xfrm>
        </p:spPr>
        <p:txBody>
          <a:bodyPr/>
          <a:lstStyle/>
          <a:p>
            <a:fld id="{FAB73214-55A3-4764-8B61-96A9A891D441}" type="slidenum">
              <a:rPr kumimoji="1" lang="ja-JP" altLang="en-US" smtClean="0"/>
              <a:t>13</a:t>
            </a:fld>
            <a:endParaRPr kumimoji="1" lang="ja-JP" altLang="en-US" dirty="0"/>
          </a:p>
        </p:txBody>
      </p:sp>
    </p:spTree>
    <p:extLst>
      <p:ext uri="{BB962C8B-B14F-4D97-AF65-F5344CB8AC3E}">
        <p14:creationId xmlns:p14="http://schemas.microsoft.com/office/powerpoint/2010/main" val="2939404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2"/>
          <p:cNvSpPr txBox="1">
            <a:spLocks noChangeArrowheads="1"/>
          </p:cNvSpPr>
          <p:nvPr/>
        </p:nvSpPr>
        <p:spPr bwMode="auto">
          <a:xfrm>
            <a:off x="1109980" y="861640"/>
            <a:ext cx="10101572"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ts val="3000"/>
              </a:lnSpc>
              <a:spcBef>
                <a:spcPct val="0"/>
              </a:spcBef>
              <a:spcAft>
                <a:spcPct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itchFamily="18" charset="0"/>
              </a:rPr>
              <a:t>●</a:t>
            </a:r>
            <a:r>
              <a:rPr lang="ja-JP" altLang="en-US" sz="2000" b="1" dirty="0" smtClean="0">
                <a:solidFill>
                  <a:prstClr val="black"/>
                </a:solidFill>
                <a:latin typeface="Meiryo UI" panose="020B0604030504040204" pitchFamily="50" charset="-128"/>
                <a:ea typeface="Meiryo UI" panose="020B0604030504040204" pitchFamily="50" charset="-128"/>
                <a:cs typeface="Times New Roman" pitchFamily="18" charset="0"/>
              </a:rPr>
              <a:t>こど</a:t>
            </a:r>
            <a:r>
              <a:rPr lang="ja-JP" altLang="en-US" sz="2000" b="1" dirty="0">
                <a:solidFill>
                  <a:prstClr val="black"/>
                </a:solidFill>
                <a:latin typeface="Meiryo UI" panose="020B0604030504040204" pitchFamily="50" charset="-128"/>
                <a:ea typeface="Meiryo UI" panose="020B0604030504040204" pitchFamily="50" charset="-128"/>
                <a:cs typeface="Times New Roman" pitchFamily="18" charset="0"/>
              </a:rPr>
              <a:t>も</a:t>
            </a:r>
            <a:r>
              <a:rPr kumimoji="1" lang="ja-JP"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itchFamily="18" charset="0"/>
              </a:rPr>
              <a:t>・</a:t>
            </a:r>
            <a:r>
              <a:rPr kumimoji="1" lang="ja-JP"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itchFamily="18" charset="0"/>
              </a:rPr>
              <a:t>保護者に対する調査</a:t>
            </a:r>
            <a:endParaRPr kumimoji="1" lang="ja-JP"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　　・</a:t>
            </a:r>
            <a:r>
              <a:rPr kumimoji="1" lang="ja-JP"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調査対象者➢県内の小学５年生（</a:t>
            </a:r>
            <a:r>
              <a:rPr kumimoji="1" lang="en-US" altLang="ja-JP"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7,489</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人</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），中学２年生（</a:t>
            </a:r>
            <a:r>
              <a:rPr kumimoji="1" lang="en-US" altLang="ja-JP"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7,830</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人</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a:t>
            </a:r>
            <a:endPar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ts val="3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　　　　　　　　　　　　及びその保護者に対する全数調査</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ts val="3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　　・調査内容  </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➢こども調査</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：生活習慣、学習の状況、健康状態　等</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ts val="3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　　　　　　　  　 　　保護者調査：家計・収入・就業の状況</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a:t>
            </a:r>
            <a:r>
              <a:rPr lang="ja-JP" altLang="en-US" sz="2000" dirty="0" smtClean="0">
                <a:solidFill>
                  <a:srgbClr val="000000"/>
                </a:solidFill>
                <a:latin typeface="Meiryo UI" panose="020B0604030504040204" pitchFamily="50" charset="-128"/>
                <a:ea typeface="Meiryo UI" panose="020B0604030504040204" pitchFamily="50" charset="-128"/>
                <a:cs typeface="Times New Roman" pitchFamily="18" charset="0"/>
              </a:rPr>
              <a:t>こど</a:t>
            </a:r>
            <a:r>
              <a:rPr lang="ja-JP" altLang="en-US" sz="2000" dirty="0">
                <a:solidFill>
                  <a:srgbClr val="000000"/>
                </a:solidFill>
                <a:latin typeface="Meiryo UI" panose="020B0604030504040204" pitchFamily="50" charset="-128"/>
                <a:ea typeface="Meiryo UI" panose="020B0604030504040204" pitchFamily="50" charset="-128"/>
                <a:cs typeface="Times New Roman" pitchFamily="18" charset="0"/>
              </a:rPr>
              <a:t>も</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と</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過ごす時間・方法　等　</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ts val="3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　　・調査方法  ➢アンケート方式 、学校での配付・郵送による回収</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ts val="3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　　・回収率     ➢小学</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５年生</a:t>
            </a:r>
            <a:r>
              <a:rPr lang="en-US" altLang="ja-JP" sz="2000" dirty="0" smtClean="0">
                <a:solidFill>
                  <a:srgbClr val="000000"/>
                </a:solidFill>
                <a:latin typeface="Meiryo UI" panose="020B0604030504040204" pitchFamily="50" charset="-128"/>
                <a:ea typeface="Meiryo UI" panose="020B0604030504040204" pitchFamily="50" charset="-128"/>
                <a:cs typeface="Times New Roman" pitchFamily="18" charset="0"/>
              </a:rPr>
              <a:t>64</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　中学</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２年生</a:t>
            </a:r>
            <a:r>
              <a:rPr lang="en-US" altLang="ja-JP" sz="2000" dirty="0" smtClean="0">
                <a:solidFill>
                  <a:srgbClr val="000000"/>
                </a:solidFill>
                <a:latin typeface="Meiryo UI" panose="020B0604030504040204" pitchFamily="50" charset="-128"/>
                <a:ea typeface="Meiryo UI" panose="020B0604030504040204" pitchFamily="50" charset="-128"/>
                <a:cs typeface="Times New Roman" pitchFamily="18" charset="0"/>
              </a:rPr>
              <a:t>57</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endParaRPr>
          </a:p>
        </p:txBody>
      </p:sp>
      <p:sp>
        <p:nvSpPr>
          <p:cNvPr id="5" name="テキスト ボックス 24"/>
          <p:cNvSpPr txBox="1">
            <a:spLocks noChangeArrowheads="1"/>
          </p:cNvSpPr>
          <p:nvPr/>
        </p:nvSpPr>
        <p:spPr bwMode="auto">
          <a:xfrm>
            <a:off x="1109980" y="3846378"/>
            <a:ext cx="9890034" cy="247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ts val="3000"/>
              </a:lnSpc>
              <a:spcBef>
                <a:spcPct val="0"/>
              </a:spcBef>
              <a:spcAft>
                <a:spcPct val="0"/>
              </a:spcAft>
              <a:buClrTx/>
              <a:buSzTx/>
              <a:buFontTx/>
              <a:buNone/>
              <a:tabLst/>
              <a:defRPr/>
            </a:pPr>
            <a:r>
              <a:rPr kumimoji="1" lang="ja-JP"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itchFamily="18" charset="0"/>
              </a:rPr>
              <a:t>●</a:t>
            </a:r>
            <a:r>
              <a:rPr kumimoji="1" lang="ja-JP"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rPr>
              <a:t>支援機関従事者に対する調査</a:t>
            </a:r>
          </a:p>
          <a:p>
            <a:pPr marL="0" marR="0" lvl="0" indent="0" algn="l" defTabSz="914400" rtl="0" eaLnBrk="1" fontAlgn="base" latinLnBrk="0" hangingPunct="1">
              <a:lnSpc>
                <a:spcPts val="3000"/>
              </a:lnSpc>
              <a:spcBef>
                <a:spcPts val="6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　　・</a:t>
            </a:r>
            <a:r>
              <a:rPr kumimoji="1" lang="ja-JP"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調査対象者➢学校教員、主任児童委員</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a:t>
            </a:r>
            <a:r>
              <a:rPr kumimoji="1" lang="ja-JP"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スクールカウンセラー</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、保育所職員、</a:t>
            </a:r>
            <a:endParaRPr kumimoji="1"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ts val="3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　　　　　　　　　　　　児童館・隣保館職員</a:t>
            </a:r>
            <a:r>
              <a:rPr kumimoji="1" lang="ja-JP"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等（</a:t>
            </a:r>
            <a:r>
              <a:rPr kumimoji="1" lang="en-US" altLang="ja-JP"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2,822</a:t>
            </a: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人）</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ts val="3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　　・調査内容   ➢相談事例における貧困の状況、支援者側からの貧困の認識　等</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ts val="3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　　・調査方法   ➢アンケート方式、各機関への郵送配付・回収</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ts val="3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　　・回収率      </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a:t>
            </a:r>
            <a:r>
              <a:rPr lang="en-US" altLang="ja-JP" sz="2000" dirty="0" smtClean="0">
                <a:solidFill>
                  <a:srgbClr val="000000"/>
                </a:solidFill>
                <a:latin typeface="Meiryo UI" panose="020B0604030504040204" pitchFamily="50" charset="-128"/>
                <a:ea typeface="Meiryo UI" panose="020B0604030504040204" pitchFamily="50" charset="-128"/>
                <a:cs typeface="Times New Roman" pitchFamily="18" charset="0"/>
              </a:rPr>
              <a:t>63</a:t>
            </a:r>
            <a:r>
              <a:rPr kumimoji="1" lang="ja-JP" altLang="en-US" sz="2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itchFamily="18" charset="0"/>
              </a:rPr>
              <a:t>％</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itchFamily="50" charset="-128"/>
            </a:endParaRPr>
          </a:p>
        </p:txBody>
      </p:sp>
      <p:sp>
        <p:nvSpPr>
          <p:cNvPr id="14" name="正方形/長方形 13"/>
          <p:cNvSpPr/>
          <p:nvPr/>
        </p:nvSpPr>
        <p:spPr>
          <a:xfrm>
            <a:off x="1187535" y="861904"/>
            <a:ext cx="3588000" cy="39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Meiryo UI"/>
              <a:cs typeface="+mn-cs"/>
            </a:endParaRPr>
          </a:p>
        </p:txBody>
      </p:sp>
      <p:sp>
        <p:nvSpPr>
          <p:cNvPr id="15" name="正方形/長方形 14"/>
          <p:cNvSpPr/>
          <p:nvPr/>
        </p:nvSpPr>
        <p:spPr>
          <a:xfrm>
            <a:off x="1187535" y="3900056"/>
            <a:ext cx="3978000" cy="39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Meiryo UI"/>
              <a:cs typeface="+mn-cs"/>
            </a:endParaRPr>
          </a:p>
        </p:txBody>
      </p:sp>
      <p:sp>
        <p:nvSpPr>
          <p:cNvPr id="2" name="スライド番号プレースホルダー 1"/>
          <p:cNvSpPr>
            <a:spLocks noGrp="1"/>
          </p:cNvSpPr>
          <p:nvPr>
            <p:ph type="sldNum" sz="quarter" idx="12"/>
          </p:nvPr>
        </p:nvSpPr>
        <p:spPr/>
        <p:txBody>
          <a:bodyPr/>
          <a:lstStyle/>
          <a:p>
            <a:fld id="{070909E1-1FB9-439D-ABB9-0E3D47613277}" type="slidenum">
              <a:rPr lang="ja-JP" altLang="en-US" sz="2000" smtClean="0">
                <a:solidFill>
                  <a:prstClr val="black"/>
                </a:solidFill>
              </a:rPr>
              <a:pPr/>
              <a:t>14</a:t>
            </a:fld>
            <a:endParaRPr lang="ja-JP" altLang="en-US" sz="2000" dirty="0">
              <a:solidFill>
                <a:prstClr val="black"/>
              </a:solidFill>
            </a:endParaRPr>
          </a:p>
        </p:txBody>
      </p:sp>
      <p:sp>
        <p:nvSpPr>
          <p:cNvPr id="8" name="正方形/長方形 7"/>
          <p:cNvSpPr/>
          <p:nvPr/>
        </p:nvSpPr>
        <p:spPr>
          <a:xfrm>
            <a:off x="408542" y="213506"/>
            <a:ext cx="193964" cy="5353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0073" y="213506"/>
            <a:ext cx="8753735" cy="5353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t>和歌山県子供の生活実態調査（</a:t>
            </a:r>
            <a:r>
              <a:rPr kumimoji="1" lang="en-US" altLang="ja-JP" sz="2800" dirty="0" smtClean="0"/>
              <a:t>R5</a:t>
            </a:r>
            <a:r>
              <a:rPr kumimoji="1" lang="ja-JP" altLang="en-US" sz="2800" dirty="0" smtClean="0"/>
              <a:t>実施）</a:t>
            </a:r>
            <a:endParaRPr kumimoji="1" lang="ja-JP" altLang="en-US" sz="2800" dirty="0"/>
          </a:p>
        </p:txBody>
      </p:sp>
      <p:cxnSp>
        <p:nvCxnSpPr>
          <p:cNvPr id="11" name="直線コネクタ 10"/>
          <p:cNvCxnSpPr/>
          <p:nvPr/>
        </p:nvCxnSpPr>
        <p:spPr>
          <a:xfrm>
            <a:off x="602506" y="737946"/>
            <a:ext cx="8409609" cy="109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902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67408" y="961712"/>
            <a:ext cx="2953407" cy="523220"/>
          </a:xfrm>
          <a:prstGeom prst="rect">
            <a:avLst/>
          </a:prstGeom>
          <a:ln>
            <a:solidFill>
              <a:schemeClr val="tx1"/>
            </a:solidFill>
          </a:ln>
        </p:spPr>
        <p:txBody>
          <a:bodyPr wrap="square">
            <a:spAutoFit/>
          </a:bodyPr>
          <a:lstStyle/>
          <a:p>
            <a:r>
              <a:rPr lang="ja-JP" altLang="en-US" sz="2800" b="1" dirty="0">
                <a:solidFill>
                  <a:prstClr val="black"/>
                </a:solidFill>
                <a:latin typeface="Calibri"/>
                <a:ea typeface="Meiryo UI"/>
              </a:rPr>
              <a:t>相対的</a:t>
            </a:r>
            <a:r>
              <a:rPr lang="ja-JP" altLang="en-US" sz="2800" b="1" dirty="0" smtClean="0">
                <a:solidFill>
                  <a:prstClr val="black"/>
                </a:solidFill>
                <a:latin typeface="Calibri"/>
                <a:ea typeface="Meiryo UI"/>
              </a:rPr>
              <a:t>貧困</a:t>
            </a:r>
            <a:r>
              <a:rPr lang="ja-JP" altLang="en-US" sz="2800" b="1" dirty="0">
                <a:solidFill>
                  <a:prstClr val="black"/>
                </a:solidFill>
                <a:latin typeface="Calibri"/>
                <a:ea typeface="Meiryo UI"/>
              </a:rPr>
              <a:t>世帯</a:t>
            </a:r>
            <a:endParaRPr lang="ja-JP" altLang="en-US" sz="2800" b="1" dirty="0">
              <a:solidFill>
                <a:prstClr val="black"/>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463113" y="140006"/>
            <a:ext cx="3150722" cy="461665"/>
          </a:xfrm>
          <a:prstGeom prst="rect">
            <a:avLst/>
          </a:prstGeom>
          <a:noFill/>
        </p:spPr>
        <p:txBody>
          <a:bodyPr wrap="square" rtlCol="0">
            <a:spAutoFit/>
          </a:bodyPr>
          <a:lstStyle/>
          <a:p>
            <a:r>
              <a:rPr lang="ja-JP" altLang="en-US" sz="2400" b="1" dirty="0">
                <a:solidFill>
                  <a:prstClr val="white"/>
                </a:solidFill>
                <a:latin typeface="Meiryo UI" panose="020B0604030504040204" pitchFamily="50" charset="-128"/>
                <a:ea typeface="Meiryo UI" panose="020B0604030504040204" pitchFamily="50" charset="-128"/>
              </a:rPr>
              <a:t>３　分析の考え方</a:t>
            </a:r>
          </a:p>
        </p:txBody>
      </p:sp>
      <p:sp>
        <p:nvSpPr>
          <p:cNvPr id="77" name="正方形/長方形 76"/>
          <p:cNvSpPr/>
          <p:nvPr/>
        </p:nvSpPr>
        <p:spPr>
          <a:xfrm>
            <a:off x="1498211" y="1579431"/>
            <a:ext cx="10062791" cy="523220"/>
          </a:xfrm>
          <a:prstGeom prst="rect">
            <a:avLst/>
          </a:prstGeom>
        </p:spPr>
        <p:txBody>
          <a:bodyPr wrap="square">
            <a:spAutoFit/>
          </a:bodyPr>
          <a:lstStyle/>
          <a:p>
            <a:pPr marL="274638" indent="-274638"/>
            <a:r>
              <a:rPr lang="ja-JP" altLang="en-US" sz="2200" dirty="0" smtClean="0">
                <a:solidFill>
                  <a:prstClr val="black"/>
                </a:solidFill>
                <a:latin typeface="メイリオ" panose="020B0604030504040204" pitchFamily="50" charset="-128"/>
                <a:ea typeface="メイリオ" panose="020B0604030504040204" pitchFamily="50" charset="-128"/>
              </a:rPr>
              <a:t>平均的</a:t>
            </a:r>
            <a:r>
              <a:rPr lang="ja-JP" altLang="en-US" sz="2200" dirty="0">
                <a:solidFill>
                  <a:prstClr val="black"/>
                </a:solidFill>
                <a:latin typeface="メイリオ" panose="020B0604030504040204" pitchFamily="50" charset="-128"/>
                <a:ea typeface="メイリオ" panose="020B0604030504040204" pitchFamily="50" charset="-128"/>
              </a:rPr>
              <a:t>な所得水準の半分未満での生活を余儀なくされて</a:t>
            </a:r>
            <a:r>
              <a:rPr lang="ja-JP" altLang="en-US" sz="2200" dirty="0" smtClean="0">
                <a:solidFill>
                  <a:prstClr val="black"/>
                </a:solidFill>
                <a:latin typeface="メイリオ" panose="020B0604030504040204" pitchFamily="50" charset="-128"/>
                <a:ea typeface="メイリオ" panose="020B0604030504040204" pitchFamily="50" charset="-128"/>
              </a:rPr>
              <a:t>いる世帯</a:t>
            </a:r>
            <a:r>
              <a:rPr lang="ja-JP" altLang="en-US" sz="2200" dirty="0">
                <a:solidFill>
                  <a:prstClr val="black"/>
                </a:solidFill>
                <a:latin typeface="メイリオ" panose="020B0604030504040204" pitchFamily="50" charset="-128"/>
                <a:ea typeface="メイリオ" panose="020B0604030504040204" pitchFamily="50" charset="-128"/>
              </a:rPr>
              <a:t>　　　　　　　　</a:t>
            </a:r>
            <a:r>
              <a:rPr lang="ja-JP" altLang="en-US" sz="2800" dirty="0">
                <a:solidFill>
                  <a:prstClr val="black"/>
                </a:solidFill>
                <a:latin typeface="Meiryo UI" panose="020B0604030504040204" pitchFamily="50" charset="-128"/>
                <a:ea typeface="Meiryo UI" panose="020B0604030504040204" pitchFamily="50" charset="-128"/>
              </a:rPr>
              <a:t>　　</a:t>
            </a:r>
            <a:endParaRPr lang="en-US" altLang="ja-JP" sz="2800" dirty="0">
              <a:solidFill>
                <a:prstClr val="black"/>
              </a:solidFill>
              <a:latin typeface="Meiryo UI" panose="020B0604030504040204" pitchFamily="50" charset="-128"/>
              <a:ea typeface="Meiryo UI" panose="020B0604030504040204" pitchFamily="50" charset="-128"/>
            </a:endParaRPr>
          </a:p>
        </p:txBody>
      </p:sp>
      <p:sp>
        <p:nvSpPr>
          <p:cNvPr id="79" name="正方形/長方形 78"/>
          <p:cNvSpPr/>
          <p:nvPr/>
        </p:nvSpPr>
        <p:spPr>
          <a:xfrm>
            <a:off x="1754200" y="2102651"/>
            <a:ext cx="9550812" cy="400110"/>
          </a:xfrm>
          <a:prstGeom prst="rect">
            <a:avLst/>
          </a:prstGeom>
        </p:spPr>
        <p:txBody>
          <a:bodyPr wrap="square">
            <a:spAutoFit/>
          </a:bodyPr>
          <a:lstStyle/>
          <a:p>
            <a:pPr marL="274638" indent="-274638"/>
            <a:r>
              <a:rPr lang="en-US" altLang="ja-JP" sz="2000" dirty="0">
                <a:solidFill>
                  <a:prstClr val="black"/>
                </a:solidFill>
                <a:latin typeface="Meiryo UI" panose="020B0604030504040204" pitchFamily="50" charset="-128"/>
                <a:ea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rPr>
              <a:t>子育て世帯の等価可処分所得の中央値を算出し、中央値の２分の１未満が占める割合</a:t>
            </a:r>
            <a:endParaRPr lang="ja-JP" altLang="ja-JP" sz="20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070909E1-1FB9-439D-ABB9-0E3D47613277}" type="slidenum">
              <a:rPr lang="ja-JP" altLang="en-US" sz="2000" smtClean="0">
                <a:solidFill>
                  <a:prstClr val="black"/>
                </a:solidFill>
              </a:rPr>
              <a:pPr/>
              <a:t>15</a:t>
            </a:fld>
            <a:endParaRPr lang="ja-JP" altLang="en-US" sz="2000" dirty="0">
              <a:solidFill>
                <a:prstClr val="black"/>
              </a:solidFill>
            </a:endParaRPr>
          </a:p>
        </p:txBody>
      </p:sp>
      <p:sp>
        <p:nvSpPr>
          <p:cNvPr id="11" name="正方形/長方形 10"/>
          <p:cNvSpPr/>
          <p:nvPr/>
        </p:nvSpPr>
        <p:spPr>
          <a:xfrm>
            <a:off x="767408" y="3568655"/>
            <a:ext cx="2881399" cy="523220"/>
          </a:xfrm>
          <a:prstGeom prst="rect">
            <a:avLst/>
          </a:prstGeom>
          <a:ln>
            <a:solidFill>
              <a:schemeClr val="tx1"/>
            </a:solidFill>
          </a:ln>
        </p:spPr>
        <p:txBody>
          <a:bodyPr wrap="square">
            <a:spAutoFit/>
          </a:bodyPr>
          <a:lstStyle/>
          <a:p>
            <a:r>
              <a:rPr lang="ja-JP" altLang="en-US" sz="2800" b="1" dirty="0">
                <a:solidFill>
                  <a:prstClr val="black"/>
                </a:solidFill>
                <a:latin typeface="Calibri"/>
                <a:ea typeface="Meiryo UI"/>
              </a:rPr>
              <a:t>経済的困難</a:t>
            </a:r>
            <a:r>
              <a:rPr lang="ja-JP" altLang="en-US" sz="2800" b="1" dirty="0" smtClean="0">
                <a:solidFill>
                  <a:prstClr val="black"/>
                </a:solidFill>
                <a:latin typeface="Calibri"/>
                <a:ea typeface="Meiryo UI"/>
              </a:rPr>
              <a:t>世帯</a:t>
            </a:r>
            <a:endParaRPr lang="ja-JP" altLang="en-US" sz="2800" b="1" dirty="0">
              <a:solidFill>
                <a:prstClr val="black"/>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983432" y="4179847"/>
            <a:ext cx="11193915" cy="2154436"/>
          </a:xfrm>
          <a:prstGeom prst="rect">
            <a:avLst/>
          </a:prstGeom>
        </p:spPr>
        <p:txBody>
          <a:bodyPr wrap="square">
            <a:spAutoFit/>
          </a:bodyPr>
          <a:lstStyle/>
          <a:p>
            <a:pPr marL="274638" indent="-274638"/>
            <a:r>
              <a:rPr lang="ja-JP" altLang="en-US" sz="2200" dirty="0">
                <a:solidFill>
                  <a:prstClr val="black"/>
                </a:solidFill>
                <a:latin typeface="メイリオ" panose="020B0604030504040204" pitchFamily="50" charset="-128"/>
                <a:ea typeface="メイリオ" panose="020B0604030504040204" pitchFamily="50" charset="-128"/>
              </a:rPr>
              <a:t>以下、①～③のうち１つでも該当</a:t>
            </a:r>
            <a:r>
              <a:rPr lang="ja-JP" altLang="en-US" sz="2200" dirty="0" smtClean="0">
                <a:solidFill>
                  <a:prstClr val="black"/>
                </a:solidFill>
                <a:latin typeface="メイリオ" panose="020B0604030504040204" pitchFamily="50" charset="-128"/>
                <a:ea typeface="メイリオ" panose="020B0604030504040204" pitchFamily="50" charset="-128"/>
              </a:rPr>
              <a:t>する世帯</a:t>
            </a:r>
            <a:endParaRPr lang="en-US" altLang="ja-JP" sz="2200" dirty="0" smtClean="0">
              <a:solidFill>
                <a:prstClr val="black"/>
              </a:solidFill>
              <a:latin typeface="メイリオ" panose="020B0604030504040204" pitchFamily="50" charset="-128"/>
              <a:ea typeface="メイリオ" panose="020B0604030504040204" pitchFamily="50" charset="-128"/>
            </a:endParaRPr>
          </a:p>
          <a:p>
            <a:pPr marL="274638" indent="-274638"/>
            <a:endParaRPr lang="en-US" altLang="ja-JP" sz="2200" dirty="0">
              <a:solidFill>
                <a:prstClr val="black"/>
              </a:solidFill>
              <a:latin typeface="メイリオ" panose="020B0604030504040204" pitchFamily="50" charset="-128"/>
              <a:ea typeface="メイリオ" panose="020B0604030504040204" pitchFamily="50" charset="-128"/>
            </a:endParaRPr>
          </a:p>
          <a:p>
            <a:pPr marL="274638" indent="-274638"/>
            <a:r>
              <a:rPr lang="ja-JP" altLang="en-US" sz="2200" dirty="0">
                <a:solidFill>
                  <a:prstClr val="black"/>
                </a:solidFill>
                <a:latin typeface="メイリオ" panose="020B0604030504040204" pitchFamily="50" charset="-128"/>
                <a:ea typeface="メイリオ" panose="020B0604030504040204" pitchFamily="50" charset="-128"/>
              </a:rPr>
              <a:t>　　① 過去１年間に経済的な理由で、食料、衣料が買えなかった</a:t>
            </a:r>
            <a:r>
              <a:rPr lang="ja-JP" altLang="en-US" sz="2200" dirty="0" smtClean="0">
                <a:solidFill>
                  <a:prstClr val="black"/>
                </a:solidFill>
                <a:latin typeface="メイリオ" panose="020B0604030504040204" pitchFamily="50" charset="-128"/>
                <a:ea typeface="メイリオ" panose="020B0604030504040204" pitchFamily="50" charset="-128"/>
              </a:rPr>
              <a:t>経験</a:t>
            </a:r>
            <a:endParaRPr lang="en-US" altLang="ja-JP" sz="2200" dirty="0">
              <a:solidFill>
                <a:prstClr val="black"/>
              </a:solidFill>
              <a:latin typeface="メイリオ" panose="020B0604030504040204" pitchFamily="50" charset="-128"/>
              <a:ea typeface="メイリオ" panose="020B0604030504040204" pitchFamily="50" charset="-128"/>
            </a:endParaRPr>
          </a:p>
          <a:p>
            <a:pPr marL="274638" indent="-274638"/>
            <a:r>
              <a:rPr lang="ja-JP" altLang="en-US" sz="2200" dirty="0">
                <a:solidFill>
                  <a:prstClr val="black"/>
                </a:solidFill>
                <a:latin typeface="メイリオ" panose="020B0604030504040204" pitchFamily="50" charset="-128"/>
                <a:ea typeface="メイリオ" panose="020B0604030504040204" pitchFamily="50" charset="-128"/>
              </a:rPr>
              <a:t>　　② 過去１年間に経済的な理由で、公共料金、家賃等の支払いが</a:t>
            </a:r>
            <a:r>
              <a:rPr lang="ja-JP" altLang="en-US" sz="2200" dirty="0" smtClean="0">
                <a:solidFill>
                  <a:prstClr val="black"/>
                </a:solidFill>
                <a:latin typeface="メイリオ" panose="020B0604030504040204" pitchFamily="50" charset="-128"/>
                <a:ea typeface="メイリオ" panose="020B0604030504040204" pitchFamily="50" charset="-128"/>
              </a:rPr>
              <a:t>できなかった経験</a:t>
            </a:r>
            <a:endParaRPr lang="en-US" altLang="ja-JP" sz="2200" dirty="0">
              <a:solidFill>
                <a:prstClr val="black"/>
              </a:solidFill>
              <a:latin typeface="メイリオ" panose="020B0604030504040204" pitchFamily="50" charset="-128"/>
              <a:ea typeface="メイリオ" panose="020B0604030504040204" pitchFamily="50" charset="-128"/>
            </a:endParaRPr>
          </a:p>
          <a:p>
            <a:pPr marL="274638" indent="-274638"/>
            <a:r>
              <a:rPr lang="ja-JP" altLang="en-US" sz="2200" dirty="0">
                <a:solidFill>
                  <a:prstClr val="black"/>
                </a:solidFill>
                <a:latin typeface="メイリオ" panose="020B0604030504040204" pitchFamily="50" charset="-128"/>
                <a:ea typeface="メイリオ" panose="020B0604030504040204" pitchFamily="50" charset="-128"/>
              </a:rPr>
              <a:t>　　③ 年齢</a:t>
            </a:r>
            <a:r>
              <a:rPr lang="ja-JP" altLang="en-US" sz="2200" dirty="0" smtClean="0">
                <a:solidFill>
                  <a:prstClr val="black"/>
                </a:solidFill>
                <a:latin typeface="メイリオ" panose="020B0604030504040204" pitchFamily="50" charset="-128"/>
                <a:ea typeface="メイリオ" panose="020B0604030504040204" pitchFamily="50" charset="-128"/>
              </a:rPr>
              <a:t>にあった</a:t>
            </a:r>
            <a:r>
              <a:rPr lang="ja-JP" altLang="en-US" sz="2200" dirty="0">
                <a:solidFill>
                  <a:prstClr val="black"/>
                </a:solidFill>
                <a:latin typeface="メイリオ" panose="020B0604030504040204" pitchFamily="50" charset="-128"/>
                <a:ea typeface="メイリオ" panose="020B0604030504040204" pitchFamily="50" charset="-128"/>
              </a:rPr>
              <a:t>本、スポーツ用品・おもちゃ、自宅で宿題ができる場所</a:t>
            </a:r>
            <a:r>
              <a:rPr lang="ja-JP" altLang="en-US" sz="2200" dirty="0" smtClean="0">
                <a:solidFill>
                  <a:prstClr val="black"/>
                </a:solidFill>
                <a:latin typeface="メイリオ" panose="020B0604030504040204" pitchFamily="50" charset="-128"/>
                <a:ea typeface="メイリオ" panose="020B0604030504040204" pitchFamily="50" charset="-128"/>
              </a:rPr>
              <a:t>、お風呂、</a:t>
            </a:r>
            <a:endParaRPr lang="en-US" altLang="ja-JP" sz="2200" dirty="0" smtClean="0">
              <a:solidFill>
                <a:prstClr val="black"/>
              </a:solidFill>
              <a:latin typeface="メイリオ" panose="020B0604030504040204" pitchFamily="50" charset="-128"/>
              <a:ea typeface="メイリオ" panose="020B0604030504040204" pitchFamily="50" charset="-128"/>
            </a:endParaRPr>
          </a:p>
          <a:p>
            <a:pPr marL="274638" indent="-274638"/>
            <a:r>
              <a:rPr lang="ja-JP" altLang="en-US" sz="2200" dirty="0">
                <a:solidFill>
                  <a:prstClr val="black"/>
                </a:solidFill>
                <a:latin typeface="メイリオ" panose="020B0604030504040204" pitchFamily="50" charset="-128"/>
                <a:ea typeface="メイリオ" panose="020B0604030504040204" pitchFamily="50" charset="-128"/>
              </a:rPr>
              <a:t>　</a:t>
            </a:r>
            <a:r>
              <a:rPr lang="ja-JP" altLang="en-US" sz="2200" dirty="0" smtClean="0">
                <a:solidFill>
                  <a:prstClr val="black"/>
                </a:solidFill>
                <a:latin typeface="メイリオ" panose="020B0604030504040204" pitchFamily="50" charset="-128"/>
                <a:ea typeface="メイリオ" panose="020B0604030504040204" pitchFamily="50" charset="-128"/>
              </a:rPr>
              <a:t>　　 急</a:t>
            </a:r>
            <a:r>
              <a:rPr lang="ja-JP" altLang="en-US" sz="2200" dirty="0">
                <a:solidFill>
                  <a:prstClr val="black"/>
                </a:solidFill>
                <a:latin typeface="メイリオ" panose="020B0604030504040204" pitchFamily="50" charset="-128"/>
                <a:ea typeface="メイリオ" panose="020B0604030504040204" pitchFamily="50" charset="-128"/>
              </a:rPr>
              <a:t>な出費のための貯金（５万円以上</a:t>
            </a:r>
            <a:r>
              <a:rPr lang="ja-JP" altLang="en-US" sz="2200" dirty="0" smtClean="0">
                <a:solidFill>
                  <a:prstClr val="black"/>
                </a:solidFill>
                <a:latin typeface="メイリオ" panose="020B0604030504040204" pitchFamily="50" charset="-128"/>
                <a:ea typeface="メイリオ" panose="020B0604030504040204" pitchFamily="50" charset="-128"/>
              </a:rPr>
              <a:t>）等のうち</a:t>
            </a:r>
            <a:r>
              <a:rPr lang="ja-JP" altLang="en-US" sz="2200" dirty="0">
                <a:solidFill>
                  <a:prstClr val="black"/>
                </a:solidFill>
                <a:latin typeface="メイリオ" panose="020B0604030504040204" pitchFamily="50" charset="-128"/>
                <a:ea typeface="メイリオ" panose="020B0604030504040204" pitchFamily="50" charset="-128"/>
              </a:rPr>
              <a:t>、ない</a:t>
            </a:r>
            <a:r>
              <a:rPr lang="ja-JP" altLang="en-US" sz="2200" dirty="0" smtClean="0">
                <a:solidFill>
                  <a:prstClr val="black"/>
                </a:solidFill>
                <a:latin typeface="メイリオ" panose="020B0604030504040204" pitchFamily="50" charset="-128"/>
                <a:ea typeface="メイリオ" panose="020B0604030504040204" pitchFamily="50" charset="-128"/>
              </a:rPr>
              <a:t>もの</a:t>
            </a:r>
            <a:r>
              <a:rPr lang="ja-JP" altLang="en-US" sz="2400" dirty="0" smtClean="0">
                <a:solidFill>
                  <a:prstClr val="black"/>
                </a:solidFill>
                <a:latin typeface="メイリオ" panose="020B0604030504040204" pitchFamily="50" charset="-128"/>
                <a:ea typeface="メイリオ" panose="020B0604030504040204" pitchFamily="50" charset="-128"/>
              </a:rPr>
              <a:t>がある</a:t>
            </a:r>
            <a:endParaRPr lang="en-US" altLang="ja-JP" sz="2400" dirty="0">
              <a:solidFill>
                <a:prstClr val="black"/>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4079776" y="3568655"/>
            <a:ext cx="2953407" cy="523220"/>
          </a:xfrm>
          <a:prstGeom prst="rect">
            <a:avLst/>
          </a:prstGeom>
          <a:ln>
            <a:noFill/>
          </a:ln>
        </p:spPr>
        <p:txBody>
          <a:bodyPr wrap="square">
            <a:spAutoFit/>
          </a:bodyPr>
          <a:lstStyle/>
          <a:p>
            <a:r>
              <a:rPr lang="en-US" altLang="ja-JP" sz="2800" b="1" dirty="0" smtClean="0">
                <a:solidFill>
                  <a:prstClr val="black"/>
                </a:solidFill>
                <a:latin typeface="Calibri"/>
                <a:ea typeface="Meiryo UI"/>
              </a:rPr>
              <a:t>18.0</a:t>
            </a:r>
            <a:r>
              <a:rPr lang="ja-JP" altLang="en-US" sz="2800" b="1" dirty="0" smtClean="0">
                <a:solidFill>
                  <a:prstClr val="black"/>
                </a:solidFill>
                <a:latin typeface="Calibri"/>
                <a:ea typeface="Meiryo UI"/>
              </a:rPr>
              <a:t>％</a:t>
            </a:r>
            <a:endParaRPr lang="ja-JP" altLang="en-US" sz="2800" b="1" dirty="0">
              <a:solidFill>
                <a:prstClr val="black"/>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4079776" y="1002498"/>
            <a:ext cx="2950611" cy="523220"/>
          </a:xfrm>
          <a:prstGeom prst="rect">
            <a:avLst/>
          </a:prstGeom>
          <a:ln>
            <a:noFill/>
          </a:ln>
        </p:spPr>
        <p:txBody>
          <a:bodyPr wrap="square">
            <a:spAutoFit/>
          </a:bodyPr>
          <a:lstStyle/>
          <a:p>
            <a:r>
              <a:rPr lang="en-US" altLang="ja-JP" sz="2800" b="1" dirty="0" smtClean="0">
                <a:solidFill>
                  <a:prstClr val="black"/>
                </a:solidFill>
                <a:latin typeface="Calibri"/>
                <a:ea typeface="Meiryo UI"/>
              </a:rPr>
              <a:t>10.7</a:t>
            </a:r>
            <a:r>
              <a:rPr lang="ja-JP" altLang="en-US" sz="2800" b="1" dirty="0" smtClean="0">
                <a:solidFill>
                  <a:prstClr val="black"/>
                </a:solidFill>
                <a:latin typeface="Calibri"/>
                <a:ea typeface="Meiryo UI"/>
              </a:rPr>
              <a:t>％</a:t>
            </a:r>
            <a:endParaRPr lang="ja-JP" altLang="en-US" sz="2800" b="1" dirty="0">
              <a:solidFill>
                <a:prstClr val="black"/>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408542" y="213506"/>
            <a:ext cx="193964" cy="5353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10073" y="213506"/>
            <a:ext cx="8753735" cy="5353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t>和歌山県子供の生活実態調査～主な調査結果①～</a:t>
            </a:r>
            <a:endParaRPr kumimoji="1" lang="ja-JP" altLang="en-US" sz="2800" dirty="0"/>
          </a:p>
        </p:txBody>
      </p:sp>
      <p:cxnSp>
        <p:nvCxnSpPr>
          <p:cNvPr id="18" name="直線コネクタ 17"/>
          <p:cNvCxnSpPr/>
          <p:nvPr/>
        </p:nvCxnSpPr>
        <p:spPr>
          <a:xfrm>
            <a:off x="602506" y="737946"/>
            <a:ext cx="8409609" cy="109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394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615170" y="6530376"/>
            <a:ext cx="497113" cy="365125"/>
          </a:xfrm>
        </p:spPr>
        <p:txBody>
          <a:bodyPr/>
          <a:lstStyle/>
          <a:p>
            <a:fld id="{070909E1-1FB9-439D-ABB9-0E3D47613277}" type="slidenum">
              <a:rPr lang="ja-JP" altLang="en-US" smtClean="0">
                <a:solidFill>
                  <a:prstClr val="black"/>
                </a:solidFill>
              </a:rPr>
              <a:pPr/>
              <a:t>16</a:t>
            </a:fld>
            <a:endParaRPr lang="ja-JP" altLang="en-US" dirty="0">
              <a:solidFill>
                <a:prstClr val="black"/>
              </a:solidFill>
            </a:endParaRPr>
          </a:p>
        </p:txBody>
      </p:sp>
      <p:sp>
        <p:nvSpPr>
          <p:cNvPr id="7" name="角丸四角形 6"/>
          <p:cNvSpPr/>
          <p:nvPr/>
        </p:nvSpPr>
        <p:spPr>
          <a:xfrm>
            <a:off x="263352" y="764704"/>
            <a:ext cx="5904656" cy="2934330"/>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40405" y="1490965"/>
            <a:ext cx="4950550" cy="2031325"/>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〇経済的に厳しい世帯</a:t>
            </a:r>
            <a:r>
              <a:rPr kumimoji="1" lang="ja-JP" altLang="en-US" dirty="0" smtClean="0">
                <a:latin typeface="メイリオ" panose="020B0604030504040204" pitchFamily="50" charset="-128"/>
                <a:ea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rPr>
              <a:t>こど</a:t>
            </a:r>
            <a:r>
              <a:rPr lang="ja-JP" altLang="en-US" dirty="0">
                <a:latin typeface="メイリオ" panose="020B0604030504040204" pitchFamily="50" charset="-128"/>
                <a:ea typeface="メイリオ" panose="020B0604030504040204" pitchFamily="50" charset="-128"/>
              </a:rPr>
              <a:t>も</a:t>
            </a:r>
            <a:r>
              <a:rPr kumimoji="1" lang="ja-JP" altLang="en-US" dirty="0" smtClean="0">
                <a:latin typeface="メイリオ" panose="020B0604030504040204" pitchFamily="50" charset="-128"/>
                <a:ea typeface="メイリオ" panose="020B0604030504040204" pitchFamily="50" charset="-128"/>
              </a:rPr>
              <a:t>ほど</a:t>
            </a:r>
            <a:r>
              <a:rPr kumimoji="1" lang="ja-JP" altLang="en-US" dirty="0">
                <a:latin typeface="メイリオ" panose="020B0604030504040204" pitchFamily="50" charset="-128"/>
                <a:ea typeface="メイリオ" panose="020B0604030504040204" pitchFamily="50" charset="-128"/>
              </a:rPr>
              <a:t>、塾や</a:t>
            </a:r>
            <a:r>
              <a:rPr kumimoji="1" lang="ja-JP" altLang="en-US" dirty="0" smtClean="0">
                <a:latin typeface="メイリオ" panose="020B0604030504040204" pitchFamily="50" charset="-128"/>
                <a:ea typeface="メイリオ" panose="020B0604030504040204" pitchFamily="50" charset="-128"/>
              </a:rPr>
              <a:t>習</a:t>
            </a:r>
            <a:endParaRPr kumimoji="1"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kumimoji="1" lang="ja-JP" altLang="en-US" dirty="0" err="1" smtClean="0">
                <a:latin typeface="メイリオ" panose="020B0604030504040204" pitchFamily="50" charset="-128"/>
                <a:ea typeface="メイリオ" panose="020B0604030504040204" pitchFamily="50" charset="-128"/>
              </a:rPr>
              <a:t>い</a:t>
            </a:r>
            <a:r>
              <a:rPr kumimoji="1" lang="ja-JP" altLang="en-US" dirty="0" smtClean="0">
                <a:latin typeface="メイリオ" panose="020B0604030504040204" pitchFamily="50" charset="-128"/>
                <a:ea typeface="メイリオ" panose="020B0604030504040204" pitchFamily="50" charset="-128"/>
              </a:rPr>
              <a:t>事</a:t>
            </a:r>
            <a:r>
              <a:rPr kumimoji="1" lang="ja-JP" altLang="en-US" dirty="0">
                <a:latin typeface="メイリオ" panose="020B0604030504040204" pitchFamily="50" charset="-128"/>
                <a:ea typeface="メイリオ" panose="020B0604030504040204" pitchFamily="50" charset="-128"/>
              </a:rPr>
              <a:t>をしている割合が</a:t>
            </a:r>
            <a:r>
              <a:rPr kumimoji="1" lang="ja-JP" altLang="en-US" dirty="0" smtClean="0">
                <a:latin typeface="メイリオ" panose="020B0604030504040204" pitchFamily="50" charset="-128"/>
                <a:ea typeface="メイリオ" panose="020B0604030504040204" pitchFamily="50" charset="-128"/>
              </a:rPr>
              <a:t>低いなど、</a:t>
            </a:r>
            <a:r>
              <a:rPr kumimoji="1" lang="ja-JP" altLang="en-US" dirty="0">
                <a:latin typeface="メイリオ" panose="020B0604030504040204" pitchFamily="50" charset="-128"/>
                <a:ea typeface="メイリオ" panose="020B0604030504040204" pitchFamily="50" charset="-128"/>
              </a:rPr>
              <a:t>家庭に</a:t>
            </a:r>
            <a:r>
              <a:rPr kumimoji="1" lang="ja-JP" altLang="en-US" dirty="0" smtClean="0">
                <a:latin typeface="メイリオ" panose="020B0604030504040204" pitchFamily="50" charset="-128"/>
                <a:ea typeface="メイリオ" panose="020B0604030504040204" pitchFamily="50" charset="-128"/>
              </a:rPr>
              <a:t>お</a:t>
            </a:r>
            <a:endParaRPr kumimoji="1"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ける学習</a:t>
            </a:r>
            <a:r>
              <a:rPr kumimoji="1" lang="ja-JP" altLang="en-US" dirty="0">
                <a:latin typeface="メイリオ" panose="020B0604030504040204" pitchFamily="50" charset="-128"/>
                <a:ea typeface="メイリオ" panose="020B0604030504040204" pitchFamily="50" charset="-128"/>
              </a:rPr>
              <a:t>習慣が定着していない。</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〇</a:t>
            </a:r>
            <a:r>
              <a:rPr lang="ja-JP" altLang="en-US" dirty="0">
                <a:latin typeface="メイリオ" panose="020B0604030504040204" pitchFamily="50" charset="-128"/>
                <a:ea typeface="メイリオ" panose="020B0604030504040204" pitchFamily="50" charset="-128"/>
              </a:rPr>
              <a:t>学習</a:t>
            </a:r>
            <a:r>
              <a:rPr lang="ja-JP" altLang="en-US" dirty="0" smtClean="0">
                <a:latin typeface="メイリオ" panose="020B0604030504040204" pitchFamily="50" charset="-128"/>
                <a:ea typeface="メイリオ" panose="020B0604030504040204" pitchFamily="50" charset="-128"/>
              </a:rPr>
              <a:t>に関する</a:t>
            </a:r>
            <a:r>
              <a:rPr lang="ja-JP" altLang="en-US" dirty="0">
                <a:latin typeface="メイリオ" panose="020B0604030504040204" pitchFamily="50" charset="-128"/>
                <a:ea typeface="メイリオ" panose="020B0604030504040204" pitchFamily="50" charset="-128"/>
              </a:rPr>
              <a:t>居場所</a:t>
            </a:r>
            <a:r>
              <a:rPr lang="ja-JP" altLang="en-US" dirty="0" smtClean="0">
                <a:latin typeface="メイリオ" panose="020B0604030504040204" pitchFamily="50" charset="-128"/>
                <a:ea typeface="メイリオ" panose="020B0604030504040204" pitchFamily="50" charset="-128"/>
              </a:rPr>
              <a:t>を</a:t>
            </a:r>
            <a:r>
              <a:rPr lang="ja-JP" altLang="en-US" dirty="0">
                <a:latin typeface="メイリオ" panose="020B0604030504040204" pitchFamily="50" charset="-128"/>
                <a:ea typeface="メイリオ" panose="020B0604030504040204" pitchFamily="50" charset="-128"/>
              </a:rPr>
              <a:t>利用</a:t>
            </a:r>
            <a:r>
              <a:rPr lang="ja-JP" altLang="en-US" dirty="0" smtClean="0">
                <a:latin typeface="メイリオ" panose="020B0604030504040204" pitchFamily="50" charset="-128"/>
                <a:ea typeface="メイリオ" panose="020B0604030504040204" pitchFamily="50" charset="-128"/>
              </a:rPr>
              <a:t>している場合、</a:t>
            </a:r>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学校の授業がいつもわかると回答したこど</a:t>
            </a:r>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もの割合が高い。</a:t>
            </a:r>
            <a:endParaRPr kumimoji="1" lang="ja-JP" altLang="en-US" dirty="0">
              <a:latin typeface="メイリオ" panose="020B0604030504040204" pitchFamily="50" charset="-128"/>
              <a:ea typeface="メイリオ" panose="020B0604030504040204" pitchFamily="50" charset="-128"/>
            </a:endParaRPr>
          </a:p>
        </p:txBody>
      </p:sp>
      <p:sp>
        <p:nvSpPr>
          <p:cNvPr id="12" name="角丸四角形 11"/>
          <p:cNvSpPr/>
          <p:nvPr/>
        </p:nvSpPr>
        <p:spPr>
          <a:xfrm>
            <a:off x="263352" y="3761750"/>
            <a:ext cx="5904656" cy="3034081"/>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423651" y="743534"/>
            <a:ext cx="5688632" cy="2934330"/>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423651" y="3722369"/>
            <a:ext cx="5688632" cy="3055011"/>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40405" y="4365104"/>
            <a:ext cx="5292588" cy="2400657"/>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〇こどもの居場所と自尊感情には関係がみられ、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放課後に過ごす居場所が多いほど自尊感情が</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高い。</a:t>
            </a:r>
            <a:endParaRPr lang="ja-JP" altLang="en-US"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〇家族以外の大人と積極的に関わっている</a:t>
            </a:r>
            <a:r>
              <a:rPr lang="ja-JP" altLang="en-US" dirty="0" err="1" smtClean="0">
                <a:latin typeface="メイリオ" panose="020B0604030504040204" pitchFamily="50" charset="-128"/>
                <a:ea typeface="メイリオ" panose="020B0604030504040204" pitchFamily="50" charset="-128"/>
              </a:rPr>
              <a:t>こ</a:t>
            </a:r>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どもほど自尊感情が高い。</a:t>
            </a:r>
            <a:endParaRPr lang="en-US" altLang="ja-JP"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〇経済的に厳しい世帯</a:t>
            </a:r>
            <a:r>
              <a:rPr lang="ja-JP" altLang="en-US" dirty="0" smtClean="0">
                <a:latin typeface="メイリオ" panose="020B0604030504040204" pitchFamily="50" charset="-128"/>
                <a:ea typeface="メイリオ" panose="020B0604030504040204" pitchFamily="50" charset="-128"/>
              </a:rPr>
              <a:t>のこど</a:t>
            </a:r>
            <a:r>
              <a:rPr lang="ja-JP" altLang="en-US" dirty="0">
                <a:latin typeface="メイリオ" panose="020B0604030504040204" pitchFamily="50" charset="-128"/>
                <a:ea typeface="メイリオ" panose="020B0604030504040204" pitchFamily="50" charset="-128"/>
              </a:rPr>
              <a:t>も</a:t>
            </a:r>
            <a:r>
              <a:rPr lang="ja-JP" altLang="en-US" dirty="0" smtClean="0">
                <a:latin typeface="メイリオ" panose="020B0604030504040204" pitchFamily="50" charset="-128"/>
                <a:ea typeface="メイリオ" panose="020B0604030504040204" pitchFamily="50" charset="-128"/>
              </a:rPr>
              <a:t>ほど</a:t>
            </a:r>
            <a:r>
              <a:rPr lang="ja-JP" altLang="en-US" dirty="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家族以</a:t>
            </a:r>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外の</a:t>
            </a:r>
            <a:r>
              <a:rPr lang="ja-JP" altLang="en-US" dirty="0">
                <a:latin typeface="メイリオ" panose="020B0604030504040204" pitchFamily="50" charset="-128"/>
                <a:ea typeface="メイリオ" panose="020B0604030504040204" pitchFamily="50" charset="-128"/>
              </a:rPr>
              <a:t>大人と積極的に関わっている割合が低い</a:t>
            </a:r>
            <a:r>
              <a:rPr lang="ja-JP" altLang="en-US" dirty="0" smtClean="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6960096" y="1399416"/>
            <a:ext cx="5335822" cy="2277547"/>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〇携帯電話、スマートフォンの所持率は、世</a:t>
            </a:r>
            <a:endParaRPr kumimoji="1"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帯の経済状況による差がみられない。</a:t>
            </a:r>
            <a:endParaRPr lang="en-US" altLang="ja-JP" dirty="0">
              <a:latin typeface="メイリオ" panose="020B0604030504040204" pitchFamily="50" charset="-128"/>
              <a:ea typeface="メイリオ" panose="020B0604030504040204" pitchFamily="50" charset="-128"/>
            </a:endParaRPr>
          </a:p>
          <a:p>
            <a:endParaRPr kumimoji="1" lang="en-US" altLang="ja-JP" sz="800"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〇経済的に厳しい世帯のこどもほど、ゲーム</a:t>
            </a:r>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機やインターネットなどの利用が長時間に</a:t>
            </a:r>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なる傾向がある。</a:t>
            </a:r>
            <a:endParaRPr lang="en-US" altLang="ja-JP" dirty="0" smtClean="0">
              <a:latin typeface="メイリオ" panose="020B0604030504040204" pitchFamily="50" charset="-128"/>
              <a:ea typeface="メイリオ" panose="020B0604030504040204" pitchFamily="50" charset="-128"/>
            </a:endParaRPr>
          </a:p>
          <a:p>
            <a:endParaRPr lang="ja-JP" altLang="en-US" sz="800"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〇経済的に厳しい世帯ほど、こども、保護者共</a:t>
            </a:r>
            <a:endParaRPr kumimoji="1"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に「健康状態がよい」と回答する割合が低い。</a:t>
            </a:r>
            <a:endParaRPr kumimoji="1" lang="ja-JP" altLang="en-US"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6960096" y="4342783"/>
            <a:ext cx="5307525" cy="2400657"/>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〇経済状況に</a:t>
            </a:r>
            <a:r>
              <a:rPr lang="ja-JP" altLang="en-US" dirty="0" smtClean="0">
                <a:latin typeface="メイリオ" panose="020B0604030504040204" pitchFamily="50" charset="-128"/>
                <a:ea typeface="メイリオ" panose="020B0604030504040204" pitchFamily="50" charset="-128"/>
              </a:rPr>
              <a:t>関わらず、共働き世帯が前回調</a:t>
            </a:r>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査から増加しており、こどもと過ごす時間</a:t>
            </a:r>
            <a:endParaRPr lang="en-US" altLang="ja-JP" dirty="0" smtClean="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的余裕が少なくなっていることがうかがえる。</a:t>
            </a:r>
            <a:endParaRPr lang="en-US" altLang="ja-JP"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〇ひとり親世帯、特に母子世帯では経済的に</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厳しい世帯の割合が高い。</a:t>
            </a:r>
            <a:endParaRPr kumimoji="1" lang="en-US" altLang="ja-JP"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〇経済的に厳しい世帯ほど、支援制度や相談</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窓口の認知度が低い。</a:t>
            </a:r>
            <a:endParaRPr kumimoji="1" lang="ja-JP" altLang="en-US" dirty="0">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66A32B38-2E6B-A526-C8C4-286DF876E754}"/>
              </a:ext>
            </a:extLst>
          </p:cNvPr>
          <p:cNvSpPr/>
          <p:nvPr/>
        </p:nvSpPr>
        <p:spPr>
          <a:xfrm>
            <a:off x="601470" y="946839"/>
            <a:ext cx="2498400" cy="400110"/>
          </a:xfrm>
          <a:prstGeom prst="rect">
            <a:avLst/>
          </a:prstGeom>
          <a:solidFill>
            <a:schemeClr val="accent1"/>
          </a:solidFill>
          <a:ln>
            <a:solidFill>
              <a:schemeClr val="accent1"/>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kern="0" dirty="0" smtClean="0">
                <a:solidFill>
                  <a:prstClr val="white"/>
                </a:solidFill>
                <a:latin typeface="メイリオ" panose="020B0604030504040204" pitchFamily="50" charset="-128"/>
                <a:ea typeface="メイリオ" panose="020B0604030504040204" pitchFamily="50" charset="-128"/>
              </a:rPr>
              <a:t>こど</a:t>
            </a:r>
            <a:r>
              <a:rPr kumimoji="0" lang="ja-JP" altLang="en-US" sz="2000" b="1" kern="0" dirty="0">
                <a:solidFill>
                  <a:prstClr val="white"/>
                </a:solidFill>
                <a:latin typeface="メイリオ" panose="020B0604030504040204" pitchFamily="50" charset="-128"/>
                <a:ea typeface="メイリオ" panose="020B0604030504040204" pitchFamily="50" charset="-128"/>
              </a:rPr>
              <a:t>も</a:t>
            </a:r>
            <a:r>
              <a:rPr kumimoji="0" lang="ja-JP" altLang="en-US" sz="20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rPr>
              <a:t>の教育環境</a:t>
            </a:r>
          </a:p>
        </p:txBody>
      </p:sp>
      <p:sp>
        <p:nvSpPr>
          <p:cNvPr id="24" name="正方形/長方形 23">
            <a:extLst>
              <a:ext uri="{FF2B5EF4-FFF2-40B4-BE49-F238E27FC236}">
                <a16:creationId xmlns:a16="http://schemas.microsoft.com/office/drawing/2014/main" id="{66A32B38-2E6B-A526-C8C4-286DF876E754}"/>
              </a:ext>
            </a:extLst>
          </p:cNvPr>
          <p:cNvSpPr/>
          <p:nvPr/>
        </p:nvSpPr>
        <p:spPr>
          <a:xfrm>
            <a:off x="6766221" y="3832521"/>
            <a:ext cx="2498400" cy="400110"/>
          </a:xfrm>
          <a:prstGeom prst="rect">
            <a:avLst/>
          </a:prstGeom>
          <a:solidFill>
            <a:schemeClr val="accent1"/>
          </a:solidFill>
          <a:ln>
            <a:solidFill>
              <a:schemeClr val="accent1"/>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rPr>
              <a:t>保護者の状況</a:t>
            </a:r>
          </a:p>
        </p:txBody>
      </p:sp>
      <p:sp>
        <p:nvSpPr>
          <p:cNvPr id="26" name="正方形/長方形 25">
            <a:extLst>
              <a:ext uri="{FF2B5EF4-FFF2-40B4-BE49-F238E27FC236}">
                <a16:creationId xmlns:a16="http://schemas.microsoft.com/office/drawing/2014/main" id="{66A32B38-2E6B-A526-C8C4-286DF876E754}"/>
              </a:ext>
            </a:extLst>
          </p:cNvPr>
          <p:cNvSpPr/>
          <p:nvPr/>
        </p:nvSpPr>
        <p:spPr>
          <a:xfrm>
            <a:off x="6766220" y="946839"/>
            <a:ext cx="2498131" cy="400110"/>
          </a:xfrm>
          <a:prstGeom prst="rect">
            <a:avLst/>
          </a:prstGeom>
          <a:solidFill>
            <a:schemeClr val="accent1"/>
          </a:solidFill>
          <a:ln>
            <a:solidFill>
              <a:schemeClr val="accent1"/>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kern="0" dirty="0" smtClean="0">
                <a:solidFill>
                  <a:prstClr val="white"/>
                </a:solidFill>
                <a:latin typeface="メイリオ" panose="020B0604030504040204" pitchFamily="50" charset="-128"/>
                <a:ea typeface="メイリオ" panose="020B0604030504040204" pitchFamily="50" charset="-128"/>
              </a:rPr>
              <a:t>こど</a:t>
            </a:r>
            <a:r>
              <a:rPr kumimoji="0" lang="ja-JP" altLang="en-US" sz="2000" b="1" kern="0" dirty="0">
                <a:solidFill>
                  <a:prstClr val="white"/>
                </a:solidFill>
                <a:latin typeface="メイリオ" panose="020B0604030504040204" pitchFamily="50" charset="-128"/>
                <a:ea typeface="メイリオ" panose="020B0604030504040204" pitchFamily="50" charset="-128"/>
              </a:rPr>
              <a:t>も</a:t>
            </a:r>
            <a:r>
              <a:rPr kumimoji="0" lang="ja-JP" altLang="en-US" sz="20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rPr>
              <a:t>の</a:t>
            </a:r>
            <a:r>
              <a:rPr kumimoji="0" lang="ja-JP" altLang="en-US" sz="2000" b="1" kern="0" dirty="0" smtClean="0">
                <a:solidFill>
                  <a:prstClr val="white"/>
                </a:solidFill>
                <a:latin typeface="メイリオ" panose="020B0604030504040204" pitchFamily="50" charset="-128"/>
                <a:ea typeface="メイリオ" panose="020B0604030504040204" pitchFamily="50" charset="-128"/>
              </a:rPr>
              <a:t>生活習慣</a:t>
            </a:r>
            <a:endParaRPr kumimoji="0" lang="ja-JP" altLang="en-US" sz="20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66A32B38-2E6B-A526-C8C4-286DF876E754}"/>
              </a:ext>
            </a:extLst>
          </p:cNvPr>
          <p:cNvSpPr/>
          <p:nvPr/>
        </p:nvSpPr>
        <p:spPr>
          <a:xfrm>
            <a:off x="601470" y="3868156"/>
            <a:ext cx="2498400" cy="400110"/>
          </a:xfrm>
          <a:prstGeom prst="rect">
            <a:avLst/>
          </a:prstGeom>
          <a:solidFill>
            <a:schemeClr val="accent1"/>
          </a:solidFill>
          <a:ln>
            <a:solidFill>
              <a:schemeClr val="accent1"/>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kern="0" dirty="0" smtClean="0">
                <a:solidFill>
                  <a:prstClr val="white"/>
                </a:solidFill>
                <a:latin typeface="メイリオ" panose="020B0604030504040204" pitchFamily="50" charset="-128"/>
                <a:ea typeface="メイリオ" panose="020B0604030504040204" pitchFamily="50" charset="-128"/>
              </a:rPr>
              <a:t>こど</a:t>
            </a:r>
            <a:r>
              <a:rPr kumimoji="0" lang="ja-JP" altLang="en-US" sz="2000" b="1" kern="0" dirty="0">
                <a:solidFill>
                  <a:prstClr val="white"/>
                </a:solidFill>
                <a:latin typeface="メイリオ" panose="020B0604030504040204" pitchFamily="50" charset="-128"/>
                <a:ea typeface="メイリオ" panose="020B0604030504040204" pitchFamily="50" charset="-128"/>
              </a:rPr>
              <a:t>も</a:t>
            </a:r>
            <a:r>
              <a:rPr kumimoji="0" lang="ja-JP" altLang="en-US" sz="20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rPr>
              <a:t>の社会性</a:t>
            </a:r>
          </a:p>
        </p:txBody>
      </p:sp>
      <p:sp>
        <p:nvSpPr>
          <p:cNvPr id="18" name="正方形/長方形 17"/>
          <p:cNvSpPr/>
          <p:nvPr/>
        </p:nvSpPr>
        <p:spPr>
          <a:xfrm>
            <a:off x="204005" y="117254"/>
            <a:ext cx="193964" cy="5353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05536" y="117254"/>
            <a:ext cx="8753735" cy="5353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t>和歌山県子供の生活実態調査～主な調査結果②～</a:t>
            </a:r>
            <a:endParaRPr kumimoji="1" lang="ja-JP" altLang="en-US" sz="2800" dirty="0"/>
          </a:p>
        </p:txBody>
      </p:sp>
      <p:cxnSp>
        <p:nvCxnSpPr>
          <p:cNvPr id="20" name="直線コネクタ 19"/>
          <p:cNvCxnSpPr/>
          <p:nvPr/>
        </p:nvCxnSpPr>
        <p:spPr>
          <a:xfrm>
            <a:off x="397969" y="641694"/>
            <a:ext cx="8409609" cy="109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0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58361" y="1877347"/>
            <a:ext cx="10519263" cy="4661565"/>
          </a:xfrm>
          <a:prstGeom prst="rect">
            <a:avLst/>
          </a:prstGeom>
        </p:spPr>
      </p:pic>
      <p:sp>
        <p:nvSpPr>
          <p:cNvPr id="3" name="テキスト ボックス 2"/>
          <p:cNvSpPr txBox="1"/>
          <p:nvPr/>
        </p:nvSpPr>
        <p:spPr>
          <a:xfrm>
            <a:off x="387516" y="873099"/>
            <a:ext cx="11090108" cy="646331"/>
          </a:xfrm>
          <a:prstGeom prst="rect">
            <a:avLst/>
          </a:prstGeom>
          <a:noFill/>
          <a:ln>
            <a:noFill/>
          </a:ln>
        </p:spPr>
        <p:txBody>
          <a:bodyPr wrap="square" rtlCol="0">
            <a:spAutoFit/>
          </a:bodyPr>
          <a:lstStyle/>
          <a:p>
            <a:r>
              <a:rPr kumimoji="1" lang="ja-JP" altLang="en-US" dirty="0" smtClean="0"/>
              <a:t>〇策定趣旨：</a:t>
            </a:r>
            <a:r>
              <a:rPr lang="ja-JP" altLang="ja-JP" dirty="0"/>
              <a:t>こどもまんなか社会の実現のため、総合的かつ一体的にこども施策を強力に進めるため、</a:t>
            </a:r>
            <a:r>
              <a:rPr lang="en-US" altLang="ja-JP" dirty="0"/>
              <a:t> </a:t>
            </a:r>
            <a:endParaRPr lang="en-US" altLang="ja-JP" dirty="0" smtClean="0"/>
          </a:p>
          <a:p>
            <a:r>
              <a:rPr lang="ja-JP" altLang="en-US" dirty="0"/>
              <a:t>　</a:t>
            </a:r>
            <a:r>
              <a:rPr lang="ja-JP" altLang="en-US" dirty="0" smtClean="0"/>
              <a:t>　　　　　</a:t>
            </a:r>
            <a:r>
              <a:rPr lang="ja-JP" altLang="ja-JP" dirty="0" smtClean="0"/>
              <a:t>こども</a:t>
            </a:r>
            <a:r>
              <a:rPr lang="ja-JP" altLang="ja-JP" dirty="0"/>
              <a:t>施策に関する基本的な方針や重要事項等を一元的に定めた</a:t>
            </a:r>
            <a:r>
              <a:rPr lang="en-US" altLang="ja-JP" dirty="0"/>
              <a:t> </a:t>
            </a:r>
            <a:r>
              <a:rPr lang="ja-JP" altLang="ja-JP" dirty="0"/>
              <a:t>こども計画を策定する</a:t>
            </a:r>
            <a:r>
              <a:rPr lang="ja-JP" altLang="ja-JP" dirty="0" smtClean="0"/>
              <a:t>。</a:t>
            </a:r>
            <a:endParaRPr lang="ja-JP" altLang="ja-JP" dirty="0"/>
          </a:p>
        </p:txBody>
      </p:sp>
      <p:sp>
        <p:nvSpPr>
          <p:cNvPr id="4" name="テキスト ボックス 3"/>
          <p:cNvSpPr txBox="1"/>
          <p:nvPr/>
        </p:nvSpPr>
        <p:spPr>
          <a:xfrm>
            <a:off x="387517" y="1519430"/>
            <a:ext cx="2717633" cy="369332"/>
          </a:xfrm>
          <a:prstGeom prst="rect">
            <a:avLst/>
          </a:prstGeom>
          <a:noFill/>
          <a:ln>
            <a:noFill/>
          </a:ln>
        </p:spPr>
        <p:txBody>
          <a:bodyPr wrap="square" rtlCol="0">
            <a:spAutoFit/>
          </a:bodyPr>
          <a:lstStyle/>
          <a:p>
            <a:r>
              <a:rPr kumimoji="1" lang="ja-JP" altLang="en-US" dirty="0" smtClean="0"/>
              <a:t>〇県こども計画の建付け</a:t>
            </a:r>
            <a:endParaRPr lang="ja-JP" altLang="ja-JP" dirty="0"/>
          </a:p>
        </p:txBody>
      </p:sp>
      <p:sp>
        <p:nvSpPr>
          <p:cNvPr id="5" name="テキスト ボックス 4"/>
          <p:cNvSpPr txBox="1"/>
          <p:nvPr/>
        </p:nvSpPr>
        <p:spPr>
          <a:xfrm>
            <a:off x="205807" y="237865"/>
            <a:ext cx="5306969" cy="461665"/>
          </a:xfrm>
          <a:prstGeom prst="rect">
            <a:avLst/>
          </a:prstGeom>
          <a:noFill/>
          <a:ln w="28575">
            <a:solidFill>
              <a:schemeClr val="tx1"/>
            </a:solidFill>
          </a:ln>
        </p:spPr>
        <p:txBody>
          <a:bodyPr wrap="square" rtlCol="0">
            <a:spAutoFit/>
          </a:bodyPr>
          <a:lstStyle/>
          <a:p>
            <a:r>
              <a:rPr lang="en-US" altLang="ja-JP" sz="2400" b="1" dirty="0" smtClean="0"/>
              <a:t>1.</a:t>
            </a:r>
            <a:r>
              <a:rPr lang="ja-JP" altLang="en-US" sz="2400" b="1" dirty="0" smtClean="0"/>
              <a:t>　和歌山県こども計画について</a:t>
            </a:r>
            <a:endParaRPr lang="ja-JP" altLang="ja-JP" sz="2400" b="1" dirty="0"/>
          </a:p>
        </p:txBody>
      </p:sp>
      <p:sp>
        <p:nvSpPr>
          <p:cNvPr id="6" name="スライド番号プレースホルダー 5"/>
          <p:cNvSpPr>
            <a:spLocks noGrp="1"/>
          </p:cNvSpPr>
          <p:nvPr>
            <p:ph type="sldNum" sz="quarter" idx="12"/>
          </p:nvPr>
        </p:nvSpPr>
        <p:spPr/>
        <p:txBody>
          <a:bodyPr/>
          <a:lstStyle/>
          <a:p>
            <a:fld id="{FAB73214-55A3-4764-8B61-96A9A891D441}" type="slidenum">
              <a:rPr kumimoji="1" lang="ja-JP" altLang="en-US" sz="2000" smtClean="0"/>
              <a:t>1</a:t>
            </a:fld>
            <a:endParaRPr kumimoji="1" lang="ja-JP" altLang="en-US" sz="2000" dirty="0"/>
          </a:p>
        </p:txBody>
      </p:sp>
    </p:spTree>
    <p:extLst>
      <p:ext uri="{BB962C8B-B14F-4D97-AF65-F5344CB8AC3E}">
        <p14:creationId xmlns:p14="http://schemas.microsoft.com/office/powerpoint/2010/main" val="2374110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047750" y="158273"/>
            <a:ext cx="9810750" cy="6525674"/>
          </a:xfrm>
          <a:prstGeom prst="rect">
            <a:avLst/>
          </a:prstGeom>
        </p:spPr>
      </p:pic>
      <p:sp>
        <p:nvSpPr>
          <p:cNvPr id="2" name="スライド番号プレースホルダー 1"/>
          <p:cNvSpPr>
            <a:spLocks noGrp="1"/>
          </p:cNvSpPr>
          <p:nvPr>
            <p:ph type="sldNum" sz="quarter" idx="12"/>
          </p:nvPr>
        </p:nvSpPr>
        <p:spPr/>
        <p:txBody>
          <a:bodyPr/>
          <a:lstStyle/>
          <a:p>
            <a:fld id="{FAB73214-55A3-4764-8B61-96A9A891D441}" type="slidenum">
              <a:rPr kumimoji="1" lang="ja-JP" altLang="en-US" smtClean="0"/>
              <a:t>2</a:t>
            </a:fld>
            <a:endParaRPr kumimoji="1" lang="ja-JP" altLang="en-US"/>
          </a:p>
        </p:txBody>
      </p:sp>
    </p:spTree>
    <p:extLst>
      <p:ext uri="{BB962C8B-B14F-4D97-AF65-F5344CB8AC3E}">
        <p14:creationId xmlns:p14="http://schemas.microsoft.com/office/powerpoint/2010/main" val="2764201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5654" y="795466"/>
            <a:ext cx="10507480" cy="1323439"/>
          </a:xfrm>
          <a:prstGeom prst="rect">
            <a:avLst/>
          </a:prstGeom>
          <a:noFill/>
          <a:ln w="28575">
            <a:solidFill>
              <a:schemeClr val="tx1"/>
            </a:solidFill>
          </a:ln>
        </p:spPr>
        <p:txBody>
          <a:bodyPr wrap="square" rtlCol="0">
            <a:spAutoFit/>
          </a:bodyPr>
          <a:lstStyle/>
          <a:p>
            <a:r>
              <a:rPr lang="en-US" altLang="ja-JP" sz="1600" b="1" dirty="0" smtClean="0"/>
              <a:t>【</a:t>
            </a:r>
            <a:r>
              <a:rPr lang="ja-JP" altLang="en-US" sz="1600" b="1" dirty="0" smtClean="0"/>
              <a:t>基本理念</a:t>
            </a:r>
            <a:r>
              <a:rPr lang="en-US" altLang="ja-JP" sz="1600" b="1" dirty="0" smtClean="0"/>
              <a:t>】</a:t>
            </a:r>
          </a:p>
          <a:p>
            <a:r>
              <a:rPr lang="ja-JP" altLang="en-US" sz="1600" b="1" dirty="0" smtClean="0"/>
              <a:t>　全て</a:t>
            </a:r>
            <a:r>
              <a:rPr lang="ja-JP" altLang="en-US" sz="1600" b="1" dirty="0"/>
              <a:t>のこども・若者が自らの人権を大切にすることを知るとともに、一人一人の人格や個性が尊重され、自立した個人として等しく健やかに成長することができ、心身の状況や置かれている環境にかかわらず等しくその権利の擁護が図られ、身体的・精神的・社会的に将来にわたって幸せな状態で生活を送ることができるよう「こどもまんなか社会」を実現します。</a:t>
            </a:r>
            <a:endParaRPr kumimoji="1" lang="ja-JP" altLang="en-US" sz="1600" b="1" dirty="0"/>
          </a:p>
        </p:txBody>
      </p:sp>
      <p:sp>
        <p:nvSpPr>
          <p:cNvPr id="6" name="テキスト ボックス 5"/>
          <p:cNvSpPr txBox="1"/>
          <p:nvPr/>
        </p:nvSpPr>
        <p:spPr>
          <a:xfrm>
            <a:off x="5649394" y="2360582"/>
            <a:ext cx="5320811" cy="4124206"/>
          </a:xfrm>
          <a:prstGeom prst="rect">
            <a:avLst/>
          </a:prstGeom>
          <a:noFill/>
          <a:ln>
            <a:solidFill>
              <a:schemeClr val="tx1"/>
            </a:solidFill>
          </a:ln>
        </p:spPr>
        <p:txBody>
          <a:bodyPr wrap="square" rtlCol="0">
            <a:spAutoFit/>
          </a:bodyPr>
          <a:lstStyle/>
          <a:p>
            <a:r>
              <a:rPr kumimoji="1" lang="ja-JP" altLang="en-US" sz="1600" b="1" u="sng" dirty="0" smtClean="0"/>
              <a:t>〇自分のことが好きか</a:t>
            </a:r>
            <a:endParaRPr kumimoji="1" lang="en-US" altLang="ja-JP" sz="1600" b="1" u="sng"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600" dirty="0" smtClean="0"/>
          </a:p>
          <a:p>
            <a:endParaRPr lang="en-US" altLang="ja-JP" sz="1600" dirty="0"/>
          </a:p>
          <a:p>
            <a:endParaRPr lang="en-US" altLang="ja-JP" sz="1600" dirty="0"/>
          </a:p>
          <a:p>
            <a:endParaRPr lang="en-US" altLang="ja-JP" sz="1200" dirty="0"/>
          </a:p>
          <a:p>
            <a:r>
              <a:rPr kumimoji="1" lang="ja-JP" altLang="en-US" sz="1200" dirty="0" smtClean="0"/>
              <a:t>「そう思わない」「どちらかといえばそう思わない」</a:t>
            </a:r>
            <a:endParaRPr kumimoji="1" lang="en-US" altLang="ja-JP" sz="1200" dirty="0" smtClean="0"/>
          </a:p>
          <a:p>
            <a:r>
              <a:rPr lang="ja-JP" altLang="en-US" sz="1200" dirty="0" smtClean="0"/>
              <a:t>　＝小学</a:t>
            </a:r>
            <a:r>
              <a:rPr lang="en-US" altLang="ja-JP" sz="1200" dirty="0" smtClean="0"/>
              <a:t>5</a:t>
            </a:r>
            <a:r>
              <a:rPr lang="ja-JP" altLang="en-US" sz="1200" dirty="0" smtClean="0"/>
              <a:t>年生で</a:t>
            </a:r>
            <a:r>
              <a:rPr lang="en-US" altLang="ja-JP" sz="1200" dirty="0" smtClean="0"/>
              <a:t>24.6</a:t>
            </a:r>
            <a:r>
              <a:rPr lang="ja-JP" altLang="en-US" sz="1200" dirty="0" smtClean="0"/>
              <a:t>％　中学</a:t>
            </a:r>
            <a:r>
              <a:rPr lang="en-US" altLang="ja-JP" sz="1200" dirty="0" smtClean="0"/>
              <a:t>2</a:t>
            </a:r>
            <a:r>
              <a:rPr lang="ja-JP" altLang="en-US" sz="1200" dirty="0" smtClean="0"/>
              <a:t>年生で</a:t>
            </a:r>
            <a:r>
              <a:rPr lang="en-US" altLang="ja-JP" sz="1200" dirty="0" smtClean="0"/>
              <a:t>33.2</a:t>
            </a:r>
            <a:r>
              <a:rPr lang="ja-JP" altLang="en-US" sz="1200" dirty="0" smtClean="0"/>
              <a:t>％</a:t>
            </a:r>
            <a:endParaRPr lang="en-US" altLang="ja-JP" sz="1200" dirty="0" smtClean="0"/>
          </a:p>
          <a:p>
            <a:endParaRPr kumimoji="1" lang="en-US" altLang="ja-JP" sz="1200" dirty="0" smtClean="0"/>
          </a:p>
          <a:p>
            <a:r>
              <a:rPr kumimoji="1" lang="ja-JP" altLang="en-US" sz="1200" dirty="0" smtClean="0"/>
              <a:t>　</a:t>
            </a:r>
            <a:r>
              <a:rPr kumimoji="1" lang="ja-JP" altLang="en-US" sz="1000" dirty="0" smtClean="0"/>
              <a:t>（出典：</a:t>
            </a:r>
            <a:r>
              <a:rPr kumimoji="1" lang="en-US" altLang="ja-JP" sz="1000" dirty="0" smtClean="0"/>
              <a:t>R5</a:t>
            </a:r>
            <a:r>
              <a:rPr kumimoji="1" lang="ja-JP" altLang="en-US" sz="1000" dirty="0" smtClean="0"/>
              <a:t>和歌山県子供の生活実態調査）</a:t>
            </a:r>
            <a:endParaRPr kumimoji="1" lang="en-US" altLang="ja-JP" sz="1000" dirty="0" smtClean="0"/>
          </a:p>
          <a:p>
            <a:endParaRPr lang="en-US" altLang="ja-JP" sz="1000" dirty="0"/>
          </a:p>
        </p:txBody>
      </p:sp>
      <p:pic>
        <p:nvPicPr>
          <p:cNvPr id="10" name="図 9"/>
          <p:cNvPicPr>
            <a:picLocks noChangeAspect="1"/>
          </p:cNvPicPr>
          <p:nvPr/>
        </p:nvPicPr>
        <p:blipFill>
          <a:blip r:embed="rId2"/>
          <a:stretch>
            <a:fillRect/>
          </a:stretch>
        </p:blipFill>
        <p:spPr>
          <a:xfrm>
            <a:off x="8720483" y="3468002"/>
            <a:ext cx="1953186" cy="1724700"/>
          </a:xfrm>
          <a:prstGeom prst="rect">
            <a:avLst/>
          </a:prstGeom>
        </p:spPr>
      </p:pic>
      <p:pic>
        <p:nvPicPr>
          <p:cNvPr id="11" name="図 10"/>
          <p:cNvPicPr>
            <a:picLocks noChangeAspect="1"/>
          </p:cNvPicPr>
          <p:nvPr/>
        </p:nvPicPr>
        <p:blipFill>
          <a:blip r:embed="rId3"/>
          <a:stretch>
            <a:fillRect/>
          </a:stretch>
        </p:blipFill>
        <p:spPr>
          <a:xfrm>
            <a:off x="5983620" y="3400445"/>
            <a:ext cx="2461747" cy="1859815"/>
          </a:xfrm>
          <a:prstGeom prst="rect">
            <a:avLst/>
          </a:prstGeom>
        </p:spPr>
      </p:pic>
      <p:pic>
        <p:nvPicPr>
          <p:cNvPr id="14" name="図 13"/>
          <p:cNvPicPr>
            <a:picLocks noChangeAspect="1"/>
          </p:cNvPicPr>
          <p:nvPr/>
        </p:nvPicPr>
        <p:blipFill>
          <a:blip r:embed="rId4"/>
          <a:stretch>
            <a:fillRect/>
          </a:stretch>
        </p:blipFill>
        <p:spPr>
          <a:xfrm>
            <a:off x="760084" y="2740761"/>
            <a:ext cx="3514228" cy="3179185"/>
          </a:xfrm>
          <a:prstGeom prst="rect">
            <a:avLst/>
          </a:prstGeom>
        </p:spPr>
      </p:pic>
      <p:sp>
        <p:nvSpPr>
          <p:cNvPr id="15" name="テキスト ボックス 14"/>
          <p:cNvSpPr txBox="1"/>
          <p:nvPr/>
        </p:nvSpPr>
        <p:spPr>
          <a:xfrm>
            <a:off x="395654" y="2360541"/>
            <a:ext cx="5114192" cy="3801041"/>
          </a:xfrm>
          <a:prstGeom prst="rect">
            <a:avLst/>
          </a:prstGeom>
          <a:noFill/>
          <a:ln>
            <a:solidFill>
              <a:schemeClr val="tx1"/>
            </a:solidFill>
          </a:ln>
        </p:spPr>
        <p:txBody>
          <a:bodyPr wrap="square" rtlCol="0">
            <a:spAutoFit/>
          </a:bodyPr>
          <a:lstStyle/>
          <a:p>
            <a:r>
              <a:rPr kumimoji="1" lang="ja-JP" altLang="en-US" sz="1600" b="1" u="sng" dirty="0" smtClean="0"/>
              <a:t>〇自分自身に満足しているか</a:t>
            </a:r>
            <a:endParaRPr kumimoji="1" lang="en-US" altLang="ja-JP" sz="1600" b="1" u="sng" dirty="0" smtClean="0"/>
          </a:p>
          <a:p>
            <a:endParaRPr lang="en-US" altLang="ja-JP" sz="1600" dirty="0" smtClean="0"/>
          </a:p>
          <a:p>
            <a:endParaRPr lang="en-US" altLang="ja-JP" sz="1600" dirty="0"/>
          </a:p>
          <a:p>
            <a:endParaRPr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600" dirty="0" smtClean="0"/>
          </a:p>
          <a:p>
            <a:endParaRPr lang="en-US" altLang="ja-JP" sz="1600" dirty="0" smtClean="0"/>
          </a:p>
          <a:p>
            <a:endParaRPr lang="en-US" altLang="ja-JP" sz="1050" dirty="0" smtClean="0"/>
          </a:p>
          <a:p>
            <a:endParaRPr lang="en-US" altLang="ja-JP" sz="1050" dirty="0"/>
          </a:p>
          <a:p>
            <a:endParaRPr kumimoji="1" lang="en-US" altLang="ja-JP" sz="1000" dirty="0" smtClean="0"/>
          </a:p>
          <a:p>
            <a:endParaRPr lang="en-US" altLang="ja-JP" sz="1000" dirty="0"/>
          </a:p>
          <a:p>
            <a:endParaRPr kumimoji="1" lang="en-US" altLang="ja-JP" sz="1000" dirty="0" smtClean="0"/>
          </a:p>
          <a:p>
            <a:endParaRPr kumimoji="1" lang="en-US" altLang="ja-JP" sz="1000" dirty="0" smtClean="0"/>
          </a:p>
          <a:p>
            <a:endParaRPr lang="en-US" altLang="ja-JP" sz="1000" dirty="0"/>
          </a:p>
          <a:p>
            <a:r>
              <a:rPr kumimoji="1" lang="ja-JP" altLang="en-US" sz="1000" dirty="0" smtClean="0"/>
              <a:t>（出典：内閣府「</a:t>
            </a:r>
            <a:r>
              <a:rPr kumimoji="1" lang="en-US" altLang="ja-JP" sz="1000" dirty="0" smtClean="0"/>
              <a:t>H30</a:t>
            </a:r>
            <a:r>
              <a:rPr kumimoji="1" lang="ja-JP" altLang="en-US" sz="1000" dirty="0" smtClean="0"/>
              <a:t>我が国と諸外国の若者の意識に関する調査」）</a:t>
            </a:r>
            <a:endParaRPr kumimoji="1" lang="en-US" altLang="ja-JP" sz="1000" dirty="0" smtClean="0"/>
          </a:p>
        </p:txBody>
      </p:sp>
      <p:sp>
        <p:nvSpPr>
          <p:cNvPr id="16" name="テキスト ボックス 15"/>
          <p:cNvSpPr txBox="1"/>
          <p:nvPr/>
        </p:nvSpPr>
        <p:spPr>
          <a:xfrm>
            <a:off x="395654" y="6248681"/>
            <a:ext cx="5114192" cy="523220"/>
          </a:xfrm>
          <a:prstGeom prst="rect">
            <a:avLst/>
          </a:prstGeom>
          <a:noFill/>
          <a:ln>
            <a:solidFill>
              <a:schemeClr val="tx1"/>
            </a:solidFill>
          </a:ln>
        </p:spPr>
        <p:txBody>
          <a:bodyPr wrap="square" rtlCol="0">
            <a:spAutoFit/>
          </a:bodyPr>
          <a:lstStyle/>
          <a:p>
            <a:r>
              <a:rPr kumimoji="1" lang="ja-JP" altLang="en-US" sz="1400" b="1" u="sng" dirty="0" smtClean="0"/>
              <a:t>〇諸外国に比べ、こどもの精神的幸福度が低い</a:t>
            </a:r>
            <a:endParaRPr kumimoji="1" lang="en-US" altLang="ja-JP" sz="1400" b="1" u="sng" dirty="0" smtClean="0"/>
          </a:p>
          <a:p>
            <a:r>
              <a:rPr kumimoji="1" lang="ja-JP" altLang="en-US" sz="1400" dirty="0" smtClean="0"/>
              <a:t>（精神的幸福度が</a:t>
            </a:r>
            <a:r>
              <a:rPr kumimoji="1" lang="en-US" altLang="ja-JP" sz="1400" dirty="0" smtClean="0"/>
              <a:t>37</a:t>
            </a:r>
            <a:r>
              <a:rPr kumimoji="1" lang="ja-JP" altLang="en-US" sz="1400" dirty="0" smtClean="0"/>
              <a:t>位／３８か国（ユニセフ調査））</a:t>
            </a:r>
            <a:endParaRPr kumimoji="1" lang="ja-JP" altLang="en-US" sz="1400" dirty="0"/>
          </a:p>
        </p:txBody>
      </p:sp>
      <p:sp>
        <p:nvSpPr>
          <p:cNvPr id="12" name="テキスト ボックス 11"/>
          <p:cNvSpPr txBox="1"/>
          <p:nvPr/>
        </p:nvSpPr>
        <p:spPr>
          <a:xfrm>
            <a:off x="395653" y="204081"/>
            <a:ext cx="7016261" cy="461665"/>
          </a:xfrm>
          <a:prstGeom prst="rect">
            <a:avLst/>
          </a:prstGeom>
          <a:noFill/>
          <a:ln w="28575">
            <a:solidFill>
              <a:schemeClr val="tx1"/>
            </a:solidFill>
          </a:ln>
        </p:spPr>
        <p:txBody>
          <a:bodyPr wrap="square" rtlCol="0">
            <a:spAutoFit/>
          </a:bodyPr>
          <a:lstStyle/>
          <a:p>
            <a:r>
              <a:rPr lang="en-US" altLang="ja-JP" sz="2400" b="1" dirty="0" smtClean="0"/>
              <a:t>2.</a:t>
            </a:r>
            <a:r>
              <a:rPr lang="ja-JP" altLang="en-US" sz="2400" b="1" dirty="0" smtClean="0"/>
              <a:t>　和歌山県こども計画の基本理念</a:t>
            </a:r>
            <a:r>
              <a:rPr lang="en-US" altLang="ja-JP" sz="2400" b="1" dirty="0" smtClean="0"/>
              <a:t>(</a:t>
            </a:r>
            <a:r>
              <a:rPr lang="ja-JP" altLang="en-US" sz="2400" b="1" dirty="0" smtClean="0"/>
              <a:t>案</a:t>
            </a:r>
            <a:r>
              <a:rPr lang="en-US" altLang="ja-JP" sz="2400" b="1" dirty="0"/>
              <a:t>)</a:t>
            </a:r>
            <a:r>
              <a:rPr lang="ja-JP" altLang="en-US" sz="2400" b="1" dirty="0" smtClean="0"/>
              <a:t>について</a:t>
            </a:r>
            <a:endParaRPr lang="ja-JP" altLang="ja-JP" sz="2400" b="1" dirty="0"/>
          </a:p>
        </p:txBody>
      </p:sp>
      <p:sp>
        <p:nvSpPr>
          <p:cNvPr id="3" name="スライド番号プレースホルダー 2"/>
          <p:cNvSpPr>
            <a:spLocks noGrp="1"/>
          </p:cNvSpPr>
          <p:nvPr>
            <p:ph type="sldNum" sz="quarter" idx="12"/>
          </p:nvPr>
        </p:nvSpPr>
        <p:spPr/>
        <p:txBody>
          <a:bodyPr/>
          <a:lstStyle/>
          <a:p>
            <a:fld id="{FAB73214-55A3-4764-8B61-96A9A891D441}" type="slidenum">
              <a:rPr kumimoji="1" lang="ja-JP" altLang="en-US" sz="2000" smtClean="0"/>
              <a:t>3</a:t>
            </a:fld>
            <a:endParaRPr kumimoji="1" lang="ja-JP" altLang="en-US" sz="2000" dirty="0"/>
          </a:p>
        </p:txBody>
      </p:sp>
    </p:spTree>
    <p:extLst>
      <p:ext uri="{BB962C8B-B14F-4D97-AF65-F5344CB8AC3E}">
        <p14:creationId xmlns:p14="http://schemas.microsoft.com/office/powerpoint/2010/main" val="156912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5653" y="2006948"/>
            <a:ext cx="10451124" cy="40011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p:spPr>
        <p:txBody>
          <a:bodyPr wrap="square" rtlCol="0">
            <a:spAutoFit/>
          </a:bodyPr>
          <a:lstStyle/>
          <a:p>
            <a:r>
              <a:rPr lang="ja-JP" altLang="en-US" sz="2000" b="1" dirty="0"/>
              <a:t>（</a:t>
            </a:r>
            <a:r>
              <a:rPr lang="en-US" altLang="ja-JP" sz="2000" b="1" dirty="0"/>
              <a:t>1</a:t>
            </a:r>
            <a:r>
              <a:rPr lang="ja-JP" altLang="en-US" sz="2000" b="1" dirty="0"/>
              <a:t>）こども・若者一人一人の人権を尊重し、社会形成をこども・若者とともに推進 </a:t>
            </a:r>
            <a:endParaRPr kumimoji="1" lang="ja-JP" altLang="en-US" sz="2000" b="1" dirty="0"/>
          </a:p>
        </p:txBody>
      </p:sp>
      <p:sp>
        <p:nvSpPr>
          <p:cNvPr id="4" name="テキスト ボックス 3"/>
          <p:cNvSpPr txBox="1"/>
          <p:nvPr/>
        </p:nvSpPr>
        <p:spPr>
          <a:xfrm>
            <a:off x="395653" y="2910398"/>
            <a:ext cx="10451124"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gradFill>
        </p:spPr>
        <p:txBody>
          <a:bodyPr wrap="square" rtlCol="0">
            <a:spAutoFit/>
          </a:bodyPr>
          <a:lstStyle/>
          <a:p>
            <a:r>
              <a:rPr lang="ja-JP" altLang="en-US" sz="2000" b="1" dirty="0"/>
              <a:t>（</a:t>
            </a:r>
            <a:r>
              <a:rPr lang="en-US" altLang="ja-JP" sz="2000" b="1" dirty="0"/>
              <a:t>2</a:t>
            </a:r>
            <a:r>
              <a:rPr lang="ja-JP" altLang="en-US" sz="2000" b="1" dirty="0"/>
              <a:t>）こども・若者の健やかな発達・育成を切れ目なく支援</a:t>
            </a:r>
            <a:endParaRPr kumimoji="1" lang="ja-JP" altLang="en-US" sz="2000" b="1" dirty="0"/>
          </a:p>
        </p:txBody>
      </p:sp>
      <p:sp>
        <p:nvSpPr>
          <p:cNvPr id="5" name="テキスト ボックス 4"/>
          <p:cNvSpPr txBox="1"/>
          <p:nvPr/>
        </p:nvSpPr>
        <p:spPr>
          <a:xfrm>
            <a:off x="395653" y="3756628"/>
            <a:ext cx="10451124"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gradFill>
        </p:spPr>
        <p:txBody>
          <a:bodyPr wrap="square" rtlCol="0">
            <a:spAutoFit/>
          </a:bodyPr>
          <a:lstStyle/>
          <a:p>
            <a:r>
              <a:rPr lang="ja-JP" altLang="en-US" sz="2000" b="1" dirty="0"/>
              <a:t>（</a:t>
            </a:r>
            <a:r>
              <a:rPr lang="en-US" altLang="ja-JP" sz="2000" b="1" dirty="0"/>
              <a:t>3</a:t>
            </a:r>
            <a:r>
              <a:rPr lang="ja-JP" altLang="en-US" sz="2000" b="1" dirty="0"/>
              <a:t>） 全てのこども・若者やその世帯を対象とした良好な成育環境の確保</a:t>
            </a:r>
            <a:endParaRPr kumimoji="1" lang="ja-JP" altLang="en-US" sz="2000" b="1" dirty="0"/>
          </a:p>
        </p:txBody>
      </p:sp>
      <p:sp>
        <p:nvSpPr>
          <p:cNvPr id="6" name="テキスト ボックス 5"/>
          <p:cNvSpPr txBox="1"/>
          <p:nvPr/>
        </p:nvSpPr>
        <p:spPr>
          <a:xfrm>
            <a:off x="395653" y="4728748"/>
            <a:ext cx="10451124"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gradFill>
        </p:spPr>
        <p:txBody>
          <a:bodyPr wrap="square" rtlCol="0">
            <a:spAutoFit/>
          </a:bodyPr>
          <a:lstStyle/>
          <a:p>
            <a:r>
              <a:rPr lang="ja-JP" altLang="en-US" sz="2000" b="1" dirty="0"/>
              <a:t>（</a:t>
            </a:r>
            <a:r>
              <a:rPr lang="en-US" altLang="ja-JP" sz="2000" b="1" dirty="0"/>
              <a:t>4</a:t>
            </a:r>
            <a:r>
              <a:rPr lang="ja-JP" altLang="en-US" sz="2000" b="1" dirty="0"/>
              <a:t>）社会全体でこども・若者や子育てを支援</a:t>
            </a:r>
            <a:endParaRPr kumimoji="1" lang="ja-JP" altLang="en-US" sz="2000" b="1" dirty="0"/>
          </a:p>
        </p:txBody>
      </p:sp>
      <p:sp>
        <p:nvSpPr>
          <p:cNvPr id="7" name="テキスト ボックス 6"/>
          <p:cNvSpPr txBox="1"/>
          <p:nvPr/>
        </p:nvSpPr>
        <p:spPr>
          <a:xfrm>
            <a:off x="395653" y="5638466"/>
            <a:ext cx="10451124"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gradFill>
        </p:spPr>
        <p:txBody>
          <a:bodyPr wrap="square" rtlCol="0">
            <a:spAutoFit/>
          </a:bodyPr>
          <a:lstStyle/>
          <a:p>
            <a:r>
              <a:rPr lang="ja-JP" altLang="en-US" sz="2000" b="1" dirty="0"/>
              <a:t>（</a:t>
            </a:r>
            <a:r>
              <a:rPr lang="en-US" altLang="ja-JP" sz="2000" b="1" dirty="0"/>
              <a:t>5</a:t>
            </a:r>
            <a:r>
              <a:rPr lang="ja-JP" altLang="en-US" sz="2000" b="1" dirty="0"/>
              <a:t>）妊娠・出産・育児の希望を実現</a:t>
            </a:r>
            <a:endParaRPr kumimoji="1" lang="ja-JP" altLang="en-US" sz="2000" b="1" dirty="0"/>
          </a:p>
        </p:txBody>
      </p:sp>
      <p:sp>
        <p:nvSpPr>
          <p:cNvPr id="8" name="テキスト ボックス 7"/>
          <p:cNvSpPr txBox="1"/>
          <p:nvPr/>
        </p:nvSpPr>
        <p:spPr>
          <a:xfrm>
            <a:off x="395653" y="408072"/>
            <a:ext cx="7174523" cy="461665"/>
          </a:xfrm>
          <a:prstGeom prst="rect">
            <a:avLst/>
          </a:prstGeom>
          <a:noFill/>
          <a:ln w="28575">
            <a:solidFill>
              <a:schemeClr val="tx1"/>
            </a:solidFill>
          </a:ln>
        </p:spPr>
        <p:txBody>
          <a:bodyPr wrap="square" rtlCol="0">
            <a:spAutoFit/>
          </a:bodyPr>
          <a:lstStyle/>
          <a:p>
            <a:r>
              <a:rPr lang="en-US" altLang="ja-JP" sz="2400" b="1" dirty="0" smtClean="0"/>
              <a:t>3.</a:t>
            </a:r>
            <a:r>
              <a:rPr lang="ja-JP" altLang="en-US" sz="2400" b="1" dirty="0" smtClean="0"/>
              <a:t>　和歌山県こども計画の基本方針（案</a:t>
            </a:r>
            <a:r>
              <a:rPr lang="en-US" altLang="ja-JP" sz="2400" b="1" dirty="0" smtClean="0"/>
              <a:t>)</a:t>
            </a:r>
            <a:r>
              <a:rPr lang="ja-JP" altLang="en-US" sz="2400" b="1" dirty="0" smtClean="0"/>
              <a:t>について</a:t>
            </a:r>
            <a:endParaRPr lang="ja-JP" altLang="ja-JP" sz="2400" b="1" dirty="0"/>
          </a:p>
        </p:txBody>
      </p:sp>
      <p:sp>
        <p:nvSpPr>
          <p:cNvPr id="9" name="テキスト ボックス 8"/>
          <p:cNvSpPr txBox="1"/>
          <p:nvPr/>
        </p:nvSpPr>
        <p:spPr>
          <a:xfrm>
            <a:off x="395653" y="1105514"/>
            <a:ext cx="7174523" cy="461665"/>
          </a:xfrm>
          <a:prstGeom prst="rect">
            <a:avLst/>
          </a:prstGeom>
          <a:noFill/>
        </p:spPr>
        <p:txBody>
          <a:bodyPr wrap="square" rtlCol="0">
            <a:spAutoFit/>
          </a:bodyPr>
          <a:lstStyle/>
          <a:p>
            <a:r>
              <a:rPr lang="ja-JP" altLang="en-US" sz="2400" b="1" dirty="0" smtClean="0"/>
              <a:t>〇基本理念の実現に向け、５つの基本方針を設定</a:t>
            </a:r>
            <a:endParaRPr kumimoji="1" lang="ja-JP" altLang="en-US" sz="2400" b="1" dirty="0"/>
          </a:p>
        </p:txBody>
      </p:sp>
      <p:sp>
        <p:nvSpPr>
          <p:cNvPr id="2" name="スライド番号プレースホルダー 1"/>
          <p:cNvSpPr>
            <a:spLocks noGrp="1"/>
          </p:cNvSpPr>
          <p:nvPr>
            <p:ph type="sldNum" sz="quarter" idx="12"/>
          </p:nvPr>
        </p:nvSpPr>
        <p:spPr/>
        <p:txBody>
          <a:bodyPr/>
          <a:lstStyle/>
          <a:p>
            <a:fld id="{FAB73214-55A3-4764-8B61-96A9A891D441}" type="slidenum">
              <a:rPr kumimoji="1" lang="ja-JP" altLang="en-US" smtClean="0"/>
              <a:t>4</a:t>
            </a:fld>
            <a:endParaRPr kumimoji="1" lang="ja-JP" altLang="en-US"/>
          </a:p>
        </p:txBody>
      </p:sp>
    </p:spTree>
    <p:extLst>
      <p:ext uri="{BB962C8B-B14F-4D97-AF65-F5344CB8AC3E}">
        <p14:creationId xmlns:p14="http://schemas.microsoft.com/office/powerpoint/2010/main" val="1191457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8939" y="341373"/>
            <a:ext cx="10451124" cy="400110"/>
          </a:xfrm>
          <a:prstGeom prst="rect">
            <a:avLst/>
          </a:prstGeom>
          <a:solidFill>
            <a:schemeClr val="accent1">
              <a:lumMod val="20000"/>
              <a:lumOff val="80000"/>
            </a:schemeClr>
          </a:solidFill>
        </p:spPr>
        <p:txBody>
          <a:bodyPr wrap="square" rtlCol="0">
            <a:spAutoFit/>
          </a:bodyPr>
          <a:lstStyle/>
          <a:p>
            <a:r>
              <a:rPr lang="ja-JP" altLang="en-US" sz="2000" b="1" dirty="0"/>
              <a:t>（</a:t>
            </a:r>
            <a:r>
              <a:rPr lang="en-US" altLang="ja-JP" sz="2000" b="1" dirty="0"/>
              <a:t>1</a:t>
            </a:r>
            <a:r>
              <a:rPr lang="ja-JP" altLang="en-US" sz="2000" b="1" dirty="0"/>
              <a:t>）こども・若者一人一人の人権を尊重し、社会形成をこども・若者とともに推進 </a:t>
            </a:r>
            <a:endParaRPr kumimoji="1" lang="ja-JP" altLang="en-US" sz="2000" b="1" dirty="0"/>
          </a:p>
        </p:txBody>
      </p:sp>
      <p:sp>
        <p:nvSpPr>
          <p:cNvPr id="3" name="テキスト ボックス 2"/>
          <p:cNvSpPr txBox="1"/>
          <p:nvPr/>
        </p:nvSpPr>
        <p:spPr>
          <a:xfrm>
            <a:off x="298939" y="852854"/>
            <a:ext cx="10876084" cy="1754326"/>
          </a:xfrm>
          <a:prstGeom prst="rect">
            <a:avLst/>
          </a:prstGeom>
          <a:noFill/>
          <a:ln w="19050">
            <a:solidFill>
              <a:schemeClr val="tx1"/>
            </a:solidFill>
          </a:ln>
        </p:spPr>
        <p:txBody>
          <a:bodyPr wrap="square" rtlCol="0">
            <a:spAutoFit/>
          </a:bodyPr>
          <a:lstStyle/>
          <a:p>
            <a:r>
              <a:rPr lang="ja-JP" altLang="en-US" dirty="0" smtClean="0"/>
              <a:t>　</a:t>
            </a:r>
            <a:r>
              <a:rPr lang="ja-JP" altLang="en-US" b="1" dirty="0" smtClean="0"/>
              <a:t>全て</a:t>
            </a:r>
            <a:r>
              <a:rPr lang="ja-JP" altLang="en-US" b="1" dirty="0"/>
              <a:t>のこども・若者は命が守られ、思想・信条、人種、民族、国籍、障害の有無</a:t>
            </a:r>
            <a:r>
              <a:rPr lang="ja-JP" altLang="en-US" b="1"/>
              <a:t>、</a:t>
            </a:r>
            <a:r>
              <a:rPr lang="ja-JP" altLang="en-US" b="1" smtClean="0"/>
              <a:t>性的指向及び</a:t>
            </a:r>
            <a:r>
              <a:rPr lang="ja-JP" altLang="en-US" b="1" dirty="0"/>
              <a:t>ジェンダーアイデンティティ、生い立ち、成育環境、家庭環境等いかなる理由でも差別されず、一人の人間として尊重される権利を有しています。こうしたこども・若者の人権を尊重しつつ、こども・若者が権利の主体であることを社会全体で共有し、こども・若者の最善の利益を第一に考えた環境づくりを進めます。また、こどもや若者、子育て当事者が、安全に安心して意見表明できる機会を設けるとともに、意見形成への支援を進め、主体的に社会の形成に参画する態度を育みます。</a:t>
            </a:r>
            <a:endParaRPr kumimoji="1" lang="ja-JP" altLang="en-US" b="1" dirty="0"/>
          </a:p>
        </p:txBody>
      </p:sp>
      <p:pic>
        <p:nvPicPr>
          <p:cNvPr id="4" name="図 3"/>
          <p:cNvPicPr>
            <a:picLocks noChangeAspect="1"/>
          </p:cNvPicPr>
          <p:nvPr/>
        </p:nvPicPr>
        <p:blipFill>
          <a:blip r:embed="rId2"/>
          <a:stretch>
            <a:fillRect/>
          </a:stretch>
        </p:blipFill>
        <p:spPr>
          <a:xfrm>
            <a:off x="503607" y="3411414"/>
            <a:ext cx="4015639" cy="2342456"/>
          </a:xfrm>
          <a:prstGeom prst="rect">
            <a:avLst/>
          </a:prstGeom>
        </p:spPr>
      </p:pic>
      <p:sp>
        <p:nvSpPr>
          <p:cNvPr id="5" name="テキスト ボックス 4"/>
          <p:cNvSpPr txBox="1"/>
          <p:nvPr/>
        </p:nvSpPr>
        <p:spPr>
          <a:xfrm>
            <a:off x="298939" y="3005765"/>
            <a:ext cx="5410348" cy="3262432"/>
          </a:xfrm>
          <a:prstGeom prst="rect">
            <a:avLst/>
          </a:prstGeom>
          <a:noFill/>
          <a:ln>
            <a:solidFill>
              <a:schemeClr val="tx1"/>
            </a:solidFill>
          </a:ln>
        </p:spPr>
        <p:txBody>
          <a:bodyPr wrap="square" rtlCol="0">
            <a:spAutoFit/>
          </a:bodyPr>
          <a:lstStyle/>
          <a:p>
            <a:r>
              <a:rPr kumimoji="1" lang="ja-JP" altLang="en-US" sz="1400" b="1" u="sng" dirty="0" smtClean="0"/>
              <a:t>〇「国連・子どもの権利条約」という言葉を聞いたことがあるか</a:t>
            </a:r>
            <a:endParaRPr kumimoji="1" lang="en-US" altLang="ja-JP" sz="1400" b="1" u="sng"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sz="1000" dirty="0" smtClean="0"/>
          </a:p>
          <a:p>
            <a:r>
              <a:rPr kumimoji="1" lang="ja-JP" altLang="en-US" sz="1000" dirty="0" smtClean="0"/>
              <a:t>（出典</a:t>
            </a:r>
            <a:r>
              <a:rPr kumimoji="1" lang="ja-JP" altLang="en-US" sz="1000" smtClean="0"/>
              <a:t>：国立研究開発</a:t>
            </a:r>
            <a:r>
              <a:rPr kumimoji="1" lang="ja-JP" altLang="en-US" sz="1000" dirty="0" smtClean="0"/>
              <a:t>法人国立成育医療研究センター「子どもの権利に関する意見・希望調査（</a:t>
            </a:r>
            <a:r>
              <a:rPr kumimoji="1" lang="en-US" altLang="ja-JP" sz="1000" dirty="0" smtClean="0"/>
              <a:t>2022</a:t>
            </a:r>
            <a:r>
              <a:rPr kumimoji="1" lang="ja-JP" altLang="en-US" sz="1000" dirty="0" smtClean="0"/>
              <a:t>）」）</a:t>
            </a:r>
            <a:endParaRPr kumimoji="1" lang="ja-JP" altLang="en-US" sz="1000" dirty="0"/>
          </a:p>
        </p:txBody>
      </p:sp>
      <p:pic>
        <p:nvPicPr>
          <p:cNvPr id="6" name="図 5"/>
          <p:cNvPicPr>
            <a:picLocks noChangeAspect="1"/>
          </p:cNvPicPr>
          <p:nvPr/>
        </p:nvPicPr>
        <p:blipFill>
          <a:blip r:embed="rId3"/>
          <a:stretch>
            <a:fillRect/>
          </a:stretch>
        </p:blipFill>
        <p:spPr>
          <a:xfrm>
            <a:off x="6180581" y="3172207"/>
            <a:ext cx="4569482" cy="3095990"/>
          </a:xfrm>
          <a:prstGeom prst="rect">
            <a:avLst/>
          </a:prstGeom>
        </p:spPr>
      </p:pic>
      <p:sp>
        <p:nvSpPr>
          <p:cNvPr id="7" name="テキスト ボックス 6"/>
          <p:cNvSpPr txBox="1"/>
          <p:nvPr/>
        </p:nvSpPr>
        <p:spPr>
          <a:xfrm>
            <a:off x="6557747" y="6268197"/>
            <a:ext cx="4617276" cy="246221"/>
          </a:xfrm>
          <a:prstGeom prst="rect">
            <a:avLst/>
          </a:prstGeom>
          <a:noFill/>
        </p:spPr>
        <p:txBody>
          <a:bodyPr wrap="square" rtlCol="0">
            <a:spAutoFit/>
          </a:bodyPr>
          <a:lstStyle/>
          <a:p>
            <a:r>
              <a:rPr kumimoji="1" lang="ja-JP" altLang="en-US" sz="1000" dirty="0" smtClean="0"/>
              <a:t>（出典：公益財団法人日本財団「こども</a:t>
            </a:r>
            <a:r>
              <a:rPr kumimoji="1" lang="en-US" altLang="ja-JP" sz="1000" dirty="0" smtClean="0"/>
              <a:t>1</a:t>
            </a:r>
            <a:r>
              <a:rPr kumimoji="1" lang="ja-JP" altLang="en-US" sz="1000" dirty="0" smtClean="0"/>
              <a:t>万人意識調査報告書（</a:t>
            </a:r>
            <a:r>
              <a:rPr kumimoji="1" lang="en-US" altLang="ja-JP" sz="1000" dirty="0" smtClean="0"/>
              <a:t>2023</a:t>
            </a:r>
            <a:r>
              <a:rPr kumimoji="1" lang="ja-JP" altLang="en-US" sz="1000" dirty="0" smtClean="0"/>
              <a:t>）」）</a:t>
            </a:r>
            <a:endParaRPr kumimoji="1" lang="ja-JP" altLang="en-US" sz="1000" dirty="0"/>
          </a:p>
        </p:txBody>
      </p:sp>
      <p:sp>
        <p:nvSpPr>
          <p:cNvPr id="8" name="テキスト ボックス 7"/>
          <p:cNvSpPr txBox="1"/>
          <p:nvPr/>
        </p:nvSpPr>
        <p:spPr>
          <a:xfrm>
            <a:off x="5978770" y="3005765"/>
            <a:ext cx="5196253" cy="3539430"/>
          </a:xfrm>
          <a:prstGeom prst="rect">
            <a:avLst/>
          </a:prstGeom>
          <a:noFill/>
          <a:ln>
            <a:solidFill>
              <a:schemeClr val="tx1"/>
            </a:solidFill>
          </a:ln>
        </p:spPr>
        <p:txBody>
          <a:bodyPr wrap="square" rtlCol="0">
            <a:spAutoFit/>
          </a:bodyPr>
          <a:lstStyle/>
          <a:p>
            <a:r>
              <a:rPr kumimoji="1" lang="ja-JP" altLang="en-US" sz="1400" b="1" u="sng" dirty="0" smtClean="0"/>
              <a:t>〇意見の尊重と幸福度</a:t>
            </a:r>
            <a:endParaRPr kumimoji="1" lang="en-US" altLang="ja-JP" sz="1400" b="1" u="sng" dirty="0" smtClean="0"/>
          </a:p>
          <a:p>
            <a:endParaRPr lang="en-US" altLang="ja-JP" sz="1400" b="1" dirty="0"/>
          </a:p>
          <a:p>
            <a:endParaRPr kumimoji="1" lang="en-US" altLang="ja-JP" sz="1400" b="1" dirty="0" smtClean="0"/>
          </a:p>
          <a:p>
            <a:endParaRPr lang="en-US" altLang="ja-JP" sz="1400" b="1" dirty="0"/>
          </a:p>
          <a:p>
            <a:endParaRPr kumimoji="1" lang="en-US" altLang="ja-JP" sz="1400" b="1" dirty="0" smtClean="0"/>
          </a:p>
          <a:p>
            <a:endParaRPr lang="en-US" altLang="ja-JP" sz="1400" b="1" dirty="0"/>
          </a:p>
          <a:p>
            <a:endParaRPr kumimoji="1" lang="en-US" altLang="ja-JP" sz="1400" b="1" dirty="0" smtClean="0"/>
          </a:p>
          <a:p>
            <a:endParaRPr lang="en-US" altLang="ja-JP" sz="1400" b="1" dirty="0"/>
          </a:p>
          <a:p>
            <a:endParaRPr kumimoji="1" lang="en-US" altLang="ja-JP" sz="1400" b="1" dirty="0" smtClean="0"/>
          </a:p>
          <a:p>
            <a:endParaRPr lang="en-US" altLang="ja-JP" sz="1400" b="1" dirty="0"/>
          </a:p>
          <a:p>
            <a:endParaRPr kumimoji="1" lang="en-US" altLang="ja-JP" sz="1400" b="1" dirty="0" smtClean="0"/>
          </a:p>
          <a:p>
            <a:endParaRPr lang="en-US" altLang="ja-JP" sz="1400" b="1" dirty="0"/>
          </a:p>
          <a:p>
            <a:endParaRPr kumimoji="1" lang="en-US" altLang="ja-JP" sz="1400" b="1" dirty="0" smtClean="0"/>
          </a:p>
          <a:p>
            <a:endParaRPr lang="en-US" altLang="ja-JP" sz="1400" b="1" dirty="0"/>
          </a:p>
          <a:p>
            <a:endParaRPr kumimoji="1" lang="en-US" altLang="ja-JP" sz="1400" b="1" dirty="0" smtClean="0"/>
          </a:p>
          <a:p>
            <a:endParaRPr kumimoji="1" lang="ja-JP" altLang="en-US" sz="1400" b="1" dirty="0"/>
          </a:p>
        </p:txBody>
      </p:sp>
      <p:sp>
        <p:nvSpPr>
          <p:cNvPr id="9" name="スライド番号プレースホルダー 8"/>
          <p:cNvSpPr>
            <a:spLocks noGrp="1"/>
          </p:cNvSpPr>
          <p:nvPr>
            <p:ph type="sldNum" sz="quarter" idx="12"/>
          </p:nvPr>
        </p:nvSpPr>
        <p:spPr>
          <a:xfrm>
            <a:off x="8866385" y="6345579"/>
            <a:ext cx="2743200" cy="365125"/>
          </a:xfrm>
        </p:spPr>
        <p:txBody>
          <a:bodyPr/>
          <a:lstStyle/>
          <a:p>
            <a:fld id="{FAB73214-55A3-4764-8B61-96A9A891D441}" type="slidenum">
              <a:rPr kumimoji="1" lang="ja-JP" altLang="en-US" smtClean="0"/>
              <a:t>5</a:t>
            </a:fld>
            <a:endParaRPr kumimoji="1" lang="ja-JP" altLang="en-US" dirty="0"/>
          </a:p>
        </p:txBody>
      </p:sp>
    </p:spTree>
    <p:extLst>
      <p:ext uri="{BB962C8B-B14F-4D97-AF65-F5344CB8AC3E}">
        <p14:creationId xmlns:p14="http://schemas.microsoft.com/office/powerpoint/2010/main" val="1994794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485" y="262243"/>
            <a:ext cx="10451124" cy="400110"/>
          </a:xfrm>
          <a:prstGeom prst="rect">
            <a:avLst/>
          </a:prstGeom>
          <a:solidFill>
            <a:schemeClr val="accent1">
              <a:lumMod val="20000"/>
              <a:lumOff val="80000"/>
            </a:schemeClr>
          </a:solidFill>
        </p:spPr>
        <p:txBody>
          <a:bodyPr wrap="square" rtlCol="0">
            <a:spAutoFit/>
          </a:bodyPr>
          <a:lstStyle/>
          <a:p>
            <a:r>
              <a:rPr lang="ja-JP" altLang="en-US" sz="2000" b="1" dirty="0"/>
              <a:t>（</a:t>
            </a:r>
            <a:r>
              <a:rPr lang="en-US" altLang="ja-JP" sz="2000" b="1" dirty="0"/>
              <a:t>2</a:t>
            </a:r>
            <a:r>
              <a:rPr lang="ja-JP" altLang="en-US" sz="2000" b="1" dirty="0"/>
              <a:t>）こども・若者の健やかな発達・育成を切れ目なく支援</a:t>
            </a:r>
            <a:endParaRPr kumimoji="1" lang="ja-JP" altLang="en-US" sz="2000" b="1" dirty="0"/>
          </a:p>
        </p:txBody>
      </p:sp>
      <p:sp>
        <p:nvSpPr>
          <p:cNvPr id="4" name="テキスト ボックス 3"/>
          <p:cNvSpPr txBox="1"/>
          <p:nvPr/>
        </p:nvSpPr>
        <p:spPr>
          <a:xfrm>
            <a:off x="360485" y="756139"/>
            <a:ext cx="10550769" cy="1754326"/>
          </a:xfrm>
          <a:prstGeom prst="rect">
            <a:avLst/>
          </a:prstGeom>
          <a:noFill/>
          <a:ln w="19050">
            <a:solidFill>
              <a:schemeClr val="tx1"/>
            </a:solidFill>
          </a:ln>
        </p:spPr>
        <p:txBody>
          <a:bodyPr wrap="square" rtlCol="0">
            <a:spAutoFit/>
          </a:bodyPr>
          <a:lstStyle/>
          <a:p>
            <a:r>
              <a:rPr lang="ja-JP" altLang="en-US" dirty="0" smtClean="0"/>
              <a:t>　</a:t>
            </a:r>
            <a:r>
              <a:rPr lang="ja-JP" altLang="en-US" b="1" dirty="0" smtClean="0"/>
              <a:t>乳幼児期</a:t>
            </a:r>
            <a:r>
              <a:rPr lang="ja-JP" altLang="en-US" b="1" dirty="0"/>
              <a:t>が生涯にわたる人格形成の基礎が培われる最も重要な時期であることを踏まえた上で、こどもの育ちについて十分理解し、一人一人の発達に応じた適切な保護者の関わりや質の高い教育・保育や子育て支援の安定的な提供を行うことを目指します。また、成長の基盤となる資質、能力を獲得できるよう確かな学力の向上、豊かな心、健やかな体を育成するとともに、安全に安心して過ごせる居場所を持ち、学びや遊びを通じて幸せな状態で成長し、自分らしく社会生活を営むことができるよう切れ目なく支援します。</a:t>
            </a:r>
            <a:endParaRPr kumimoji="1" lang="ja-JP" altLang="en-US" b="1" dirty="0"/>
          </a:p>
        </p:txBody>
      </p:sp>
      <p:pic>
        <p:nvPicPr>
          <p:cNvPr id="3" name="図 2"/>
          <p:cNvPicPr>
            <a:picLocks noChangeAspect="1"/>
          </p:cNvPicPr>
          <p:nvPr/>
        </p:nvPicPr>
        <p:blipFill>
          <a:blip r:embed="rId2"/>
          <a:stretch>
            <a:fillRect/>
          </a:stretch>
        </p:blipFill>
        <p:spPr>
          <a:xfrm>
            <a:off x="592615" y="2794024"/>
            <a:ext cx="3058635" cy="1392959"/>
          </a:xfrm>
          <a:prstGeom prst="rect">
            <a:avLst/>
          </a:prstGeom>
        </p:spPr>
      </p:pic>
      <p:sp>
        <p:nvSpPr>
          <p:cNvPr id="5" name="テキスト ボックス 4"/>
          <p:cNvSpPr txBox="1"/>
          <p:nvPr/>
        </p:nvSpPr>
        <p:spPr>
          <a:xfrm>
            <a:off x="360484" y="2506387"/>
            <a:ext cx="4998915" cy="1846659"/>
          </a:xfrm>
          <a:prstGeom prst="rect">
            <a:avLst/>
          </a:prstGeom>
          <a:noFill/>
          <a:ln w="3175">
            <a:solidFill>
              <a:schemeClr val="tx1"/>
            </a:solidFill>
          </a:ln>
        </p:spPr>
        <p:txBody>
          <a:bodyPr wrap="square" rtlCol="0">
            <a:spAutoFit/>
          </a:bodyPr>
          <a:lstStyle/>
          <a:p>
            <a:r>
              <a:rPr lang="ja-JP" altLang="en-US" sz="1200" b="1" u="sng" dirty="0" smtClean="0"/>
              <a:t>〇乳幼児期の脳の感受性</a:t>
            </a:r>
            <a:endParaRPr lang="en-US" altLang="ja-JP" sz="1200" b="1" u="sng" dirty="0" smtClean="0"/>
          </a:p>
          <a:p>
            <a:endParaRPr lang="en-US" altLang="ja-JP" sz="1000" b="1" dirty="0"/>
          </a:p>
          <a:p>
            <a:endParaRPr lang="en-US" altLang="ja-JP" sz="1000" b="1" dirty="0" smtClean="0"/>
          </a:p>
          <a:p>
            <a:endParaRPr lang="en-US" altLang="ja-JP" sz="1000" b="1" dirty="0"/>
          </a:p>
          <a:p>
            <a:endParaRPr lang="en-US" altLang="ja-JP" sz="1000" b="1" dirty="0" smtClean="0"/>
          </a:p>
          <a:p>
            <a:endParaRPr lang="en-US" altLang="ja-JP" sz="1000" b="1" dirty="0"/>
          </a:p>
          <a:p>
            <a:endParaRPr lang="en-US" altLang="ja-JP" sz="1000" b="1" dirty="0" smtClean="0"/>
          </a:p>
          <a:p>
            <a:endParaRPr lang="en-US" altLang="ja-JP" sz="1000" b="1" dirty="0"/>
          </a:p>
          <a:p>
            <a:endParaRPr lang="en-US" altLang="ja-JP" sz="1000" b="1" dirty="0" smtClean="0"/>
          </a:p>
          <a:p>
            <a:endParaRPr lang="en-US" altLang="ja-JP" sz="1000" b="1" dirty="0"/>
          </a:p>
          <a:p>
            <a:endParaRPr lang="en-US" altLang="ja-JP" sz="1000" b="1" dirty="0" smtClean="0"/>
          </a:p>
        </p:txBody>
      </p:sp>
      <p:sp>
        <p:nvSpPr>
          <p:cNvPr id="8" name="テキスト ボックス 7"/>
          <p:cNvSpPr txBox="1"/>
          <p:nvPr/>
        </p:nvSpPr>
        <p:spPr>
          <a:xfrm>
            <a:off x="5486095" y="2535367"/>
            <a:ext cx="5957088" cy="3970318"/>
          </a:xfrm>
          <a:prstGeom prst="rect">
            <a:avLst/>
          </a:prstGeom>
          <a:noFill/>
          <a:ln w="6350">
            <a:solidFill>
              <a:schemeClr val="tx1"/>
            </a:solidFill>
          </a:ln>
        </p:spPr>
        <p:txBody>
          <a:bodyPr wrap="square" rtlCol="0">
            <a:spAutoFit/>
          </a:bodyPr>
          <a:lstStyle/>
          <a:p>
            <a:r>
              <a:rPr kumimoji="1" lang="ja-JP" altLang="en-US" sz="1200" b="1" u="sng" dirty="0" smtClean="0"/>
              <a:t>〇子育てサービスの利用満足について</a:t>
            </a:r>
            <a:endParaRPr kumimoji="1" lang="en-US" altLang="ja-JP" sz="1200" b="1" u="sng"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smtClean="0"/>
          </a:p>
          <a:p>
            <a:endParaRPr kumimoji="1" lang="en-US" altLang="ja-JP" dirty="0" smtClean="0"/>
          </a:p>
          <a:p>
            <a:endParaRPr lang="en-US" altLang="ja-JP" dirty="0"/>
          </a:p>
          <a:p>
            <a:endParaRPr kumimoji="1" lang="en-US" altLang="ja-JP" dirty="0" smtClean="0"/>
          </a:p>
          <a:p>
            <a:endParaRPr kumimoji="1" lang="en-US" altLang="ja-JP" dirty="0" smtClean="0"/>
          </a:p>
          <a:p>
            <a:endParaRPr lang="en-US" altLang="ja-JP" dirty="0"/>
          </a:p>
          <a:p>
            <a:endParaRPr kumimoji="1" lang="ja-JP" altLang="en-US" dirty="0"/>
          </a:p>
        </p:txBody>
      </p:sp>
      <p:sp>
        <p:nvSpPr>
          <p:cNvPr id="10" name="テキスト ボックス 9"/>
          <p:cNvSpPr txBox="1"/>
          <p:nvPr/>
        </p:nvSpPr>
        <p:spPr>
          <a:xfrm>
            <a:off x="10001207" y="5901875"/>
            <a:ext cx="1327722" cy="553998"/>
          </a:xfrm>
          <a:prstGeom prst="rect">
            <a:avLst/>
          </a:prstGeom>
          <a:noFill/>
        </p:spPr>
        <p:txBody>
          <a:bodyPr wrap="square" rtlCol="0">
            <a:spAutoFit/>
          </a:bodyPr>
          <a:lstStyle/>
          <a:p>
            <a:r>
              <a:rPr kumimoji="1" lang="ja-JP" altLang="en-US" sz="1000" dirty="0" smtClean="0"/>
              <a:t>出典：和歌山県「</a:t>
            </a:r>
            <a:r>
              <a:rPr kumimoji="1" lang="en-US" altLang="ja-JP" sz="1000" dirty="0" smtClean="0"/>
              <a:t>R5</a:t>
            </a:r>
            <a:r>
              <a:rPr kumimoji="1" lang="ja-JP" altLang="en-US" sz="1000" dirty="0" smtClean="0"/>
              <a:t>結婚・子育て意識調査」</a:t>
            </a:r>
            <a:endParaRPr kumimoji="1" lang="ja-JP" altLang="en-US" sz="1000" dirty="0"/>
          </a:p>
        </p:txBody>
      </p:sp>
      <p:sp>
        <p:nvSpPr>
          <p:cNvPr id="12" name="テキスト ボックス 11"/>
          <p:cNvSpPr txBox="1"/>
          <p:nvPr/>
        </p:nvSpPr>
        <p:spPr>
          <a:xfrm>
            <a:off x="233787" y="4117516"/>
            <a:ext cx="5442455" cy="215444"/>
          </a:xfrm>
          <a:prstGeom prst="rect">
            <a:avLst/>
          </a:prstGeom>
          <a:noFill/>
        </p:spPr>
        <p:txBody>
          <a:bodyPr wrap="square" rtlCol="0">
            <a:spAutoFit/>
          </a:bodyPr>
          <a:lstStyle/>
          <a:p>
            <a:r>
              <a:rPr kumimoji="1" lang="ja-JP" altLang="en-US" sz="800" dirty="0" smtClean="0"/>
              <a:t>（出典：こども家庭庁令和</a:t>
            </a:r>
            <a:r>
              <a:rPr kumimoji="1" lang="en-US" altLang="ja-JP" sz="800" dirty="0" smtClean="0"/>
              <a:t>4</a:t>
            </a:r>
            <a:r>
              <a:rPr kumimoji="1" lang="ja-JP" altLang="en-US" sz="800" dirty="0" smtClean="0"/>
              <a:t>年</a:t>
            </a:r>
            <a:r>
              <a:rPr kumimoji="1" lang="en-US" altLang="ja-JP" sz="800" dirty="0" smtClean="0"/>
              <a:t>11</a:t>
            </a:r>
            <a:r>
              <a:rPr kumimoji="1" lang="ja-JP" altLang="en-US" sz="800" dirty="0" smtClean="0"/>
              <a:t>月</a:t>
            </a:r>
            <a:r>
              <a:rPr kumimoji="1" lang="en-US" altLang="ja-JP" sz="800" dirty="0" smtClean="0"/>
              <a:t>15</a:t>
            </a:r>
            <a:r>
              <a:rPr kumimoji="1" lang="ja-JP" altLang="en-US" sz="800" dirty="0" smtClean="0"/>
              <a:t>日「就学前のこどもの育ちに係る基本的な指針」に関する有識者懇談会）</a:t>
            </a:r>
            <a:endParaRPr kumimoji="1" lang="ja-JP" altLang="en-US" sz="800" dirty="0"/>
          </a:p>
        </p:txBody>
      </p:sp>
      <p:sp>
        <p:nvSpPr>
          <p:cNvPr id="13" name="テキスト ボックス 12"/>
          <p:cNvSpPr txBox="1"/>
          <p:nvPr/>
        </p:nvSpPr>
        <p:spPr>
          <a:xfrm>
            <a:off x="360483" y="4362839"/>
            <a:ext cx="4998915" cy="2339102"/>
          </a:xfrm>
          <a:prstGeom prst="rect">
            <a:avLst/>
          </a:prstGeom>
          <a:noFill/>
          <a:ln w="3175">
            <a:solidFill>
              <a:schemeClr val="tx1"/>
            </a:solidFill>
          </a:ln>
        </p:spPr>
        <p:txBody>
          <a:bodyPr wrap="square" rtlCol="0">
            <a:spAutoFit/>
          </a:bodyPr>
          <a:lstStyle/>
          <a:p>
            <a:r>
              <a:rPr lang="ja-JP" altLang="en-US" sz="1200" b="1" dirty="0" smtClean="0"/>
              <a:t>〇こどもの居場所と幸福度</a:t>
            </a:r>
            <a:endParaRPr lang="en-US" altLang="ja-JP" sz="1200" b="1" dirty="0" smtClean="0"/>
          </a:p>
          <a:p>
            <a:endParaRPr kumimoji="1" lang="en-US" altLang="ja-JP" sz="1400" b="1" dirty="0"/>
          </a:p>
          <a:p>
            <a:endParaRPr lang="en-US" altLang="ja-JP" sz="1400" b="1" dirty="0" smtClean="0"/>
          </a:p>
          <a:p>
            <a:endParaRPr kumimoji="1" lang="en-US" altLang="ja-JP" sz="1400" b="1" dirty="0"/>
          </a:p>
          <a:p>
            <a:endParaRPr lang="en-US" altLang="ja-JP" sz="1400" b="1" dirty="0" smtClean="0"/>
          </a:p>
          <a:p>
            <a:endParaRPr kumimoji="1" lang="en-US" altLang="ja-JP" sz="1400" b="1" dirty="0"/>
          </a:p>
          <a:p>
            <a:endParaRPr lang="en-US" altLang="ja-JP" sz="1400" b="1" dirty="0" smtClean="0"/>
          </a:p>
          <a:p>
            <a:endParaRPr kumimoji="1" lang="en-US" altLang="ja-JP" sz="1400" b="1" dirty="0"/>
          </a:p>
          <a:p>
            <a:endParaRPr lang="en-US" altLang="ja-JP" sz="1400" b="1" dirty="0" smtClean="0"/>
          </a:p>
          <a:p>
            <a:endParaRPr lang="en-US" altLang="ja-JP" sz="1000" b="1" dirty="0"/>
          </a:p>
          <a:p>
            <a:endParaRPr kumimoji="1" lang="en-US" altLang="ja-JP" sz="1000" b="1" dirty="0"/>
          </a:p>
        </p:txBody>
      </p:sp>
      <p:sp>
        <p:nvSpPr>
          <p:cNvPr id="14" name="テキスト ボックス 13"/>
          <p:cNvSpPr txBox="1"/>
          <p:nvPr/>
        </p:nvSpPr>
        <p:spPr>
          <a:xfrm>
            <a:off x="5176369" y="6607086"/>
            <a:ext cx="2822331" cy="246221"/>
          </a:xfrm>
          <a:prstGeom prst="rect">
            <a:avLst/>
          </a:prstGeom>
          <a:noFill/>
        </p:spPr>
        <p:txBody>
          <a:bodyPr wrap="square" rtlCol="0">
            <a:spAutoFit/>
          </a:bodyPr>
          <a:lstStyle/>
          <a:p>
            <a:r>
              <a:rPr kumimoji="1" lang="ja-JP" altLang="en-US" sz="1000" dirty="0" smtClean="0"/>
              <a:t>出典：和歌山県「</a:t>
            </a:r>
            <a:r>
              <a:rPr kumimoji="1" lang="en-US" altLang="ja-JP" sz="1000" dirty="0" smtClean="0"/>
              <a:t>R5</a:t>
            </a:r>
            <a:r>
              <a:rPr kumimoji="1" lang="ja-JP" altLang="en-US" sz="1000" dirty="0" smtClean="0"/>
              <a:t>子供の生活実態調査」</a:t>
            </a:r>
            <a:endParaRPr kumimoji="1" lang="ja-JP" altLang="en-US" sz="1000" dirty="0"/>
          </a:p>
        </p:txBody>
      </p:sp>
      <p:sp>
        <p:nvSpPr>
          <p:cNvPr id="6" name="スライド番号プレースホルダー 5"/>
          <p:cNvSpPr>
            <a:spLocks noGrp="1"/>
          </p:cNvSpPr>
          <p:nvPr>
            <p:ph type="sldNum" sz="quarter" idx="12"/>
          </p:nvPr>
        </p:nvSpPr>
        <p:spPr>
          <a:xfrm>
            <a:off x="11554454" y="6365072"/>
            <a:ext cx="442546" cy="365125"/>
          </a:xfrm>
        </p:spPr>
        <p:txBody>
          <a:bodyPr/>
          <a:lstStyle/>
          <a:p>
            <a:fld id="{FAB73214-55A3-4764-8B61-96A9A891D441}" type="slidenum">
              <a:rPr kumimoji="1" lang="ja-JP" altLang="en-US" smtClean="0"/>
              <a:t>6</a:t>
            </a:fld>
            <a:endParaRPr kumimoji="1" lang="ja-JP" altLang="en-US" dirty="0"/>
          </a:p>
        </p:txBody>
      </p:sp>
      <p:pic>
        <p:nvPicPr>
          <p:cNvPr id="16" name="図 15"/>
          <p:cNvPicPr>
            <a:picLocks noChangeAspect="1"/>
          </p:cNvPicPr>
          <p:nvPr/>
        </p:nvPicPr>
        <p:blipFill>
          <a:blip r:embed="rId3"/>
          <a:stretch>
            <a:fillRect/>
          </a:stretch>
        </p:blipFill>
        <p:spPr>
          <a:xfrm>
            <a:off x="373184" y="4597025"/>
            <a:ext cx="4935416" cy="2104916"/>
          </a:xfrm>
          <a:prstGeom prst="rect">
            <a:avLst/>
          </a:prstGeom>
        </p:spPr>
      </p:pic>
      <p:pic>
        <p:nvPicPr>
          <p:cNvPr id="17" name="図 16"/>
          <p:cNvPicPr>
            <a:picLocks noChangeAspect="1"/>
          </p:cNvPicPr>
          <p:nvPr/>
        </p:nvPicPr>
        <p:blipFill>
          <a:blip r:embed="rId4"/>
          <a:stretch>
            <a:fillRect/>
          </a:stretch>
        </p:blipFill>
        <p:spPr>
          <a:xfrm>
            <a:off x="5926899" y="2794024"/>
            <a:ext cx="2071802" cy="1726502"/>
          </a:xfrm>
          <a:prstGeom prst="rect">
            <a:avLst/>
          </a:prstGeom>
        </p:spPr>
      </p:pic>
      <p:pic>
        <p:nvPicPr>
          <p:cNvPr id="18" name="図 17"/>
          <p:cNvPicPr>
            <a:picLocks noChangeAspect="1"/>
          </p:cNvPicPr>
          <p:nvPr/>
        </p:nvPicPr>
        <p:blipFill>
          <a:blip r:embed="rId5"/>
          <a:stretch>
            <a:fillRect/>
          </a:stretch>
        </p:blipFill>
        <p:spPr>
          <a:xfrm>
            <a:off x="8625255" y="2794024"/>
            <a:ext cx="2039813" cy="1637700"/>
          </a:xfrm>
          <a:prstGeom prst="rect">
            <a:avLst/>
          </a:prstGeom>
        </p:spPr>
      </p:pic>
      <p:pic>
        <p:nvPicPr>
          <p:cNvPr id="19" name="図 18"/>
          <p:cNvPicPr>
            <a:picLocks noChangeAspect="1"/>
          </p:cNvPicPr>
          <p:nvPr/>
        </p:nvPicPr>
        <p:blipFill>
          <a:blip r:embed="rId6"/>
          <a:stretch>
            <a:fillRect/>
          </a:stretch>
        </p:blipFill>
        <p:spPr>
          <a:xfrm>
            <a:off x="6418385" y="4520526"/>
            <a:ext cx="3274398" cy="1935347"/>
          </a:xfrm>
          <a:prstGeom prst="rect">
            <a:avLst/>
          </a:prstGeom>
        </p:spPr>
      </p:pic>
    </p:spTree>
    <p:extLst>
      <p:ext uri="{BB962C8B-B14F-4D97-AF65-F5344CB8AC3E}">
        <p14:creationId xmlns:p14="http://schemas.microsoft.com/office/powerpoint/2010/main" val="1303231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4977" y="276897"/>
            <a:ext cx="10451124" cy="400110"/>
          </a:xfrm>
          <a:prstGeom prst="rect">
            <a:avLst/>
          </a:prstGeom>
          <a:solidFill>
            <a:schemeClr val="accent1">
              <a:lumMod val="20000"/>
              <a:lumOff val="80000"/>
            </a:schemeClr>
          </a:solidFill>
        </p:spPr>
        <p:txBody>
          <a:bodyPr wrap="square" rtlCol="0">
            <a:spAutoFit/>
          </a:bodyPr>
          <a:lstStyle/>
          <a:p>
            <a:r>
              <a:rPr lang="ja-JP" altLang="en-US" sz="2000" b="1" dirty="0"/>
              <a:t>（</a:t>
            </a:r>
            <a:r>
              <a:rPr lang="en-US" altLang="ja-JP" sz="2000" b="1" dirty="0"/>
              <a:t>3</a:t>
            </a:r>
            <a:r>
              <a:rPr lang="ja-JP" altLang="en-US" sz="2000" b="1" dirty="0"/>
              <a:t>） 全てのこども・若者やその世帯を対象とした良好な成育環境の確保</a:t>
            </a:r>
            <a:endParaRPr kumimoji="1" lang="ja-JP" altLang="en-US" sz="2000" b="1" dirty="0"/>
          </a:p>
        </p:txBody>
      </p:sp>
      <p:sp>
        <p:nvSpPr>
          <p:cNvPr id="3" name="テキスト ボックス 2"/>
          <p:cNvSpPr txBox="1"/>
          <p:nvPr/>
        </p:nvSpPr>
        <p:spPr>
          <a:xfrm>
            <a:off x="360485" y="756139"/>
            <a:ext cx="10550769" cy="1477328"/>
          </a:xfrm>
          <a:prstGeom prst="rect">
            <a:avLst/>
          </a:prstGeom>
          <a:noFill/>
          <a:ln w="19050">
            <a:solidFill>
              <a:schemeClr val="tx1"/>
            </a:solidFill>
          </a:ln>
        </p:spPr>
        <p:txBody>
          <a:bodyPr wrap="square" rtlCol="0">
            <a:spAutoFit/>
          </a:bodyPr>
          <a:lstStyle/>
          <a:p>
            <a:r>
              <a:rPr lang="ja-JP" altLang="en-US" dirty="0" smtClean="0"/>
              <a:t>　</a:t>
            </a:r>
            <a:r>
              <a:rPr lang="ja-JP" altLang="en-US" b="1" dirty="0" smtClean="0"/>
              <a:t>障害、疾病、虐待、貧困、家族の状況その他の事情により社会的な支援の必要性が高いこども・若者やその家族を含め、全てのこども・若者や世帯を対象とし、居住する地域や社会的状況、経済的状況など、こども・若者や保護者を取り巻く環境が変わった場合でも、切れ目なくこども・若者の成長を支える環境づくりを進めます。このような良好な成育環境を確保するため、貧困と格差の解消に取り組みます。</a:t>
            </a:r>
            <a:endParaRPr kumimoji="1" lang="ja-JP" altLang="en-US" b="1" dirty="0"/>
          </a:p>
        </p:txBody>
      </p:sp>
      <p:pic>
        <p:nvPicPr>
          <p:cNvPr id="4" name="図 3"/>
          <p:cNvPicPr>
            <a:picLocks noChangeAspect="1"/>
          </p:cNvPicPr>
          <p:nvPr/>
        </p:nvPicPr>
        <p:blipFill>
          <a:blip r:embed="rId2"/>
          <a:stretch>
            <a:fillRect/>
          </a:stretch>
        </p:blipFill>
        <p:spPr>
          <a:xfrm>
            <a:off x="595909" y="3165598"/>
            <a:ext cx="4023388" cy="1364055"/>
          </a:xfrm>
          <a:prstGeom prst="rect">
            <a:avLst/>
          </a:prstGeom>
        </p:spPr>
      </p:pic>
      <p:pic>
        <p:nvPicPr>
          <p:cNvPr id="5" name="図 4"/>
          <p:cNvPicPr>
            <a:picLocks noChangeAspect="1"/>
          </p:cNvPicPr>
          <p:nvPr/>
        </p:nvPicPr>
        <p:blipFill>
          <a:blip r:embed="rId3"/>
          <a:stretch>
            <a:fillRect/>
          </a:stretch>
        </p:blipFill>
        <p:spPr>
          <a:xfrm>
            <a:off x="595909" y="4722058"/>
            <a:ext cx="4906257" cy="1109395"/>
          </a:xfrm>
          <a:prstGeom prst="rect">
            <a:avLst/>
          </a:prstGeom>
        </p:spPr>
      </p:pic>
      <p:sp>
        <p:nvSpPr>
          <p:cNvPr id="6" name="テキスト ボックス 5"/>
          <p:cNvSpPr txBox="1"/>
          <p:nvPr/>
        </p:nvSpPr>
        <p:spPr>
          <a:xfrm>
            <a:off x="376250" y="2483676"/>
            <a:ext cx="5141682" cy="3539430"/>
          </a:xfrm>
          <a:prstGeom prst="rect">
            <a:avLst/>
          </a:prstGeom>
          <a:noFill/>
          <a:ln>
            <a:solidFill>
              <a:schemeClr val="tx1"/>
            </a:solidFill>
          </a:ln>
        </p:spPr>
        <p:txBody>
          <a:bodyPr wrap="square" rtlCol="0">
            <a:spAutoFit/>
          </a:bodyPr>
          <a:lstStyle/>
          <a:p>
            <a:r>
              <a:rPr kumimoji="1" lang="ja-JP" altLang="en-US" sz="1600" dirty="0" smtClean="0"/>
              <a:t>〇和歌山県内における児童虐待相談の状況</a:t>
            </a:r>
            <a:endParaRPr kumimoji="1"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kumimoji="1" lang="ja-JP" altLang="en-US" sz="1600" dirty="0"/>
          </a:p>
        </p:txBody>
      </p:sp>
      <p:pic>
        <p:nvPicPr>
          <p:cNvPr id="7" name="図 6"/>
          <p:cNvPicPr>
            <a:picLocks noChangeAspect="1"/>
          </p:cNvPicPr>
          <p:nvPr/>
        </p:nvPicPr>
        <p:blipFill>
          <a:blip r:embed="rId4"/>
          <a:stretch>
            <a:fillRect/>
          </a:stretch>
        </p:blipFill>
        <p:spPr>
          <a:xfrm>
            <a:off x="6191423" y="2615292"/>
            <a:ext cx="4034031" cy="3808707"/>
          </a:xfrm>
          <a:prstGeom prst="rect">
            <a:avLst/>
          </a:prstGeom>
        </p:spPr>
      </p:pic>
      <p:sp>
        <p:nvSpPr>
          <p:cNvPr id="8" name="テキスト ボックス 7"/>
          <p:cNvSpPr txBox="1"/>
          <p:nvPr/>
        </p:nvSpPr>
        <p:spPr>
          <a:xfrm>
            <a:off x="5707428" y="2269015"/>
            <a:ext cx="5141682" cy="4401205"/>
          </a:xfrm>
          <a:prstGeom prst="rect">
            <a:avLst/>
          </a:prstGeom>
          <a:noFill/>
          <a:ln>
            <a:solidFill>
              <a:schemeClr val="tx1"/>
            </a:solidFill>
          </a:ln>
        </p:spPr>
        <p:txBody>
          <a:bodyPr wrap="square" rtlCol="0">
            <a:spAutoFit/>
          </a:bodyPr>
          <a:lstStyle/>
          <a:p>
            <a:r>
              <a:rPr kumimoji="1" lang="ja-JP" altLang="en-US" sz="1600" dirty="0" smtClean="0"/>
              <a:t>〇和歌山県のこどもの貧困率</a:t>
            </a:r>
            <a:endParaRPr kumimoji="1" lang="en-US" altLang="ja-JP" sz="1600" dirty="0" smtClean="0"/>
          </a:p>
          <a:p>
            <a:endParaRPr kumimoji="1" lang="en-US" altLang="ja-JP" sz="1600" dirty="0" smtClean="0"/>
          </a:p>
          <a:p>
            <a:endParaRPr lang="en-US" altLang="ja-JP" sz="1600" dirty="0"/>
          </a:p>
          <a:p>
            <a:endParaRPr kumimoji="1" lang="en-US" altLang="ja-JP" sz="1600" dirty="0" smtClean="0"/>
          </a:p>
          <a:p>
            <a:endParaRPr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600" dirty="0"/>
          </a:p>
          <a:p>
            <a:endParaRPr lang="en-US" altLang="ja-JP" sz="1200" dirty="0" smtClean="0"/>
          </a:p>
          <a:p>
            <a:endParaRPr kumimoji="1" lang="en-US" altLang="ja-JP" sz="1200" dirty="0" smtClean="0"/>
          </a:p>
        </p:txBody>
      </p:sp>
      <p:sp>
        <p:nvSpPr>
          <p:cNvPr id="9" name="テキスト ボックス 8"/>
          <p:cNvSpPr txBox="1"/>
          <p:nvPr/>
        </p:nvSpPr>
        <p:spPr>
          <a:xfrm>
            <a:off x="8299053" y="6423999"/>
            <a:ext cx="2822331" cy="246221"/>
          </a:xfrm>
          <a:prstGeom prst="rect">
            <a:avLst/>
          </a:prstGeom>
          <a:noFill/>
        </p:spPr>
        <p:txBody>
          <a:bodyPr wrap="square" rtlCol="0">
            <a:spAutoFit/>
          </a:bodyPr>
          <a:lstStyle/>
          <a:p>
            <a:r>
              <a:rPr kumimoji="1" lang="ja-JP" altLang="en-US" sz="1000" dirty="0" smtClean="0"/>
              <a:t>出典：和歌山県「</a:t>
            </a:r>
            <a:r>
              <a:rPr kumimoji="1" lang="en-US" altLang="ja-JP" sz="1000" dirty="0" smtClean="0"/>
              <a:t>R5</a:t>
            </a:r>
            <a:r>
              <a:rPr kumimoji="1" lang="ja-JP" altLang="en-US" sz="1000" dirty="0" smtClean="0"/>
              <a:t>子供の生活実態調査」</a:t>
            </a:r>
            <a:endParaRPr kumimoji="1" lang="ja-JP" altLang="en-US" sz="1000" dirty="0"/>
          </a:p>
        </p:txBody>
      </p:sp>
      <p:sp>
        <p:nvSpPr>
          <p:cNvPr id="10" name="スライド番号プレースホルダー 9"/>
          <p:cNvSpPr>
            <a:spLocks noGrp="1"/>
          </p:cNvSpPr>
          <p:nvPr>
            <p:ph type="sldNum" sz="quarter" idx="12"/>
          </p:nvPr>
        </p:nvSpPr>
        <p:spPr/>
        <p:txBody>
          <a:bodyPr/>
          <a:lstStyle/>
          <a:p>
            <a:fld id="{FAB73214-55A3-4764-8B61-96A9A891D441}" type="slidenum">
              <a:rPr kumimoji="1" lang="ja-JP" altLang="en-US" smtClean="0"/>
              <a:t>7</a:t>
            </a:fld>
            <a:endParaRPr kumimoji="1" lang="ja-JP" altLang="en-US"/>
          </a:p>
        </p:txBody>
      </p:sp>
    </p:spTree>
    <p:extLst>
      <p:ext uri="{BB962C8B-B14F-4D97-AF65-F5344CB8AC3E}">
        <p14:creationId xmlns:p14="http://schemas.microsoft.com/office/powerpoint/2010/main" val="1413416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8939" y="330413"/>
            <a:ext cx="10451124" cy="400110"/>
          </a:xfrm>
          <a:prstGeom prst="rect">
            <a:avLst/>
          </a:prstGeom>
          <a:solidFill>
            <a:schemeClr val="accent1">
              <a:lumMod val="20000"/>
              <a:lumOff val="80000"/>
            </a:schemeClr>
          </a:solidFill>
        </p:spPr>
        <p:txBody>
          <a:bodyPr wrap="square" rtlCol="0">
            <a:spAutoFit/>
          </a:bodyPr>
          <a:lstStyle/>
          <a:p>
            <a:r>
              <a:rPr lang="ja-JP" altLang="en-US" sz="2000" b="1" dirty="0"/>
              <a:t>（</a:t>
            </a:r>
            <a:r>
              <a:rPr lang="en-US" altLang="ja-JP" sz="2000" b="1" dirty="0"/>
              <a:t>4</a:t>
            </a:r>
            <a:r>
              <a:rPr lang="ja-JP" altLang="en-US" sz="2000" b="1" dirty="0"/>
              <a:t>）社会全体でこども・若者や子育てを支援</a:t>
            </a:r>
            <a:endParaRPr kumimoji="1" lang="ja-JP" altLang="en-US" sz="2000" b="1" dirty="0"/>
          </a:p>
        </p:txBody>
      </p:sp>
      <p:sp>
        <p:nvSpPr>
          <p:cNvPr id="3" name="テキスト ボックス 2"/>
          <p:cNvSpPr txBox="1"/>
          <p:nvPr/>
        </p:nvSpPr>
        <p:spPr>
          <a:xfrm>
            <a:off x="436686" y="835270"/>
            <a:ext cx="10313377" cy="2308324"/>
          </a:xfrm>
          <a:prstGeom prst="rect">
            <a:avLst/>
          </a:prstGeom>
          <a:noFill/>
          <a:ln w="19050">
            <a:solidFill>
              <a:schemeClr val="tx1"/>
            </a:solidFill>
          </a:ln>
        </p:spPr>
        <p:txBody>
          <a:bodyPr wrap="square" rtlCol="0">
            <a:spAutoFit/>
          </a:bodyPr>
          <a:lstStyle/>
          <a:p>
            <a:r>
              <a:rPr lang="ja-JP" altLang="en-US" dirty="0" smtClean="0"/>
              <a:t>　</a:t>
            </a:r>
            <a:r>
              <a:rPr lang="ja-JP" altLang="en-US" b="1" dirty="0" smtClean="0"/>
              <a:t>こども</a:t>
            </a:r>
            <a:r>
              <a:rPr lang="ja-JP" altLang="en-US" b="1" dirty="0"/>
              <a:t>・若者の健やかな育ちと子育てを支えることは、こども・若者や保護者の幸せにつながることはもとより、将来の社会の担い手の育成の基礎となる重要なものであることから、社会のすべての構成員が、こども・子育て支援の重要性に対する関心や理解を深め、すべてのこども・若者が健やかに成長できる社会の実現を目指します。</a:t>
            </a:r>
          </a:p>
          <a:p>
            <a:r>
              <a:rPr lang="ja-JP" altLang="en-US" b="1" dirty="0"/>
              <a:t>本来、子育てとは、日々成長するこどもの姿に感動しながら、親もまた親として成長することに大きな喜びや生き甲斐をもたらす営みです。負担や不安、孤立感を抱えながら子育てを行っている人々が増加していることを踏まえ、親が親として、その責任を果たしながらも、一方で子育ての喜びを享受することができるよう、社会全体で、親の育ちの過程を支援します。</a:t>
            </a:r>
            <a:endParaRPr kumimoji="1" lang="ja-JP" altLang="en-US" b="1" dirty="0"/>
          </a:p>
        </p:txBody>
      </p:sp>
      <p:sp>
        <p:nvSpPr>
          <p:cNvPr id="5" name="テキスト ボックス 4"/>
          <p:cNvSpPr txBox="1"/>
          <p:nvPr/>
        </p:nvSpPr>
        <p:spPr>
          <a:xfrm>
            <a:off x="2101361" y="6517213"/>
            <a:ext cx="2822331" cy="246221"/>
          </a:xfrm>
          <a:prstGeom prst="rect">
            <a:avLst/>
          </a:prstGeom>
          <a:noFill/>
        </p:spPr>
        <p:txBody>
          <a:bodyPr wrap="square" rtlCol="0">
            <a:spAutoFit/>
          </a:bodyPr>
          <a:lstStyle/>
          <a:p>
            <a:r>
              <a:rPr kumimoji="1" lang="ja-JP" altLang="en-US" sz="1000" dirty="0" smtClean="0"/>
              <a:t>出典：和歌山県「</a:t>
            </a:r>
            <a:r>
              <a:rPr kumimoji="1" lang="en-US" altLang="ja-JP" sz="1000" dirty="0" smtClean="0"/>
              <a:t>R5</a:t>
            </a:r>
            <a:r>
              <a:rPr kumimoji="1" lang="ja-JP" altLang="en-US" sz="1000" dirty="0" smtClean="0"/>
              <a:t>結婚・子育て意識調査」</a:t>
            </a:r>
            <a:endParaRPr kumimoji="1" lang="ja-JP" altLang="en-US" sz="1000" dirty="0"/>
          </a:p>
        </p:txBody>
      </p:sp>
      <p:sp>
        <p:nvSpPr>
          <p:cNvPr id="6" name="テキスト ボックス 5"/>
          <p:cNvSpPr txBox="1"/>
          <p:nvPr/>
        </p:nvSpPr>
        <p:spPr>
          <a:xfrm>
            <a:off x="5143500" y="3291520"/>
            <a:ext cx="5606563" cy="1538883"/>
          </a:xfrm>
          <a:prstGeom prst="rect">
            <a:avLst/>
          </a:prstGeom>
          <a:noFill/>
          <a:ln>
            <a:solidFill>
              <a:schemeClr val="tx1"/>
            </a:solidFill>
          </a:ln>
        </p:spPr>
        <p:txBody>
          <a:bodyPr wrap="square" rtlCol="0">
            <a:spAutoFit/>
          </a:bodyPr>
          <a:lstStyle/>
          <a:p>
            <a:r>
              <a:rPr kumimoji="1" lang="ja-JP" altLang="en-US" sz="1400" b="1" u="sng" dirty="0" smtClean="0"/>
              <a:t>〇子育てにおける周囲や社会環境に期待することはあるか。</a:t>
            </a:r>
            <a:endParaRPr kumimoji="1" lang="en-US" altLang="ja-JP" sz="1400" b="1" u="sng" dirty="0" smtClean="0"/>
          </a:p>
          <a:p>
            <a:endParaRPr lang="en-US" altLang="ja-JP" sz="1200" dirty="0"/>
          </a:p>
          <a:p>
            <a:r>
              <a:rPr lang="ja-JP" altLang="en-US" sz="1200" dirty="0" smtClean="0"/>
              <a:t>・社会で子育てをする風潮（</a:t>
            </a:r>
            <a:r>
              <a:rPr lang="en-US" altLang="ja-JP" sz="1200" dirty="0" smtClean="0"/>
              <a:t>43.1</a:t>
            </a:r>
            <a:r>
              <a:rPr lang="ja-JP" altLang="en-US" sz="1200" dirty="0" smtClean="0"/>
              <a:t>％）</a:t>
            </a:r>
            <a:endParaRPr lang="en-US" altLang="ja-JP" sz="1200" dirty="0" smtClean="0"/>
          </a:p>
          <a:p>
            <a:r>
              <a:rPr kumimoji="1" lang="ja-JP" altLang="en-US" sz="1200" dirty="0" smtClean="0"/>
              <a:t>・子供連れを迷惑がらないこと（</a:t>
            </a:r>
            <a:r>
              <a:rPr kumimoji="1" lang="en-US" altLang="ja-JP" sz="1200" dirty="0" smtClean="0"/>
              <a:t>44.5</a:t>
            </a:r>
            <a:r>
              <a:rPr kumimoji="1" lang="ja-JP" altLang="en-US" sz="1200" dirty="0" smtClean="0"/>
              <a:t>％）</a:t>
            </a:r>
            <a:endParaRPr kumimoji="1" lang="en-US" altLang="ja-JP" sz="1200" dirty="0" smtClean="0"/>
          </a:p>
          <a:p>
            <a:r>
              <a:rPr lang="ja-JP" altLang="en-US" sz="1200" dirty="0" smtClean="0"/>
              <a:t>・子育ての大変さへの理解（</a:t>
            </a:r>
            <a:r>
              <a:rPr lang="en-US" altLang="ja-JP" sz="1200" dirty="0" smtClean="0"/>
              <a:t>53.9</a:t>
            </a:r>
            <a:r>
              <a:rPr lang="ja-JP" altLang="en-US" sz="1200" dirty="0" smtClean="0"/>
              <a:t>％）</a:t>
            </a:r>
            <a:endParaRPr lang="en-US" altLang="ja-JP" sz="1200" dirty="0" smtClean="0"/>
          </a:p>
          <a:p>
            <a:r>
              <a:rPr kumimoji="1" lang="ja-JP" altLang="en-US" sz="1200" dirty="0" smtClean="0"/>
              <a:t>・子育て当事者の社会的な受入れ（社会からの孤立回避）（</a:t>
            </a:r>
            <a:r>
              <a:rPr kumimoji="1" lang="en-US" altLang="ja-JP" sz="1200" dirty="0" smtClean="0"/>
              <a:t>28.1</a:t>
            </a:r>
            <a:r>
              <a:rPr kumimoji="1" lang="ja-JP" altLang="en-US" sz="1200" dirty="0" smtClean="0"/>
              <a:t>％）</a:t>
            </a:r>
            <a:endParaRPr kumimoji="1" lang="en-US" altLang="ja-JP" sz="1200" dirty="0" smtClean="0"/>
          </a:p>
          <a:p>
            <a:r>
              <a:rPr lang="ja-JP" altLang="en-US" sz="1000" dirty="0" smtClean="0"/>
              <a:t>　</a:t>
            </a:r>
            <a:endParaRPr lang="en-US" altLang="ja-JP" sz="1000" dirty="0" smtClean="0"/>
          </a:p>
          <a:p>
            <a:r>
              <a:rPr lang="ja-JP" altLang="en-US" sz="1000" dirty="0"/>
              <a:t>　</a:t>
            </a:r>
            <a:r>
              <a:rPr lang="ja-JP" altLang="en-US" sz="1000" dirty="0" smtClean="0"/>
              <a:t>　出典：和歌山県「</a:t>
            </a:r>
            <a:r>
              <a:rPr lang="en-US" altLang="ja-JP" sz="1000" dirty="0" smtClean="0"/>
              <a:t>R5</a:t>
            </a:r>
            <a:r>
              <a:rPr lang="ja-JP" altLang="en-US" sz="1000" dirty="0" smtClean="0"/>
              <a:t>結婚・子育て意識調査」</a:t>
            </a:r>
            <a:endParaRPr kumimoji="1" lang="ja-JP" altLang="en-US" sz="1000" dirty="0"/>
          </a:p>
        </p:txBody>
      </p:sp>
      <p:sp>
        <p:nvSpPr>
          <p:cNvPr id="7" name="テキスト ボックス 6"/>
          <p:cNvSpPr txBox="1"/>
          <p:nvPr/>
        </p:nvSpPr>
        <p:spPr>
          <a:xfrm>
            <a:off x="436686" y="3248341"/>
            <a:ext cx="4487006" cy="3570208"/>
          </a:xfrm>
          <a:prstGeom prst="rect">
            <a:avLst/>
          </a:prstGeom>
          <a:noFill/>
          <a:ln>
            <a:solidFill>
              <a:schemeClr val="tx1"/>
            </a:solidFill>
          </a:ln>
        </p:spPr>
        <p:txBody>
          <a:bodyPr wrap="square" rtlCol="0">
            <a:spAutoFit/>
          </a:bodyPr>
          <a:lstStyle/>
          <a:p>
            <a:r>
              <a:rPr lang="ja-JP" altLang="en-US" sz="1400" b="1" u="sng" dirty="0"/>
              <a:t>〇あなたは日本の社会は結婚、妊娠、子供・子育てにやさしい社会だと</a:t>
            </a:r>
            <a:r>
              <a:rPr lang="ja-JP" altLang="en-US" sz="1400" b="1" u="sng" dirty="0" smtClean="0"/>
              <a:t>思うか。</a:t>
            </a:r>
            <a:endParaRPr lang="en-US" altLang="ja-JP" sz="1400" b="1" u="sng" dirty="0" smtClean="0"/>
          </a:p>
          <a:p>
            <a:endParaRPr kumimoji="1" lang="en-US" altLang="ja-JP" sz="1400" dirty="0" smtClean="0"/>
          </a:p>
          <a:p>
            <a:endParaRPr lang="en-US" altLang="ja-JP" sz="1400" dirty="0"/>
          </a:p>
          <a:p>
            <a:endParaRPr kumimoji="1" lang="en-US" altLang="ja-JP" sz="1400" dirty="0" smtClean="0"/>
          </a:p>
          <a:p>
            <a:endParaRPr lang="en-US" altLang="ja-JP" sz="1400" dirty="0"/>
          </a:p>
          <a:p>
            <a:endParaRPr kumimoji="1" lang="en-US" altLang="ja-JP" sz="1600" dirty="0" smtClean="0"/>
          </a:p>
          <a:p>
            <a:endParaRPr lang="en-US" altLang="ja-JP" sz="1600" dirty="0"/>
          </a:p>
          <a:p>
            <a:endParaRPr kumimoji="1" lang="en-US" altLang="ja-JP" sz="1600" dirty="0" smtClean="0"/>
          </a:p>
          <a:p>
            <a:endParaRPr lang="en-US" altLang="ja-JP" sz="1600" dirty="0"/>
          </a:p>
          <a:p>
            <a:endParaRPr kumimoji="1" lang="en-US" altLang="ja-JP" sz="1600" dirty="0" smtClean="0"/>
          </a:p>
          <a:p>
            <a:endParaRPr lang="en-US" altLang="ja-JP" sz="1600" dirty="0"/>
          </a:p>
          <a:p>
            <a:endParaRPr lang="en-US" altLang="ja-JP" sz="1600" dirty="0"/>
          </a:p>
          <a:p>
            <a:endParaRPr lang="en-US" altLang="ja-JP" sz="1000" dirty="0"/>
          </a:p>
          <a:p>
            <a:endParaRPr kumimoji="1" lang="en-US" altLang="ja-JP" sz="1000" dirty="0" smtClean="0"/>
          </a:p>
          <a:p>
            <a:endParaRPr kumimoji="1" lang="en-US" altLang="ja-JP" sz="1000" dirty="0" smtClean="0"/>
          </a:p>
        </p:txBody>
      </p:sp>
      <p:pic>
        <p:nvPicPr>
          <p:cNvPr id="8" name="図 7"/>
          <p:cNvPicPr>
            <a:picLocks noChangeAspect="1"/>
          </p:cNvPicPr>
          <p:nvPr/>
        </p:nvPicPr>
        <p:blipFill>
          <a:blip r:embed="rId2"/>
          <a:stretch>
            <a:fillRect/>
          </a:stretch>
        </p:blipFill>
        <p:spPr>
          <a:xfrm>
            <a:off x="1215665" y="3709725"/>
            <a:ext cx="2929047" cy="2752374"/>
          </a:xfrm>
          <a:prstGeom prst="rect">
            <a:avLst/>
          </a:prstGeom>
        </p:spPr>
      </p:pic>
      <p:sp>
        <p:nvSpPr>
          <p:cNvPr id="4" name="スライド番号プレースホルダー 3"/>
          <p:cNvSpPr>
            <a:spLocks noGrp="1"/>
          </p:cNvSpPr>
          <p:nvPr>
            <p:ph type="sldNum" sz="quarter" idx="12"/>
          </p:nvPr>
        </p:nvSpPr>
        <p:spPr/>
        <p:txBody>
          <a:bodyPr/>
          <a:lstStyle/>
          <a:p>
            <a:fld id="{FAB73214-55A3-4764-8B61-96A9A891D441}" type="slidenum">
              <a:rPr kumimoji="1" lang="ja-JP" altLang="en-US" smtClean="0"/>
              <a:t>8</a:t>
            </a:fld>
            <a:endParaRPr kumimoji="1" lang="ja-JP" altLang="en-US"/>
          </a:p>
        </p:txBody>
      </p:sp>
    </p:spTree>
    <p:extLst>
      <p:ext uri="{BB962C8B-B14F-4D97-AF65-F5344CB8AC3E}">
        <p14:creationId xmlns:p14="http://schemas.microsoft.com/office/powerpoint/2010/main" val="2106856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4607</Words>
  <Application>Microsoft Office PowerPoint</Application>
  <PresentationFormat>ワイド画面</PresentationFormat>
  <Paragraphs>454</Paragraphs>
  <Slides>17</Slides>
  <Notes>4</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17</vt:i4>
      </vt:variant>
    </vt:vector>
  </HeadingPairs>
  <TitlesOfParts>
    <vt:vector size="32" baseType="lpstr">
      <vt:lpstr>HG丸ｺﾞｼｯｸM-PRO</vt:lpstr>
      <vt:lpstr>Meiryo UI</vt:lpstr>
      <vt:lpstr>ＭＳ Ｐゴシック</vt:lpstr>
      <vt:lpstr>ＭＳ Ｐ明朝</vt:lpstr>
      <vt:lpstr>メイリオ</vt:lpstr>
      <vt:lpstr>游ゴシック</vt:lpstr>
      <vt:lpstr>游ゴシック Light</vt:lpstr>
      <vt:lpstr>游明朝 Light</vt:lpstr>
      <vt:lpstr>Arial</vt:lpstr>
      <vt:lpstr>Calibri</vt:lpstr>
      <vt:lpstr>Times New Roman</vt:lpstr>
      <vt:lpstr>Trebuchet MS</vt:lpstr>
      <vt:lpstr>Wingdings 3</vt:lpstr>
      <vt:lpstr>Office テーマ</vt:lpstr>
      <vt:lpstr>ファセット</vt:lpstr>
      <vt:lpstr>和歌山県こども計画の 基本理念、基本方針について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Wakayama Prefecture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126497</dc:creator>
  <cp:lastModifiedBy>126497</cp:lastModifiedBy>
  <cp:revision>73</cp:revision>
  <cp:lastPrinted>2024-05-31T02:39:43Z</cp:lastPrinted>
  <dcterms:created xsi:type="dcterms:W3CDTF">2024-05-21T09:48:53Z</dcterms:created>
  <dcterms:modified xsi:type="dcterms:W3CDTF">2024-05-31T02:40:44Z</dcterms:modified>
</cp:coreProperties>
</file>