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60" r:id="rId1"/>
  </p:sldMasterIdLst>
  <p:notesMasterIdLst>
    <p:notesMasterId r:id="rId13"/>
  </p:notesMasterIdLst>
  <p:handoutMasterIdLst>
    <p:handoutMasterId r:id="rId14"/>
  </p:handoutMasterIdLst>
  <p:sldIdLst>
    <p:sldId id="269" r:id="rId2"/>
    <p:sldId id="273" r:id="rId3"/>
    <p:sldId id="274" r:id="rId4"/>
    <p:sldId id="275" r:id="rId5"/>
    <p:sldId id="280" r:id="rId6"/>
    <p:sldId id="288" r:id="rId7"/>
    <p:sldId id="289" r:id="rId8"/>
    <p:sldId id="290" r:id="rId9"/>
    <p:sldId id="291" r:id="rId10"/>
    <p:sldId id="292" r:id="rId11"/>
    <p:sldId id="294"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FF00"/>
    <a:srgbClr val="FF99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50" autoAdjust="0"/>
    <p:restoredTop sz="94660"/>
  </p:normalViewPr>
  <p:slideViewPr>
    <p:cSldViewPr>
      <p:cViewPr varScale="1">
        <p:scale>
          <a:sx n="80" d="100"/>
          <a:sy n="80" d="100"/>
        </p:scale>
        <p:origin x="33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50263" cy="498475"/>
          </a:xfrm>
          <a:prstGeom prst="rect">
            <a:avLst/>
          </a:prstGeom>
        </p:spPr>
        <p:txBody>
          <a:bodyPr vert="horz" lIns="91443" tIns="45721" rIns="91443" bIns="4572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9" y="1"/>
            <a:ext cx="2950263" cy="498475"/>
          </a:xfrm>
          <a:prstGeom prst="rect">
            <a:avLst/>
          </a:prstGeom>
        </p:spPr>
        <p:txBody>
          <a:bodyPr vert="horz" lIns="91443" tIns="45721" rIns="91443" bIns="45721" rtlCol="0"/>
          <a:lstStyle>
            <a:lvl1pPr algn="r">
              <a:defRPr sz="1200"/>
            </a:lvl1pPr>
          </a:lstStyle>
          <a:p>
            <a:fld id="{EECCE4AB-4E9F-45E1-85FD-EA9ADF267E79}" type="datetimeFigureOut">
              <a:rPr kumimoji="1" lang="ja-JP" altLang="en-US" smtClean="0"/>
              <a:t>2024/8/14</a:t>
            </a:fld>
            <a:endParaRPr kumimoji="1" lang="ja-JP" altLang="en-US"/>
          </a:p>
        </p:txBody>
      </p:sp>
      <p:sp>
        <p:nvSpPr>
          <p:cNvPr id="4" name="フッター プレースホルダー 3"/>
          <p:cNvSpPr>
            <a:spLocks noGrp="1"/>
          </p:cNvSpPr>
          <p:nvPr>
            <p:ph type="ftr" sz="quarter" idx="2"/>
          </p:nvPr>
        </p:nvSpPr>
        <p:spPr>
          <a:xfrm>
            <a:off x="0" y="9440864"/>
            <a:ext cx="2950263" cy="498475"/>
          </a:xfrm>
          <a:prstGeom prst="rect">
            <a:avLst/>
          </a:prstGeom>
        </p:spPr>
        <p:txBody>
          <a:bodyPr vert="horz" lIns="91443" tIns="45721" rIns="91443" bIns="4572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9" y="9440864"/>
            <a:ext cx="2950263" cy="498475"/>
          </a:xfrm>
          <a:prstGeom prst="rect">
            <a:avLst/>
          </a:prstGeom>
        </p:spPr>
        <p:txBody>
          <a:bodyPr vert="horz" lIns="91443" tIns="45721" rIns="91443" bIns="45721" rtlCol="0" anchor="b"/>
          <a:lstStyle>
            <a:lvl1pPr algn="r">
              <a:defRPr sz="1200"/>
            </a:lvl1pPr>
          </a:lstStyle>
          <a:p>
            <a:fld id="{C1222FED-6636-40B7-844B-993F2DB4A63E}" type="slidenum">
              <a:rPr kumimoji="1" lang="ja-JP" altLang="en-US" smtClean="0"/>
              <a:t>‹#›</a:t>
            </a:fld>
            <a:endParaRPr kumimoji="1" lang="ja-JP" altLang="en-US"/>
          </a:p>
        </p:txBody>
      </p:sp>
    </p:spTree>
    <p:extLst>
      <p:ext uri="{BB962C8B-B14F-4D97-AF65-F5344CB8AC3E}">
        <p14:creationId xmlns:p14="http://schemas.microsoft.com/office/powerpoint/2010/main" val="379937491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1437" tIns="45718" rIns="91437"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7" cy="496967"/>
          </a:xfrm>
          <a:prstGeom prst="rect">
            <a:avLst/>
          </a:prstGeom>
        </p:spPr>
        <p:txBody>
          <a:bodyPr vert="horz" lIns="91437" tIns="45718" rIns="91437" bIns="45718" rtlCol="0"/>
          <a:lstStyle>
            <a:lvl1pPr algn="r">
              <a:defRPr sz="1200"/>
            </a:lvl1pPr>
          </a:lstStyle>
          <a:p>
            <a:fld id="{755C58D4-D898-49F1-83A0-D1927AB88DFF}" type="datetimeFigureOut">
              <a:rPr kumimoji="1" lang="ja-JP" altLang="en-US" smtClean="0"/>
              <a:t>2024/8/14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37" tIns="45718" rIns="91437" bIns="45718"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1437" tIns="45718" rIns="91437" bIns="457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6"/>
            <a:ext cx="2949787" cy="496967"/>
          </a:xfrm>
          <a:prstGeom prst="rect">
            <a:avLst/>
          </a:prstGeom>
        </p:spPr>
        <p:txBody>
          <a:bodyPr vert="horz" lIns="91437" tIns="45718" rIns="91437"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6"/>
            <a:ext cx="2949787" cy="496967"/>
          </a:xfrm>
          <a:prstGeom prst="rect">
            <a:avLst/>
          </a:prstGeom>
        </p:spPr>
        <p:txBody>
          <a:bodyPr vert="horz" lIns="91437" tIns="45718" rIns="91437" bIns="45718" rtlCol="0" anchor="b"/>
          <a:lstStyle>
            <a:lvl1pPr algn="r">
              <a:defRPr sz="1200"/>
            </a:lvl1pPr>
          </a:lstStyle>
          <a:p>
            <a:fld id="{FEC2D93C-EF31-4BBD-81B3-8DF9BF7693D3}" type="slidenum">
              <a:rPr kumimoji="1" lang="ja-JP" altLang="en-US" smtClean="0"/>
              <a:t>‹#›</a:t>
            </a:fld>
            <a:endParaRPr kumimoji="1" lang="ja-JP" altLang="en-US"/>
          </a:p>
        </p:txBody>
      </p:sp>
    </p:spTree>
    <p:extLst>
      <p:ext uri="{BB962C8B-B14F-4D97-AF65-F5344CB8AC3E}">
        <p14:creationId xmlns:p14="http://schemas.microsoft.com/office/powerpoint/2010/main" val="235727454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86470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a:prstGeom prst="rect">
            <a:avLst/>
          </a:prstGeo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a:prstGeom prst="rect">
            <a:avLst/>
          </a:prstGeo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163672" y="6250164"/>
            <a:ext cx="3786690" cy="365125"/>
          </a:xfrm>
          <a:prstGeom prst="rect">
            <a:avLst/>
          </a:prstGeom>
        </p:spPr>
        <p:txBody>
          <a:bodyPr/>
          <a:lstStyle/>
          <a:p>
            <a:fld id="{C5A8C9D6-43ED-4AF6-94DB-6820D20D2550}" type="datetime1">
              <a:rPr kumimoji="1" lang="ja-JP" altLang="en-US" smtClean="0"/>
              <a:t>2024/8/14</a:t>
            </a:fld>
            <a:endParaRPr kumimoji="1" lang="ja-JP" alt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458200" y="6615289"/>
            <a:ext cx="685800" cy="242711"/>
          </a:xfrm>
        </p:spPr>
        <p:txBody>
          <a:bodyPr/>
          <a:lstStyle>
            <a:lvl1pPr algn="r">
              <a:defRPr>
                <a:latin typeface="Meiryo UI" panose="020B0604030504040204" pitchFamily="50" charset="-128"/>
                <a:ea typeface="Meiryo UI" panose="020B0604030504040204" pitchFamily="50" charset="-128"/>
              </a:defRPr>
            </a:lvl1pPr>
          </a:lstStyle>
          <a:p>
            <a:fld id="{E403812C-5808-4521-8020-0FA31CBE6ADF}"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1252728"/>
          </a:xfrm>
          <a:prstGeom prst="rect">
            <a:avLst/>
          </a:prstGeom>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72067" y="2675467"/>
            <a:ext cx="7408333" cy="3450696"/>
          </a:xfrm>
          <a:prstGeom prst="rect">
            <a:avLst/>
          </a:prstGeom>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a:xfrm>
            <a:off x="5163672" y="6250164"/>
            <a:ext cx="3786690" cy="365125"/>
          </a:xfrm>
          <a:prstGeom prst="rect">
            <a:avLst/>
          </a:prstGeom>
        </p:spPr>
        <p:txBody>
          <a:bodyPr/>
          <a:lstStyle/>
          <a:p>
            <a:fld id="{73EC1624-CB6E-4211-BC2E-69DE432F9106}" type="datetime1">
              <a:rPr kumimoji="1" lang="ja-JP" altLang="en-US" smtClean="0"/>
              <a:t>2024/8/14</a:t>
            </a:fld>
            <a:endParaRPr kumimoji="1" lang="ja-JP" alt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a:xfrm>
            <a:off x="5163672" y="6250164"/>
            <a:ext cx="3786690" cy="365125"/>
          </a:xfrm>
          <a:prstGeom prst="rect">
            <a:avLst/>
          </a:prstGeom>
        </p:spPr>
        <p:txBody>
          <a:bodyPr/>
          <a:lstStyle/>
          <a:p>
            <a:fld id="{18094F83-18EA-4ACD-BFAF-F170CAEC9808}" type="datetime1">
              <a:rPr kumimoji="1" lang="ja-JP" altLang="en-US" smtClean="0"/>
              <a:t>2024/8/14</a:t>
            </a:fld>
            <a:endParaRPr kumimoji="1" lang="ja-JP" alt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a:prstGeom prst="rect">
            <a:avLst/>
          </a:prstGeo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a:prstGeom prst="rect">
            <a:avLst/>
          </a:prstGeo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675467"/>
            <a:ext cx="7408333" cy="3450696"/>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a:xfrm>
            <a:off x="5163672" y="6250164"/>
            <a:ext cx="3786690" cy="365125"/>
          </a:xfrm>
          <a:prstGeom prst="rect">
            <a:avLst/>
          </a:prstGeom>
        </p:spPr>
        <p:txBody>
          <a:bodyPr/>
          <a:lstStyle/>
          <a:p>
            <a:fld id="{BB92E4F4-2E8D-472D-A576-0E2F5AD2576F}" type="datetime1">
              <a:rPr kumimoji="1" lang="ja-JP" altLang="en-US" smtClean="0"/>
              <a:t>2024/8/14</a:t>
            </a:fld>
            <a:endParaRPr kumimoji="1" lang="ja-JP" alt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sp>
        <p:nvSpPr>
          <p:cNvPr id="7" name="Title 6"/>
          <p:cNvSpPr>
            <a:spLocks noGrp="1"/>
          </p:cNvSpPr>
          <p:nvPr>
            <p:ph type="title"/>
          </p:nvPr>
        </p:nvSpPr>
        <p:spPr>
          <a:xfrm>
            <a:off x="457200" y="338328"/>
            <a:ext cx="8229600" cy="1252728"/>
          </a:xfrm>
          <a:prstGeom prst="rect">
            <a:avLst/>
          </a:prstGeom>
        </p:spPr>
        <p:txBody>
          <a:bodyPr/>
          <a:lstStyle/>
          <a:p>
            <a:r>
              <a:rPr lang="ja-JP" altLang="en-US" smtClean="0"/>
              <a:t>マスター タイトルの書式設定</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a:prstGeom prst="rect">
            <a:avLst/>
          </a:prstGeo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a:prstGeom prst="rect">
            <a:avLst/>
          </a:prstGeo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163672" y="6250164"/>
            <a:ext cx="3786690" cy="365125"/>
          </a:xfrm>
          <a:prstGeom prst="rect">
            <a:avLst/>
          </a:prstGeom>
        </p:spPr>
        <p:txBody>
          <a:bodyPr/>
          <a:lstStyle/>
          <a:p>
            <a:fld id="{6FAA9662-DDA7-4BEC-B9E0-17AF5CC0EAB2}" type="datetime1">
              <a:rPr kumimoji="1" lang="ja-JP" altLang="en-US" smtClean="0"/>
              <a:t>2024/8/14</a:t>
            </a:fld>
            <a:endParaRPr kumimoji="1" lang="ja-JP" alt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1252728"/>
          </a:xfrm>
          <a:prstGeom prst="rect">
            <a:avLst/>
          </a:prstGeom>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a:xfrm>
            <a:off x="5163672" y="6250164"/>
            <a:ext cx="3786690" cy="365125"/>
          </a:xfrm>
          <a:prstGeom prst="rect">
            <a:avLst/>
          </a:prstGeom>
        </p:spPr>
        <p:txBody>
          <a:bodyPr/>
          <a:lstStyle/>
          <a:p>
            <a:fld id="{A86BDBA8-295A-49CE-B00C-32BE169173F4}" type="datetime1">
              <a:rPr kumimoji="1" lang="ja-JP" altLang="en-US" smtClean="0"/>
              <a:t>2024/8/14</a:t>
            </a:fld>
            <a:endParaRPr kumimoji="1" lang="ja-JP" altLang="en-US"/>
          </a:p>
        </p:txBody>
      </p:sp>
      <p:sp>
        <p:nvSpPr>
          <p:cNvPr id="6" name="Footer Placeholder 5"/>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1252728"/>
          </a:xfrm>
          <a:prstGeom prst="rect">
            <a:avLst/>
          </a:prstGeo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a:prstGeom prst="rect">
            <a:avLst/>
          </a:prstGeo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a:prstGeom prst="rect">
            <a:avLst/>
          </a:prstGeo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a:prstGeom prst="rect">
            <a:avLst/>
          </a:prstGeo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a:prstGeom prst="rect">
            <a:avLst/>
          </a:prstGeo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a:xfrm>
            <a:off x="5163672" y="6250164"/>
            <a:ext cx="3786690" cy="365125"/>
          </a:xfrm>
          <a:prstGeom prst="rect">
            <a:avLst/>
          </a:prstGeom>
        </p:spPr>
        <p:txBody>
          <a:bodyPr/>
          <a:lstStyle/>
          <a:p>
            <a:fld id="{921B7FF1-7BC5-4FE9-B9B8-742AC820BEC3}" type="datetime1">
              <a:rPr kumimoji="1" lang="ja-JP" altLang="en-US" smtClean="0"/>
              <a:t>2024/8/14</a:t>
            </a:fld>
            <a:endParaRPr kumimoji="1" lang="ja-JP" altLang="en-US"/>
          </a:p>
        </p:txBody>
      </p:sp>
      <p:sp>
        <p:nvSpPr>
          <p:cNvPr id="8" name="Footer Placeholder 7"/>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1252728"/>
          </a:xfrm>
          <a:prstGeom prst="rect">
            <a:avLst/>
          </a:prstGeom>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a:xfrm>
            <a:off x="5163672" y="6250164"/>
            <a:ext cx="3786690" cy="365125"/>
          </a:xfrm>
          <a:prstGeom prst="rect">
            <a:avLst/>
          </a:prstGeom>
        </p:spPr>
        <p:txBody>
          <a:bodyPr/>
          <a:lstStyle/>
          <a:p>
            <a:fld id="{6D54689B-9BDC-4381-A40B-773C8B5C2EFB}" type="datetime1">
              <a:rPr kumimoji="1" lang="ja-JP" altLang="en-US" smtClean="0"/>
              <a:t>2024/8/14</a:t>
            </a:fld>
            <a:endParaRPr kumimoji="1" lang="ja-JP" altLang="en-US"/>
          </a:p>
        </p:txBody>
      </p:sp>
      <p:sp>
        <p:nvSpPr>
          <p:cNvPr id="4" name="Footer Placeholder 3"/>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a:xfrm>
            <a:off x="5163672" y="6250164"/>
            <a:ext cx="3786690" cy="365125"/>
          </a:xfrm>
          <a:prstGeom prst="rect">
            <a:avLst/>
          </a:prstGeom>
        </p:spPr>
        <p:txBody>
          <a:bodyPr/>
          <a:lstStyle/>
          <a:p>
            <a:fld id="{2E20E4D2-9EA5-4B6A-B901-2A3880524411}" type="datetime1">
              <a:rPr kumimoji="1" lang="ja-JP" altLang="en-US" smtClean="0"/>
              <a:t>2024/8/14</a:t>
            </a:fld>
            <a:endParaRPr kumimoji="1" lang="ja-JP" altLang="en-US"/>
          </a:p>
        </p:txBody>
      </p:sp>
      <p:sp>
        <p:nvSpPr>
          <p:cNvPr id="3" name="Footer Placeholder 2"/>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8460432" y="6484965"/>
            <a:ext cx="683568" cy="260648"/>
          </a:xfrm>
        </p:spPr>
        <p:txBody>
          <a:bodyPr/>
          <a:lstStyle>
            <a:lvl1pPr>
              <a:defRPr sz="1800"/>
            </a:lvl1pPr>
          </a:lstStyle>
          <a:p>
            <a:fld id="{E403812C-5808-4521-8020-0FA31CBE6ADF}" type="slidenum">
              <a:rPr lang="ja-JP" altLang="en-US" smtClean="0"/>
              <a:pPr/>
              <a:t>‹#›</a:t>
            </a:fld>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163672" y="6250164"/>
            <a:ext cx="3786690" cy="365125"/>
          </a:xfrm>
          <a:prstGeom prst="rect">
            <a:avLst/>
          </a:prstGeom>
        </p:spPr>
        <p:txBody>
          <a:bodyPr/>
          <a:lstStyle/>
          <a:p>
            <a:fld id="{AF4569AC-CD79-4038-805C-0B253486697D}" type="datetime1">
              <a:rPr kumimoji="1" lang="ja-JP" altLang="en-US" smtClean="0"/>
              <a:t>2024/8/14</a:t>
            </a:fld>
            <a:endParaRPr kumimoji="1" lang="ja-JP" altLang="en-US"/>
          </a:p>
        </p:txBody>
      </p:sp>
      <p:sp>
        <p:nvSpPr>
          <p:cNvPr id="6" name="Footer Placeholder 5"/>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a:prstGeom prst="rect">
            <a:avLst/>
          </a:prstGeo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a:prstGeom prst="rect">
            <a:avLst/>
          </a:prstGeo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a:prstGeom prst="rect">
            <a:avLst/>
          </a:prstGeo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a:prstGeom prst="rect">
            <a:avLst/>
          </a:prstGeo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a:prstGeom prst="rect">
            <a:avLst/>
          </a:prstGeo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5163672" y="6250164"/>
            <a:ext cx="3786690" cy="365125"/>
          </a:xfrm>
          <a:prstGeom prst="rect">
            <a:avLst/>
          </a:prstGeom>
        </p:spPr>
        <p:txBody>
          <a:bodyPr/>
          <a:lstStyle/>
          <a:p>
            <a:fld id="{E4B261E4-3D2C-47D4-B7D7-AD2FE13A611C}" type="datetime1">
              <a:rPr kumimoji="1" lang="ja-JP" altLang="en-US" smtClean="0"/>
              <a:t>2024/8/14</a:t>
            </a:fld>
            <a:endParaRPr kumimoji="1" lang="ja-JP" altLang="en-US"/>
          </a:p>
        </p:txBody>
      </p:sp>
      <p:sp>
        <p:nvSpPr>
          <p:cNvPr id="6" name="Footer Placeholder 5"/>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E403812C-5808-4521-8020-0FA31CBE6ADF}"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 name="Slide Number Placeholder 5"/>
          <p:cNvSpPr>
            <a:spLocks noGrp="1"/>
          </p:cNvSpPr>
          <p:nvPr>
            <p:ph type="sldNum" sz="quarter" idx="4"/>
          </p:nvPr>
        </p:nvSpPr>
        <p:spPr>
          <a:xfrm>
            <a:off x="8460432" y="6597352"/>
            <a:ext cx="683568" cy="260648"/>
          </a:xfrm>
          <a:prstGeom prst="rect">
            <a:avLst/>
          </a:prstGeom>
        </p:spPr>
        <p:txBody>
          <a:bodyPr vert="horz" lIns="91440" tIns="45720" rIns="91440" bIns="45720" rtlCol="0" anchor="ctr"/>
          <a:lstStyle>
            <a:lvl1pPr algn="r">
              <a:defRPr sz="1000">
                <a:solidFill>
                  <a:schemeClr val="tx2"/>
                </a:solidFill>
                <a:latin typeface="Meiryo UI" panose="020B0604030504040204" pitchFamily="50" charset="-128"/>
                <a:ea typeface="Meiryo UI" panose="020B0604030504040204" pitchFamily="50" charset="-128"/>
              </a:defRPr>
            </a:lvl1pPr>
          </a:lstStyle>
          <a:p>
            <a:fld id="{E403812C-5808-4521-8020-0FA31CBE6AD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03165" y="1340768"/>
            <a:ext cx="7262664" cy="3240360"/>
          </a:xfrm>
        </p:spPr>
        <p:txBody>
          <a:bodyPr>
            <a:normAutofit fontScale="90000"/>
          </a:bodyPr>
          <a:lstStyle/>
          <a:p>
            <a:pPr algn="l"/>
            <a:r>
              <a:rPr lang="ja-JP" altLang="en-US" sz="4800" dirty="0">
                <a:solidFill>
                  <a:schemeClr val="tx1"/>
                </a:solidFill>
                <a:latin typeface="Meiryo UI" panose="020B0604030504040204" pitchFamily="50" charset="-128"/>
                <a:ea typeface="Meiryo UI" panose="020B0604030504040204" pitchFamily="50" charset="-128"/>
              </a:rPr>
              <a:t>紀州</a:t>
            </a:r>
            <a:r>
              <a:rPr lang="ja-JP" altLang="en-US" sz="4800" dirty="0" err="1">
                <a:solidFill>
                  <a:schemeClr val="tx1"/>
                </a:solidFill>
                <a:latin typeface="Meiryo UI" panose="020B0604030504040204" pitchFamily="50" charset="-128"/>
                <a:ea typeface="Meiryo UI" panose="020B0604030504040204" pitchFamily="50" charset="-128"/>
              </a:rPr>
              <a:t>っ</a:t>
            </a:r>
            <a:r>
              <a:rPr lang="ja-JP" altLang="en-US" sz="4800" dirty="0">
                <a:solidFill>
                  <a:schemeClr val="tx1"/>
                </a:solidFill>
                <a:latin typeface="Meiryo UI" panose="020B0604030504040204" pitchFamily="50" charset="-128"/>
                <a:ea typeface="Meiryo UI" panose="020B0604030504040204" pitchFamily="50" charset="-128"/>
              </a:rPr>
              <a:t>子健やか</a:t>
            </a:r>
            <a:r>
              <a:rPr lang="ja-JP" altLang="en-US" sz="4800" dirty="0" smtClean="0">
                <a:solidFill>
                  <a:schemeClr val="tx1"/>
                </a:solidFill>
                <a:latin typeface="Meiryo UI" panose="020B0604030504040204" pitchFamily="50" charset="-128"/>
                <a:ea typeface="Meiryo UI" panose="020B0604030504040204" pitchFamily="50" charset="-128"/>
              </a:rPr>
              <a:t>プラン２０２０</a:t>
            </a:r>
            <a:r>
              <a:rPr lang="en-US" altLang="ja-JP" sz="4800" dirty="0" smtClean="0">
                <a:solidFill>
                  <a:schemeClr val="tx1"/>
                </a:solidFill>
                <a:latin typeface="Meiryo UI" panose="020B0604030504040204" pitchFamily="50" charset="-128"/>
                <a:ea typeface="Meiryo UI" panose="020B0604030504040204" pitchFamily="50" charset="-128"/>
              </a:rPr>
              <a:t/>
            </a:r>
            <a:br>
              <a:rPr lang="en-US" altLang="ja-JP" sz="4800" dirty="0" smtClean="0">
                <a:solidFill>
                  <a:schemeClr val="tx1"/>
                </a:solidFill>
                <a:latin typeface="Meiryo UI" panose="020B0604030504040204" pitchFamily="50" charset="-128"/>
                <a:ea typeface="Meiryo UI" panose="020B0604030504040204" pitchFamily="50" charset="-128"/>
              </a:rPr>
            </a:br>
            <a:r>
              <a:rPr lang="ja-JP" altLang="en-US" sz="4800" dirty="0" smtClean="0">
                <a:solidFill>
                  <a:schemeClr val="tx1"/>
                </a:solidFill>
                <a:latin typeface="Meiryo UI" panose="020B0604030504040204" pitchFamily="50" charset="-128"/>
                <a:ea typeface="Meiryo UI" panose="020B0604030504040204" pitchFamily="50" charset="-128"/>
              </a:rPr>
              <a:t>の</a:t>
            </a:r>
            <a:r>
              <a:rPr lang="ja-JP" altLang="en-US" sz="4800" dirty="0">
                <a:solidFill>
                  <a:schemeClr val="tx1"/>
                </a:solidFill>
                <a:latin typeface="Meiryo UI" panose="020B0604030504040204" pitchFamily="50" charset="-128"/>
                <a:ea typeface="Meiryo UI" panose="020B0604030504040204" pitchFamily="50" charset="-128"/>
              </a:rPr>
              <a:t>進捗</a:t>
            </a:r>
            <a:r>
              <a:rPr lang="ja-JP" altLang="en-US" sz="4800" dirty="0" smtClean="0">
                <a:solidFill>
                  <a:schemeClr val="tx1"/>
                </a:solidFill>
                <a:latin typeface="Meiryo UI" panose="020B0604030504040204" pitchFamily="50" charset="-128"/>
                <a:ea typeface="Meiryo UI" panose="020B0604030504040204" pitchFamily="50" charset="-128"/>
              </a:rPr>
              <a:t>状況</a:t>
            </a:r>
            <a:r>
              <a:rPr lang="en-US" altLang="ja-JP" sz="4800" dirty="0" smtClean="0">
                <a:solidFill>
                  <a:schemeClr val="tx1"/>
                </a:solidFill>
                <a:latin typeface="Meiryo UI" panose="020B0604030504040204" pitchFamily="50" charset="-128"/>
                <a:ea typeface="Meiryo UI" panose="020B0604030504040204" pitchFamily="50" charset="-128"/>
              </a:rPr>
              <a:t/>
            </a:r>
            <a:br>
              <a:rPr lang="en-US" altLang="ja-JP" sz="4800" dirty="0" smtClean="0">
                <a:solidFill>
                  <a:schemeClr val="tx1"/>
                </a:solidFill>
                <a:latin typeface="Meiryo UI" panose="020B0604030504040204" pitchFamily="50" charset="-128"/>
                <a:ea typeface="Meiryo UI" panose="020B0604030504040204" pitchFamily="50" charset="-128"/>
              </a:rPr>
            </a:br>
            <a:r>
              <a:rPr lang="en-US" altLang="ja-JP" sz="4800" dirty="0" smtClean="0">
                <a:solidFill>
                  <a:schemeClr val="tx1"/>
                </a:solidFill>
                <a:latin typeface="Meiryo UI" panose="020B0604030504040204" pitchFamily="50" charset="-128"/>
                <a:ea typeface="Meiryo UI" panose="020B0604030504040204" pitchFamily="50" charset="-128"/>
              </a:rPr>
              <a:t/>
            </a:r>
            <a:br>
              <a:rPr lang="en-US" altLang="ja-JP" sz="4800" dirty="0" smtClean="0">
                <a:solidFill>
                  <a:schemeClr val="tx1"/>
                </a:solidFill>
                <a:latin typeface="Meiryo UI" panose="020B0604030504040204" pitchFamily="50" charset="-128"/>
                <a:ea typeface="Meiryo UI" panose="020B0604030504040204" pitchFamily="50" charset="-128"/>
              </a:rPr>
            </a:br>
            <a:r>
              <a:rPr lang="ja-JP" altLang="en-US" sz="4800" dirty="0" smtClean="0">
                <a:solidFill>
                  <a:schemeClr val="tx1"/>
                </a:solidFill>
                <a:latin typeface="Meiryo UI" panose="020B0604030504040204" pitchFamily="50" charset="-128"/>
                <a:ea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rPr>
              <a:t>令和</a:t>
            </a:r>
            <a:r>
              <a:rPr lang="en-US" altLang="ja-JP" sz="2800" dirty="0" smtClean="0">
                <a:solidFill>
                  <a:schemeClr val="tx1"/>
                </a:solidFill>
                <a:latin typeface="Meiryo UI" panose="020B0604030504040204" pitchFamily="50" charset="-128"/>
                <a:ea typeface="Meiryo UI" panose="020B0604030504040204" pitchFamily="50" charset="-128"/>
              </a:rPr>
              <a:t>6</a:t>
            </a:r>
            <a:r>
              <a:rPr lang="ja-JP" altLang="en-US" sz="2800" dirty="0" smtClean="0">
                <a:solidFill>
                  <a:schemeClr val="tx1"/>
                </a:solidFill>
                <a:latin typeface="Meiryo UI" panose="020B0604030504040204" pitchFamily="50" charset="-128"/>
                <a:ea typeface="Meiryo UI" panose="020B0604030504040204" pitchFamily="50" charset="-128"/>
              </a:rPr>
              <a:t>年</a:t>
            </a:r>
            <a:r>
              <a:rPr lang="en-US" altLang="ja-JP" sz="2800" dirty="0" smtClean="0">
                <a:solidFill>
                  <a:schemeClr val="tx1"/>
                </a:solidFill>
                <a:latin typeface="Meiryo UI" panose="020B0604030504040204" pitchFamily="50" charset="-128"/>
                <a:ea typeface="Meiryo UI" panose="020B0604030504040204" pitchFamily="50" charset="-128"/>
              </a:rPr>
              <a:t>7</a:t>
            </a:r>
            <a:r>
              <a:rPr lang="ja-JP" altLang="en-US" sz="2800" dirty="0" smtClean="0">
                <a:solidFill>
                  <a:schemeClr val="tx1"/>
                </a:solidFill>
                <a:latin typeface="Meiryo UI" panose="020B0604030504040204" pitchFamily="50" charset="-128"/>
                <a:ea typeface="Meiryo UI" panose="020B0604030504040204" pitchFamily="50" charset="-128"/>
              </a:rPr>
              <a:t>月時点の状況</a:t>
            </a:r>
            <a:r>
              <a:rPr lang="en-US" altLang="ja-JP" sz="2800" u="sng" dirty="0" smtClean="0">
                <a:solidFill>
                  <a:schemeClr val="tx1"/>
                </a:solidFill>
                <a:latin typeface="Meiryo UI" panose="020B0604030504040204" pitchFamily="50" charset="-128"/>
                <a:ea typeface="Meiryo UI" panose="020B0604030504040204" pitchFamily="50" charset="-128"/>
              </a:rPr>
              <a:t/>
            </a:r>
            <a:br>
              <a:rPr lang="en-US" altLang="ja-JP" sz="2800" u="sng" dirty="0" smtClean="0">
                <a:solidFill>
                  <a:schemeClr val="tx1"/>
                </a:solidFill>
                <a:latin typeface="Meiryo UI" panose="020B0604030504040204" pitchFamily="50" charset="-128"/>
                <a:ea typeface="Meiryo UI" panose="020B0604030504040204" pitchFamily="50" charset="-128"/>
              </a:rPr>
            </a:br>
            <a:endParaRPr kumimoji="1" lang="ja-JP" altLang="en-US" sz="2000" u="sng" dirty="0">
              <a:solidFill>
                <a:schemeClr val="tx1"/>
              </a:solidFill>
              <a:latin typeface="Meiryo UI" panose="020B0604030504040204" pitchFamily="50" charset="-128"/>
              <a:ea typeface="Meiryo UI" panose="020B0604030504040204" pitchFamily="50" charset="-128"/>
            </a:endParaRPr>
          </a:p>
        </p:txBody>
      </p:sp>
      <p:sp>
        <p:nvSpPr>
          <p:cNvPr id="5" name="サブタイトル 4"/>
          <p:cNvSpPr>
            <a:spLocks noGrp="1"/>
          </p:cNvSpPr>
          <p:nvPr>
            <p:ph type="subTitle" idx="1"/>
          </p:nvPr>
        </p:nvSpPr>
        <p:spPr>
          <a:xfrm>
            <a:off x="1547664" y="4293096"/>
            <a:ext cx="6400800" cy="1473200"/>
          </a:xfrm>
        </p:spPr>
        <p:txBody>
          <a:bodyPr/>
          <a:lstStyle/>
          <a:p>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令和</a:t>
            </a:r>
            <a:r>
              <a:rPr lang="en-US" altLang="ja-JP" dirty="0" smtClean="0">
                <a:solidFill>
                  <a:schemeClr val="tx1"/>
                </a:solidFill>
                <a:latin typeface="Meiryo UI" panose="020B0604030504040204" pitchFamily="50" charset="-128"/>
                <a:ea typeface="Meiryo UI" panose="020B0604030504040204" pitchFamily="50" charset="-128"/>
              </a:rPr>
              <a:t>6</a:t>
            </a:r>
            <a:r>
              <a:rPr lang="ja-JP" altLang="en-US" dirty="0" smtClean="0">
                <a:solidFill>
                  <a:schemeClr val="tx1"/>
                </a:solidFill>
                <a:latin typeface="Meiryo UI" panose="020B0604030504040204" pitchFamily="50" charset="-128"/>
                <a:ea typeface="Meiryo UI" panose="020B0604030504040204" pitchFamily="50" charset="-128"/>
              </a:rPr>
              <a:t>年</a:t>
            </a:r>
            <a:r>
              <a:rPr lang="en-US" altLang="ja-JP" dirty="0" smtClean="0">
                <a:solidFill>
                  <a:schemeClr val="tx1"/>
                </a:solidFill>
                <a:latin typeface="Meiryo UI" panose="020B0604030504040204" pitchFamily="50" charset="-128"/>
                <a:ea typeface="Meiryo UI" panose="020B0604030504040204" pitchFamily="50" charset="-128"/>
              </a:rPr>
              <a:t>8</a:t>
            </a:r>
            <a:r>
              <a:rPr lang="ja-JP" altLang="en-US" dirty="0" smtClean="0">
                <a:solidFill>
                  <a:schemeClr val="tx1"/>
                </a:solidFill>
                <a:latin typeface="Meiryo UI" panose="020B0604030504040204" pitchFamily="50" charset="-128"/>
                <a:ea typeface="Meiryo UI" panose="020B0604030504040204" pitchFamily="50" charset="-128"/>
              </a:rPr>
              <a:t>月</a:t>
            </a:r>
            <a:r>
              <a:rPr lang="en-US" altLang="ja-JP" dirty="0" smtClean="0">
                <a:solidFill>
                  <a:schemeClr val="tx1"/>
                </a:solidFill>
                <a:latin typeface="Meiryo UI" panose="020B0604030504040204" pitchFamily="50" charset="-128"/>
                <a:ea typeface="Meiryo UI" panose="020B0604030504040204" pitchFamily="50" charset="-128"/>
              </a:rPr>
              <a:t>21</a:t>
            </a:r>
            <a:r>
              <a:rPr lang="ja-JP" altLang="en-US" dirty="0" smtClean="0">
                <a:solidFill>
                  <a:schemeClr val="tx1"/>
                </a:solidFill>
                <a:latin typeface="Meiryo UI" panose="020B0604030504040204" pitchFamily="50" charset="-128"/>
                <a:ea typeface="Meiryo UI" panose="020B0604030504040204" pitchFamily="50" charset="-128"/>
              </a:rPr>
              <a:t>日</a:t>
            </a:r>
            <a:endParaRPr lang="en-US" altLang="ja-JP" dirty="0" smtClean="0">
              <a:solidFill>
                <a:schemeClr val="tx1"/>
              </a:solidFill>
              <a:latin typeface="Meiryo UI" panose="020B0604030504040204" pitchFamily="50" charset="-128"/>
              <a:ea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rPr>
              <a:t>和歌山県共生社会推進部こども家庭局こども未来課</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7452320" y="404664"/>
            <a:ext cx="1427018" cy="70658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游ゴシック" panose="020B0400000000000000" pitchFamily="50" charset="-128"/>
                <a:ea typeface="游ゴシック" panose="020B0400000000000000" pitchFamily="50" charset="-128"/>
              </a:rPr>
              <a:t>資料１</a:t>
            </a:r>
          </a:p>
        </p:txBody>
      </p:sp>
    </p:spTree>
    <p:extLst>
      <p:ext uri="{BB962C8B-B14F-4D97-AF65-F5344CB8AC3E}">
        <p14:creationId xmlns:p14="http://schemas.microsoft.com/office/powerpoint/2010/main" val="408687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06341" y="757742"/>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目標値の進捗状況</a:t>
            </a:r>
            <a:r>
              <a:rPr lang="ja-JP" altLang="en-US" sz="3600" dirty="0">
                <a:solidFill>
                  <a:schemeClr val="tx1"/>
                </a:solidFill>
                <a:latin typeface="Meiryo UI" panose="020B0604030504040204" pitchFamily="50" charset="-128"/>
                <a:ea typeface="Meiryo UI" panose="020B0604030504040204" pitchFamily="50" charset="-128"/>
              </a:rPr>
              <a:t>⑥</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51519" y="332656"/>
            <a:ext cx="889248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Meiryo UI" panose="020B0604030504040204" pitchFamily="50" charset="-128"/>
                <a:ea typeface="Meiryo UI" panose="020B0604030504040204" pitchFamily="50" charset="-128"/>
              </a:rPr>
              <a:t>第３章　３　安心して出産・子育てができる医療サービスや保健対策の充実</a:t>
            </a:r>
            <a:r>
              <a:rPr lang="en-US" altLang="ja-JP" u="sng" dirty="0">
                <a:solidFill>
                  <a:schemeClr val="tx1"/>
                </a:solidFill>
                <a:latin typeface="Meiryo UI" panose="020B0604030504040204" pitchFamily="50" charset="-128"/>
                <a:ea typeface="Meiryo UI" panose="020B0604030504040204" pitchFamily="50" charset="-128"/>
              </a:rPr>
              <a:t>(P50</a:t>
            </a:r>
            <a:r>
              <a:rPr lang="ja-JP" altLang="en-US" u="sng" dirty="0">
                <a:solidFill>
                  <a:schemeClr val="tx1"/>
                </a:solidFill>
                <a:latin typeface="Meiryo UI" panose="020B0604030504040204" pitchFamily="50" charset="-128"/>
                <a:ea typeface="Meiryo UI" panose="020B0604030504040204" pitchFamily="50" charset="-128"/>
              </a:rPr>
              <a:t>～</a:t>
            </a:r>
            <a:r>
              <a:rPr lang="en-US" altLang="ja-JP" u="sng" dirty="0">
                <a:solidFill>
                  <a:schemeClr val="tx1"/>
                </a:solidFill>
                <a:latin typeface="Meiryo UI" panose="020B0604030504040204" pitchFamily="50" charset="-128"/>
                <a:ea typeface="Meiryo UI" panose="020B0604030504040204" pitchFamily="50" charset="-128"/>
              </a:rPr>
              <a:t>P60)</a:t>
            </a:r>
            <a:endParaRPr lang="en-US" altLang="ja-JP" u="sng"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smtClean="0">
                <a:solidFill>
                  <a:schemeClr val="tx1"/>
                </a:solidFill>
                <a:latin typeface="Meiryo UI" panose="020B0604030504040204" pitchFamily="50" charset="-128"/>
                <a:ea typeface="Meiryo UI" panose="020B0604030504040204" pitchFamily="50" charset="-128"/>
              </a:rPr>
              <a:t>４</a:t>
            </a:r>
            <a:r>
              <a:rPr lang="ja-JP" altLang="en-US" u="sng" dirty="0">
                <a:solidFill>
                  <a:schemeClr val="tx1"/>
                </a:solidFill>
                <a:latin typeface="Meiryo UI" panose="020B0604030504040204" pitchFamily="50" charset="-128"/>
                <a:ea typeface="Meiryo UI" panose="020B0604030504040204" pitchFamily="50" charset="-128"/>
              </a:rPr>
              <a:t>　仕事と子育ての両立</a:t>
            </a:r>
            <a:r>
              <a:rPr lang="ja-JP" altLang="en-US" u="sng" dirty="0" smtClean="0">
                <a:solidFill>
                  <a:schemeClr val="tx1"/>
                </a:solidFill>
                <a:latin typeface="Meiryo UI" panose="020B0604030504040204" pitchFamily="50" charset="-128"/>
                <a:ea typeface="Meiryo UI" panose="020B0604030504040204" pitchFamily="50" charset="-128"/>
              </a:rPr>
              <a:t>支援</a:t>
            </a:r>
            <a:r>
              <a:rPr lang="en-US" altLang="ja-JP" u="sng" dirty="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P61</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P67)</a:t>
            </a:r>
            <a:endParaRPr lang="ja-JP" altLang="en-US" u="sng"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714322171"/>
              </p:ext>
            </p:extLst>
          </p:nvPr>
        </p:nvGraphicFramePr>
        <p:xfrm>
          <a:off x="251522" y="1479313"/>
          <a:ext cx="8568950" cy="5334000"/>
        </p:xfrm>
        <a:graphic>
          <a:graphicData uri="http://schemas.openxmlformats.org/drawingml/2006/table">
            <a:tbl>
              <a:tblPr firstRow="1" bandRow="1">
                <a:tableStyleId>{F5AB1C69-6EDB-4FF4-983F-18BD219EF322}</a:tableStyleId>
              </a:tblPr>
              <a:tblGrid>
                <a:gridCol w="997817">
                  <a:extLst>
                    <a:ext uri="{9D8B030D-6E8A-4147-A177-3AD203B41FA5}">
                      <a16:colId xmlns:a16="http://schemas.microsoft.com/office/drawing/2014/main" val="2358252165"/>
                    </a:ext>
                  </a:extLst>
                </a:gridCol>
                <a:gridCol w="2602581">
                  <a:extLst>
                    <a:ext uri="{9D8B030D-6E8A-4147-A177-3AD203B41FA5}">
                      <a16:colId xmlns:a16="http://schemas.microsoft.com/office/drawing/2014/main" val="20000"/>
                    </a:ext>
                  </a:extLst>
                </a:gridCol>
                <a:gridCol w="1861915">
                  <a:extLst>
                    <a:ext uri="{9D8B030D-6E8A-4147-A177-3AD203B41FA5}">
                      <a16:colId xmlns:a16="http://schemas.microsoft.com/office/drawing/2014/main" val="20001"/>
                    </a:ext>
                  </a:extLst>
                </a:gridCol>
                <a:gridCol w="1954509">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tblGrid>
              <a:tr h="187930">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該当</a:t>
                      </a:r>
                      <a:endParaRPr kumimoji="1" lang="en-US" altLang="ja-JP" sz="16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箇所</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ja-JP" altLang="en-US" sz="12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目標値</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令和６年度</a:t>
                      </a:r>
                      <a:r>
                        <a:rPr kumimoji="1" lang="en-US" altLang="ja-JP" sz="1200" dirty="0" smtClean="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0"/>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第３章３（４）</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＜Ｐ５９＞</a:t>
                      </a:r>
                    </a:p>
                  </a:txBody>
                  <a:tcPr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児童・生徒における肥満傾向（中等度、高度）児の割合</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小学５年生　男子</a:t>
                      </a:r>
                      <a:r>
                        <a:rPr kumimoji="1" lang="en-US" altLang="ja-JP" sz="1200" dirty="0" smtClean="0">
                          <a:solidFill>
                            <a:schemeClr val="tx1"/>
                          </a:solidFill>
                          <a:latin typeface="Meiryo UI" panose="020B0604030504040204" pitchFamily="50" charset="-128"/>
                          <a:ea typeface="Meiryo UI" panose="020B0604030504040204" pitchFamily="50" charset="-128"/>
                        </a:rPr>
                        <a:t>4.27</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　　　　　　　女子</a:t>
                      </a:r>
                      <a:r>
                        <a:rPr kumimoji="1" lang="en-US" altLang="ja-JP" sz="1200" dirty="0" smtClean="0">
                          <a:solidFill>
                            <a:schemeClr val="tx1"/>
                          </a:solidFill>
                          <a:latin typeface="Meiryo UI" panose="020B0604030504040204" pitchFamily="50" charset="-128"/>
                          <a:ea typeface="Meiryo UI" panose="020B0604030504040204" pitchFamily="50" charset="-128"/>
                        </a:rPr>
                        <a:t>2.31</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平成２８年度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小学５年生　男子</a:t>
                      </a:r>
                      <a:r>
                        <a:rPr kumimoji="1" lang="en-US" altLang="ja-JP" sz="1200" dirty="0" smtClean="0">
                          <a:solidFill>
                            <a:schemeClr val="tx1"/>
                          </a:solidFill>
                          <a:latin typeface="Meiryo UI" panose="020B0604030504040204" pitchFamily="50" charset="-128"/>
                          <a:ea typeface="Meiryo UI" panose="020B0604030504040204" pitchFamily="50" charset="-128"/>
                        </a:rPr>
                        <a:t>6.47</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　　　　　　　女子</a:t>
                      </a:r>
                      <a:r>
                        <a:rPr kumimoji="1" lang="en-US" altLang="ja-JP" sz="1200" dirty="0" smtClean="0">
                          <a:solidFill>
                            <a:schemeClr val="tx1"/>
                          </a:solidFill>
                          <a:latin typeface="Meiryo UI" panose="020B0604030504040204" pitchFamily="50" charset="-128"/>
                          <a:ea typeface="Meiryo UI" panose="020B0604030504040204" pitchFamily="50" charset="-128"/>
                        </a:rPr>
                        <a:t>5.84</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減少</a:t>
                      </a:r>
                      <a:endParaRPr kumimoji="1" lang="en-US" altLang="ja-JP" sz="1600" baseline="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第３章３（４）</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＜Ｐ５９＞</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２０歳未満の人工妊娠中絶実施率（女子人口千対）</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４．５</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平成２９年度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２．５</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ja-JP" altLang="en-US" sz="16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減少</a:t>
                      </a:r>
                    </a:p>
                  </a:txBody>
                  <a:tcPr anchor="ctr"/>
                </a:tc>
                <a:extLst>
                  <a:ext uri="{0D108BD9-81ED-4DB2-BD59-A6C34878D82A}">
                    <a16:rowId xmlns:a16="http://schemas.microsoft.com/office/drawing/2014/main" val="10004"/>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第３章４（１）</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＜Ｐ６３＞</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男性の育児休業取得率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４．４７％</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常用労働者３０人以上の企業</a:t>
                      </a:r>
                      <a:endParaRPr kumimoji="1" lang="en-US" altLang="ja-JP" sz="11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u="none" dirty="0" smtClean="0">
                          <a:solidFill>
                            <a:schemeClr val="tx1"/>
                          </a:solidFill>
                          <a:latin typeface="Meiryo UI" panose="020B0604030504040204" pitchFamily="50" charset="-128"/>
                          <a:ea typeface="Meiryo UI" panose="020B0604030504040204" pitchFamily="50" charset="-128"/>
                        </a:rPr>
                        <a:t>３６．９％</a:t>
                      </a:r>
                      <a:endParaRPr kumimoji="1" lang="en-US" altLang="ja-JP" sz="1600" u="none"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rPr>
                        <a:t>令和</a:t>
                      </a:r>
                      <a:r>
                        <a:rPr kumimoji="1" lang="en-US" altLang="ja-JP" sz="1200" u="none" dirty="0" smtClean="0">
                          <a:solidFill>
                            <a:schemeClr val="tx1"/>
                          </a:solidFill>
                          <a:latin typeface="Meiryo UI" panose="020B0604030504040204" pitchFamily="50" charset="-128"/>
                          <a:ea typeface="Meiryo UI" panose="020B0604030504040204" pitchFamily="50" charset="-128"/>
                        </a:rPr>
                        <a:t>5</a:t>
                      </a:r>
                      <a:r>
                        <a:rPr kumimoji="1" lang="ja-JP" altLang="en-US" sz="1200" u="none" dirty="0" smtClean="0">
                          <a:solidFill>
                            <a:schemeClr val="tx1"/>
                          </a:solidFill>
                          <a:latin typeface="Meiryo UI" panose="020B0604030504040204" pitchFamily="50" charset="-128"/>
                          <a:ea typeface="Meiryo UI" panose="020B0604030504040204" pitchFamily="50" charset="-128"/>
                        </a:rPr>
                        <a:t>年７月</a:t>
                      </a:r>
                      <a:r>
                        <a:rPr kumimoji="1" lang="en-US" altLang="ja-JP" sz="1200" u="none" dirty="0" smtClean="0">
                          <a:solidFill>
                            <a:schemeClr val="tx1"/>
                          </a:solidFill>
                          <a:latin typeface="Meiryo UI" panose="020B0604030504040204" pitchFamily="50" charset="-128"/>
                          <a:ea typeface="Meiryo UI" panose="020B0604030504040204" pitchFamily="50" charset="-128"/>
                        </a:rPr>
                        <a:t>]</a:t>
                      </a:r>
                      <a:endParaRPr kumimoji="1" lang="ja-JP" altLang="en-US" sz="1800"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３０％</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dk1"/>
                          </a:solidFill>
                          <a:latin typeface="Meiryo UI" panose="020B0604030504040204" pitchFamily="50" charset="-128"/>
                          <a:ea typeface="Meiryo UI" panose="020B0604030504040204" pitchFamily="50" charset="-128"/>
                        </a:rPr>
                        <a:t>（国が定める目標値）</a:t>
                      </a:r>
                      <a:endParaRPr kumimoji="1" lang="en-US" altLang="ja-JP" sz="1200" dirty="0" smtClean="0">
                        <a:solidFill>
                          <a:schemeClr val="dk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90719981"/>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第３章４（１）</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＜Ｐ６３＞</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専門家派遣の申込みへの対応率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１００％</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平成３０年度</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u="none" dirty="0" smtClean="0">
                          <a:solidFill>
                            <a:schemeClr val="tx1"/>
                          </a:solidFill>
                          <a:latin typeface="Meiryo UI" panose="020B0604030504040204" pitchFamily="50" charset="-128"/>
                          <a:ea typeface="Meiryo UI" panose="020B0604030504040204" pitchFamily="50" charset="-128"/>
                        </a:rPr>
                        <a:t>１００％</a:t>
                      </a:r>
                      <a:endParaRPr kumimoji="1" lang="en-US" altLang="ja-JP" sz="1600" u="none"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rPr>
                        <a:t>令和</a:t>
                      </a:r>
                      <a:r>
                        <a:rPr kumimoji="1" lang="en-US" altLang="ja-JP" sz="1200" u="none" dirty="0" smtClean="0">
                          <a:solidFill>
                            <a:schemeClr val="tx1"/>
                          </a:solidFill>
                          <a:latin typeface="Meiryo UI" panose="020B0604030504040204" pitchFamily="50" charset="-128"/>
                          <a:ea typeface="Meiryo UI" panose="020B0604030504040204" pitchFamily="50" charset="-128"/>
                        </a:rPr>
                        <a:t>5</a:t>
                      </a:r>
                      <a:r>
                        <a:rPr kumimoji="1" lang="ja-JP" altLang="en-US" sz="1200" u="none" dirty="0" smtClean="0">
                          <a:solidFill>
                            <a:schemeClr val="tx1"/>
                          </a:solidFill>
                          <a:latin typeface="Meiryo UI" panose="020B0604030504040204" pitchFamily="50" charset="-128"/>
                          <a:ea typeface="Meiryo UI" panose="020B0604030504040204" pitchFamily="50" charset="-128"/>
                        </a:rPr>
                        <a:t>年度末</a:t>
                      </a:r>
                      <a:r>
                        <a:rPr kumimoji="1" lang="en-US" altLang="ja-JP" sz="1200" u="none" dirty="0" smtClean="0">
                          <a:solidFill>
                            <a:schemeClr val="tx1"/>
                          </a:solidFill>
                          <a:latin typeface="Meiryo UI" panose="020B0604030504040204" pitchFamily="50" charset="-128"/>
                          <a:ea typeface="Meiryo UI" panose="020B0604030504040204" pitchFamily="50" charset="-128"/>
                        </a:rPr>
                        <a:t>]</a:t>
                      </a:r>
                      <a:endParaRPr kumimoji="1" lang="ja-JP" altLang="en-US" sz="1200"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baseline="0" dirty="0" smtClean="0">
                          <a:solidFill>
                            <a:schemeClr val="dk1"/>
                          </a:solidFill>
                          <a:latin typeface="Meiryo UI" panose="020B0604030504040204" pitchFamily="50" charset="-128"/>
                          <a:ea typeface="Meiryo UI" panose="020B0604030504040204" pitchFamily="50" charset="-128"/>
                        </a:rPr>
                        <a:t>１００％</a:t>
                      </a:r>
                      <a:endParaRPr kumimoji="1" lang="en-US" altLang="ja-JP" sz="1600" baseline="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16129535"/>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第３章４（１）</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＜Ｐ６３＞</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「就活サイクル」プロジェクトへの参画企業数（累計）</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２７６社</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algn="ct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平成３０年度</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800" dirty="0" smtClean="0">
                        <a:solidFill>
                          <a:schemeClr val="dk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u="none" dirty="0" smtClean="0">
                          <a:solidFill>
                            <a:schemeClr val="tx1"/>
                          </a:solidFill>
                          <a:latin typeface="Meiryo UI" panose="020B0604030504040204" pitchFamily="50" charset="-128"/>
                          <a:ea typeface="Meiryo UI" panose="020B0604030504040204" pitchFamily="50" charset="-128"/>
                        </a:rPr>
                        <a:t>５８２社</a:t>
                      </a:r>
                      <a:endParaRPr kumimoji="1" lang="en-US" altLang="ja-JP" sz="1600" u="none"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rPr>
                        <a:t>令和５年度末</a:t>
                      </a:r>
                      <a:r>
                        <a:rPr kumimoji="1" lang="en-US" altLang="ja-JP" sz="1200" u="none" dirty="0" smtClean="0">
                          <a:solidFill>
                            <a:schemeClr val="tx1"/>
                          </a:solidFill>
                          <a:latin typeface="Meiryo UI" panose="020B0604030504040204" pitchFamily="50" charset="-128"/>
                          <a:ea typeface="Meiryo UI" panose="020B0604030504040204" pitchFamily="50" charset="-128"/>
                        </a:rPr>
                        <a:t>]</a:t>
                      </a:r>
                      <a:endParaRPr kumimoji="1" lang="ja-JP" altLang="en-US" sz="1200"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５００社</a:t>
                      </a:r>
                    </a:p>
                  </a:txBody>
                  <a:tcPr anchor="ctr"/>
                </a:tc>
                <a:extLst>
                  <a:ext uri="{0D108BD9-81ED-4DB2-BD59-A6C34878D82A}">
                    <a16:rowId xmlns:a16="http://schemas.microsoft.com/office/drawing/2014/main" val="1780917048"/>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第３章４（１）</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＜Ｐ６３＞</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わかやま結婚・子育て応援企業同盟の参加数（累計）</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３４０企業・団体</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平成３０年度</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６４３企業・団体</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月</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令和</a:t>
                      </a:r>
                      <a:r>
                        <a:rPr kumimoji="1" lang="en-US" altLang="ja-JP" sz="1200" dirty="0" smtClean="0">
                          <a:solidFill>
                            <a:schemeClr val="tx1"/>
                          </a:solidFill>
                          <a:latin typeface="Meiryo UI" panose="020B0604030504040204" pitchFamily="50" charset="-128"/>
                          <a:ea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月で事業終了</a:t>
                      </a:r>
                    </a:p>
                  </a:txBody>
                  <a:tcPr anchor="ct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1,500</a:t>
                      </a:r>
                      <a:r>
                        <a:rPr kumimoji="1" lang="ja-JP" altLang="en-US" sz="1600" dirty="0" smtClean="0">
                          <a:solidFill>
                            <a:schemeClr val="tx1"/>
                          </a:solidFill>
                          <a:latin typeface="Meiryo UI" panose="020B0604030504040204" pitchFamily="50" charset="-128"/>
                          <a:ea typeface="Meiryo UI" panose="020B0604030504040204" pitchFamily="50" charset="-128"/>
                        </a:rPr>
                        <a:t>企業・団体</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17848668"/>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第３章４（１）</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＜Ｐ６３＞</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女性活躍企業同盟の参加数（累計）</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３３６企業・団体</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平成３０年度</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９４５企業・団体</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令和６年６月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latin typeface="Meiryo UI" panose="020B0604030504040204" pitchFamily="50" charset="-128"/>
                          <a:ea typeface="Meiryo UI" panose="020B0604030504040204" pitchFamily="50" charset="-128"/>
                        </a:rPr>
                        <a:t>1,500</a:t>
                      </a:r>
                      <a:r>
                        <a:rPr kumimoji="1" lang="ja-JP" altLang="en-US" sz="1600" dirty="0" smtClean="0">
                          <a:solidFill>
                            <a:schemeClr val="tx1"/>
                          </a:solidFill>
                          <a:latin typeface="Meiryo UI" panose="020B0604030504040204" pitchFamily="50" charset="-128"/>
                          <a:ea typeface="Meiryo UI" panose="020B0604030504040204" pitchFamily="50" charset="-128"/>
                        </a:rPr>
                        <a:t>企業・団体</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8950802"/>
                  </a:ext>
                </a:extLst>
              </a:tr>
            </a:tbl>
          </a:graphicData>
        </a:graphic>
      </p:graphicFrame>
      <p:sp>
        <p:nvSpPr>
          <p:cNvPr id="2" name="スライド番号プレースホルダー 1"/>
          <p:cNvSpPr>
            <a:spLocks noGrp="1"/>
          </p:cNvSpPr>
          <p:nvPr>
            <p:ph type="sldNum" sz="quarter" idx="12"/>
          </p:nvPr>
        </p:nvSpPr>
        <p:spPr/>
        <p:txBody>
          <a:bodyPr/>
          <a:lstStyle/>
          <a:p>
            <a:fld id="{E403812C-5808-4521-8020-0FA31CBE6ADF}" type="slidenum">
              <a:rPr kumimoji="1" lang="ja-JP" altLang="en-US" smtClean="0"/>
              <a:t>9</a:t>
            </a:fld>
            <a:endParaRPr kumimoji="1" lang="ja-JP" altLang="en-US"/>
          </a:p>
        </p:txBody>
      </p:sp>
    </p:spTree>
    <p:extLst>
      <p:ext uri="{BB962C8B-B14F-4D97-AF65-F5344CB8AC3E}">
        <p14:creationId xmlns:p14="http://schemas.microsoft.com/office/powerpoint/2010/main" val="2280792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06341" y="763600"/>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目標値の進捗状況</a:t>
            </a:r>
            <a:r>
              <a:rPr lang="ja-JP" altLang="en-US" sz="3600" dirty="0">
                <a:solidFill>
                  <a:schemeClr val="tx1"/>
                </a:solidFill>
                <a:latin typeface="Meiryo UI" panose="020B0604030504040204" pitchFamily="50" charset="-128"/>
                <a:ea typeface="Meiryo UI" panose="020B0604030504040204" pitchFamily="50" charset="-128"/>
              </a:rPr>
              <a:t>⑦</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51519" y="259544"/>
            <a:ext cx="889248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Meiryo UI" panose="020B0604030504040204" pitchFamily="50" charset="-128"/>
                <a:ea typeface="Meiryo UI" panose="020B0604030504040204" pitchFamily="50" charset="-128"/>
              </a:rPr>
              <a:t>第３章　４　仕事と子育ての両立支援</a:t>
            </a:r>
            <a:r>
              <a:rPr lang="en-US" altLang="ja-JP" u="sng" dirty="0">
                <a:solidFill>
                  <a:schemeClr val="tx1"/>
                </a:solidFill>
                <a:latin typeface="Meiryo UI" panose="020B0604030504040204" pitchFamily="50" charset="-128"/>
                <a:ea typeface="Meiryo UI" panose="020B0604030504040204" pitchFamily="50" charset="-128"/>
              </a:rPr>
              <a:t>(P61</a:t>
            </a:r>
            <a:r>
              <a:rPr lang="ja-JP" altLang="en-US" u="sng" dirty="0">
                <a:solidFill>
                  <a:schemeClr val="tx1"/>
                </a:solidFill>
                <a:latin typeface="Meiryo UI" panose="020B0604030504040204" pitchFamily="50" charset="-128"/>
                <a:ea typeface="Meiryo UI" panose="020B0604030504040204" pitchFamily="50" charset="-128"/>
              </a:rPr>
              <a:t>～</a:t>
            </a:r>
            <a:r>
              <a:rPr lang="en-US" altLang="ja-JP" u="sng" dirty="0">
                <a:solidFill>
                  <a:schemeClr val="tx1"/>
                </a:solidFill>
                <a:latin typeface="Meiryo UI" panose="020B0604030504040204" pitchFamily="50" charset="-128"/>
                <a:ea typeface="Meiryo UI" panose="020B0604030504040204" pitchFamily="50" charset="-128"/>
              </a:rPr>
              <a:t>P67)</a:t>
            </a:r>
            <a:endParaRPr lang="ja-JP" altLang="en-US" u="sng"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u="sng" dirty="0" smtClean="0">
                <a:solidFill>
                  <a:schemeClr val="tx1"/>
                </a:solidFill>
                <a:latin typeface="Meiryo UI" panose="020B0604030504040204" pitchFamily="50" charset="-128"/>
                <a:ea typeface="Meiryo UI" panose="020B0604030504040204" pitchFamily="50" charset="-128"/>
              </a:rPr>
              <a:t>５　社会全体で子育てを支援する仕組みの強化</a:t>
            </a:r>
            <a:r>
              <a:rPr lang="en-US" altLang="ja-JP" u="sng" dirty="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P68</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P70)</a:t>
            </a:r>
            <a:endParaRPr lang="ja-JP" altLang="en-US" u="sng"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06682450"/>
              </p:ext>
            </p:extLst>
          </p:nvPr>
        </p:nvGraphicFramePr>
        <p:xfrm>
          <a:off x="251522" y="1511774"/>
          <a:ext cx="8496942" cy="5298261"/>
        </p:xfrm>
        <a:graphic>
          <a:graphicData uri="http://schemas.openxmlformats.org/drawingml/2006/table">
            <a:tbl>
              <a:tblPr firstRow="1" bandRow="1">
                <a:tableStyleId>{F5AB1C69-6EDB-4FF4-983F-18BD219EF322}</a:tableStyleId>
              </a:tblPr>
              <a:tblGrid>
                <a:gridCol w="997817">
                  <a:extLst>
                    <a:ext uri="{9D8B030D-6E8A-4147-A177-3AD203B41FA5}">
                      <a16:colId xmlns:a16="http://schemas.microsoft.com/office/drawing/2014/main" val="2358252165"/>
                    </a:ext>
                  </a:extLst>
                </a:gridCol>
                <a:gridCol w="3034629">
                  <a:extLst>
                    <a:ext uri="{9D8B030D-6E8A-4147-A177-3AD203B41FA5}">
                      <a16:colId xmlns:a16="http://schemas.microsoft.com/office/drawing/2014/main" val="20000"/>
                    </a:ext>
                  </a:extLst>
                </a:gridCol>
                <a:gridCol w="1429867">
                  <a:extLst>
                    <a:ext uri="{9D8B030D-6E8A-4147-A177-3AD203B41FA5}">
                      <a16:colId xmlns:a16="http://schemas.microsoft.com/office/drawing/2014/main" val="20001"/>
                    </a:ext>
                  </a:extLst>
                </a:gridCol>
                <a:gridCol w="1509537">
                  <a:extLst>
                    <a:ext uri="{9D8B030D-6E8A-4147-A177-3AD203B41FA5}">
                      <a16:colId xmlns:a16="http://schemas.microsoft.com/office/drawing/2014/main" val="20002"/>
                    </a:ext>
                  </a:extLst>
                </a:gridCol>
                <a:gridCol w="1525092">
                  <a:extLst>
                    <a:ext uri="{9D8B030D-6E8A-4147-A177-3AD203B41FA5}">
                      <a16:colId xmlns:a16="http://schemas.microsoft.com/office/drawing/2014/main" val="20003"/>
                    </a:ext>
                  </a:extLst>
                </a:gridCol>
              </a:tblGrid>
              <a:tr h="851805">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該当</a:t>
                      </a:r>
                      <a:endParaRPr kumimoji="1" lang="en-US" altLang="ja-JP" sz="16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箇所</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ja-JP" altLang="en-US" sz="12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目標値</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第３章４（２）</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＜Ｐ６５＞</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キャリアアップ研修の実施分野</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８分野</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８分野</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８分野</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dk1"/>
                          </a:solidFill>
                          <a:latin typeface="Meiryo UI" panose="020B0604030504040204" pitchFamily="50" charset="-128"/>
                          <a:ea typeface="Meiryo UI" panose="020B0604030504040204" pitchFamily="50" charset="-128"/>
                        </a:rPr>
                        <a:t>[</a:t>
                      </a:r>
                      <a:r>
                        <a:rPr kumimoji="1" lang="ja-JP" altLang="en-US" sz="1200" dirty="0" smtClean="0">
                          <a:solidFill>
                            <a:schemeClr val="dk1"/>
                          </a:solidFill>
                          <a:latin typeface="Meiryo UI" panose="020B0604030504040204" pitchFamily="50" charset="-128"/>
                          <a:ea typeface="Meiryo UI" panose="020B0604030504040204" pitchFamily="50" charset="-128"/>
                        </a:rPr>
                        <a:t>令和６年度</a:t>
                      </a:r>
                      <a:r>
                        <a:rPr kumimoji="1" lang="en-US" altLang="ja-JP" sz="1200" dirty="0" smtClean="0">
                          <a:solidFill>
                            <a:schemeClr val="dk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1"/>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第３章４（２）</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＜Ｐ６５＞</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保育士支援コーディネータによる相談支援件数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４９８件</a:t>
                      </a: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４５５件</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baseline="0" dirty="0" smtClean="0">
                          <a:solidFill>
                            <a:schemeClr val="dk1"/>
                          </a:solidFill>
                          <a:latin typeface="Meiryo UI" panose="020B0604030504040204" pitchFamily="50" charset="-128"/>
                          <a:ea typeface="Meiryo UI" panose="020B0604030504040204" pitchFamily="50" charset="-128"/>
                        </a:rPr>
                        <a:t>５００件／年</a:t>
                      </a:r>
                      <a:endParaRPr kumimoji="1" lang="en-US" altLang="ja-JP" sz="1600" baseline="0" dirty="0" smtClean="0">
                        <a:solidFill>
                          <a:schemeClr val="dk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dk1"/>
                          </a:solidFill>
                          <a:latin typeface="Meiryo UI" panose="020B0604030504040204" pitchFamily="50" charset="-128"/>
                          <a:ea typeface="Meiryo UI" panose="020B0604030504040204" pitchFamily="50" charset="-128"/>
                        </a:rPr>
                        <a:t>[</a:t>
                      </a:r>
                      <a:r>
                        <a:rPr kumimoji="1" lang="ja-JP" altLang="en-US" sz="1200" dirty="0" smtClean="0">
                          <a:solidFill>
                            <a:schemeClr val="dk1"/>
                          </a:solidFill>
                          <a:latin typeface="Meiryo UI" panose="020B0604030504040204" pitchFamily="50" charset="-128"/>
                          <a:ea typeface="Meiryo UI" panose="020B0604030504040204" pitchFamily="50" charset="-128"/>
                        </a:rPr>
                        <a:t>令和６年度</a:t>
                      </a:r>
                      <a:r>
                        <a:rPr kumimoji="1" lang="en-US" altLang="ja-JP" sz="1200" dirty="0" smtClean="0">
                          <a:solidFill>
                            <a:schemeClr val="dk1"/>
                          </a:solidFill>
                          <a:latin typeface="Meiryo UI" panose="020B0604030504040204" pitchFamily="50" charset="-128"/>
                          <a:ea typeface="Meiryo UI" panose="020B0604030504040204" pitchFamily="50" charset="-128"/>
                        </a:rPr>
                        <a:t>]</a:t>
                      </a:r>
                      <a:endParaRPr kumimoji="1" lang="en-US" altLang="ja-JP" sz="1200" baseline="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第３章４（２）</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＜Ｐ６５＞</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保育士修学資金の貸付件数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８８件</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４８件</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baseline="0" dirty="0" smtClean="0">
                          <a:solidFill>
                            <a:schemeClr val="dk1"/>
                          </a:solidFill>
                          <a:latin typeface="Meiryo UI" panose="020B0604030504040204" pitchFamily="50" charset="-128"/>
                          <a:ea typeface="Meiryo UI" panose="020B0604030504040204" pitchFamily="50" charset="-128"/>
                        </a:rPr>
                        <a:t>１００件／年</a:t>
                      </a:r>
                      <a:endParaRPr kumimoji="1" lang="en-US" altLang="ja-JP" sz="1600" baseline="0" dirty="0" smtClean="0">
                        <a:solidFill>
                          <a:schemeClr val="dk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dk1"/>
                          </a:solidFill>
                          <a:latin typeface="Meiryo UI" panose="020B0604030504040204" pitchFamily="50" charset="-128"/>
                          <a:ea typeface="Meiryo UI" panose="020B0604030504040204" pitchFamily="50" charset="-128"/>
                        </a:rPr>
                        <a:t>[</a:t>
                      </a:r>
                      <a:r>
                        <a:rPr kumimoji="1" lang="ja-JP" altLang="en-US" sz="1200" dirty="0" smtClean="0">
                          <a:solidFill>
                            <a:schemeClr val="dk1"/>
                          </a:solidFill>
                          <a:latin typeface="Meiryo UI" panose="020B0604030504040204" pitchFamily="50" charset="-128"/>
                          <a:ea typeface="Meiryo UI" panose="020B0604030504040204" pitchFamily="50" charset="-128"/>
                        </a:rPr>
                        <a:t>令和６年度</a:t>
                      </a:r>
                      <a:r>
                        <a:rPr kumimoji="1" lang="en-US" altLang="ja-JP" sz="1200" dirty="0" smtClean="0">
                          <a:solidFill>
                            <a:schemeClr val="dk1"/>
                          </a:solidFill>
                          <a:latin typeface="Meiryo UI" panose="020B0604030504040204" pitchFamily="50" charset="-128"/>
                          <a:ea typeface="Meiryo UI" panose="020B0604030504040204" pitchFamily="50" charset="-128"/>
                        </a:rPr>
                        <a:t>]</a:t>
                      </a:r>
                      <a:endParaRPr kumimoji="1" lang="ja-JP" altLang="en-US" sz="1200" dirty="0" smtClean="0">
                        <a:solidFill>
                          <a:schemeClr val="dk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第３章４（２）</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＜Ｐ６５＞</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地域子ども・子育て支援事業の従事者のスキルアップ研修受講率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７２％</a:t>
                      </a: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１００％</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１００％</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dk1"/>
                          </a:solidFill>
                          <a:latin typeface="Meiryo UI" panose="020B0604030504040204" pitchFamily="50" charset="-128"/>
                          <a:ea typeface="Meiryo UI" panose="020B0604030504040204" pitchFamily="50" charset="-128"/>
                        </a:rPr>
                        <a:t>[</a:t>
                      </a:r>
                      <a:r>
                        <a:rPr kumimoji="1" lang="ja-JP" altLang="en-US" sz="1200" dirty="0" smtClean="0">
                          <a:solidFill>
                            <a:schemeClr val="dk1"/>
                          </a:solidFill>
                          <a:latin typeface="Meiryo UI" panose="020B0604030504040204" pitchFamily="50" charset="-128"/>
                          <a:ea typeface="Meiryo UI" panose="020B0604030504040204" pitchFamily="50" charset="-128"/>
                        </a:rPr>
                        <a:t>令和６年度</a:t>
                      </a:r>
                      <a:r>
                        <a:rPr kumimoji="1" lang="en-US" altLang="ja-JP" sz="1200" dirty="0" smtClean="0">
                          <a:solidFill>
                            <a:schemeClr val="dk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第３章５</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＜Ｐ７０＞</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母子保健推進員活動支援会議の開催（回数）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３回</a:t>
                      </a: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３回</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継続</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dk1"/>
                          </a:solidFill>
                          <a:latin typeface="Meiryo UI" panose="020B0604030504040204" pitchFamily="50" charset="-128"/>
                          <a:ea typeface="Meiryo UI" panose="020B0604030504040204" pitchFamily="50" charset="-128"/>
                        </a:rPr>
                        <a:t>[</a:t>
                      </a:r>
                      <a:r>
                        <a:rPr kumimoji="1" lang="ja-JP" altLang="en-US" sz="1200" dirty="0" smtClean="0">
                          <a:solidFill>
                            <a:schemeClr val="dk1"/>
                          </a:solidFill>
                          <a:latin typeface="Meiryo UI" panose="020B0604030504040204" pitchFamily="50" charset="-128"/>
                          <a:ea typeface="Meiryo UI" panose="020B0604030504040204" pitchFamily="50" charset="-128"/>
                        </a:rPr>
                        <a:t>令和６年度</a:t>
                      </a:r>
                      <a:r>
                        <a:rPr kumimoji="1" lang="en-US" altLang="ja-JP" sz="1200" dirty="0" smtClean="0">
                          <a:solidFill>
                            <a:schemeClr val="dk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344515"/>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第３章５</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＜Ｐ７０＞</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母子保健関係者地域連携会議</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（開催圏域数）</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７圏域</a:t>
                      </a: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７圏域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継続</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dk1"/>
                          </a:solidFill>
                          <a:latin typeface="Meiryo UI" panose="020B0604030504040204" pitchFamily="50" charset="-128"/>
                          <a:ea typeface="Meiryo UI" panose="020B0604030504040204" pitchFamily="50" charset="-128"/>
                        </a:rPr>
                        <a:t>[</a:t>
                      </a:r>
                      <a:r>
                        <a:rPr kumimoji="1" lang="ja-JP" altLang="en-US" sz="1200" dirty="0" smtClean="0">
                          <a:solidFill>
                            <a:schemeClr val="dk1"/>
                          </a:solidFill>
                          <a:latin typeface="Meiryo UI" panose="020B0604030504040204" pitchFamily="50" charset="-128"/>
                          <a:ea typeface="Meiryo UI" panose="020B0604030504040204" pitchFamily="50" charset="-128"/>
                        </a:rPr>
                        <a:t>令和６年度</a:t>
                      </a:r>
                      <a:r>
                        <a:rPr kumimoji="1" lang="en-US" altLang="ja-JP" sz="1200" dirty="0" smtClean="0">
                          <a:solidFill>
                            <a:schemeClr val="dk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64913672"/>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第３章５</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＜Ｐ７０＞</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SNS</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を活用した子育て情報の発信</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運用開始済</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令和２年１２月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en-US" altLang="ja-JP" sz="24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運用開始</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dk1"/>
                          </a:solidFill>
                          <a:latin typeface="Meiryo UI" panose="020B0604030504040204" pitchFamily="50" charset="-128"/>
                          <a:ea typeface="Meiryo UI" panose="020B0604030504040204" pitchFamily="50" charset="-128"/>
                        </a:rPr>
                        <a:t>[</a:t>
                      </a:r>
                      <a:r>
                        <a:rPr kumimoji="1" lang="ja-JP" altLang="en-US" sz="1200" dirty="0" smtClean="0">
                          <a:solidFill>
                            <a:schemeClr val="dk1"/>
                          </a:solidFill>
                          <a:latin typeface="Meiryo UI" panose="020B0604030504040204" pitchFamily="50" charset="-128"/>
                          <a:ea typeface="Meiryo UI" panose="020B0604030504040204" pitchFamily="50" charset="-128"/>
                        </a:rPr>
                        <a:t>令和３年度</a:t>
                      </a:r>
                      <a:r>
                        <a:rPr kumimoji="1" lang="en-US" altLang="ja-JP" sz="1200" dirty="0" smtClean="0">
                          <a:solidFill>
                            <a:schemeClr val="dk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79282158"/>
                  </a:ext>
                </a:extLst>
              </a:tr>
            </a:tbl>
          </a:graphicData>
        </a:graphic>
      </p:graphicFrame>
      <p:sp>
        <p:nvSpPr>
          <p:cNvPr id="2" name="スライド番号プレースホルダー 1"/>
          <p:cNvSpPr>
            <a:spLocks noGrp="1"/>
          </p:cNvSpPr>
          <p:nvPr>
            <p:ph type="sldNum" sz="quarter" idx="12"/>
          </p:nvPr>
        </p:nvSpPr>
        <p:spPr/>
        <p:txBody>
          <a:bodyPr/>
          <a:lstStyle/>
          <a:p>
            <a:fld id="{E403812C-5808-4521-8020-0FA31CBE6ADF}" type="slidenum">
              <a:rPr kumimoji="1" lang="ja-JP" altLang="en-US" sz="1600" smtClean="0"/>
              <a:t>10</a:t>
            </a:fld>
            <a:endParaRPr kumimoji="1" lang="ja-JP" altLang="en-US" sz="1600" dirty="0"/>
          </a:p>
        </p:txBody>
      </p:sp>
    </p:spTree>
    <p:extLst>
      <p:ext uri="{BB962C8B-B14F-4D97-AF65-F5344CB8AC3E}">
        <p14:creationId xmlns:p14="http://schemas.microsoft.com/office/powerpoint/2010/main" val="2083892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94954" y="717235"/>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認定こども園の設置数　</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251520" y="332656"/>
            <a:ext cx="864096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Meiryo UI" panose="020B0604030504040204" pitchFamily="50" charset="-128"/>
                <a:ea typeface="Meiryo UI" panose="020B0604030504040204" pitchFamily="50" charset="-128"/>
              </a:rPr>
              <a:t>第１章　３　子ども・子育て支援給付に係る教育・保育の一体的提供及び当該教育・保育の推進に関する体制の確保の内容　</a:t>
            </a:r>
            <a:r>
              <a:rPr lang="en-US" altLang="ja-JP" u="sng" dirty="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P19)</a:t>
            </a:r>
            <a:endParaRPr lang="ja-JP" altLang="en-US" u="sng"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53315846"/>
              </p:ext>
            </p:extLst>
          </p:nvPr>
        </p:nvGraphicFramePr>
        <p:xfrm>
          <a:off x="204537" y="1628800"/>
          <a:ext cx="8784976" cy="5176342"/>
        </p:xfrm>
        <a:graphic>
          <a:graphicData uri="http://schemas.openxmlformats.org/drawingml/2006/table">
            <a:tbl>
              <a:tblPr firstRow="1" bandRow="1">
                <a:tableStyleId>{F5AB1C69-6EDB-4FF4-983F-18BD219EF322}</a:tableStyleId>
              </a:tblPr>
              <a:tblGrid>
                <a:gridCol w="850159">
                  <a:extLst>
                    <a:ext uri="{9D8B030D-6E8A-4147-A177-3AD203B41FA5}">
                      <a16:colId xmlns:a16="http://schemas.microsoft.com/office/drawing/2014/main" val="20000"/>
                    </a:ext>
                  </a:extLst>
                </a:gridCol>
                <a:gridCol w="708466">
                  <a:extLst>
                    <a:ext uri="{9D8B030D-6E8A-4147-A177-3AD203B41FA5}">
                      <a16:colId xmlns:a16="http://schemas.microsoft.com/office/drawing/2014/main" val="20001"/>
                    </a:ext>
                  </a:extLst>
                </a:gridCol>
                <a:gridCol w="673622">
                  <a:extLst>
                    <a:ext uri="{9D8B030D-6E8A-4147-A177-3AD203B41FA5}">
                      <a16:colId xmlns:a16="http://schemas.microsoft.com/office/drawing/2014/main" val="20002"/>
                    </a:ext>
                  </a:extLst>
                </a:gridCol>
                <a:gridCol w="576064">
                  <a:extLst>
                    <a:ext uri="{9D8B030D-6E8A-4147-A177-3AD203B41FA5}">
                      <a16:colId xmlns:a16="http://schemas.microsoft.com/office/drawing/2014/main" val="188714228"/>
                    </a:ext>
                  </a:extLst>
                </a:gridCol>
                <a:gridCol w="212597">
                  <a:extLst>
                    <a:ext uri="{9D8B030D-6E8A-4147-A177-3AD203B41FA5}">
                      <a16:colId xmlns:a16="http://schemas.microsoft.com/office/drawing/2014/main" val="3770730675"/>
                    </a:ext>
                  </a:extLst>
                </a:gridCol>
                <a:gridCol w="875654">
                  <a:extLst>
                    <a:ext uri="{9D8B030D-6E8A-4147-A177-3AD203B41FA5}">
                      <a16:colId xmlns:a16="http://schemas.microsoft.com/office/drawing/2014/main" val="20003"/>
                    </a:ext>
                  </a:extLst>
                </a:gridCol>
                <a:gridCol w="711949">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576064">
                  <a:extLst>
                    <a:ext uri="{9D8B030D-6E8A-4147-A177-3AD203B41FA5}">
                      <a16:colId xmlns:a16="http://schemas.microsoft.com/office/drawing/2014/main" val="1398345754"/>
                    </a:ext>
                  </a:extLst>
                </a:gridCol>
                <a:gridCol w="216024">
                  <a:extLst>
                    <a:ext uri="{9D8B030D-6E8A-4147-A177-3AD203B41FA5}">
                      <a16:colId xmlns:a16="http://schemas.microsoft.com/office/drawing/2014/main" val="1860519904"/>
                    </a:ext>
                  </a:extLst>
                </a:gridCol>
                <a:gridCol w="823448">
                  <a:extLst>
                    <a:ext uri="{9D8B030D-6E8A-4147-A177-3AD203B41FA5}">
                      <a16:colId xmlns:a16="http://schemas.microsoft.com/office/drawing/2014/main" val="20006"/>
                    </a:ext>
                  </a:extLst>
                </a:gridCol>
                <a:gridCol w="708466">
                  <a:extLst>
                    <a:ext uri="{9D8B030D-6E8A-4147-A177-3AD203B41FA5}">
                      <a16:colId xmlns:a16="http://schemas.microsoft.com/office/drawing/2014/main" val="20007"/>
                    </a:ext>
                  </a:extLst>
                </a:gridCol>
                <a:gridCol w="637619">
                  <a:extLst>
                    <a:ext uri="{9D8B030D-6E8A-4147-A177-3AD203B41FA5}">
                      <a16:colId xmlns:a16="http://schemas.microsoft.com/office/drawing/2014/main" val="20008"/>
                    </a:ext>
                  </a:extLst>
                </a:gridCol>
                <a:gridCol w="566772">
                  <a:extLst>
                    <a:ext uri="{9D8B030D-6E8A-4147-A177-3AD203B41FA5}">
                      <a16:colId xmlns:a16="http://schemas.microsoft.com/office/drawing/2014/main" val="2956558833"/>
                    </a:ext>
                  </a:extLst>
                </a:gridCol>
              </a:tblGrid>
              <a:tr h="617450">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平成</a:t>
                      </a:r>
                      <a:r>
                        <a:rPr kumimoji="1" lang="en-US" altLang="ja-JP" sz="900" dirty="0" smtClean="0">
                          <a:latin typeface="Meiryo UI" panose="020B0604030504040204" pitchFamily="50" charset="-128"/>
                          <a:ea typeface="Meiryo UI" panose="020B0604030504040204" pitchFamily="50" charset="-128"/>
                        </a:rPr>
                        <a:t>31</a:t>
                      </a:r>
                      <a:r>
                        <a:rPr kumimoji="1" lang="ja-JP" altLang="en-US" sz="900" dirty="0" smtClean="0">
                          <a:latin typeface="Meiryo UI" panose="020B0604030504040204" pitchFamily="50" charset="-128"/>
                          <a:ea typeface="Meiryo UI" panose="020B0604030504040204" pitchFamily="50" charset="-128"/>
                        </a:rPr>
                        <a:t>年</a:t>
                      </a:r>
                      <a:endParaRPr kumimoji="1" lang="en-US" altLang="ja-JP" sz="900" dirty="0" smtClean="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4</a:t>
                      </a:r>
                      <a:r>
                        <a:rPr kumimoji="1" lang="ja-JP" altLang="en-US" sz="900" dirty="0" smtClean="0">
                          <a:latin typeface="Meiryo UI" panose="020B0604030504040204" pitchFamily="50" charset="-128"/>
                          <a:ea typeface="Meiryo UI" panose="020B0604030504040204" pitchFamily="50" charset="-128"/>
                        </a:rPr>
                        <a:t>月現在</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smtClean="0">
                          <a:latin typeface="Meiryo UI" panose="020B0604030504040204" pitchFamily="50" charset="-128"/>
                          <a:ea typeface="Meiryo UI" panose="020B0604030504040204" pitchFamily="50" charset="-128"/>
                        </a:rPr>
                        <a:t>令和</a:t>
                      </a:r>
                      <a:r>
                        <a:rPr kumimoji="1" lang="en-US" altLang="ja-JP" sz="900" dirty="0" smtClean="0">
                          <a:latin typeface="Meiryo UI" panose="020B0604030504040204" pitchFamily="50" charset="-128"/>
                          <a:ea typeface="Meiryo UI" panose="020B0604030504040204" pitchFamily="50" charset="-128"/>
                        </a:rPr>
                        <a:t>6</a:t>
                      </a:r>
                      <a:r>
                        <a:rPr kumimoji="1" lang="ja-JP" altLang="en-US" sz="900" dirty="0" smtClean="0">
                          <a:latin typeface="Meiryo UI" panose="020B0604030504040204" pitchFamily="50" charset="-128"/>
                          <a:ea typeface="Meiryo UI" panose="020B0604030504040204" pitchFamily="50" charset="-128"/>
                        </a:rPr>
                        <a:t>年</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４月現在</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algn="ctr" defTabSz="914400" rtl="0" eaLnBrk="1" latinLnBrk="0" hangingPunct="1"/>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目標</a:t>
                      </a:r>
                      <a:endPar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設置数</a:t>
                      </a:r>
                      <a:endPar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a:t>
                      </a: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令和</a:t>
                      </a:r>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6</a:t>
                      </a: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年度</a:t>
                      </a:r>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a:t>
                      </a: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a:tc>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平成</a:t>
                      </a:r>
                      <a:r>
                        <a:rPr kumimoji="1" lang="en-US" altLang="ja-JP" sz="900" dirty="0" smtClean="0">
                          <a:latin typeface="Meiryo UI" panose="020B0604030504040204" pitchFamily="50" charset="-128"/>
                          <a:ea typeface="Meiryo UI" panose="020B0604030504040204" pitchFamily="50" charset="-128"/>
                        </a:rPr>
                        <a:t>31</a:t>
                      </a:r>
                      <a:r>
                        <a:rPr kumimoji="1" lang="ja-JP" altLang="en-US" sz="900" dirty="0" smtClean="0">
                          <a:latin typeface="Meiryo UI" panose="020B0604030504040204" pitchFamily="50" charset="-128"/>
                          <a:ea typeface="Meiryo UI" panose="020B0604030504040204" pitchFamily="50" charset="-128"/>
                        </a:rPr>
                        <a:t>年</a:t>
                      </a:r>
                      <a:endParaRPr kumimoji="1" lang="en-US" altLang="ja-JP" sz="900" dirty="0" smtClean="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4</a:t>
                      </a:r>
                      <a:r>
                        <a:rPr kumimoji="1" lang="ja-JP" altLang="en-US" sz="900" dirty="0" smtClean="0">
                          <a:latin typeface="Meiryo UI" panose="020B0604030504040204" pitchFamily="50" charset="-128"/>
                          <a:ea typeface="Meiryo UI" panose="020B0604030504040204" pitchFamily="50" charset="-128"/>
                        </a:rPr>
                        <a:t>月現在</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smtClean="0">
                          <a:latin typeface="Meiryo UI" panose="020B0604030504040204" pitchFamily="50" charset="-128"/>
                          <a:ea typeface="Meiryo UI" panose="020B0604030504040204" pitchFamily="50" charset="-128"/>
                        </a:rPr>
                        <a:t>令和</a:t>
                      </a:r>
                      <a:r>
                        <a:rPr kumimoji="1" lang="en-US" altLang="ja-JP" sz="900" dirty="0" smtClean="0">
                          <a:latin typeface="Meiryo UI" panose="020B0604030504040204" pitchFamily="50" charset="-128"/>
                          <a:ea typeface="Meiryo UI" panose="020B0604030504040204" pitchFamily="50" charset="-128"/>
                        </a:rPr>
                        <a:t>6</a:t>
                      </a:r>
                      <a:r>
                        <a:rPr kumimoji="1" lang="ja-JP" altLang="en-US" sz="900" dirty="0" smtClean="0">
                          <a:latin typeface="Meiryo UI" panose="020B0604030504040204" pitchFamily="50" charset="-128"/>
                          <a:ea typeface="Meiryo UI" panose="020B0604030504040204" pitchFamily="50" charset="-128"/>
                        </a:rPr>
                        <a:t>年</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４月現在</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目標</a:t>
                      </a:r>
                      <a:endPar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設置数</a:t>
                      </a:r>
                      <a:endPar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a:t>
                      </a: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令和</a:t>
                      </a:r>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6</a:t>
                      </a: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年度</a:t>
                      </a:r>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a:t>
                      </a:r>
                      <a:endPar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endParaRPr>
                    </a:p>
                  </a:txBody>
                  <a:tcPr/>
                </a:tc>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平成</a:t>
                      </a:r>
                      <a:r>
                        <a:rPr kumimoji="1" lang="en-US" altLang="ja-JP" sz="900" dirty="0" smtClean="0">
                          <a:latin typeface="Meiryo UI" panose="020B0604030504040204" pitchFamily="50" charset="-128"/>
                          <a:ea typeface="Meiryo UI" panose="020B0604030504040204" pitchFamily="50" charset="-128"/>
                        </a:rPr>
                        <a:t>31</a:t>
                      </a:r>
                      <a:r>
                        <a:rPr kumimoji="1" lang="ja-JP" altLang="en-US" sz="900" dirty="0" smtClean="0">
                          <a:latin typeface="Meiryo UI" panose="020B0604030504040204" pitchFamily="50" charset="-128"/>
                          <a:ea typeface="Meiryo UI" panose="020B0604030504040204" pitchFamily="50" charset="-128"/>
                        </a:rPr>
                        <a:t>年</a:t>
                      </a:r>
                      <a:endParaRPr kumimoji="1" lang="en-US" altLang="ja-JP" sz="900" dirty="0" smtClean="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4</a:t>
                      </a:r>
                      <a:r>
                        <a:rPr kumimoji="1" lang="ja-JP" altLang="en-US" sz="900" dirty="0" smtClean="0">
                          <a:latin typeface="Meiryo UI" panose="020B0604030504040204" pitchFamily="50" charset="-128"/>
                          <a:ea typeface="Meiryo UI" panose="020B0604030504040204" pitchFamily="50" charset="-128"/>
                        </a:rPr>
                        <a:t>月現在</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dirty="0" smtClean="0">
                          <a:latin typeface="Meiryo UI" panose="020B0604030504040204" pitchFamily="50" charset="-128"/>
                          <a:ea typeface="Meiryo UI" panose="020B0604030504040204" pitchFamily="50" charset="-128"/>
                        </a:rPr>
                        <a:t>令和</a:t>
                      </a:r>
                      <a:r>
                        <a:rPr kumimoji="1" lang="en-US" altLang="ja-JP" sz="900" dirty="0" smtClean="0">
                          <a:latin typeface="Meiryo UI" panose="020B0604030504040204" pitchFamily="50" charset="-128"/>
                          <a:ea typeface="Meiryo UI" panose="020B0604030504040204" pitchFamily="50" charset="-128"/>
                        </a:rPr>
                        <a:t>6</a:t>
                      </a:r>
                      <a:r>
                        <a:rPr kumimoji="1" lang="ja-JP" altLang="en-US" sz="900" dirty="0" smtClean="0">
                          <a:latin typeface="Meiryo UI" panose="020B0604030504040204" pitchFamily="50" charset="-128"/>
                          <a:ea typeface="Meiryo UI" panose="020B0604030504040204" pitchFamily="50" charset="-128"/>
                        </a:rPr>
                        <a:t>年</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４月現在</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目標</a:t>
                      </a:r>
                      <a:endPar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設置数</a:t>
                      </a:r>
                      <a:endPar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a:t>
                      </a: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令和</a:t>
                      </a:r>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6</a:t>
                      </a:r>
                      <a:r>
                        <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rPr>
                        <a:t>年度</a:t>
                      </a:r>
                      <a:r>
                        <a:rPr kumimoji="1" lang="en-US" altLang="ja-JP" sz="900" b="1" kern="1200" dirty="0" smtClean="0">
                          <a:solidFill>
                            <a:schemeClr val="lt1"/>
                          </a:solidFill>
                          <a:latin typeface="Meiryo UI" panose="020B0604030504040204" pitchFamily="50" charset="-128"/>
                          <a:ea typeface="Meiryo UI" panose="020B0604030504040204" pitchFamily="50" charset="-128"/>
                          <a:cs typeface="+mn-cs"/>
                        </a:rPr>
                        <a:t>】</a:t>
                      </a:r>
                      <a:endParaRPr kumimoji="1" lang="ja-JP" altLang="en-US" sz="900" b="1" kern="1200" dirty="0" smtClean="0">
                        <a:solidFill>
                          <a:schemeClr val="lt1"/>
                        </a:solidFill>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0"/>
                  </a:ext>
                </a:extLst>
              </a:tr>
              <a:tr h="481091">
                <a:tc>
                  <a:txBody>
                    <a:bodyPr/>
                    <a:lstStyle/>
                    <a:p>
                      <a:pPr algn="l"/>
                      <a:r>
                        <a:rPr kumimoji="1" lang="ja-JP" altLang="en-US" sz="1200" dirty="0" smtClean="0">
                          <a:latin typeface="Meiryo UI" panose="020B0604030504040204" pitchFamily="50" charset="-128"/>
                          <a:ea typeface="Meiryo UI" panose="020B0604030504040204" pitchFamily="50" charset="-128"/>
                        </a:rPr>
                        <a:t>和歌山市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２４</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３０</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＋６</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＋７</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かつらぎ町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みなべ町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3</a:t>
                      </a: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441036">
                <a:tc>
                  <a:txBody>
                    <a:bodyPr/>
                    <a:lstStyle/>
                    <a:p>
                      <a:pPr algn="l"/>
                      <a:r>
                        <a:rPr kumimoji="1" lang="ja-JP" altLang="en-US" sz="1200" dirty="0" smtClean="0">
                          <a:latin typeface="Meiryo UI" panose="020B0604030504040204" pitchFamily="50" charset="-128"/>
                          <a:ea typeface="Meiryo UI" panose="020B0604030504040204" pitchFamily="50" charset="-128"/>
                        </a:rPr>
                        <a:t>海南市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５</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1)</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九度山町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日高川町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441036">
                <a:tc>
                  <a:txBody>
                    <a:bodyPr/>
                    <a:lstStyle/>
                    <a:p>
                      <a:pPr algn="l"/>
                      <a:r>
                        <a:rPr kumimoji="1" lang="ja-JP" altLang="en-US" sz="1200" dirty="0" smtClean="0">
                          <a:latin typeface="Meiryo UI" panose="020B0604030504040204" pitchFamily="50" charset="-128"/>
                          <a:ea typeface="Meiryo UI" panose="020B0604030504040204" pitchFamily="50" charset="-128"/>
                        </a:rPr>
                        <a:t>橋本市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８</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９</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＋１</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＋２</a:t>
                      </a: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高野町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白浜町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441036">
                <a:tc>
                  <a:txBody>
                    <a:bodyPr/>
                    <a:lstStyle/>
                    <a:p>
                      <a:pPr algn="l"/>
                      <a:r>
                        <a:rPr kumimoji="1" lang="ja-JP" altLang="en-US" sz="1200" dirty="0" smtClean="0">
                          <a:latin typeface="Meiryo UI" panose="020B0604030504040204" pitchFamily="50" charset="-128"/>
                          <a:ea typeface="Meiryo UI" panose="020B0604030504040204" pitchFamily="50" charset="-128"/>
                        </a:rPr>
                        <a:t>有田市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1)</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湯浅町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＋２</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上富田町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＋１</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441036">
                <a:tc>
                  <a:txBody>
                    <a:bodyPr/>
                    <a:lstStyle/>
                    <a:p>
                      <a:pPr algn="l"/>
                      <a:r>
                        <a:rPr kumimoji="1" lang="ja-JP" altLang="en-US" sz="1200" dirty="0" smtClean="0">
                          <a:latin typeface="Meiryo UI" panose="020B0604030504040204" pitchFamily="50" charset="-128"/>
                          <a:ea typeface="Meiryo UI" panose="020B0604030504040204" pitchFamily="50" charset="-128"/>
                        </a:rPr>
                        <a:t>御坊市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1)</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広川町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すさみ町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r h="481091">
                <a:tc>
                  <a:txBody>
                    <a:bodyPr/>
                    <a:lstStyle/>
                    <a:p>
                      <a:pPr algn="l"/>
                      <a:r>
                        <a:rPr kumimoji="1" lang="ja-JP" altLang="en-US" sz="1200" dirty="0" smtClean="0">
                          <a:latin typeface="Meiryo UI" panose="020B0604030504040204" pitchFamily="50" charset="-128"/>
                          <a:ea typeface="Meiryo UI" panose="020B0604030504040204" pitchFamily="50" charset="-128"/>
                        </a:rPr>
                        <a:t>田辺市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＋１</a:t>
                      </a:r>
                      <a:r>
                        <a:rPr kumimoji="1" lang="en-US" altLang="ja-JP" sz="12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＋１</a:t>
                      </a: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有田川町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6)</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那智勝浦町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＋２</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r h="441036">
                <a:tc>
                  <a:txBody>
                    <a:bodyPr/>
                    <a:lstStyle/>
                    <a:p>
                      <a:pPr algn="l"/>
                      <a:r>
                        <a:rPr kumimoji="1" lang="ja-JP" altLang="en-US" sz="1200" dirty="0" smtClean="0">
                          <a:latin typeface="Meiryo UI" panose="020B0604030504040204" pitchFamily="50" charset="-128"/>
                          <a:ea typeface="Meiryo UI" panose="020B0604030504040204" pitchFamily="50" charset="-128"/>
                        </a:rPr>
                        <a:t>新宮市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７</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＋５</a:t>
                      </a:r>
                      <a:r>
                        <a:rPr kumimoji="1" lang="en-US" altLang="ja-JP" sz="12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＋５</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美浜町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太地町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7"/>
                  </a:ext>
                </a:extLst>
              </a:tr>
              <a:tr h="441036">
                <a:tc>
                  <a:txBody>
                    <a:bodyPr/>
                    <a:lstStyle/>
                    <a:p>
                      <a:pPr algn="l"/>
                      <a:r>
                        <a:rPr kumimoji="1" lang="ja-JP" altLang="en-US" sz="1200" dirty="0" smtClean="0">
                          <a:latin typeface="Meiryo UI" panose="020B0604030504040204" pitchFamily="50" charset="-128"/>
                          <a:ea typeface="Meiryo UI" panose="020B0604030504040204" pitchFamily="50" charset="-128"/>
                        </a:rPr>
                        <a:t>紀の川市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４</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＋１</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日高町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古座川町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8"/>
                  </a:ext>
                </a:extLst>
              </a:tr>
              <a:tr h="373680">
                <a:tc>
                  <a:txBody>
                    <a:bodyPr/>
                    <a:lstStyle/>
                    <a:p>
                      <a:pPr algn="l"/>
                      <a:r>
                        <a:rPr kumimoji="1" lang="ja-JP" altLang="en-US" sz="1200" dirty="0" smtClean="0">
                          <a:latin typeface="Meiryo UI" panose="020B0604030504040204" pitchFamily="50" charset="-128"/>
                          <a:ea typeface="Meiryo UI" panose="020B0604030504040204" pitchFamily="50" charset="-128"/>
                        </a:rPr>
                        <a:t>岩出市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由良町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北山村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9"/>
                  </a:ext>
                </a:extLst>
              </a:tr>
              <a:tr h="0">
                <a:tc>
                  <a:txBody>
                    <a:bodyPr/>
                    <a:lstStyle/>
                    <a:p>
                      <a:pPr algn="l"/>
                      <a:r>
                        <a:rPr kumimoji="1" lang="ja-JP" altLang="en-US" sz="1200" dirty="0" smtClean="0">
                          <a:latin typeface="Meiryo UI" panose="020B0604030504040204" pitchFamily="50" charset="-128"/>
                          <a:ea typeface="Meiryo UI" panose="020B0604030504040204" pitchFamily="50" charset="-128"/>
                        </a:rPr>
                        <a:t>紀美野町</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＋１</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印南町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串本町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10"/>
                  </a:ext>
                </a:extLst>
              </a:tr>
            </a:tbl>
          </a:graphicData>
        </a:graphic>
      </p:graphicFrame>
      <p:sp>
        <p:nvSpPr>
          <p:cNvPr id="10" name="正方形/長方形 9"/>
          <p:cNvSpPr/>
          <p:nvPr/>
        </p:nvSpPr>
        <p:spPr>
          <a:xfrm>
            <a:off x="107504" y="1292794"/>
            <a:ext cx="9217024" cy="3360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Meiryo UI" panose="020B0604030504040204" pitchFamily="50" charset="-128"/>
                <a:ea typeface="Meiryo UI" panose="020B0604030504040204" pitchFamily="50" charset="-128"/>
              </a:rPr>
              <a:t>H31.</a:t>
            </a:r>
            <a:r>
              <a:rPr lang="en-US" altLang="ja-JP" sz="1400" dirty="0">
                <a:solidFill>
                  <a:schemeClr val="tx1"/>
                </a:solidFill>
                <a:latin typeface="Meiryo UI" panose="020B0604030504040204" pitchFamily="50" charset="-128"/>
                <a:ea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１８市町５</a:t>
            </a:r>
            <a:r>
              <a:rPr lang="ja-JP" altLang="en-US" dirty="0">
                <a:solidFill>
                  <a:schemeClr val="tx1"/>
                </a:solidFill>
                <a:latin typeface="Meiryo UI" panose="020B0604030504040204" pitchFamily="50" charset="-128"/>
                <a:ea typeface="Meiryo UI" panose="020B0604030504040204" pitchFamily="50" charset="-128"/>
              </a:rPr>
              <a:t>９</a:t>
            </a:r>
            <a:r>
              <a:rPr lang="ja-JP" altLang="en-US" dirty="0" smtClean="0">
                <a:solidFill>
                  <a:schemeClr val="tx1"/>
                </a:solidFill>
                <a:latin typeface="Meiryo UI" panose="020B0604030504040204" pitchFamily="50" charset="-128"/>
                <a:ea typeface="Meiryo UI" panose="020B0604030504040204" pitchFamily="50" charset="-128"/>
              </a:rPr>
              <a:t>施設　⇒　</a:t>
            </a:r>
            <a:r>
              <a:rPr lang="en-US" altLang="ja-JP" sz="1400" dirty="0" smtClean="0">
                <a:solidFill>
                  <a:schemeClr val="tx1"/>
                </a:solidFill>
                <a:latin typeface="Meiryo UI" panose="020B0604030504040204" pitchFamily="50" charset="-128"/>
                <a:ea typeface="Meiryo UI" panose="020B0604030504040204" pitchFamily="50" charset="-128"/>
              </a:rPr>
              <a:t>R6.4</a:t>
            </a:r>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rPr>
              <a:t>22</a:t>
            </a:r>
            <a:r>
              <a:rPr lang="ja-JP" altLang="en-US" dirty="0" smtClean="0">
                <a:solidFill>
                  <a:schemeClr val="tx1"/>
                </a:solidFill>
                <a:latin typeface="Meiryo UI" panose="020B0604030504040204" pitchFamily="50" charset="-128"/>
                <a:ea typeface="Meiryo UI" panose="020B0604030504040204" pitchFamily="50" charset="-128"/>
              </a:rPr>
              <a:t>市町</a:t>
            </a:r>
            <a:r>
              <a:rPr lang="en-US" altLang="ja-JP" dirty="0">
                <a:solidFill>
                  <a:schemeClr val="tx1"/>
                </a:solidFill>
                <a:latin typeface="Meiryo UI" panose="020B0604030504040204" pitchFamily="50" charset="-128"/>
                <a:ea typeface="Meiryo UI" panose="020B0604030504040204" pitchFamily="50" charset="-128"/>
              </a:rPr>
              <a:t>9</a:t>
            </a:r>
            <a:r>
              <a:rPr lang="ja-JP" altLang="en-US" dirty="0" smtClean="0">
                <a:solidFill>
                  <a:schemeClr val="tx1"/>
                </a:solidFill>
                <a:latin typeface="Meiryo UI" panose="020B0604030504040204" pitchFamily="50" charset="-128"/>
                <a:ea typeface="Meiryo UI" panose="020B0604030504040204" pitchFamily="50" charset="-128"/>
              </a:rPr>
              <a:t>０施設（＋</a:t>
            </a:r>
            <a:r>
              <a:rPr lang="en-US" altLang="ja-JP" dirty="0" smtClean="0">
                <a:solidFill>
                  <a:schemeClr val="tx1"/>
                </a:solidFill>
                <a:latin typeface="Meiryo UI" panose="020B0604030504040204" pitchFamily="50" charset="-128"/>
                <a:ea typeface="Meiryo UI" panose="020B0604030504040204" pitchFamily="50" charset="-128"/>
              </a:rPr>
              <a:t>31</a:t>
            </a:r>
            <a:r>
              <a:rPr lang="ja-JP" altLang="en-US" dirty="0" smtClean="0">
                <a:solidFill>
                  <a:schemeClr val="tx1"/>
                </a:solidFill>
                <a:latin typeface="Meiryo UI" panose="020B0604030504040204" pitchFamily="50" charset="-128"/>
                <a:ea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目標設置数１８</a:t>
            </a:r>
            <a:r>
              <a:rPr lang="en-US" altLang="ja-JP" dirty="0" smtClean="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8473453" y="6544494"/>
            <a:ext cx="683568" cy="260648"/>
          </a:xfrm>
        </p:spPr>
        <p:txBody>
          <a:bodyPr/>
          <a:lstStyle/>
          <a:p>
            <a:fld id="{E403812C-5808-4521-8020-0FA31CBE6ADF}" type="slidenum">
              <a:rPr kumimoji="1" lang="ja-JP" altLang="en-US" sz="1600" smtClean="0"/>
              <a:t>1</a:t>
            </a:fld>
            <a:endParaRPr kumimoji="1" lang="ja-JP" altLang="en-US" sz="1600" dirty="0"/>
          </a:p>
        </p:txBody>
      </p:sp>
    </p:spTree>
    <p:extLst>
      <p:ext uri="{BB962C8B-B14F-4D97-AF65-F5344CB8AC3E}">
        <p14:creationId xmlns:p14="http://schemas.microsoft.com/office/powerpoint/2010/main" val="787623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706341" y="687226"/>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地域子ども・子育て支援事業の状況　１</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081182953"/>
              </p:ext>
            </p:extLst>
          </p:nvPr>
        </p:nvGraphicFramePr>
        <p:xfrm>
          <a:off x="251520" y="1772817"/>
          <a:ext cx="8640961" cy="4786226"/>
        </p:xfrm>
        <a:graphic>
          <a:graphicData uri="http://schemas.openxmlformats.org/drawingml/2006/table">
            <a:tbl>
              <a:tblPr firstRow="1" bandRow="1">
                <a:tableStyleId>{F5AB1C69-6EDB-4FF4-983F-18BD219EF322}</a:tableStyleId>
              </a:tblPr>
              <a:tblGrid>
                <a:gridCol w="216024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680187">
                  <a:extLst>
                    <a:ext uri="{9D8B030D-6E8A-4147-A177-3AD203B41FA5}">
                      <a16:colId xmlns:a16="http://schemas.microsoft.com/office/drawing/2014/main" val="20002"/>
                    </a:ext>
                  </a:extLst>
                </a:gridCol>
                <a:gridCol w="1680187">
                  <a:extLst>
                    <a:ext uri="{9D8B030D-6E8A-4147-A177-3AD203B41FA5}">
                      <a16:colId xmlns:a16="http://schemas.microsoft.com/office/drawing/2014/main" val="20003"/>
                    </a:ext>
                  </a:extLst>
                </a:gridCol>
                <a:gridCol w="1680187">
                  <a:extLst>
                    <a:ext uri="{9D8B030D-6E8A-4147-A177-3AD203B41FA5}">
                      <a16:colId xmlns:a16="http://schemas.microsoft.com/office/drawing/2014/main" val="20004"/>
                    </a:ext>
                  </a:extLst>
                </a:gridCol>
              </a:tblGrid>
              <a:tr h="806297">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事業名</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平成３１年４月</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目標数値</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令和６年度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595123">
                <a:tc>
                  <a:txBody>
                    <a:bodyPr/>
                    <a:lstStyle/>
                    <a:p>
                      <a:r>
                        <a:rPr kumimoji="1" lang="ja-JP" altLang="en-US" sz="1600" dirty="0" smtClean="0">
                          <a:latin typeface="Meiryo UI" panose="020B0604030504040204" pitchFamily="50" charset="-128"/>
                          <a:ea typeface="Meiryo UI" panose="020B0604030504040204" pitchFamily="50" charset="-128"/>
                        </a:rPr>
                        <a:t>利用者支援事業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子育て世代包括支援センター設置市町村数</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２６市町村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３０</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595123">
                <a:tc>
                  <a:txBody>
                    <a:bodyPr/>
                    <a:lstStyle/>
                    <a:p>
                      <a:r>
                        <a:rPr kumimoji="1" lang="ja-JP" altLang="en-US" sz="1600" dirty="0" smtClean="0">
                          <a:latin typeface="Meiryo UI" panose="020B0604030504040204" pitchFamily="50" charset="-128"/>
                          <a:ea typeface="Meiryo UI" panose="020B0604030504040204" pitchFamily="50" charset="-128"/>
                        </a:rPr>
                        <a:t>地域子育て支援拠点事業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地域子育て支援拠点設置市町村数</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２８</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２８市町村</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２９</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682586">
                <a:tc>
                  <a:txBody>
                    <a:bodyPr/>
                    <a:lstStyle/>
                    <a:p>
                      <a:r>
                        <a:rPr kumimoji="1" lang="ja-JP" altLang="en-US" sz="1600" dirty="0" smtClean="0">
                          <a:latin typeface="Meiryo UI" panose="020B0604030504040204" pitchFamily="50" charset="-128"/>
                          <a:ea typeface="Meiryo UI" panose="020B0604030504040204" pitchFamily="50" charset="-128"/>
                        </a:rPr>
                        <a:t>妊婦健康診査事業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公費助成を１４回実施する市町村数</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３０</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令和６年４月</a:t>
                      </a:r>
                      <a:r>
                        <a:rPr kumimoji="1" lang="en-US" altLang="ja-JP" sz="16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３０</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595123">
                <a:tc>
                  <a:txBody>
                    <a:bodyPr/>
                    <a:lstStyle/>
                    <a:p>
                      <a:r>
                        <a:rPr kumimoji="1" lang="ja-JP" altLang="en-US" sz="1600" dirty="0" smtClean="0">
                          <a:latin typeface="Meiryo UI" panose="020B0604030504040204" pitchFamily="50" charset="-128"/>
                          <a:ea typeface="Meiryo UI" panose="020B0604030504040204" pitchFamily="50" charset="-128"/>
                        </a:rPr>
                        <a:t>乳児家庭全戸訪問事業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乳児家庭全戸訪問実施市町村数</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３０</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［令和</a:t>
                      </a:r>
                      <a:r>
                        <a:rPr kumimoji="1" lang="en-US" altLang="ja-JP" sz="1600" b="0" dirty="0" smtClean="0">
                          <a:solidFill>
                            <a:schemeClr val="tx1"/>
                          </a:solidFill>
                          <a:latin typeface="Meiryo UI" panose="020B0604030504040204" pitchFamily="50" charset="-128"/>
                          <a:ea typeface="Meiryo UI" panose="020B0604030504040204" pitchFamily="50" charset="-128"/>
                        </a:rPr>
                        <a:t>6</a:t>
                      </a:r>
                      <a:r>
                        <a:rPr kumimoji="1" lang="ja-JP" altLang="en-US" sz="1600" b="0" dirty="0" smtClean="0">
                          <a:solidFill>
                            <a:schemeClr val="tx1"/>
                          </a:solidFill>
                          <a:latin typeface="Meiryo UI" panose="020B0604030504040204" pitchFamily="50" charset="-128"/>
                          <a:ea typeface="Meiryo UI" panose="020B0604030504040204" pitchFamily="50" charset="-128"/>
                        </a:rPr>
                        <a:t>年</a:t>
                      </a:r>
                      <a:r>
                        <a:rPr kumimoji="1" lang="en-US" altLang="ja-JP" sz="1600" b="0" dirty="0" smtClean="0">
                          <a:solidFill>
                            <a:schemeClr val="tx1"/>
                          </a:solidFill>
                          <a:latin typeface="Meiryo UI" panose="020B0604030504040204" pitchFamily="50" charset="-128"/>
                          <a:ea typeface="Meiryo UI" panose="020B0604030504040204" pitchFamily="50" charset="-128"/>
                        </a:rPr>
                        <a:t>4</a:t>
                      </a:r>
                      <a:r>
                        <a:rPr kumimoji="1" lang="ja-JP" altLang="en-US" sz="1600" b="0" dirty="0" smtClean="0">
                          <a:solidFill>
                            <a:schemeClr val="tx1"/>
                          </a:solidFill>
                          <a:latin typeface="Meiryo UI" panose="020B0604030504040204" pitchFamily="50" charset="-128"/>
                          <a:ea typeface="Meiryo UI" panose="020B0604030504040204" pitchFamily="50" charset="-128"/>
                        </a:rPr>
                        <a:t>月］</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３０</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595123">
                <a:tc>
                  <a:txBody>
                    <a:bodyPr/>
                    <a:lstStyle/>
                    <a:p>
                      <a:r>
                        <a:rPr kumimoji="1" lang="ja-JP" altLang="en-US" sz="1600" dirty="0" smtClean="0">
                          <a:latin typeface="Meiryo UI" panose="020B0604030504040204" pitchFamily="50" charset="-128"/>
                          <a:ea typeface="Meiryo UI" panose="020B0604030504040204" pitchFamily="50" charset="-128"/>
                        </a:rPr>
                        <a:t>養育支援訪問事業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養育支援訪問実施市町村数</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２５</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i="0" dirty="0" smtClean="0">
                          <a:solidFill>
                            <a:schemeClr val="tx1"/>
                          </a:solidFill>
                          <a:latin typeface="Meiryo UI" panose="020B0604030504040204" pitchFamily="50" charset="-128"/>
                          <a:ea typeface="Meiryo UI" panose="020B0604030504040204" pitchFamily="50" charset="-128"/>
                        </a:rPr>
                        <a:t>２８</a:t>
                      </a:r>
                      <a:r>
                        <a:rPr kumimoji="1" lang="ja-JP" altLang="en-US" sz="1600" dirty="0" smtClean="0">
                          <a:solidFill>
                            <a:schemeClr val="tx1"/>
                          </a:solidFill>
                          <a:latin typeface="Meiryo UI" panose="020B0604030504040204" pitchFamily="50" charset="-128"/>
                          <a:ea typeface="Meiryo UI" panose="020B0604030504040204" pitchFamily="50" charset="-128"/>
                        </a:rPr>
                        <a:t>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［令和</a:t>
                      </a:r>
                      <a:r>
                        <a:rPr kumimoji="1" lang="en-US" altLang="ja-JP" sz="1600" b="0" dirty="0" smtClean="0">
                          <a:solidFill>
                            <a:schemeClr val="tx1"/>
                          </a:solidFill>
                          <a:latin typeface="Meiryo UI" panose="020B0604030504040204" pitchFamily="50" charset="-128"/>
                          <a:ea typeface="Meiryo UI" panose="020B0604030504040204" pitchFamily="50" charset="-128"/>
                        </a:rPr>
                        <a:t>6</a:t>
                      </a:r>
                      <a:r>
                        <a:rPr kumimoji="1" lang="ja-JP" altLang="en-US" sz="1600" b="0" dirty="0" smtClean="0">
                          <a:solidFill>
                            <a:schemeClr val="tx1"/>
                          </a:solidFill>
                          <a:latin typeface="Meiryo UI" panose="020B0604030504040204" pitchFamily="50" charset="-128"/>
                          <a:ea typeface="Meiryo UI" panose="020B0604030504040204" pitchFamily="50" charset="-128"/>
                        </a:rPr>
                        <a:t>年</a:t>
                      </a:r>
                      <a:r>
                        <a:rPr kumimoji="1" lang="en-US" altLang="ja-JP" sz="1600" b="0" dirty="0" smtClean="0">
                          <a:solidFill>
                            <a:schemeClr val="tx1"/>
                          </a:solidFill>
                          <a:latin typeface="Meiryo UI" panose="020B0604030504040204" pitchFamily="50" charset="-128"/>
                          <a:ea typeface="Meiryo UI" panose="020B0604030504040204" pitchFamily="50" charset="-128"/>
                        </a:rPr>
                        <a:t>4</a:t>
                      </a:r>
                      <a:r>
                        <a:rPr kumimoji="1" lang="ja-JP" altLang="en-US" sz="1600" b="0" dirty="0" smtClean="0">
                          <a:solidFill>
                            <a:schemeClr val="tx1"/>
                          </a:solidFill>
                          <a:latin typeface="Meiryo UI" panose="020B0604030504040204" pitchFamily="50" charset="-128"/>
                          <a:ea typeface="Meiryo UI" panose="020B0604030504040204" pitchFamily="50" charset="-128"/>
                        </a:rPr>
                        <a:t>月］</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３０</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r h="595123">
                <a:tc>
                  <a:txBody>
                    <a:bodyPr/>
                    <a:lstStyle/>
                    <a:p>
                      <a:r>
                        <a:rPr kumimoji="1" lang="ja-JP" altLang="en-US" sz="1600" dirty="0" smtClean="0">
                          <a:latin typeface="Meiryo UI" panose="020B0604030504040204" pitchFamily="50" charset="-128"/>
                          <a:ea typeface="Meiryo UI" panose="020B0604030504040204" pitchFamily="50" charset="-128"/>
                        </a:rPr>
                        <a:t>子育て短期支援事業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子育て短期支援実施市町村数</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２８市町村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i="0" dirty="0" smtClean="0">
                          <a:solidFill>
                            <a:schemeClr val="tx1"/>
                          </a:solidFill>
                          <a:latin typeface="Meiryo UI" panose="020B0604030504040204" pitchFamily="50" charset="-128"/>
                          <a:ea typeface="Meiryo UI" panose="020B0604030504040204" pitchFamily="50" charset="-128"/>
                        </a:rPr>
                        <a:t>２９</a:t>
                      </a:r>
                      <a:r>
                        <a:rPr kumimoji="1" lang="ja-JP" altLang="en-US" sz="1600" dirty="0" smtClean="0">
                          <a:solidFill>
                            <a:schemeClr val="tx1"/>
                          </a:solidFill>
                          <a:latin typeface="Meiryo UI" panose="020B0604030504040204" pitchFamily="50" charset="-128"/>
                          <a:ea typeface="Meiryo UI" panose="020B0604030504040204" pitchFamily="50" charset="-128"/>
                        </a:rPr>
                        <a:t>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［令和</a:t>
                      </a:r>
                      <a:r>
                        <a:rPr kumimoji="1" lang="en-US" altLang="ja-JP" sz="1600" b="0" dirty="0" smtClean="0">
                          <a:solidFill>
                            <a:schemeClr val="tx1"/>
                          </a:solidFill>
                          <a:latin typeface="Meiryo UI" panose="020B0604030504040204" pitchFamily="50" charset="-128"/>
                          <a:ea typeface="Meiryo UI" panose="020B0604030504040204" pitchFamily="50" charset="-128"/>
                        </a:rPr>
                        <a:t>6</a:t>
                      </a:r>
                      <a:r>
                        <a:rPr kumimoji="1" lang="ja-JP" altLang="en-US" sz="1600" b="0" dirty="0" smtClean="0">
                          <a:solidFill>
                            <a:schemeClr val="tx1"/>
                          </a:solidFill>
                          <a:latin typeface="Meiryo UI" panose="020B0604030504040204" pitchFamily="50" charset="-128"/>
                          <a:ea typeface="Meiryo UI" panose="020B0604030504040204" pitchFamily="50" charset="-128"/>
                        </a:rPr>
                        <a:t>年</a:t>
                      </a:r>
                      <a:r>
                        <a:rPr kumimoji="1" lang="en-US" altLang="ja-JP" sz="1600" b="0" dirty="0" smtClean="0">
                          <a:solidFill>
                            <a:schemeClr val="tx1"/>
                          </a:solidFill>
                          <a:latin typeface="Meiryo UI" panose="020B0604030504040204" pitchFamily="50" charset="-128"/>
                          <a:ea typeface="Meiryo UI" panose="020B0604030504040204" pitchFamily="50" charset="-128"/>
                        </a:rPr>
                        <a:t>4</a:t>
                      </a:r>
                      <a:r>
                        <a:rPr kumimoji="1" lang="ja-JP" altLang="en-US" sz="1600" b="0" dirty="0" smtClean="0">
                          <a:solidFill>
                            <a:schemeClr val="tx1"/>
                          </a:solidFill>
                          <a:latin typeface="Meiryo UI" panose="020B0604030504040204" pitchFamily="50" charset="-128"/>
                          <a:ea typeface="Meiryo UI" panose="020B0604030504040204" pitchFamily="50" charset="-128"/>
                        </a:rPr>
                        <a:t>月］</a:t>
                      </a:r>
                    </a:p>
                  </a:txBody>
                  <a:tcPr anchor="ctr"/>
                </a:tc>
                <a:tc>
                  <a:txBody>
                    <a:bodyPr/>
                    <a:lstStyle/>
                    <a:p>
                      <a:pPr algn="ctr"/>
                      <a:r>
                        <a:rPr kumimoji="1" lang="ja-JP" altLang="en-US" sz="1600" i="0" dirty="0" smtClean="0">
                          <a:latin typeface="Meiryo UI" panose="020B0604030504040204" pitchFamily="50" charset="-128"/>
                          <a:ea typeface="Meiryo UI" panose="020B0604030504040204" pitchFamily="50" charset="-128"/>
                        </a:rPr>
                        <a:t>３０</a:t>
                      </a:r>
                      <a:r>
                        <a:rPr kumimoji="1" lang="ja-JP" altLang="en-US" sz="1600" dirty="0" smtClean="0">
                          <a:solidFill>
                            <a:schemeClr val="dk1"/>
                          </a:solidFill>
                          <a:latin typeface="Meiryo UI" panose="020B0604030504040204" pitchFamily="50" charset="-128"/>
                          <a:ea typeface="Meiryo UI" panose="020B0604030504040204" pitchFamily="50" charset="-128"/>
                        </a:rPr>
                        <a:t>市町村</a:t>
                      </a:r>
                      <a:endParaRPr kumimoji="1" lang="ja-JP" altLang="en-US" sz="1600" i="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bl>
          </a:graphicData>
        </a:graphic>
      </p:graphicFrame>
      <p:sp>
        <p:nvSpPr>
          <p:cNvPr id="8" name="正方形/長方形 7"/>
          <p:cNvSpPr/>
          <p:nvPr/>
        </p:nvSpPr>
        <p:spPr>
          <a:xfrm>
            <a:off x="236141" y="188640"/>
            <a:ext cx="865634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a:solidFill>
                  <a:schemeClr val="tx1"/>
                </a:solidFill>
                <a:latin typeface="Meiryo UI" panose="020B0604030504040204" pitchFamily="50" charset="-128"/>
                <a:ea typeface="Meiryo UI" panose="020B0604030504040204" pitchFamily="50" charset="-128"/>
              </a:rPr>
              <a:t>第１章　</a:t>
            </a:r>
            <a:r>
              <a:rPr lang="ja-JP" altLang="en-US" u="sng" dirty="0" smtClean="0">
                <a:solidFill>
                  <a:schemeClr val="tx1"/>
                </a:solidFill>
                <a:latin typeface="Meiryo UI" panose="020B0604030504040204" pitchFamily="50" charset="-128"/>
                <a:ea typeface="Meiryo UI" panose="020B0604030504040204" pitchFamily="50" charset="-128"/>
              </a:rPr>
              <a:t>４</a:t>
            </a:r>
            <a:r>
              <a:rPr lang="ja-JP" altLang="en-US" u="sng" dirty="0">
                <a:solidFill>
                  <a:schemeClr val="tx1"/>
                </a:solidFill>
                <a:latin typeface="Meiryo UI" panose="020B0604030504040204" pitchFamily="50" charset="-128"/>
                <a:ea typeface="Meiryo UI" panose="020B0604030504040204" pitchFamily="50" charset="-128"/>
              </a:rPr>
              <a:t>　</a:t>
            </a:r>
            <a:r>
              <a:rPr lang="ja-JP" altLang="en-US" u="sng" dirty="0" smtClean="0">
                <a:solidFill>
                  <a:schemeClr val="tx1"/>
                </a:solidFill>
                <a:latin typeface="Meiryo UI" panose="020B0604030504040204" pitchFamily="50" charset="-128"/>
                <a:ea typeface="Meiryo UI" panose="020B0604030504040204" pitchFamily="50" charset="-128"/>
              </a:rPr>
              <a:t>市町村が実施する地域子ども・子育て支援事業の推進</a:t>
            </a:r>
            <a:r>
              <a:rPr lang="en-US" altLang="ja-JP" u="sng" dirty="0">
                <a:solidFill>
                  <a:schemeClr val="tx1"/>
                </a:solidFill>
                <a:latin typeface="Meiryo UI" panose="020B0604030504040204" pitchFamily="50" charset="-128"/>
                <a:ea typeface="Meiryo UI" panose="020B0604030504040204" pitchFamily="50" charset="-128"/>
              </a:rPr>
              <a:t>(P21</a:t>
            </a:r>
            <a:r>
              <a:rPr lang="ja-JP" altLang="en-US" u="sng" dirty="0">
                <a:solidFill>
                  <a:schemeClr val="tx1"/>
                </a:solidFill>
                <a:latin typeface="Meiryo UI" panose="020B0604030504040204" pitchFamily="50" charset="-128"/>
                <a:ea typeface="Meiryo UI" panose="020B0604030504040204" pitchFamily="50" charset="-128"/>
              </a:rPr>
              <a:t>～</a:t>
            </a:r>
            <a:r>
              <a:rPr lang="en-US" altLang="ja-JP" u="sng" dirty="0">
                <a:solidFill>
                  <a:schemeClr val="tx1"/>
                </a:solidFill>
                <a:latin typeface="Meiryo UI" panose="020B0604030504040204" pitchFamily="50" charset="-128"/>
                <a:ea typeface="Meiryo UI" panose="020B0604030504040204" pitchFamily="50" charset="-128"/>
              </a:rPr>
              <a:t>P23)</a:t>
            </a:r>
            <a:endParaRPr lang="ja-JP" altLang="en-US" u="sng"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8437269" y="6534406"/>
            <a:ext cx="683568" cy="260648"/>
          </a:xfrm>
        </p:spPr>
        <p:txBody>
          <a:bodyPr/>
          <a:lstStyle/>
          <a:p>
            <a:fld id="{E403812C-5808-4521-8020-0FA31CBE6ADF}" type="slidenum">
              <a:rPr kumimoji="1" lang="ja-JP" altLang="en-US" sz="1600" smtClean="0"/>
              <a:t>2</a:t>
            </a:fld>
            <a:endParaRPr kumimoji="1" lang="ja-JP" altLang="en-US" sz="1600" dirty="0"/>
          </a:p>
        </p:txBody>
      </p:sp>
    </p:spTree>
    <p:extLst>
      <p:ext uri="{BB962C8B-B14F-4D97-AF65-F5344CB8AC3E}">
        <p14:creationId xmlns:p14="http://schemas.microsoft.com/office/powerpoint/2010/main" val="1580501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706341" y="687226"/>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地域子ども・子育て支援事業の状況　２</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778206265"/>
              </p:ext>
            </p:extLst>
          </p:nvPr>
        </p:nvGraphicFramePr>
        <p:xfrm>
          <a:off x="323527" y="1772817"/>
          <a:ext cx="8640961" cy="4982585"/>
        </p:xfrm>
        <a:graphic>
          <a:graphicData uri="http://schemas.openxmlformats.org/drawingml/2006/table">
            <a:tbl>
              <a:tblPr firstRow="1" bandRow="1">
                <a:tableStyleId>{F5AB1C69-6EDB-4FF4-983F-18BD219EF322}</a:tableStyleId>
              </a:tblPr>
              <a:tblGrid>
                <a:gridCol w="2160240">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680187">
                  <a:extLst>
                    <a:ext uri="{9D8B030D-6E8A-4147-A177-3AD203B41FA5}">
                      <a16:colId xmlns:a16="http://schemas.microsoft.com/office/drawing/2014/main" val="20002"/>
                    </a:ext>
                  </a:extLst>
                </a:gridCol>
                <a:gridCol w="1680187">
                  <a:extLst>
                    <a:ext uri="{9D8B030D-6E8A-4147-A177-3AD203B41FA5}">
                      <a16:colId xmlns:a16="http://schemas.microsoft.com/office/drawing/2014/main" val="20003"/>
                    </a:ext>
                  </a:extLst>
                </a:gridCol>
                <a:gridCol w="1680187">
                  <a:extLst>
                    <a:ext uri="{9D8B030D-6E8A-4147-A177-3AD203B41FA5}">
                      <a16:colId xmlns:a16="http://schemas.microsoft.com/office/drawing/2014/main" val="20004"/>
                    </a:ext>
                  </a:extLst>
                </a:gridCol>
              </a:tblGrid>
              <a:tr h="818203">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事業名</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平成３１年４月</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目標数値</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令和６年度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764819">
                <a:tc>
                  <a:txBody>
                    <a:bodyPr/>
                    <a:lstStyle/>
                    <a:p>
                      <a:r>
                        <a:rPr kumimoji="1" lang="ja-JP" altLang="en-US" sz="1600" dirty="0" smtClean="0">
                          <a:latin typeface="Meiryo UI" panose="020B0604030504040204" pitchFamily="50" charset="-128"/>
                          <a:ea typeface="Meiryo UI" panose="020B0604030504040204" pitchFamily="50" charset="-128"/>
                        </a:rPr>
                        <a:t>子育て援助活動支援事業（ファミリー・サポート・センター事業）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子育て援助活動支援実施市町村数（圏域数）</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１４市町村</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（７圏域）</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１８市町村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（８圏域）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令和６年１月</a:t>
                      </a:r>
                      <a:r>
                        <a:rPr kumimoji="1" lang="en-US" altLang="ja-JP" sz="12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全圏域の広域利用促進</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603911">
                <a:tc>
                  <a:txBody>
                    <a:bodyPr/>
                    <a:lstStyle/>
                    <a:p>
                      <a:r>
                        <a:rPr kumimoji="1" lang="ja-JP" altLang="en-US" sz="1600" dirty="0" smtClean="0">
                          <a:latin typeface="Meiryo UI" panose="020B0604030504040204" pitchFamily="50" charset="-128"/>
                          <a:ea typeface="Meiryo UI" panose="020B0604030504040204" pitchFamily="50" charset="-128"/>
                        </a:rPr>
                        <a:t>一時預かり事業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一時預かり実施市町村数</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２５</a:t>
                      </a:r>
                      <a:r>
                        <a:rPr kumimoji="1" lang="ja-JP" altLang="en-US" sz="1600" dirty="0" smtClean="0">
                          <a:latin typeface="Meiryo UI" panose="020B0604030504040204" pitchFamily="50" charset="-128"/>
                          <a:ea typeface="Meiryo UI" panose="020B0604030504040204" pitchFamily="50" charset="-128"/>
                        </a:rPr>
                        <a:t>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２５市町村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令和６年１月</a:t>
                      </a:r>
                      <a:r>
                        <a:rPr kumimoji="1" lang="en-US" altLang="ja-JP" sz="12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２９市町村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603911">
                <a:tc>
                  <a:txBody>
                    <a:bodyPr/>
                    <a:lstStyle/>
                    <a:p>
                      <a:r>
                        <a:rPr kumimoji="1" lang="ja-JP" altLang="en-US" sz="1600" dirty="0" smtClean="0">
                          <a:latin typeface="Meiryo UI" panose="020B0604030504040204" pitchFamily="50" charset="-128"/>
                          <a:ea typeface="Meiryo UI" panose="020B0604030504040204" pitchFamily="50" charset="-128"/>
                        </a:rPr>
                        <a:t>延長保育事業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延長保育実施市町村数</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２８市町村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i="0" dirty="0" smtClean="0">
                          <a:solidFill>
                            <a:schemeClr val="tx1"/>
                          </a:solidFill>
                          <a:latin typeface="Meiryo UI" panose="020B0604030504040204" pitchFamily="50" charset="-128"/>
                          <a:ea typeface="Meiryo UI" panose="020B0604030504040204" pitchFamily="50" charset="-128"/>
                        </a:rPr>
                        <a:t>２９</a:t>
                      </a:r>
                      <a:r>
                        <a:rPr kumimoji="1" lang="ja-JP" altLang="en-US" sz="1600" dirty="0" smtClean="0">
                          <a:solidFill>
                            <a:schemeClr val="tx1"/>
                          </a:solidFill>
                          <a:latin typeface="Meiryo UI" panose="020B0604030504040204" pitchFamily="50" charset="-128"/>
                          <a:ea typeface="Meiryo UI" panose="020B0604030504040204" pitchFamily="50" charset="-128"/>
                        </a:rPr>
                        <a:t>市町村</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令和６年１月</a:t>
                      </a:r>
                      <a:r>
                        <a:rPr kumimoji="1" lang="en-US" altLang="ja-JP" sz="12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２９市町村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764819">
                <a:tc>
                  <a:txBody>
                    <a:bodyPr/>
                    <a:lstStyle/>
                    <a:p>
                      <a:r>
                        <a:rPr kumimoji="1" lang="ja-JP" altLang="en-US" sz="1600" dirty="0" smtClean="0">
                          <a:latin typeface="Meiryo UI" panose="020B0604030504040204" pitchFamily="50" charset="-128"/>
                          <a:ea typeface="Meiryo UI" panose="020B0604030504040204" pitchFamily="50" charset="-128"/>
                        </a:rPr>
                        <a:t>病児保育事業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病児保育実施市町村数（圏域数）</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１７市町村</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（７圏域）</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２１市町村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（８圏域）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令和６年１月</a:t>
                      </a:r>
                      <a:r>
                        <a:rPr kumimoji="1" lang="en-US" altLang="ja-JP" sz="12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全圏域の広域利用促進</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764819">
                <a:tc>
                  <a:txBody>
                    <a:bodyPr/>
                    <a:lstStyle/>
                    <a:p>
                      <a:r>
                        <a:rPr kumimoji="1" lang="ja-JP" altLang="en-US" sz="1600" dirty="0" smtClean="0">
                          <a:latin typeface="Meiryo UI" panose="020B0604030504040204" pitchFamily="50" charset="-128"/>
                          <a:ea typeface="Meiryo UI" panose="020B0604030504040204" pitchFamily="50" charset="-128"/>
                        </a:rPr>
                        <a:t>放課後児童健全育成事業（放課後児童クラブ）</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放課後児童クラブを活用できる小学校区の割合</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８８．７４％</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９２．４８％</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令和５年５月</a:t>
                      </a:r>
                      <a:r>
                        <a:rPr kumimoji="1" lang="en-US" altLang="ja-JP" sz="12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全小学校区</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236140" y="188640"/>
            <a:ext cx="872834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a:solidFill>
                  <a:schemeClr val="tx1"/>
                </a:solidFill>
                <a:latin typeface="Meiryo UI" panose="020B0604030504040204" pitchFamily="50" charset="-128"/>
                <a:ea typeface="Meiryo UI" panose="020B0604030504040204" pitchFamily="50" charset="-128"/>
              </a:rPr>
              <a:t>第１章　</a:t>
            </a:r>
            <a:r>
              <a:rPr lang="ja-JP" altLang="en-US" u="sng" dirty="0" smtClean="0">
                <a:solidFill>
                  <a:schemeClr val="tx1"/>
                </a:solidFill>
                <a:latin typeface="Meiryo UI" panose="020B0604030504040204" pitchFamily="50" charset="-128"/>
                <a:ea typeface="Meiryo UI" panose="020B0604030504040204" pitchFamily="50" charset="-128"/>
              </a:rPr>
              <a:t>４</a:t>
            </a:r>
            <a:r>
              <a:rPr lang="ja-JP" altLang="en-US" u="sng" dirty="0">
                <a:solidFill>
                  <a:schemeClr val="tx1"/>
                </a:solidFill>
                <a:latin typeface="Meiryo UI" panose="020B0604030504040204" pitchFamily="50" charset="-128"/>
                <a:ea typeface="Meiryo UI" panose="020B0604030504040204" pitchFamily="50" charset="-128"/>
              </a:rPr>
              <a:t>　市町村が実施する地域子ども・子育て支援事業の</a:t>
            </a:r>
            <a:r>
              <a:rPr lang="ja-JP" altLang="en-US" u="sng" dirty="0" smtClean="0">
                <a:solidFill>
                  <a:schemeClr val="tx1"/>
                </a:solidFill>
                <a:latin typeface="Meiryo UI" panose="020B0604030504040204" pitchFamily="50" charset="-128"/>
                <a:ea typeface="Meiryo UI" panose="020B0604030504040204" pitchFamily="50" charset="-128"/>
              </a:rPr>
              <a:t>推進</a:t>
            </a:r>
            <a:r>
              <a:rPr lang="en-US" altLang="ja-JP" u="sng" dirty="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P21</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P23)</a:t>
            </a:r>
            <a:endParaRPr lang="ja-JP" altLang="en-US" u="sng"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8460432" y="6500475"/>
            <a:ext cx="683568" cy="260648"/>
          </a:xfrm>
        </p:spPr>
        <p:txBody>
          <a:bodyPr/>
          <a:lstStyle/>
          <a:p>
            <a:fld id="{E403812C-5808-4521-8020-0FA31CBE6ADF}" type="slidenum">
              <a:rPr kumimoji="1" lang="ja-JP" altLang="en-US" sz="1600" smtClean="0"/>
              <a:t>3</a:t>
            </a:fld>
            <a:endParaRPr kumimoji="1" lang="ja-JP" altLang="en-US" sz="1600" dirty="0"/>
          </a:p>
        </p:txBody>
      </p:sp>
    </p:spTree>
    <p:extLst>
      <p:ext uri="{BB962C8B-B14F-4D97-AF65-F5344CB8AC3E}">
        <p14:creationId xmlns:p14="http://schemas.microsoft.com/office/powerpoint/2010/main" val="4117299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06341" y="716893"/>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目標値の進捗状況①</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51519" y="259544"/>
            <a:ext cx="850723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Meiryo UI" panose="020B0604030504040204" pitchFamily="50" charset="-128"/>
                <a:ea typeface="Meiryo UI" panose="020B0604030504040204" pitchFamily="50" charset="-128"/>
              </a:rPr>
              <a:t>第２章　１　児童虐待への対応強化と要保護児童への支援</a:t>
            </a:r>
            <a:r>
              <a:rPr lang="en-US" altLang="ja-JP" u="sng" dirty="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P27</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P33)</a:t>
            </a:r>
            <a:endParaRPr lang="ja-JP" altLang="en-US" u="sng"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621974339"/>
              </p:ext>
            </p:extLst>
          </p:nvPr>
        </p:nvGraphicFramePr>
        <p:xfrm>
          <a:off x="261815" y="1508981"/>
          <a:ext cx="8496942" cy="5034627"/>
        </p:xfrm>
        <a:graphic>
          <a:graphicData uri="http://schemas.openxmlformats.org/drawingml/2006/table">
            <a:tbl>
              <a:tblPr firstRow="1" bandRow="1">
                <a:tableStyleId>{F5AB1C69-6EDB-4FF4-983F-18BD219EF322}</a:tableStyleId>
              </a:tblPr>
              <a:tblGrid>
                <a:gridCol w="997817">
                  <a:extLst>
                    <a:ext uri="{9D8B030D-6E8A-4147-A177-3AD203B41FA5}">
                      <a16:colId xmlns:a16="http://schemas.microsoft.com/office/drawing/2014/main" val="2358252165"/>
                    </a:ext>
                  </a:extLst>
                </a:gridCol>
                <a:gridCol w="2923849">
                  <a:extLst>
                    <a:ext uri="{9D8B030D-6E8A-4147-A177-3AD203B41FA5}">
                      <a16:colId xmlns:a16="http://schemas.microsoft.com/office/drawing/2014/main" val="20000"/>
                    </a:ext>
                  </a:extLst>
                </a:gridCol>
                <a:gridCol w="1525092">
                  <a:extLst>
                    <a:ext uri="{9D8B030D-6E8A-4147-A177-3AD203B41FA5}">
                      <a16:colId xmlns:a16="http://schemas.microsoft.com/office/drawing/2014/main" val="20001"/>
                    </a:ext>
                  </a:extLst>
                </a:gridCol>
                <a:gridCol w="1525092">
                  <a:extLst>
                    <a:ext uri="{9D8B030D-6E8A-4147-A177-3AD203B41FA5}">
                      <a16:colId xmlns:a16="http://schemas.microsoft.com/office/drawing/2014/main" val="20002"/>
                    </a:ext>
                  </a:extLst>
                </a:gridCol>
                <a:gridCol w="1525092">
                  <a:extLst>
                    <a:ext uri="{9D8B030D-6E8A-4147-A177-3AD203B41FA5}">
                      <a16:colId xmlns:a16="http://schemas.microsoft.com/office/drawing/2014/main" val="20003"/>
                    </a:ext>
                  </a:extLst>
                </a:gridCol>
              </a:tblGrid>
              <a:tr h="851805">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該当</a:t>
                      </a:r>
                      <a:endParaRPr kumimoji="1" lang="en-US" altLang="ja-JP" sz="16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箇所</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目標値</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令和６年度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第２章１（２）</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＜Ｐ２９＞</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子ども家庭総合支援拠点を整備した市町村数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２市町村</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２７市町村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令和５年度末</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6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第２章１（３）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＜Ｐ３１＞</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里親委託率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１７．９％</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２３．７％</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令和６年４月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３１．５％</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第２章１（３）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＜Ｐ３１＞</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里親支援機関実施数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２か所</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２か所</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令和６年４月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20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３か所</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第２章１（４）</a:t>
                      </a:r>
                    </a:p>
                    <a:p>
                      <a:pPr algn="ctr"/>
                      <a:r>
                        <a:rPr kumimoji="1" lang="ja-JP" altLang="en-US" sz="1200" dirty="0" smtClean="0">
                          <a:latin typeface="Meiryo UI" panose="020B0604030504040204" pitchFamily="50" charset="-128"/>
                          <a:ea typeface="Meiryo UI" panose="020B0604030504040204" pitchFamily="50" charset="-128"/>
                        </a:rPr>
                        <a:t>＜Ｐ３２＞</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親支援プログラムを実施する児童相談所</a:t>
                      </a:r>
                      <a:r>
                        <a:rPr kumimoji="1" lang="ja-JP" altLang="en-US" sz="1600" smtClean="0">
                          <a:latin typeface="Meiryo UI" panose="020B0604030504040204" pitchFamily="50" charset="-128"/>
                          <a:ea typeface="Meiryo UI" panose="020B0604030504040204" pitchFamily="50" charset="-128"/>
                        </a:rPr>
                        <a:t>（箇所数）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２か所</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dk1"/>
                          </a:solidFill>
                          <a:latin typeface="Meiryo UI" panose="020B0604030504040204" pitchFamily="50" charset="-128"/>
                          <a:ea typeface="Meiryo UI" panose="020B0604030504040204" pitchFamily="50" charset="-128"/>
                        </a:rPr>
                        <a:t>（紀北・紀南）</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２か所</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令和５年度末</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6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継続して毎年開催</a:t>
                      </a:r>
                    </a:p>
                  </a:txBody>
                  <a:tcPr anchor="ctr"/>
                </a:tc>
                <a:extLst>
                  <a:ext uri="{0D108BD9-81ED-4DB2-BD59-A6C34878D82A}">
                    <a16:rowId xmlns:a16="http://schemas.microsoft.com/office/drawing/2014/main" val="10005"/>
                  </a:ext>
                </a:extLst>
              </a:tr>
              <a:tr h="811251">
                <a:tc>
                  <a:txBody>
                    <a:bodyPr/>
                    <a:lstStyle/>
                    <a:p>
                      <a:pPr algn="ctr"/>
                      <a:r>
                        <a:rPr kumimoji="1" lang="ja-JP" altLang="en-US" sz="1200" dirty="0" smtClean="0">
                          <a:latin typeface="Meiryo UI" panose="020B0604030504040204" pitchFamily="50" charset="-128"/>
                          <a:ea typeface="Meiryo UI" panose="020B0604030504040204" pitchFamily="50" charset="-128"/>
                        </a:rPr>
                        <a:t>第２章１（４）</a:t>
                      </a:r>
                    </a:p>
                    <a:p>
                      <a:pPr algn="ctr"/>
                      <a:r>
                        <a:rPr kumimoji="1" lang="ja-JP" altLang="en-US" sz="1200" dirty="0" smtClean="0">
                          <a:latin typeface="Meiryo UI" panose="020B0604030504040204" pitchFamily="50" charset="-128"/>
                          <a:ea typeface="Meiryo UI" panose="020B0604030504040204" pitchFamily="50" charset="-128"/>
                        </a:rPr>
                        <a:t>＜Ｐ３２＞</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児童家庭支援センター設置数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１</a:t>
                      </a:r>
                      <a:r>
                        <a:rPr kumimoji="1" lang="ja-JP" altLang="en-US" sz="1600" dirty="0" smtClean="0">
                          <a:solidFill>
                            <a:schemeClr val="tx1"/>
                          </a:solidFill>
                          <a:latin typeface="Meiryo UI" panose="020B0604030504040204" pitchFamily="50" charset="-128"/>
                          <a:ea typeface="Meiryo UI" panose="020B0604030504040204" pitchFamily="50" charset="-128"/>
                        </a:rPr>
                        <a:t>か所</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２か所</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令和６年４月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2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３</a:t>
                      </a:r>
                      <a:r>
                        <a:rPr kumimoji="1" lang="ja-JP" altLang="en-US" sz="1600" dirty="0" smtClean="0">
                          <a:solidFill>
                            <a:schemeClr val="tx1"/>
                          </a:solidFill>
                          <a:latin typeface="Meiryo UI" panose="020B0604030504040204" pitchFamily="50" charset="-128"/>
                          <a:ea typeface="Meiryo UI" panose="020B0604030504040204" pitchFamily="50" charset="-128"/>
                        </a:rPr>
                        <a:t>か所</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r h="811251">
                <a:tc>
                  <a:txBody>
                    <a:bodyPr/>
                    <a:lstStyle/>
                    <a:p>
                      <a:pPr algn="ctr"/>
                      <a:r>
                        <a:rPr kumimoji="1" lang="ja-JP" altLang="en-US" sz="1200" dirty="0" smtClean="0">
                          <a:latin typeface="Meiryo UI" panose="020B0604030504040204" pitchFamily="50" charset="-128"/>
                          <a:ea typeface="Meiryo UI" panose="020B0604030504040204" pitchFamily="50" charset="-128"/>
                        </a:rPr>
                        <a:t>第２章１（５）</a:t>
                      </a:r>
                    </a:p>
                    <a:p>
                      <a:pPr algn="ctr"/>
                      <a:r>
                        <a:rPr kumimoji="1" lang="ja-JP" altLang="en-US" sz="1200" dirty="0" smtClean="0">
                          <a:latin typeface="Meiryo UI" panose="020B0604030504040204" pitchFamily="50" charset="-128"/>
                          <a:ea typeface="Meiryo UI" panose="020B0604030504040204" pitchFamily="50" charset="-128"/>
                        </a:rPr>
                        <a:t>＜Ｐ３３＞</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市町村の専門性を強化する独自研修の実施（回数）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algn="ctr" defTabSz="914400" rtl="0" eaLnBrk="1" latinLnBrk="0" hangingPunct="1"/>
                      <a:r>
                        <a:rPr kumimoji="1" lang="ja-JP" altLang="en-US" sz="1600" kern="1200" dirty="0" smtClean="0">
                          <a:solidFill>
                            <a:schemeClr val="dk1"/>
                          </a:solidFill>
                          <a:latin typeface="Meiryo UI" panose="020B0604030504040204" pitchFamily="50" charset="-128"/>
                          <a:ea typeface="Meiryo UI" panose="020B0604030504040204" pitchFamily="50" charset="-128"/>
                          <a:cs typeface="+mn-cs"/>
                        </a:rPr>
                        <a:t>１回</a:t>
                      </a:r>
                      <a:endParaRPr kumimoji="1" lang="ja-JP" altLang="en-US" sz="1600" kern="1200" dirty="0">
                        <a:solidFill>
                          <a:schemeClr val="dk1"/>
                        </a:solidFill>
                        <a:latin typeface="Meiryo UI" panose="020B0604030504040204" pitchFamily="50" charset="-128"/>
                        <a:ea typeface="Meiryo UI" panose="020B0604030504040204" pitchFamily="50" charset="-128"/>
                        <a:cs typeface="+mn-cs"/>
                      </a:endParaRPr>
                    </a:p>
                  </a:txBody>
                  <a:tcPr anchor="ctr"/>
                </a:tc>
                <a:tc>
                  <a:txBody>
                    <a:bodyPr/>
                    <a:lstStyle/>
                    <a:p>
                      <a:pPr marL="0" algn="ctr" defTabSz="914400" rtl="0" eaLnBrk="1" latinLnBrk="0" hangingPunct="1"/>
                      <a:r>
                        <a:rPr kumimoji="1" lang="ja-JP" altLang="en-US" sz="1600" kern="1200" dirty="0" smtClean="0">
                          <a:solidFill>
                            <a:schemeClr val="tx1"/>
                          </a:solidFill>
                          <a:latin typeface="Meiryo UI" panose="020B0604030504040204" pitchFamily="50" charset="-128"/>
                          <a:ea typeface="Meiryo UI" panose="020B0604030504040204" pitchFamily="50" charset="-128"/>
                          <a:cs typeface="+mn-cs"/>
                        </a:rPr>
                        <a:t>１回</a:t>
                      </a:r>
                      <a:endParaRPr kumimoji="1" lang="en-US" altLang="ja-JP" sz="1600" kern="1200" dirty="0" smtClean="0">
                        <a:solidFill>
                          <a:schemeClr val="tx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令和５年度末</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en-US" altLang="ja-JP" sz="1600" kern="1200" dirty="0" smtClean="0">
                        <a:solidFill>
                          <a:schemeClr val="tx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継続して毎年開催</a:t>
                      </a:r>
                    </a:p>
                  </a:txBody>
                  <a:tcPr anchor="ctr"/>
                </a:tc>
                <a:extLst>
                  <a:ext uri="{0D108BD9-81ED-4DB2-BD59-A6C34878D82A}">
                    <a16:rowId xmlns:a16="http://schemas.microsoft.com/office/drawing/2014/main" val="3310785842"/>
                  </a:ext>
                </a:extLst>
              </a:tr>
            </a:tbl>
          </a:graphicData>
        </a:graphic>
      </p:graphicFrame>
      <p:sp>
        <p:nvSpPr>
          <p:cNvPr id="2" name="スライド番号プレースホルダー 1"/>
          <p:cNvSpPr>
            <a:spLocks noGrp="1"/>
          </p:cNvSpPr>
          <p:nvPr>
            <p:ph type="sldNum" sz="quarter" idx="12"/>
          </p:nvPr>
        </p:nvSpPr>
        <p:spPr/>
        <p:txBody>
          <a:bodyPr/>
          <a:lstStyle/>
          <a:p>
            <a:fld id="{E403812C-5808-4521-8020-0FA31CBE6ADF}" type="slidenum">
              <a:rPr kumimoji="1" lang="ja-JP" altLang="en-US" smtClean="0"/>
              <a:t>4</a:t>
            </a:fld>
            <a:endParaRPr kumimoji="1" lang="ja-JP" altLang="en-US" dirty="0"/>
          </a:p>
        </p:txBody>
      </p:sp>
    </p:spTree>
    <p:extLst>
      <p:ext uri="{BB962C8B-B14F-4D97-AF65-F5344CB8AC3E}">
        <p14:creationId xmlns:p14="http://schemas.microsoft.com/office/powerpoint/2010/main" val="2321712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06341" y="825309"/>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目標値の進捗状況</a:t>
            </a:r>
            <a:r>
              <a:rPr lang="ja-JP" altLang="en-US" sz="3600" dirty="0">
                <a:solidFill>
                  <a:schemeClr val="tx1"/>
                </a:solidFill>
                <a:latin typeface="Meiryo UI" panose="020B0604030504040204" pitchFamily="50" charset="-128"/>
                <a:ea typeface="Meiryo UI" panose="020B0604030504040204" pitchFamily="50" charset="-128"/>
              </a:rPr>
              <a:t>②</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51519" y="259544"/>
            <a:ext cx="850723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Meiryo UI" panose="020B0604030504040204" pitchFamily="50" charset="-128"/>
                <a:ea typeface="Meiryo UI" panose="020B0604030504040204" pitchFamily="50" charset="-128"/>
              </a:rPr>
              <a:t>第２章　３　障害児施策の充実</a:t>
            </a:r>
            <a:r>
              <a:rPr lang="en-US" altLang="ja-JP" u="sng" dirty="0" smtClean="0">
                <a:solidFill>
                  <a:schemeClr val="tx1"/>
                </a:solidFill>
                <a:latin typeface="Meiryo UI" panose="020B0604030504040204" pitchFamily="50" charset="-128"/>
                <a:ea typeface="Meiryo UI" panose="020B0604030504040204" pitchFamily="50" charset="-128"/>
              </a:rPr>
              <a:t>(P39</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P41)</a:t>
            </a:r>
            <a:endParaRPr lang="ja-JP" altLang="en-US" u="sng" dirty="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u="sng" dirty="0" smtClean="0">
                <a:solidFill>
                  <a:schemeClr val="tx1"/>
                </a:solidFill>
                <a:latin typeface="Meiryo UI" panose="020B0604030504040204" pitchFamily="50" charset="-128"/>
                <a:ea typeface="Meiryo UI" panose="020B0604030504040204" pitchFamily="50" charset="-128"/>
              </a:rPr>
              <a:t>４　子供の貧困対策の推進</a:t>
            </a:r>
            <a:r>
              <a:rPr lang="en-US" altLang="ja-JP" u="sng" dirty="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P41</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P43)</a:t>
            </a:r>
            <a:endParaRPr lang="ja-JP" altLang="en-US" u="sng"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015265919"/>
              </p:ext>
            </p:extLst>
          </p:nvPr>
        </p:nvGraphicFramePr>
        <p:xfrm>
          <a:off x="261815" y="1714379"/>
          <a:ext cx="8496942" cy="4943869"/>
        </p:xfrm>
        <a:graphic>
          <a:graphicData uri="http://schemas.openxmlformats.org/drawingml/2006/table">
            <a:tbl>
              <a:tblPr firstRow="1" bandRow="1">
                <a:tableStyleId>{F5AB1C69-6EDB-4FF4-983F-18BD219EF322}</a:tableStyleId>
              </a:tblPr>
              <a:tblGrid>
                <a:gridCol w="997817">
                  <a:extLst>
                    <a:ext uri="{9D8B030D-6E8A-4147-A177-3AD203B41FA5}">
                      <a16:colId xmlns:a16="http://schemas.microsoft.com/office/drawing/2014/main" val="2358252165"/>
                    </a:ext>
                  </a:extLst>
                </a:gridCol>
                <a:gridCol w="2880320">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378445">
                  <a:extLst>
                    <a:ext uri="{9D8B030D-6E8A-4147-A177-3AD203B41FA5}">
                      <a16:colId xmlns:a16="http://schemas.microsoft.com/office/drawing/2014/main" val="20003"/>
                    </a:ext>
                  </a:extLst>
                </a:gridCol>
              </a:tblGrid>
              <a:tr h="851805">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該当</a:t>
                      </a:r>
                      <a:endParaRPr kumimoji="1" lang="en-US" altLang="ja-JP" sz="16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箇所</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目標値</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＜Ｐ４０＞</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「児童発達支援センター」を各障害保健福祉圏域に１か所以上設置</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７圏域</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７圏域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令和６年７月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８圏域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＜Ｐ４０＞</a:t>
                      </a:r>
                    </a:p>
                  </a:txBody>
                  <a:tcPr anchor="ctr"/>
                </a:tc>
                <a:tc>
                  <a:txBody>
                    <a:bodyPr/>
                    <a:lstStyle/>
                    <a:p>
                      <a:r>
                        <a:rPr kumimoji="1" lang="ja-JP" altLang="en-US" sz="1500" dirty="0" smtClean="0">
                          <a:latin typeface="Meiryo UI" panose="020B0604030504040204" pitchFamily="50" charset="-128"/>
                          <a:ea typeface="Meiryo UI" panose="020B0604030504040204" pitchFamily="50" charset="-128"/>
                        </a:rPr>
                        <a:t>重症心身障害児を支援する「児童発達支援事業所」及び「放課後等デイサービス事業所」を各障害保健福祉圏域に１か所以上設置</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５</a:t>
                      </a:r>
                      <a:r>
                        <a:rPr kumimoji="1" lang="ja-JP" altLang="en-US" sz="1600" dirty="0" smtClean="0">
                          <a:solidFill>
                            <a:schemeClr val="tx1"/>
                          </a:solidFill>
                          <a:latin typeface="Meiryo UI" panose="020B0604030504040204" pitchFamily="50" charset="-128"/>
                          <a:ea typeface="Meiryo UI" panose="020B0604030504040204" pitchFamily="50" charset="-128"/>
                        </a:rPr>
                        <a:t>圏域</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７圏域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令和６年７月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８圏域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＜Ｐ４１＞</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医療的ケア児コーディネーターを各障害保健福祉圏域に設置</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県＋４圏域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令和６年４月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県＋８圏域</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第２章３</a:t>
                      </a:r>
                    </a:p>
                    <a:p>
                      <a:pPr algn="ctr"/>
                      <a:r>
                        <a:rPr kumimoji="1" lang="ja-JP" altLang="en-US" sz="1200" dirty="0" smtClean="0">
                          <a:latin typeface="Meiryo UI" panose="020B0604030504040204" pitchFamily="50" charset="-128"/>
                          <a:ea typeface="Meiryo UI" panose="020B0604030504040204" pitchFamily="50" charset="-128"/>
                        </a:rPr>
                        <a:t>＜Ｐ４１＞</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特別な支援を必要とする子供への個別の教育支援計画（つなぎ愛シート）の作成率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幼稚園</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baseline="0" dirty="0" smtClean="0">
                          <a:solidFill>
                            <a:schemeClr val="tx1"/>
                          </a:solidFill>
                          <a:latin typeface="Meiryo UI" panose="020B0604030504040204" pitchFamily="50" charset="-128"/>
                          <a:ea typeface="Meiryo UI" panose="020B0604030504040204" pitchFamily="50" charset="-128"/>
                        </a:rPr>
                        <a:t>6.7</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小学校   </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baseline="0" dirty="0" smtClean="0">
                          <a:solidFill>
                            <a:schemeClr val="tx1"/>
                          </a:solidFill>
                          <a:latin typeface="Meiryo UI" panose="020B0604030504040204" pitchFamily="50" charset="-128"/>
                          <a:ea typeface="Meiryo UI" panose="020B0604030504040204" pitchFamily="50" charset="-128"/>
                        </a:rPr>
                        <a:t>84.4</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中学校</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baseline="0" dirty="0" smtClean="0">
                          <a:solidFill>
                            <a:schemeClr val="tx1"/>
                          </a:solidFill>
                          <a:latin typeface="Meiryo UI" panose="020B0604030504040204" pitchFamily="50" charset="-128"/>
                          <a:ea typeface="Meiryo UI" panose="020B0604030504040204" pitchFamily="50" charset="-128"/>
                        </a:rPr>
                        <a:t>82.7</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高等学校</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baseline="0" dirty="0" smtClean="0">
                          <a:solidFill>
                            <a:schemeClr val="tx1"/>
                          </a:solidFill>
                          <a:latin typeface="Meiryo UI" panose="020B0604030504040204" pitchFamily="50" charset="-128"/>
                          <a:ea typeface="Meiryo UI" panose="020B0604030504040204" pitchFamily="50" charset="-128"/>
                        </a:rPr>
                        <a:t>33.3</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幼稚園</a:t>
                      </a:r>
                      <a:r>
                        <a:rPr kumimoji="1" lang="ja-JP" altLang="en-US" sz="1200" baseline="0" dirty="0" smtClean="0">
                          <a:solidFill>
                            <a:schemeClr val="tx1"/>
                          </a:solidFill>
                          <a:latin typeface="Meiryo UI" panose="020B0604030504040204" pitchFamily="50" charset="-128"/>
                          <a:ea typeface="Meiryo UI" panose="020B0604030504040204" pitchFamily="50" charset="-128"/>
                        </a:rPr>
                        <a:t>     </a:t>
                      </a:r>
                      <a:r>
                        <a:rPr kumimoji="1" lang="en-US" altLang="ja-JP" sz="1200" baseline="0" dirty="0" smtClean="0">
                          <a:solidFill>
                            <a:schemeClr val="tx1"/>
                          </a:solidFill>
                          <a:latin typeface="Meiryo UI" panose="020B0604030504040204" pitchFamily="50" charset="-128"/>
                          <a:ea typeface="Meiryo UI" panose="020B0604030504040204" pitchFamily="50" charset="-128"/>
                        </a:rPr>
                        <a:t>89.9</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小学校   </a:t>
                      </a:r>
                      <a:r>
                        <a:rPr kumimoji="1" lang="ja-JP" altLang="en-US" sz="1200" baseline="0" dirty="0" smtClean="0">
                          <a:solidFill>
                            <a:schemeClr val="tx1"/>
                          </a:solidFill>
                          <a:latin typeface="Meiryo UI" panose="020B0604030504040204" pitchFamily="50" charset="-128"/>
                          <a:ea typeface="Meiryo UI" panose="020B0604030504040204" pitchFamily="50" charset="-128"/>
                        </a:rPr>
                        <a:t>  </a:t>
                      </a:r>
                      <a:r>
                        <a:rPr kumimoji="1" lang="en-US" altLang="ja-JP" sz="1200" baseline="0" dirty="0" smtClean="0">
                          <a:solidFill>
                            <a:schemeClr val="tx1"/>
                          </a:solidFill>
                          <a:latin typeface="Meiryo UI" panose="020B0604030504040204" pitchFamily="50" charset="-128"/>
                          <a:ea typeface="Meiryo UI" panose="020B0604030504040204" pitchFamily="50" charset="-128"/>
                        </a:rPr>
                        <a:t>95.0</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中学校</a:t>
                      </a:r>
                      <a:r>
                        <a:rPr kumimoji="1" lang="ja-JP" altLang="en-US" sz="1200" baseline="0" dirty="0" smtClean="0">
                          <a:solidFill>
                            <a:schemeClr val="tx1"/>
                          </a:solidFill>
                          <a:latin typeface="Meiryo UI" panose="020B0604030504040204" pitchFamily="50" charset="-128"/>
                          <a:ea typeface="Meiryo UI" panose="020B0604030504040204" pitchFamily="50" charset="-128"/>
                        </a:rPr>
                        <a:t>     </a:t>
                      </a:r>
                      <a:r>
                        <a:rPr kumimoji="1" lang="en-US" altLang="ja-JP" sz="1200" baseline="0" dirty="0" smtClean="0">
                          <a:solidFill>
                            <a:schemeClr val="tx1"/>
                          </a:solidFill>
                          <a:latin typeface="Meiryo UI" panose="020B0604030504040204" pitchFamily="50" charset="-128"/>
                          <a:ea typeface="Meiryo UI" panose="020B0604030504040204" pitchFamily="50" charset="-128"/>
                        </a:rPr>
                        <a:t>93.3</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rPr>
                        <a:t>高等学校 </a:t>
                      </a:r>
                      <a:r>
                        <a:rPr kumimoji="1" lang="ja-JP" altLang="en-US" sz="1200" baseline="0" dirty="0" smtClean="0">
                          <a:solidFill>
                            <a:schemeClr val="tx1"/>
                          </a:solidFill>
                          <a:latin typeface="Meiryo UI" panose="020B0604030504040204" pitchFamily="50" charset="-128"/>
                          <a:ea typeface="Meiryo UI" panose="020B0604030504040204" pitchFamily="50" charset="-128"/>
                        </a:rPr>
                        <a:t> </a:t>
                      </a:r>
                      <a:r>
                        <a:rPr kumimoji="1" lang="en-US" altLang="ja-JP" sz="1200" baseline="0" dirty="0" smtClean="0">
                          <a:solidFill>
                            <a:schemeClr val="tx1"/>
                          </a:solidFill>
                          <a:latin typeface="Meiryo UI" panose="020B0604030504040204" pitchFamily="50" charset="-128"/>
                          <a:ea typeface="Meiryo UI" panose="020B0604030504040204" pitchFamily="50" charset="-128"/>
                        </a:rPr>
                        <a:t>82</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令和</a:t>
                      </a:r>
                      <a:r>
                        <a:rPr kumimoji="1" lang="en-US" altLang="ja-JP" sz="1100" dirty="0" smtClean="0">
                          <a:solidFill>
                            <a:schemeClr val="tx1"/>
                          </a:solidFill>
                          <a:latin typeface="Meiryo UI" panose="020B0604030504040204" pitchFamily="50" charset="-128"/>
                          <a:ea typeface="Meiryo UI" panose="020B0604030504040204" pitchFamily="50" charset="-128"/>
                        </a:rPr>
                        <a:t>5</a:t>
                      </a:r>
                      <a:r>
                        <a:rPr kumimoji="1" lang="ja-JP" altLang="en-US" sz="1100" dirty="0" smtClean="0">
                          <a:solidFill>
                            <a:schemeClr val="tx1"/>
                          </a:solidFill>
                          <a:latin typeface="Meiryo UI" panose="020B0604030504040204" pitchFamily="50" charset="-128"/>
                          <a:ea typeface="Meiryo UI" panose="020B0604030504040204" pitchFamily="50" charset="-128"/>
                        </a:rPr>
                        <a:t>年５月</a:t>
                      </a:r>
                      <a:r>
                        <a:rPr kumimoji="1" lang="en-US" altLang="ja-JP" sz="1100" dirty="0" smtClean="0">
                          <a:solidFill>
                            <a:schemeClr val="tx1"/>
                          </a:solidFill>
                          <a:latin typeface="Meiryo UI" panose="020B0604030504040204" pitchFamily="50" charset="-128"/>
                          <a:ea typeface="Meiryo UI" panose="020B0604030504040204" pitchFamily="50" charset="-128"/>
                        </a:rPr>
                        <a:t>]</a:t>
                      </a:r>
                      <a:endParaRPr kumimoji="1" lang="ja-JP" altLang="en-US" sz="11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幼稚園、小・中・高等学校とも１００％</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a:t>
                      </a:r>
                      <a:r>
                        <a:rPr kumimoji="1" lang="en-US" altLang="ja-JP" sz="1200" dirty="0" smtClean="0">
                          <a:solidFill>
                            <a:schemeClr val="tx1"/>
                          </a:solidFill>
                          <a:latin typeface="Meiryo UI" panose="020B0604030504040204" pitchFamily="50" charset="-128"/>
                          <a:ea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第２章４</a:t>
                      </a:r>
                    </a:p>
                    <a:p>
                      <a:pPr algn="ctr"/>
                      <a:r>
                        <a:rPr kumimoji="1" lang="ja-JP" altLang="en-US" sz="1200" dirty="0" smtClean="0">
                          <a:latin typeface="Meiryo UI" panose="020B0604030504040204" pitchFamily="50" charset="-128"/>
                          <a:ea typeface="Meiryo UI" panose="020B0604030504040204" pitchFamily="50" charset="-128"/>
                        </a:rPr>
                        <a:t>＜Ｐ４３＞</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放課後に学習や体験活動を行う場のある小学校区の割合</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６８．９％</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７５．９％</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令和６年５月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全小学校区</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令和６年度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344515"/>
                  </a:ext>
                </a:extLst>
              </a:tr>
            </a:tbl>
          </a:graphicData>
        </a:graphic>
      </p:graphicFrame>
      <p:sp>
        <p:nvSpPr>
          <p:cNvPr id="2" name="スライド番号プレースホルダー 1"/>
          <p:cNvSpPr>
            <a:spLocks noGrp="1"/>
          </p:cNvSpPr>
          <p:nvPr>
            <p:ph type="sldNum" sz="quarter" idx="12"/>
          </p:nvPr>
        </p:nvSpPr>
        <p:spPr/>
        <p:txBody>
          <a:bodyPr/>
          <a:lstStyle/>
          <a:p>
            <a:fld id="{E403812C-5808-4521-8020-0FA31CBE6ADF}" type="slidenum">
              <a:rPr kumimoji="1" lang="ja-JP" altLang="en-US" smtClean="0"/>
              <a:t>5</a:t>
            </a:fld>
            <a:endParaRPr kumimoji="1" lang="ja-JP" altLang="en-US" dirty="0"/>
          </a:p>
        </p:txBody>
      </p:sp>
    </p:spTree>
    <p:extLst>
      <p:ext uri="{BB962C8B-B14F-4D97-AF65-F5344CB8AC3E}">
        <p14:creationId xmlns:p14="http://schemas.microsoft.com/office/powerpoint/2010/main" val="2143598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06341" y="825771"/>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目標値の進捗状況</a:t>
            </a:r>
            <a:r>
              <a:rPr lang="ja-JP" altLang="en-US" sz="3600" dirty="0">
                <a:solidFill>
                  <a:schemeClr val="tx1"/>
                </a:solidFill>
                <a:latin typeface="Meiryo UI" panose="020B0604030504040204" pitchFamily="50" charset="-128"/>
                <a:ea typeface="Meiryo UI" panose="020B0604030504040204" pitchFamily="50" charset="-128"/>
              </a:rPr>
              <a:t>③</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51519" y="259544"/>
            <a:ext cx="850723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Meiryo UI" panose="020B0604030504040204" pitchFamily="50" charset="-128"/>
                <a:ea typeface="Meiryo UI" panose="020B0604030504040204" pitchFamily="50" charset="-128"/>
              </a:rPr>
              <a:t>第３章　１　子育て家庭への経済的支援</a:t>
            </a:r>
            <a:r>
              <a:rPr lang="en-US" altLang="ja-JP" u="sng" dirty="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P44</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P45)</a:t>
            </a:r>
            <a:endParaRPr lang="ja-JP" altLang="en-US" u="sng"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u="sng" dirty="0" smtClean="0">
                <a:solidFill>
                  <a:schemeClr val="tx1"/>
                </a:solidFill>
                <a:latin typeface="Meiryo UI" panose="020B0604030504040204" pitchFamily="50" charset="-128"/>
                <a:ea typeface="Meiryo UI" panose="020B0604030504040204" pitchFamily="50" charset="-128"/>
              </a:rPr>
              <a:t>２　結婚、妊娠に関する相談・支援体制の強化</a:t>
            </a:r>
            <a:r>
              <a:rPr lang="en-US" altLang="ja-JP" u="sng" dirty="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P46</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P49)</a:t>
            </a:r>
            <a:endParaRPr lang="ja-JP" altLang="en-US" u="sng"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95377339"/>
              </p:ext>
            </p:extLst>
          </p:nvPr>
        </p:nvGraphicFramePr>
        <p:xfrm>
          <a:off x="283518" y="1475691"/>
          <a:ext cx="8496942" cy="5320997"/>
        </p:xfrm>
        <a:graphic>
          <a:graphicData uri="http://schemas.openxmlformats.org/drawingml/2006/table">
            <a:tbl>
              <a:tblPr firstRow="1" bandRow="1">
                <a:tableStyleId>{F5AB1C69-6EDB-4FF4-983F-18BD219EF322}</a:tableStyleId>
              </a:tblPr>
              <a:tblGrid>
                <a:gridCol w="997817">
                  <a:extLst>
                    <a:ext uri="{9D8B030D-6E8A-4147-A177-3AD203B41FA5}">
                      <a16:colId xmlns:a16="http://schemas.microsoft.com/office/drawing/2014/main" val="2358252165"/>
                    </a:ext>
                  </a:extLst>
                </a:gridCol>
                <a:gridCol w="2736304">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450453">
                  <a:extLst>
                    <a:ext uri="{9D8B030D-6E8A-4147-A177-3AD203B41FA5}">
                      <a16:colId xmlns:a16="http://schemas.microsoft.com/office/drawing/2014/main" val="20003"/>
                    </a:ext>
                  </a:extLst>
                </a:gridCol>
              </a:tblGrid>
              <a:tr h="851805">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該当</a:t>
                      </a:r>
                      <a:endParaRPr kumimoji="1" lang="en-US" altLang="ja-JP" sz="16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箇所</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目標値</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a:t>
                      </a:r>
                      <a:r>
                        <a:rPr kumimoji="1" lang="ja-JP" altLang="en-US" sz="1200" b="1" kern="1200" dirty="0" smtClean="0">
                          <a:solidFill>
                            <a:schemeClr val="lt1"/>
                          </a:solidFill>
                          <a:latin typeface="Meiryo UI" panose="020B0604030504040204" pitchFamily="50" charset="-128"/>
                          <a:ea typeface="Meiryo UI" panose="020B0604030504040204" pitchFamily="50" charset="-128"/>
                          <a:cs typeface="+mn-cs"/>
                        </a:rPr>
                        <a:t>６年度</a:t>
                      </a:r>
                      <a:r>
                        <a:rPr kumimoji="1" lang="en-US" altLang="ja-JP" sz="12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第３章１</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＜Ｐ４５＞</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第２子以降の保育料を無償化する市町村数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２７市町村</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第３章１</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＜Ｐ４５＞</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在宅で育児する家庭への独自支援（県制度への上乗せ支援）を実施する市町村数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１２</a:t>
                      </a:r>
                      <a:r>
                        <a:rPr kumimoji="1" lang="ja-JP" altLang="en-US" sz="1600" dirty="0" smtClean="0">
                          <a:latin typeface="Meiryo UI" panose="020B0604030504040204" pitchFamily="50" charset="-128"/>
                          <a:ea typeface="Meiryo UI" panose="020B0604030504040204" pitchFamily="50" charset="-128"/>
                        </a:rPr>
                        <a:t>市町村</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１５市町村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令和</a:t>
                      </a:r>
                      <a:r>
                        <a:rPr kumimoji="1" lang="en-US" altLang="ja-JP" sz="1200" b="0" dirty="0" smtClean="0">
                          <a:solidFill>
                            <a:schemeClr val="tx1"/>
                          </a:solidFill>
                          <a:latin typeface="Meiryo UI" panose="020B0604030504040204" pitchFamily="50" charset="-128"/>
                          <a:ea typeface="Meiryo UI" panose="020B0604030504040204" pitchFamily="50" charset="-128"/>
                        </a:rPr>
                        <a:t>5</a:t>
                      </a:r>
                      <a:r>
                        <a:rPr kumimoji="1" lang="ja-JP" altLang="en-US" sz="1200" b="0" dirty="0" smtClean="0">
                          <a:solidFill>
                            <a:schemeClr val="tx1"/>
                          </a:solidFill>
                          <a:latin typeface="Meiryo UI" panose="020B0604030504040204" pitchFamily="50" charset="-128"/>
                          <a:ea typeface="Meiryo UI" panose="020B0604030504040204" pitchFamily="50" charset="-128"/>
                        </a:rPr>
                        <a:t>年度で終了</a:t>
                      </a: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第３章２（１）</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＜Ｐ４８＞</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平均初婚年齢</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男　３０．３歳</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dk1"/>
                          </a:solidFill>
                          <a:latin typeface="Meiryo UI" panose="020B0604030504040204" pitchFamily="50" charset="-128"/>
                          <a:ea typeface="Meiryo UI" panose="020B0604030504040204" pitchFamily="50" charset="-128"/>
                        </a:rPr>
                        <a:t>女　２８．９歳</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男　３０．５歳</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女　２９．１歳</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下降に転じさせる</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第３章２（１）</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＜Ｐ４８＞</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わかやま婚活応援隊や県による出会いの場の提供（回数）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６３回</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３９回</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令和</a:t>
                      </a:r>
                      <a:r>
                        <a:rPr kumimoji="1" lang="en-US" altLang="ja-JP" sz="1200" b="0" dirty="0" smtClean="0">
                          <a:solidFill>
                            <a:schemeClr val="tx1"/>
                          </a:solidFill>
                          <a:latin typeface="Meiryo UI" panose="020B0604030504040204" pitchFamily="50" charset="-128"/>
                          <a:ea typeface="Meiryo UI" panose="020B0604030504040204" pitchFamily="50" charset="-128"/>
                        </a:rPr>
                        <a:t>5</a:t>
                      </a:r>
                      <a:r>
                        <a:rPr kumimoji="1" lang="ja-JP" altLang="en-US" sz="1200" b="0" dirty="0" smtClean="0">
                          <a:solidFill>
                            <a:schemeClr val="tx1"/>
                          </a:solidFill>
                          <a:latin typeface="Meiryo UI" panose="020B0604030504040204" pitchFamily="50" charset="-128"/>
                          <a:ea typeface="Meiryo UI" panose="020B0604030504040204" pitchFamily="50" charset="-128"/>
                        </a:rPr>
                        <a:t>年度で終了</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１００回</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第３章２（１）</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＜Ｐ４８＞</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企業等と連携したイベントの開催（回数）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１回</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０回</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令和</a:t>
                      </a:r>
                      <a:r>
                        <a:rPr kumimoji="1" lang="en-US" altLang="ja-JP" sz="1200" b="0" dirty="0" smtClean="0">
                          <a:solidFill>
                            <a:schemeClr val="tx1"/>
                          </a:solidFill>
                          <a:latin typeface="Meiryo UI" panose="020B0604030504040204" pitchFamily="50" charset="-128"/>
                          <a:ea typeface="Meiryo UI" panose="020B0604030504040204" pitchFamily="50" charset="-128"/>
                        </a:rPr>
                        <a:t>5</a:t>
                      </a:r>
                      <a:r>
                        <a:rPr kumimoji="1" lang="ja-JP" altLang="en-US" sz="1200" b="0" dirty="0" smtClean="0">
                          <a:solidFill>
                            <a:schemeClr val="tx1"/>
                          </a:solidFill>
                          <a:latin typeface="Meiryo UI" panose="020B0604030504040204" pitchFamily="50" charset="-128"/>
                          <a:ea typeface="Meiryo UI" panose="020B0604030504040204" pitchFamily="50" charset="-128"/>
                        </a:rPr>
                        <a:t>年度で終了</a:t>
                      </a:r>
                      <a:endParaRPr kumimoji="1" lang="ja-JP" altLang="en-US" sz="16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１０回</a:t>
                      </a: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344515"/>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第３章２（２）</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＜Ｐ４９＞</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不妊治療費助成の継続（一般不妊治療及び特定不妊治療）（市町村数）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一般不妊治療</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令和６年度</a:t>
                      </a:r>
                      <a:r>
                        <a:rPr kumimoji="1" lang="en-US" altLang="ja-JP" sz="1000" dirty="0" smtClean="0">
                          <a:solidFill>
                            <a:schemeClr val="tx1"/>
                          </a:solidFill>
                          <a:latin typeface="Meiryo UI" panose="020B0604030504040204" pitchFamily="50" charset="-128"/>
                          <a:ea typeface="Meiryo UI" panose="020B0604030504040204" pitchFamily="50" charset="-128"/>
                        </a:rPr>
                        <a:t>]</a:t>
                      </a:r>
                    </a:p>
                    <a:p>
                      <a:pPr algn="ctr"/>
                      <a:r>
                        <a:rPr kumimoji="1" lang="ja-JP" altLang="en-US" sz="1000" b="0" dirty="0" smtClean="0">
                          <a:solidFill>
                            <a:schemeClr val="tx1"/>
                          </a:solidFill>
                          <a:latin typeface="Meiryo UI" panose="020B0604030504040204" pitchFamily="50" charset="-128"/>
                          <a:ea typeface="Meiryo UI" panose="020B0604030504040204" pitchFamily="50" charset="-128"/>
                        </a:rPr>
                        <a:t>特定不妊治療</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smtClean="0">
                          <a:solidFill>
                            <a:schemeClr val="tx1"/>
                          </a:solidFill>
                          <a:latin typeface="Meiryo UI" panose="020B0604030504040204" pitchFamily="50" charset="-128"/>
                          <a:ea typeface="Meiryo UI" panose="020B0604030504040204" pitchFamily="50" charset="-128"/>
                        </a:rPr>
                        <a:t>令和４年度で終了</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全市町村継続</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8942686"/>
                  </a:ext>
                </a:extLst>
              </a:tr>
            </a:tbl>
          </a:graphicData>
        </a:graphic>
      </p:graphicFrame>
      <p:sp>
        <p:nvSpPr>
          <p:cNvPr id="2" name="スライド番号プレースホルダー 1"/>
          <p:cNvSpPr>
            <a:spLocks noGrp="1"/>
          </p:cNvSpPr>
          <p:nvPr>
            <p:ph type="sldNum" sz="quarter" idx="12"/>
          </p:nvPr>
        </p:nvSpPr>
        <p:spPr/>
        <p:txBody>
          <a:bodyPr/>
          <a:lstStyle/>
          <a:p>
            <a:fld id="{E403812C-5808-4521-8020-0FA31CBE6ADF}" type="slidenum">
              <a:rPr kumimoji="1" lang="ja-JP" altLang="en-US" smtClean="0"/>
              <a:t>6</a:t>
            </a:fld>
            <a:endParaRPr kumimoji="1" lang="ja-JP" altLang="en-US"/>
          </a:p>
        </p:txBody>
      </p:sp>
    </p:spTree>
    <p:extLst>
      <p:ext uri="{BB962C8B-B14F-4D97-AF65-F5344CB8AC3E}">
        <p14:creationId xmlns:p14="http://schemas.microsoft.com/office/powerpoint/2010/main" val="666050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06341" y="702142"/>
            <a:ext cx="8270510"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目標値の進捗状況</a:t>
            </a:r>
            <a:r>
              <a:rPr lang="ja-JP" altLang="en-US" sz="3600" dirty="0">
                <a:solidFill>
                  <a:schemeClr val="tx1"/>
                </a:solidFill>
                <a:latin typeface="Meiryo UI" panose="020B0604030504040204" pitchFamily="50" charset="-128"/>
                <a:ea typeface="Meiryo UI" panose="020B0604030504040204" pitchFamily="50" charset="-128"/>
              </a:rPr>
              <a:t>④</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17273" y="223207"/>
            <a:ext cx="914501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Meiryo UI" panose="020B0604030504040204" pitchFamily="50" charset="-128"/>
                <a:ea typeface="Meiryo UI" panose="020B0604030504040204" pitchFamily="50" charset="-128"/>
              </a:rPr>
              <a:t>第３章　３　安心して出産・子育てができる医療サービスや保健対策の充実</a:t>
            </a:r>
            <a:r>
              <a:rPr lang="en-US" altLang="ja-JP" u="sng" dirty="0">
                <a:solidFill>
                  <a:schemeClr val="tx1"/>
                </a:solidFill>
                <a:latin typeface="Meiryo UI" panose="020B0604030504040204" pitchFamily="50" charset="-128"/>
                <a:ea typeface="Meiryo UI" panose="020B0604030504040204" pitchFamily="50" charset="-128"/>
              </a:rPr>
              <a:t>(P50</a:t>
            </a:r>
            <a:r>
              <a:rPr lang="ja-JP" altLang="en-US" u="sng" dirty="0">
                <a:solidFill>
                  <a:schemeClr val="tx1"/>
                </a:solidFill>
                <a:latin typeface="Meiryo UI" panose="020B0604030504040204" pitchFamily="50" charset="-128"/>
                <a:ea typeface="Meiryo UI" panose="020B0604030504040204" pitchFamily="50" charset="-128"/>
              </a:rPr>
              <a:t>～</a:t>
            </a:r>
            <a:r>
              <a:rPr lang="en-US" altLang="ja-JP" u="sng" dirty="0">
                <a:solidFill>
                  <a:schemeClr val="tx1"/>
                </a:solidFill>
                <a:latin typeface="Meiryo UI" panose="020B0604030504040204" pitchFamily="50" charset="-128"/>
                <a:ea typeface="Meiryo UI" panose="020B0604030504040204" pitchFamily="50" charset="-128"/>
              </a:rPr>
              <a:t>P60)</a:t>
            </a:r>
            <a:endParaRPr lang="ja-JP" altLang="en-US" u="sng"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30375946"/>
              </p:ext>
            </p:extLst>
          </p:nvPr>
        </p:nvGraphicFramePr>
        <p:xfrm>
          <a:off x="251521" y="1567553"/>
          <a:ext cx="8725329" cy="5151120"/>
        </p:xfrm>
        <a:graphic>
          <a:graphicData uri="http://schemas.openxmlformats.org/drawingml/2006/table">
            <a:tbl>
              <a:tblPr firstRow="1" bandRow="1">
                <a:tableStyleId>{F5AB1C69-6EDB-4FF4-983F-18BD219EF322}</a:tableStyleId>
              </a:tblPr>
              <a:tblGrid>
                <a:gridCol w="1016027">
                  <a:extLst>
                    <a:ext uri="{9D8B030D-6E8A-4147-A177-3AD203B41FA5}">
                      <a16:colId xmlns:a16="http://schemas.microsoft.com/office/drawing/2014/main" val="2358252165"/>
                    </a:ext>
                  </a:extLst>
                </a:gridCol>
                <a:gridCol w="2786240">
                  <a:extLst>
                    <a:ext uri="{9D8B030D-6E8A-4147-A177-3AD203B41FA5}">
                      <a16:colId xmlns:a16="http://schemas.microsoft.com/office/drawing/2014/main" val="20000"/>
                    </a:ext>
                  </a:extLst>
                </a:gridCol>
                <a:gridCol w="1759731">
                  <a:extLst>
                    <a:ext uri="{9D8B030D-6E8A-4147-A177-3AD203B41FA5}">
                      <a16:colId xmlns:a16="http://schemas.microsoft.com/office/drawing/2014/main" val="20001"/>
                    </a:ext>
                  </a:extLst>
                </a:gridCol>
                <a:gridCol w="1537085">
                  <a:extLst>
                    <a:ext uri="{9D8B030D-6E8A-4147-A177-3AD203B41FA5}">
                      <a16:colId xmlns:a16="http://schemas.microsoft.com/office/drawing/2014/main" val="20002"/>
                    </a:ext>
                  </a:extLst>
                </a:gridCol>
                <a:gridCol w="1626246">
                  <a:extLst>
                    <a:ext uri="{9D8B030D-6E8A-4147-A177-3AD203B41FA5}">
                      <a16:colId xmlns:a16="http://schemas.microsoft.com/office/drawing/2014/main" val="20003"/>
                    </a:ext>
                  </a:extLst>
                </a:gridCol>
              </a:tblGrid>
              <a:tr h="547970">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該当</a:t>
                      </a:r>
                      <a:endParaRPr kumimoji="1" lang="en-US" altLang="ja-JP" sz="16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箇所</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ja-JP" altLang="en-US" sz="12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目標値</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令和６</a:t>
                      </a:r>
                      <a:r>
                        <a:rPr kumimoji="1" lang="ja-JP" altLang="en-US" sz="1200" b="1" kern="1200" dirty="0" smtClean="0">
                          <a:solidFill>
                            <a:schemeClr val="lt1"/>
                          </a:solidFill>
                          <a:latin typeface="Meiryo UI" panose="020B0604030504040204" pitchFamily="50" charset="-128"/>
                          <a:ea typeface="Meiryo UI" panose="020B0604030504040204" pitchFamily="50" charset="-128"/>
                          <a:cs typeface="+mn-cs"/>
                        </a:rPr>
                        <a:t>年度</a:t>
                      </a:r>
                      <a:r>
                        <a:rPr kumimoji="1" lang="en-US" altLang="ja-JP" sz="12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第３章３（１）</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＜Ｐ５１＞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県内の全二次医療圏で出産できる体制の維持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７医療圏</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６医療圏</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令和６年４月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dk1"/>
                          </a:solidFill>
                          <a:latin typeface="Meiryo UI" panose="020B0604030504040204" pitchFamily="50" charset="-128"/>
                          <a:ea typeface="Meiryo UI" panose="020B0604030504040204" pitchFamily="50" charset="-128"/>
                        </a:rPr>
                        <a:t>７</a:t>
                      </a:r>
                      <a:r>
                        <a:rPr kumimoji="1" lang="ja-JP" altLang="en-US" sz="1600" dirty="0" smtClean="0">
                          <a:latin typeface="Meiryo UI" panose="020B0604030504040204" pitchFamily="50" charset="-128"/>
                          <a:ea typeface="Meiryo UI" panose="020B0604030504040204" pitchFamily="50" charset="-128"/>
                        </a:rPr>
                        <a:t>医療圏</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第３章３（２）</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＜Ｐ５２＞</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小児患者が入院可能な二次医療圏数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dk1"/>
                          </a:solidFill>
                          <a:latin typeface="Meiryo UI" panose="020B0604030504040204" pitchFamily="50" charset="-128"/>
                          <a:ea typeface="Meiryo UI" panose="020B0604030504040204" pitchFamily="50" charset="-128"/>
                        </a:rPr>
                        <a:t>６</a:t>
                      </a:r>
                      <a:r>
                        <a:rPr kumimoji="1" lang="ja-JP" altLang="en-US" sz="1600" dirty="0" smtClean="0">
                          <a:latin typeface="Meiryo UI" panose="020B0604030504040204" pitchFamily="50" charset="-128"/>
                          <a:ea typeface="Meiryo UI" panose="020B0604030504040204" pitchFamily="50" charset="-128"/>
                        </a:rPr>
                        <a:t>医療圏</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６医療圏</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７医療圏</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第３章３（２）</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＜Ｐ５２＞</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こども救急相談ダイヤル（＃８０００）相談件数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８，５５１件</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10,382</a:t>
                      </a:r>
                      <a:r>
                        <a:rPr kumimoji="1" lang="ja-JP" altLang="en-US" sz="1600" dirty="0" smtClean="0">
                          <a:solidFill>
                            <a:schemeClr val="tx1"/>
                          </a:solidFill>
                          <a:latin typeface="Meiryo UI" panose="020B0604030504040204" pitchFamily="50" charset="-128"/>
                          <a:ea typeface="Meiryo UI" panose="020B0604030504040204" pitchFamily="50" charset="-128"/>
                        </a:rPr>
                        <a:t>件</a:t>
                      </a:r>
                    </a:p>
                    <a:p>
                      <a:pPr algn="ct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600" dirty="0" smtClean="0">
                          <a:solidFill>
                            <a:schemeClr val="tx1"/>
                          </a:solidFill>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１０，５００件</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628712">
                <a:tc>
                  <a:txBody>
                    <a:bodyPr/>
                    <a:lstStyle/>
                    <a:p>
                      <a:pPr algn="ctr"/>
                      <a:r>
                        <a:rPr kumimoji="1" lang="ja-JP" altLang="en-US" sz="1200" dirty="0" smtClean="0">
                          <a:latin typeface="Meiryo UI" panose="020B0604030504040204" pitchFamily="50" charset="-128"/>
                          <a:ea typeface="Meiryo UI" panose="020B0604030504040204" pitchFamily="50" charset="-128"/>
                        </a:rPr>
                        <a:t>第３章３（３）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＜Ｐ５６＞</a:t>
                      </a: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出産後退院までに、保健師等による保護者との面接等が必要と考えられる者の基準を定めている市町村数</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１１市町村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令和５年度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＜Ｐ５６＞</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産後ケア事業及び産婦健康診査実施市町村数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２</a:t>
                      </a:r>
                      <a:r>
                        <a:rPr kumimoji="1" lang="ja-JP" altLang="en-US" sz="1600" dirty="0" smtClean="0">
                          <a:solidFill>
                            <a:schemeClr val="tx1"/>
                          </a:solidFill>
                          <a:latin typeface="Meiryo UI" panose="020B0604030504040204" pitchFamily="50" charset="-128"/>
                          <a:ea typeface="Meiryo UI" panose="020B0604030504040204" pitchFamily="50" charset="-128"/>
                        </a:rPr>
                        <a:t>市町村</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２１市町村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令和６年４月</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３０</a:t>
                      </a:r>
                      <a:r>
                        <a:rPr kumimoji="1" lang="ja-JP" altLang="en-US" sz="1600" dirty="0" smtClean="0">
                          <a:solidFill>
                            <a:schemeClr val="tx1"/>
                          </a:solidFill>
                          <a:latin typeface="Meiryo UI" panose="020B0604030504040204" pitchFamily="50" charset="-128"/>
                          <a:ea typeface="Meiryo UI" panose="020B0604030504040204" pitchFamily="50" charset="-128"/>
                        </a:rPr>
                        <a:t>市町村</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344515"/>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＜Ｐ５６＞</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全出生数中の低体重児の割合</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９．５％</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平成２９年度</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９．４％</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減少</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8942686"/>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＜Ｐ５６＞</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妊娠中の妊婦の喫煙率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３．６％</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kern="1200" dirty="0" smtClean="0">
                          <a:solidFill>
                            <a:schemeClr val="dk1"/>
                          </a:solidFill>
                          <a:latin typeface="Meiryo UI" panose="020B0604030504040204" pitchFamily="50" charset="-128"/>
                          <a:ea typeface="Meiryo UI" panose="020B0604030504040204" pitchFamily="50" charset="-128"/>
                          <a:cs typeface="+mn-cs"/>
                        </a:rPr>
                        <a:t>０％</a:t>
                      </a:r>
                      <a:endParaRPr kumimoji="1" lang="en-US" altLang="ja-JP" sz="1600" kern="1200" dirty="0" smtClean="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2182503829"/>
                  </a:ext>
                </a:extLst>
              </a:tr>
            </a:tbl>
          </a:graphicData>
        </a:graphic>
      </p:graphicFrame>
      <p:sp>
        <p:nvSpPr>
          <p:cNvPr id="2" name="スライド番号プレースホルダー 1"/>
          <p:cNvSpPr>
            <a:spLocks noGrp="1"/>
          </p:cNvSpPr>
          <p:nvPr>
            <p:ph type="sldNum" sz="quarter" idx="12"/>
          </p:nvPr>
        </p:nvSpPr>
        <p:spPr/>
        <p:txBody>
          <a:bodyPr/>
          <a:lstStyle/>
          <a:p>
            <a:fld id="{E403812C-5808-4521-8020-0FA31CBE6ADF}" type="slidenum">
              <a:rPr kumimoji="1" lang="ja-JP" altLang="en-US" smtClean="0"/>
              <a:t>7</a:t>
            </a:fld>
            <a:endParaRPr kumimoji="1" lang="ja-JP" altLang="en-US"/>
          </a:p>
        </p:txBody>
      </p:sp>
    </p:spTree>
    <p:extLst>
      <p:ext uri="{BB962C8B-B14F-4D97-AF65-F5344CB8AC3E}">
        <p14:creationId xmlns:p14="http://schemas.microsoft.com/office/powerpoint/2010/main" val="1379523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06341" y="548680"/>
            <a:ext cx="804212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Meiryo UI" panose="020B0604030504040204" pitchFamily="50" charset="-128"/>
                <a:ea typeface="Meiryo UI" panose="020B0604030504040204" pitchFamily="50" charset="-128"/>
              </a:rPr>
              <a:t>目標値の進捗状況⑤</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51519" y="259544"/>
            <a:ext cx="889248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smtClean="0">
                <a:solidFill>
                  <a:schemeClr val="tx1"/>
                </a:solidFill>
                <a:latin typeface="Meiryo UI" panose="020B0604030504040204" pitchFamily="50" charset="-128"/>
                <a:ea typeface="Meiryo UI" panose="020B0604030504040204" pitchFamily="50" charset="-128"/>
              </a:rPr>
              <a:t>第３章　３　安心して出産・子育てができる医療サービスや保健対策の充実</a:t>
            </a:r>
            <a:r>
              <a:rPr lang="en-US" altLang="ja-JP" u="sng" dirty="0" smtClean="0">
                <a:solidFill>
                  <a:schemeClr val="tx1"/>
                </a:solidFill>
                <a:latin typeface="Meiryo UI" panose="020B0604030504040204" pitchFamily="50" charset="-128"/>
                <a:ea typeface="Meiryo UI" panose="020B0604030504040204" pitchFamily="50" charset="-128"/>
              </a:rPr>
              <a:t>(P50</a:t>
            </a:r>
            <a:r>
              <a:rPr lang="ja-JP" altLang="en-US"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P60</a:t>
            </a:r>
            <a:r>
              <a:rPr lang="en-US" altLang="ja-JP" u="sng" dirty="0">
                <a:solidFill>
                  <a:schemeClr val="tx1"/>
                </a:solidFill>
                <a:latin typeface="Meiryo UI" panose="020B0604030504040204" pitchFamily="50" charset="-128"/>
                <a:ea typeface="Meiryo UI" panose="020B0604030504040204" pitchFamily="50" charset="-128"/>
              </a:rPr>
              <a:t>)</a:t>
            </a:r>
            <a:endParaRPr kumimoji="1" lang="ja-JP" altLang="en-US" u="sng"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307613755"/>
              </p:ext>
            </p:extLst>
          </p:nvPr>
        </p:nvGraphicFramePr>
        <p:xfrm>
          <a:off x="179512" y="1268760"/>
          <a:ext cx="8712965" cy="5364480"/>
        </p:xfrm>
        <a:graphic>
          <a:graphicData uri="http://schemas.openxmlformats.org/drawingml/2006/table">
            <a:tbl>
              <a:tblPr firstRow="1" bandRow="1">
                <a:tableStyleId>{F5AB1C69-6EDB-4FF4-983F-18BD219EF322}</a:tableStyleId>
              </a:tblPr>
              <a:tblGrid>
                <a:gridCol w="1023185">
                  <a:extLst>
                    <a:ext uri="{9D8B030D-6E8A-4147-A177-3AD203B41FA5}">
                      <a16:colId xmlns:a16="http://schemas.microsoft.com/office/drawing/2014/main" val="2358252165"/>
                    </a:ext>
                  </a:extLst>
                </a:gridCol>
                <a:gridCol w="2937255">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512165">
                  <a:extLst>
                    <a:ext uri="{9D8B030D-6E8A-4147-A177-3AD203B41FA5}">
                      <a16:colId xmlns:a16="http://schemas.microsoft.com/office/drawing/2014/main" val="20003"/>
                    </a:ext>
                  </a:extLst>
                </a:gridCol>
              </a:tblGrid>
              <a:tr h="259938">
                <a:tc>
                  <a:txBody>
                    <a:bodyPr/>
                    <a:lstStyle/>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該当</a:t>
                      </a:r>
                      <a:endParaRPr kumimoji="1" lang="en-US" altLang="ja-JP" sz="16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600" b="1" kern="1200" dirty="0" smtClean="0">
                          <a:solidFill>
                            <a:schemeClr val="lt1"/>
                          </a:solidFill>
                          <a:latin typeface="Meiryo UI" panose="020B0604030504040204" pitchFamily="50" charset="-128"/>
                          <a:ea typeface="Meiryo UI" panose="020B0604030504040204" pitchFamily="50" charset="-128"/>
                          <a:cs typeface="+mn-cs"/>
                        </a:rPr>
                        <a:t>箇所</a:t>
                      </a:r>
                      <a:endParaRPr kumimoji="1" lang="ja-JP" altLang="en-US" sz="1600" b="1"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指標等</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計画策定時</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の状況</a:t>
                      </a:r>
                      <a:endParaRPr kumimoji="1" lang="en-US" altLang="ja-JP" sz="16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現　状</a:t>
                      </a:r>
                      <a:endParaRPr kumimoji="1" lang="ja-JP" altLang="en-US" sz="1200" b="1"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目標値</a:t>
                      </a:r>
                      <a:endParaRPr kumimoji="1" lang="en-US" altLang="ja-JP" sz="1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＜Ｐ５７＞</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３～５か月児健康診査の未受診率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１．７％</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平成２９年度</a:t>
                      </a:r>
                      <a:r>
                        <a:rPr kumimoji="1" lang="en-US" altLang="ja-JP" sz="1200" dirty="0" smtClean="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１．３％</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０％</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algn="ct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r>
                        <a:rPr kumimoji="1" lang="ja-JP" altLang="en-US" sz="1200" baseline="0" dirty="0" smtClean="0">
                          <a:solidFill>
                            <a:schemeClr val="tx1"/>
                          </a:solidFill>
                          <a:latin typeface="Meiryo UI" panose="020B0604030504040204" pitchFamily="50" charset="-128"/>
                          <a:ea typeface="Meiryo UI" panose="020B0604030504040204" pitchFamily="50" charset="-128"/>
                        </a:rPr>
                        <a:t>令和</a:t>
                      </a:r>
                      <a:r>
                        <a:rPr kumimoji="1" lang="ja-JP" altLang="en-US" sz="1200" b="0" kern="1200" baseline="0" dirty="0" smtClean="0">
                          <a:solidFill>
                            <a:schemeClr val="tx1"/>
                          </a:solidFill>
                          <a:latin typeface="Meiryo UI" panose="020B0604030504040204" pitchFamily="50" charset="-128"/>
                          <a:ea typeface="Meiryo UI" panose="020B0604030504040204" pitchFamily="50" charset="-128"/>
                          <a:cs typeface="+mn-cs"/>
                        </a:rPr>
                        <a:t>６年度</a:t>
                      </a: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1"/>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＜Ｐ５７＞</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１歳６か月児健康診査の未受診率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１．９％</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平成２９年度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１．８％</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０％</a:t>
                      </a:r>
                    </a:p>
                    <a:p>
                      <a:pPr algn="ct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r>
                        <a:rPr kumimoji="1" lang="ja-JP" altLang="en-US" sz="1200" baseline="0" dirty="0" smtClean="0">
                          <a:solidFill>
                            <a:schemeClr val="tx1"/>
                          </a:solidFill>
                          <a:latin typeface="Meiryo UI" panose="020B0604030504040204" pitchFamily="50" charset="-128"/>
                          <a:ea typeface="Meiryo UI" panose="020B0604030504040204" pitchFamily="50" charset="-128"/>
                        </a:rPr>
                        <a:t>令和</a:t>
                      </a:r>
                      <a:r>
                        <a:rPr kumimoji="1" lang="ja-JP" altLang="en-US" sz="1200" b="0" kern="1200" baseline="0" dirty="0" smtClean="0">
                          <a:solidFill>
                            <a:schemeClr val="tx1"/>
                          </a:solidFill>
                          <a:latin typeface="Meiryo UI" panose="020B0604030504040204" pitchFamily="50" charset="-128"/>
                          <a:ea typeface="Meiryo UI" panose="020B0604030504040204" pitchFamily="50" charset="-128"/>
                          <a:cs typeface="+mn-cs"/>
                        </a:rPr>
                        <a:t>６年度</a:t>
                      </a: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3"/>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t>＜Ｐ５７＞</a:t>
                      </a:r>
                      <a:endPar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３歳児健康診査の未受診率</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４．６％</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平成２９年度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２．８％</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8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dk1"/>
                          </a:solidFill>
                          <a:latin typeface="Meiryo UI" panose="020B0604030504040204" pitchFamily="50" charset="-128"/>
                          <a:ea typeface="Meiryo UI" panose="020B0604030504040204" pitchFamily="50" charset="-128"/>
                        </a:rPr>
                        <a:t>０％</a:t>
                      </a:r>
                    </a:p>
                    <a:p>
                      <a:pPr algn="ct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r>
                        <a:rPr kumimoji="1" lang="ja-JP" altLang="en-US" sz="1200" baseline="0" dirty="0" smtClean="0">
                          <a:solidFill>
                            <a:schemeClr val="tx1"/>
                          </a:solidFill>
                          <a:latin typeface="Meiryo UI" panose="020B0604030504040204" pitchFamily="50" charset="-128"/>
                          <a:ea typeface="Meiryo UI" panose="020B0604030504040204" pitchFamily="50" charset="-128"/>
                        </a:rPr>
                        <a:t>令和</a:t>
                      </a:r>
                      <a:r>
                        <a:rPr kumimoji="1" lang="ja-JP" altLang="en-US" sz="1200" b="0" kern="1200" baseline="0" dirty="0" smtClean="0">
                          <a:solidFill>
                            <a:schemeClr val="tx1"/>
                          </a:solidFill>
                          <a:latin typeface="Meiryo UI" panose="020B0604030504040204" pitchFamily="50" charset="-128"/>
                          <a:ea typeface="Meiryo UI" panose="020B0604030504040204" pitchFamily="50" charset="-128"/>
                          <a:cs typeface="+mn-cs"/>
                        </a:rPr>
                        <a:t>６年度</a:t>
                      </a: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4"/>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＜Ｐ５７＞</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乳幼児健康診査の未受診者の状況を把握する方法や時期を決めている市町村数</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９市町村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３０市町村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r>
                        <a:rPr kumimoji="1" lang="ja-JP" altLang="en-US" sz="1200" baseline="0" dirty="0" smtClean="0">
                          <a:solidFill>
                            <a:schemeClr val="tx1"/>
                          </a:solidFill>
                          <a:latin typeface="Meiryo UI" panose="020B0604030504040204" pitchFamily="50" charset="-128"/>
                          <a:ea typeface="Meiryo UI" panose="020B0604030504040204" pitchFamily="50" charset="-128"/>
                        </a:rPr>
                        <a:t>令和</a:t>
                      </a:r>
                      <a:r>
                        <a:rPr kumimoji="1" lang="ja-JP" altLang="en-US" sz="1200" b="0" kern="1200" baseline="0" dirty="0" smtClean="0">
                          <a:solidFill>
                            <a:schemeClr val="tx1"/>
                          </a:solidFill>
                          <a:latin typeface="Meiryo UI" panose="020B0604030504040204" pitchFamily="50" charset="-128"/>
                          <a:ea typeface="Meiryo UI" panose="020B0604030504040204" pitchFamily="50" charset="-128"/>
                          <a:cs typeface="+mn-cs"/>
                        </a:rPr>
                        <a:t>６年度</a:t>
                      </a: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5"/>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＜Ｐ５７＞</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乳幼児健康診査を評価する体制がある市町村の割合</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７３．３％</a:t>
                      </a:r>
                      <a:endParaRPr kumimoji="1" lang="en-US" altLang="ja-JP" sz="16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平成３０年度</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１００％</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１００％</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r>
                        <a:rPr kumimoji="1" lang="ja-JP" altLang="en-US" sz="1200" baseline="0" dirty="0" smtClean="0">
                          <a:solidFill>
                            <a:schemeClr val="tx1"/>
                          </a:solidFill>
                          <a:latin typeface="Meiryo UI" panose="020B0604030504040204" pitchFamily="50" charset="-128"/>
                          <a:ea typeface="Meiryo UI" panose="020B0604030504040204" pitchFamily="50" charset="-128"/>
                        </a:rPr>
                        <a:t>令和</a:t>
                      </a:r>
                      <a:r>
                        <a:rPr kumimoji="1" lang="ja-JP" altLang="en-US" sz="1200" b="0" kern="1200" baseline="0" dirty="0" smtClean="0">
                          <a:solidFill>
                            <a:schemeClr val="tx1"/>
                          </a:solidFill>
                          <a:latin typeface="Meiryo UI" panose="020B0604030504040204" pitchFamily="50" charset="-128"/>
                          <a:ea typeface="Meiryo UI" panose="020B0604030504040204" pitchFamily="50" charset="-128"/>
                          <a:cs typeface="+mn-cs"/>
                        </a:rPr>
                        <a:t>６年度</a:t>
                      </a: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344515"/>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＜Ｐ５７＞</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虫歯のない３歳児の割合</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８０．７％</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平成２９年度</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８８．７％</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９０％以上</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r>
                        <a:rPr kumimoji="1" lang="ja-JP" altLang="en-US" sz="1200" baseline="0" dirty="0" smtClean="0">
                          <a:solidFill>
                            <a:schemeClr val="tx1"/>
                          </a:solidFill>
                          <a:latin typeface="Meiryo UI" panose="020B0604030504040204" pitchFamily="50" charset="-128"/>
                          <a:ea typeface="Meiryo UI" panose="020B0604030504040204" pitchFamily="50" charset="-128"/>
                        </a:rPr>
                        <a:t>令和</a:t>
                      </a:r>
                      <a:r>
                        <a:rPr kumimoji="1" lang="ja-JP" altLang="en-US" sz="1200" b="0" kern="1200" baseline="0" dirty="0" smtClean="0">
                          <a:solidFill>
                            <a:schemeClr val="tx1"/>
                          </a:solidFill>
                          <a:latin typeface="Meiryo UI" panose="020B0604030504040204" pitchFamily="50" charset="-128"/>
                          <a:ea typeface="Meiryo UI" panose="020B0604030504040204" pitchFamily="50" charset="-128"/>
                          <a:cs typeface="+mn-cs"/>
                        </a:rPr>
                        <a:t>５年度</a:t>
                      </a: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8942686"/>
                  </a:ext>
                </a:extLst>
              </a:tr>
              <a:tr h="6287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第３章３（３）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＜Ｐ５７＞</a:t>
                      </a: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rPr>
                        <a:t>乳幼児の不慮の事故死亡率（人口対１０万人対）</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０歳：</a:t>
                      </a:r>
                      <a:r>
                        <a:rPr kumimoji="1" lang="en-US" altLang="ja-JP" sz="1600" dirty="0" smtClean="0">
                          <a:solidFill>
                            <a:schemeClr val="tx1"/>
                          </a:solidFill>
                          <a:latin typeface="Meiryo UI" panose="020B0604030504040204" pitchFamily="50" charset="-128"/>
                          <a:ea typeface="Meiryo UI" panose="020B0604030504040204" pitchFamily="50" charset="-128"/>
                        </a:rPr>
                        <a:t>15.5</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１～４歳：</a:t>
                      </a:r>
                      <a:r>
                        <a:rPr kumimoji="1" lang="en-US" altLang="ja-JP" sz="1600" dirty="0" smtClean="0">
                          <a:solidFill>
                            <a:schemeClr val="tx1"/>
                          </a:solidFill>
                          <a:latin typeface="Meiryo UI" panose="020B0604030504040204" pitchFamily="50" charset="-128"/>
                          <a:ea typeface="Meiryo UI" panose="020B0604030504040204" pitchFamily="50" charset="-128"/>
                        </a:rPr>
                        <a:t>7.1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平成２９年度</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０歳：１９．１</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１～４歳：０</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令和４年度</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kern="1200" dirty="0" smtClean="0">
                          <a:solidFill>
                            <a:schemeClr val="tx1"/>
                          </a:solidFill>
                          <a:latin typeface="Meiryo UI" panose="020B0604030504040204" pitchFamily="50" charset="-128"/>
                          <a:ea typeface="Meiryo UI" panose="020B0604030504040204" pitchFamily="50" charset="-128"/>
                          <a:cs typeface="+mn-cs"/>
                        </a:rPr>
                        <a:t>なくす</a:t>
                      </a:r>
                      <a:endParaRPr kumimoji="1" lang="en-US" altLang="ja-JP" sz="1600" b="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r>
                        <a:rPr kumimoji="1" lang="ja-JP" altLang="en-US" sz="1200" baseline="0" dirty="0" smtClean="0">
                          <a:solidFill>
                            <a:schemeClr val="tx1"/>
                          </a:solidFill>
                          <a:latin typeface="Meiryo UI" panose="020B0604030504040204" pitchFamily="50" charset="-128"/>
                          <a:ea typeface="Meiryo UI" panose="020B0604030504040204" pitchFamily="50" charset="-128"/>
                        </a:rPr>
                        <a:t>令和</a:t>
                      </a:r>
                      <a:r>
                        <a:rPr kumimoji="1" lang="ja-JP" altLang="en-US" sz="1200" b="0" kern="1200" baseline="0" dirty="0" smtClean="0">
                          <a:solidFill>
                            <a:schemeClr val="tx1"/>
                          </a:solidFill>
                          <a:latin typeface="Meiryo UI" panose="020B0604030504040204" pitchFamily="50" charset="-128"/>
                          <a:ea typeface="Meiryo UI" panose="020B0604030504040204" pitchFamily="50" charset="-128"/>
                          <a:cs typeface="+mn-cs"/>
                        </a:rPr>
                        <a:t>６年度</a:t>
                      </a:r>
                      <a:r>
                        <a:rPr kumimoji="1" lang="en-US" altLang="ja-JP" sz="1200" baseline="0" dirty="0" smtClean="0">
                          <a:solidFill>
                            <a:schemeClr val="tx1"/>
                          </a:solidFill>
                          <a:latin typeface="Meiryo UI" panose="020B0604030504040204" pitchFamily="50" charset="-128"/>
                          <a:ea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2182503829"/>
                  </a:ext>
                </a:extLst>
              </a:tr>
            </a:tbl>
          </a:graphicData>
        </a:graphic>
      </p:graphicFrame>
      <p:sp>
        <p:nvSpPr>
          <p:cNvPr id="2" name="スライド番号プレースホルダー 1"/>
          <p:cNvSpPr>
            <a:spLocks noGrp="1"/>
          </p:cNvSpPr>
          <p:nvPr>
            <p:ph type="sldNum" sz="quarter" idx="12"/>
          </p:nvPr>
        </p:nvSpPr>
        <p:spPr/>
        <p:txBody>
          <a:bodyPr/>
          <a:lstStyle/>
          <a:p>
            <a:fld id="{E403812C-5808-4521-8020-0FA31CBE6ADF}" type="slidenum">
              <a:rPr kumimoji="1" lang="ja-JP" altLang="en-US" smtClean="0"/>
              <a:t>8</a:t>
            </a:fld>
            <a:endParaRPr kumimoji="1" lang="ja-JP" altLang="en-US"/>
          </a:p>
        </p:txBody>
      </p:sp>
    </p:spTree>
    <p:extLst>
      <p:ext uri="{BB962C8B-B14F-4D97-AF65-F5344CB8AC3E}">
        <p14:creationId xmlns:p14="http://schemas.microsoft.com/office/powerpoint/2010/main" val="1857739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2308</TotalTime>
  <Words>2606</Words>
  <Application>Microsoft Office PowerPoint</Application>
  <PresentationFormat>画面に合わせる (4:3)</PresentationFormat>
  <Paragraphs>690</Paragraphs>
  <Slides>11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HGP明朝E</vt:lpstr>
      <vt:lpstr>Meiryo UI</vt:lpstr>
      <vt:lpstr>ＭＳ Ｐゴシック</vt:lpstr>
      <vt:lpstr>游ゴシック</vt:lpstr>
      <vt:lpstr>Calibri</vt:lpstr>
      <vt:lpstr>Candara</vt:lpstr>
      <vt:lpstr>Symbol</vt:lpstr>
      <vt:lpstr>ウェーブ</vt:lpstr>
      <vt:lpstr>紀州っ子健やかプラン２０２０ の進捗状況  　　　　　　令和6年7月時点の状況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Wakayama Prefecture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106038</dc:creator>
  <cp:lastModifiedBy>126497</cp:lastModifiedBy>
  <cp:revision>221</cp:revision>
  <cp:lastPrinted>2024-08-09T07:09:04Z</cp:lastPrinted>
  <dcterms:created xsi:type="dcterms:W3CDTF">2018-10-04T07:22:48Z</dcterms:created>
  <dcterms:modified xsi:type="dcterms:W3CDTF">2024-08-14T02:36:21Z</dcterms:modified>
</cp:coreProperties>
</file>