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16256000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287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4275095" cy="716941"/>
          </a:xfrm>
          <a:prstGeom prst="rect">
            <a:avLst/>
          </a:prstGeom>
        </p:spPr>
        <p:txBody>
          <a:bodyPr vert="horz" lIns="131872" tIns="65934" rIns="131872" bIns="65934" rtlCol="0"/>
          <a:lstStyle>
            <a:lvl1pPr algn="l">
              <a:defRPr sz="1900"/>
            </a:lvl1pPr>
          </a:lstStyle>
          <a:p>
            <a:r>
              <a:rPr kumimoji="1" lang="ja-JP" altLang="en-US" sz="2600" b="1" dirty="0"/>
              <a:t>　当日配布資料１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923" y="4"/>
            <a:ext cx="4275095" cy="716941"/>
          </a:xfrm>
          <a:prstGeom prst="rect">
            <a:avLst/>
          </a:prstGeom>
        </p:spPr>
        <p:txBody>
          <a:bodyPr vert="horz" lIns="131872" tIns="65934" rIns="131872" bIns="65934" rtlCol="0"/>
          <a:lstStyle>
            <a:lvl1pPr algn="r">
              <a:defRPr sz="19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13578505"/>
            <a:ext cx="4275095" cy="716941"/>
          </a:xfrm>
          <a:prstGeom prst="rect">
            <a:avLst/>
          </a:prstGeom>
        </p:spPr>
        <p:txBody>
          <a:bodyPr vert="horz" lIns="131872" tIns="65934" rIns="131872" bIns="65934" rtlCol="0" anchor="b"/>
          <a:lstStyle>
            <a:lvl1pPr algn="l">
              <a:defRPr sz="19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923" y="13578505"/>
            <a:ext cx="4275095" cy="716941"/>
          </a:xfrm>
          <a:prstGeom prst="rect">
            <a:avLst/>
          </a:prstGeom>
        </p:spPr>
        <p:txBody>
          <a:bodyPr vert="horz" lIns="131872" tIns="65934" rIns="131872" bIns="65934" rtlCol="0" anchor="b"/>
          <a:lstStyle>
            <a:lvl1pPr algn="r">
              <a:defRPr sz="1900"/>
            </a:lvl1pPr>
          </a:lstStyle>
          <a:p>
            <a:fld id="{EB280292-3DB8-46AA-8360-ED67985A2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36321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8"/>
            <a:ext cx="4275403" cy="717254"/>
          </a:xfrm>
          <a:prstGeom prst="rect">
            <a:avLst/>
          </a:prstGeom>
        </p:spPr>
        <p:txBody>
          <a:bodyPr vert="horz" lIns="131863" tIns="65928" rIns="131863" bIns="65928" rtlCol="0"/>
          <a:lstStyle>
            <a:lvl1pPr algn="l">
              <a:defRPr sz="1900"/>
            </a:lvl1pPr>
          </a:lstStyle>
          <a:p>
            <a:r>
              <a:rPr kumimoji="1" lang="ja-JP" altLang="en-US" smtClean="0"/>
              <a:t>当日配布資料１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35" y="8"/>
            <a:ext cx="4275403" cy="717254"/>
          </a:xfrm>
          <a:prstGeom prst="rect">
            <a:avLst/>
          </a:prstGeom>
        </p:spPr>
        <p:txBody>
          <a:bodyPr vert="horz" lIns="131863" tIns="65928" rIns="131863" bIns="65928" rtlCol="0"/>
          <a:lstStyle>
            <a:lvl1pPr algn="r">
              <a:defRPr sz="1900"/>
            </a:lvl1pPr>
          </a:lstStyle>
          <a:p>
            <a:fld id="{01F2FE95-E089-493C-BCFA-91F8E474D3C7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1787525"/>
            <a:ext cx="3621087" cy="4826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863" tIns="65928" rIns="131863" bIns="659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6879683"/>
            <a:ext cx="7893050" cy="5628826"/>
          </a:xfrm>
          <a:prstGeom prst="rect">
            <a:avLst/>
          </a:prstGeom>
        </p:spPr>
        <p:txBody>
          <a:bodyPr vert="horz" lIns="131863" tIns="65928" rIns="131863" bIns="6592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13578186"/>
            <a:ext cx="4275403" cy="717253"/>
          </a:xfrm>
          <a:prstGeom prst="rect">
            <a:avLst/>
          </a:prstGeom>
        </p:spPr>
        <p:txBody>
          <a:bodyPr vert="horz" lIns="131863" tIns="65928" rIns="131863" bIns="65928" rtlCol="0" anchor="b"/>
          <a:lstStyle>
            <a:lvl1pPr algn="l">
              <a:defRPr sz="1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35" y="13578186"/>
            <a:ext cx="4275403" cy="717253"/>
          </a:xfrm>
          <a:prstGeom prst="rect">
            <a:avLst/>
          </a:prstGeom>
        </p:spPr>
        <p:txBody>
          <a:bodyPr vert="horz" lIns="131863" tIns="65928" rIns="131863" bIns="65928" rtlCol="0" anchor="b"/>
          <a:lstStyle>
            <a:lvl1pPr algn="r">
              <a:defRPr sz="1900"/>
            </a:lvl1pPr>
          </a:lstStyle>
          <a:p>
            <a:fld id="{0FE063B8-208F-4675-A4EC-3BC811B1C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05444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kumimoji="1" lang="ja-JP" altLang="en-US" smtClean="0"/>
              <a:t>当日配布資料１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79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2B88-EB70-4A4D-861A-CFAD1A4A8B7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FB86-4DA4-422D-8AC2-F48D1966C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79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2B88-EB70-4A4D-861A-CFAD1A4A8B7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FB86-4DA4-422D-8AC2-F48D1966C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6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2B88-EB70-4A4D-861A-CFAD1A4A8B7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FB86-4DA4-422D-8AC2-F48D1966C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69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2B88-EB70-4A4D-861A-CFAD1A4A8B7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FB86-4DA4-422D-8AC2-F48D1966C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40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2B88-EB70-4A4D-861A-CFAD1A4A8B7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FB86-4DA4-422D-8AC2-F48D1966C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48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2B88-EB70-4A4D-861A-CFAD1A4A8B7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FB86-4DA4-422D-8AC2-F48D1966C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4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2B88-EB70-4A4D-861A-CFAD1A4A8B7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FB86-4DA4-422D-8AC2-F48D1966C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00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2B88-EB70-4A4D-861A-CFAD1A4A8B7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FB86-4DA4-422D-8AC2-F48D1966C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88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2B88-EB70-4A4D-861A-CFAD1A4A8B7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FB86-4DA4-422D-8AC2-F48D1966C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5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2B88-EB70-4A4D-861A-CFAD1A4A8B7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FB86-4DA4-422D-8AC2-F48D1966C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35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2B88-EB70-4A4D-861A-CFAD1A4A8B7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FB86-4DA4-422D-8AC2-F48D1966C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65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2B88-EB70-4A4D-861A-CFAD1A4A8B7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FFB86-4DA4-422D-8AC2-F48D1966C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35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42477" y="241299"/>
            <a:ext cx="11546749" cy="15459601"/>
            <a:chOff x="329777" y="174171"/>
            <a:chExt cx="11546749" cy="15459601"/>
          </a:xfrm>
        </p:grpSpPr>
        <p:cxnSp>
          <p:nvCxnSpPr>
            <p:cNvPr id="97" name="直線コネクタ 96"/>
            <p:cNvCxnSpPr/>
            <p:nvPr/>
          </p:nvCxnSpPr>
          <p:spPr>
            <a:xfrm>
              <a:off x="3007284" y="6862630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3010247" y="3040733"/>
              <a:ext cx="415123" cy="3255"/>
            </a:xfrm>
            <a:prstGeom prst="line">
              <a:avLst/>
            </a:prstGeom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>
              <a:off x="3010247" y="2304578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/>
            <p:cNvSpPr/>
            <p:nvPr/>
          </p:nvSpPr>
          <p:spPr>
            <a:xfrm>
              <a:off x="329777" y="1557020"/>
              <a:ext cx="2713343" cy="10326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600" dirty="0"/>
                <a:t>１　</a:t>
              </a:r>
              <a:r>
                <a:rPr kumimoji="1" lang="ja-JP" altLang="en-US" sz="1600" dirty="0" smtClean="0"/>
                <a:t>こどもや若者一人一　</a:t>
              </a:r>
              <a:endParaRPr kumimoji="1" lang="en-US" altLang="ja-JP" sz="1600" dirty="0" smtClean="0"/>
            </a:p>
            <a:p>
              <a:pPr algn="l"/>
              <a:r>
                <a:rPr kumimoji="1" lang="ja-JP" altLang="en-US" sz="1600" dirty="0"/>
                <a:t>　</a:t>
              </a:r>
              <a:r>
                <a:rPr kumimoji="1" lang="ja-JP" altLang="en-US" sz="1600" dirty="0" smtClean="0"/>
                <a:t>　人</a:t>
              </a:r>
              <a:r>
                <a:rPr kumimoji="1" lang="ja-JP" altLang="en-US" sz="1600" dirty="0"/>
                <a:t>の人権を尊重し</a:t>
              </a:r>
              <a:r>
                <a:rPr kumimoji="1" lang="ja-JP" altLang="en-US" sz="1600" dirty="0" smtClean="0"/>
                <a:t>、</a:t>
              </a:r>
              <a:endParaRPr kumimoji="1" lang="en-US" altLang="ja-JP" sz="1600" dirty="0" smtClean="0"/>
            </a:p>
            <a:p>
              <a:pPr algn="l"/>
              <a:r>
                <a:rPr kumimoji="1" lang="ja-JP" altLang="en-US" sz="1600" dirty="0"/>
                <a:t>　</a:t>
              </a:r>
              <a:r>
                <a:rPr kumimoji="1" lang="ja-JP" altLang="en-US" sz="1600" dirty="0" smtClean="0"/>
                <a:t>　社会</a:t>
              </a:r>
              <a:r>
                <a:rPr kumimoji="1" lang="ja-JP" altLang="en-US" sz="1600" dirty="0"/>
                <a:t>形成を</a:t>
              </a:r>
              <a:r>
                <a:rPr kumimoji="1" lang="ja-JP" altLang="en-US" sz="1600" dirty="0" smtClean="0"/>
                <a:t>こどもや</a:t>
              </a:r>
              <a:endParaRPr kumimoji="1" lang="en-US" altLang="ja-JP" sz="1600" dirty="0" smtClean="0"/>
            </a:p>
            <a:p>
              <a:pPr algn="l"/>
              <a:r>
                <a:rPr kumimoji="1" lang="ja-JP" altLang="en-US" sz="1600" dirty="0"/>
                <a:t>　</a:t>
              </a:r>
              <a:r>
                <a:rPr kumimoji="1" lang="ja-JP" altLang="en-US" sz="1600" dirty="0" smtClean="0"/>
                <a:t>　若者</a:t>
              </a:r>
              <a:r>
                <a:rPr kumimoji="1" lang="ja-JP" altLang="en-US" sz="1600" dirty="0"/>
                <a:t>とともに推進</a:t>
              </a:r>
            </a:p>
          </p:txBody>
        </p:sp>
        <p:cxnSp>
          <p:nvCxnSpPr>
            <p:cNvPr id="64" name="直線コネクタ 63"/>
            <p:cNvCxnSpPr/>
            <p:nvPr/>
          </p:nvCxnSpPr>
          <p:spPr>
            <a:xfrm>
              <a:off x="3043120" y="1775756"/>
              <a:ext cx="21719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>
              <a:off x="6776174" y="1789409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>
              <a:off x="6805942" y="2325459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正方形/長方形 13"/>
            <p:cNvSpPr/>
            <p:nvPr/>
          </p:nvSpPr>
          <p:spPr>
            <a:xfrm>
              <a:off x="3238399" y="1614858"/>
              <a:ext cx="3681946" cy="360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>
                  <a:solidFill>
                    <a:schemeClr val="tx1"/>
                  </a:solidFill>
                </a:rPr>
                <a:t>（１）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こどもや若者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の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人権意識の向上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3238399" y="2152459"/>
              <a:ext cx="3681946" cy="360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/>
                <a:t>（２）</a:t>
              </a:r>
              <a:r>
                <a:rPr kumimoji="1" lang="ja-JP" altLang="en-US" sz="1400" dirty="0" smtClean="0"/>
                <a:t>こどもや若者の意見表明と社会参画</a:t>
              </a:r>
              <a:endParaRPr kumimoji="1" lang="ja-JP" altLang="en-US" sz="1400" dirty="0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7138864" y="1585605"/>
              <a:ext cx="4728033" cy="38317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ｱ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こどもの権利の理解促進</a:t>
              </a:r>
              <a:endParaRPr kumimoji="1" lang="en-US" altLang="ja-JP" sz="1050" dirty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ｲ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こどもや若者自身の権利意識の醸成</a:t>
              </a:r>
              <a:endParaRPr kumimoji="1" lang="ja-JP" altLang="en-US" sz="1050" dirty="0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7138864" y="2066818"/>
              <a:ext cx="4728033" cy="38317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ｱ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こどもの意見を尊重する仕組づくり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ｲ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社会形成への</a:t>
              </a:r>
              <a:r>
                <a:rPr kumimoji="1" lang="ja-JP" altLang="en-US" sz="1050" dirty="0"/>
                <a:t>参画</a:t>
              </a:r>
            </a:p>
          </p:txBody>
        </p:sp>
        <p:cxnSp>
          <p:nvCxnSpPr>
            <p:cNvPr id="73" name="直線コネクタ 72"/>
            <p:cNvCxnSpPr/>
            <p:nvPr/>
          </p:nvCxnSpPr>
          <p:spPr>
            <a:xfrm>
              <a:off x="2988428" y="3715500"/>
              <a:ext cx="415123" cy="3255"/>
            </a:xfrm>
            <a:prstGeom prst="line">
              <a:avLst/>
            </a:prstGeom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>
              <a:off x="2938678" y="4390092"/>
              <a:ext cx="415123" cy="3255"/>
            </a:xfrm>
            <a:prstGeom prst="line">
              <a:avLst/>
            </a:prstGeom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>
              <a:off x="6805943" y="2975120"/>
              <a:ext cx="415123" cy="3255"/>
            </a:xfrm>
            <a:prstGeom prst="line">
              <a:avLst/>
            </a:prstGeom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>
              <a:off x="6829963" y="3735887"/>
              <a:ext cx="415123" cy="3255"/>
            </a:xfrm>
            <a:prstGeom prst="line">
              <a:avLst/>
            </a:prstGeom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>
              <a:off x="6805943" y="4425110"/>
              <a:ext cx="415123" cy="3255"/>
            </a:xfrm>
            <a:prstGeom prst="line">
              <a:avLst/>
            </a:prstGeom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正方形/長方形 11"/>
            <p:cNvSpPr/>
            <p:nvPr/>
          </p:nvSpPr>
          <p:spPr>
            <a:xfrm>
              <a:off x="329778" y="2741364"/>
              <a:ext cx="2713343" cy="193968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800" dirty="0"/>
                <a:t>２　</a:t>
              </a:r>
              <a:r>
                <a:rPr kumimoji="1" lang="ja-JP" altLang="en-US" sz="1800" dirty="0" smtClean="0"/>
                <a:t>こどもや若者</a:t>
              </a:r>
              <a:r>
                <a:rPr kumimoji="1" lang="ja-JP" altLang="en-US" sz="1800" dirty="0"/>
                <a:t>の健</a:t>
              </a:r>
              <a:r>
                <a:rPr kumimoji="1" lang="ja-JP" altLang="en-US" sz="1800" dirty="0" smtClean="0"/>
                <a:t>や</a:t>
              </a:r>
              <a:endParaRPr kumimoji="1" lang="en-US" altLang="ja-JP" sz="1800" dirty="0" smtClean="0"/>
            </a:p>
            <a:p>
              <a:r>
                <a:rPr kumimoji="1" lang="ja-JP" altLang="en-US" sz="1800" dirty="0"/>
                <a:t>　</a:t>
              </a:r>
              <a:r>
                <a:rPr kumimoji="1" lang="ja-JP" altLang="en-US" sz="1800" dirty="0" smtClean="0"/>
                <a:t>　</a:t>
              </a:r>
              <a:r>
                <a:rPr kumimoji="1" lang="ja-JP" altLang="en-US" sz="1800" dirty="0" err="1" smtClean="0"/>
                <a:t>かな</a:t>
              </a:r>
              <a:r>
                <a:rPr kumimoji="1" lang="ja-JP" altLang="en-US" sz="1800" dirty="0" smtClean="0"/>
                <a:t>発達と育成</a:t>
              </a:r>
              <a:r>
                <a:rPr kumimoji="1" lang="ja-JP" altLang="en-US" sz="1800" dirty="0"/>
                <a:t>を</a:t>
              </a:r>
              <a:r>
                <a:rPr kumimoji="1" lang="ja-JP" altLang="en-US" sz="1800" dirty="0" smtClean="0"/>
                <a:t>切</a:t>
              </a:r>
              <a:endParaRPr kumimoji="1" lang="en-US" altLang="ja-JP" sz="1800" dirty="0" smtClean="0"/>
            </a:p>
            <a:p>
              <a:r>
                <a:rPr kumimoji="1" lang="ja-JP" altLang="en-US" sz="1800" dirty="0"/>
                <a:t>　</a:t>
              </a:r>
              <a:r>
                <a:rPr kumimoji="1" lang="ja-JP" altLang="en-US" sz="1800" dirty="0" smtClean="0"/>
                <a:t>　</a:t>
              </a:r>
              <a:r>
                <a:rPr kumimoji="1" lang="ja-JP" altLang="en-US" sz="1800" dirty="0" err="1" smtClean="0"/>
                <a:t>れ</a:t>
              </a:r>
              <a:r>
                <a:rPr kumimoji="1" lang="ja-JP" altLang="en-US" sz="1800" dirty="0"/>
                <a:t>目なく支援</a:t>
              </a: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238399" y="2849932"/>
              <a:ext cx="3670988" cy="360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>
                  <a:solidFill>
                    <a:schemeClr val="tx1"/>
                  </a:solidFill>
                </a:rPr>
                <a:t>（１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）こどもや若者の成長環境の整備</a:t>
              </a:r>
              <a:endParaRPr kumimoji="1" lang="en-US" altLang="ja-JP" sz="1400" dirty="0" smtClean="0">
                <a:solidFill>
                  <a:schemeClr val="tx1"/>
                </a:solidFill>
              </a:endParaRPr>
            </a:p>
            <a:p>
              <a:pPr algn="l"/>
              <a:endParaRPr kumimoji="1" lang="en-US" altLang="ja-JP" sz="1400" strike="sngStrike" dirty="0" smtClean="0">
                <a:solidFill>
                  <a:srgbClr val="FF0000"/>
                </a:solidFill>
              </a:endParaRPr>
            </a:p>
            <a:p>
              <a:pPr algn="l"/>
              <a:endParaRPr kumimoji="1" lang="ja-JP" altLang="en-US" sz="1400" strike="sngStrike" dirty="0">
                <a:solidFill>
                  <a:srgbClr val="FF0000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260315" y="3561945"/>
              <a:ext cx="3670988" cy="360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/>
                <a:t>（２</a:t>
              </a:r>
              <a:r>
                <a:rPr kumimoji="1" lang="ja-JP" altLang="en-US" sz="1400" dirty="0" smtClean="0"/>
                <a:t>）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豊かな心と健やかな体の育成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3238399" y="4237707"/>
              <a:ext cx="3670988" cy="360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/>
                <a:t>（３</a:t>
              </a:r>
              <a:r>
                <a:rPr kumimoji="1" lang="ja-JP" altLang="en-US" sz="1400" dirty="0" smtClean="0"/>
                <a:t>）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こどもや若者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の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安全、安心を確保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7138864" y="2558748"/>
              <a:ext cx="4728033" cy="77710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kumimoji="1" lang="en-US" altLang="ja-JP" sz="1050" dirty="0" smtClean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ｱ</a:t>
              </a:r>
              <a:r>
                <a:rPr kumimoji="1" lang="en-US" altLang="ja-JP" sz="1050" dirty="0" smtClean="0">
                  <a:solidFill>
                    <a:schemeClr val="tx1"/>
                  </a:solidFill>
                </a:rPr>
                <a:t>)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　乳児期における愛着形成の支援</a:t>
              </a:r>
              <a:endParaRPr kumimoji="1" lang="en-US" altLang="ja-JP" sz="1050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050" dirty="0" smtClean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ｲ</a:t>
              </a:r>
              <a:r>
                <a:rPr kumimoji="1" lang="en-US" altLang="ja-JP" sz="1050" dirty="0" smtClean="0">
                  <a:solidFill>
                    <a:schemeClr val="tx1"/>
                  </a:solidFill>
                </a:rPr>
                <a:t>)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　質の高い幼児期の教育や保育の確保</a:t>
              </a:r>
              <a:endParaRPr kumimoji="1" lang="en-US" altLang="ja-JP" sz="1050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050" dirty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1050" dirty="0">
                  <a:solidFill>
                    <a:schemeClr val="tx1"/>
                  </a:solidFill>
                </a:rPr>
                <a:t>ｳ</a:t>
              </a:r>
              <a:r>
                <a:rPr kumimoji="1" lang="en-US" altLang="ja-JP" sz="1050" dirty="0" smtClean="0">
                  <a:solidFill>
                    <a:schemeClr val="tx1"/>
                  </a:solidFill>
                </a:rPr>
                <a:t>)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　学童期、思春期の</a:t>
              </a:r>
              <a:r>
                <a:rPr kumimoji="1" lang="ja-JP" altLang="en-US" sz="1050" dirty="0">
                  <a:solidFill>
                    <a:schemeClr val="tx1"/>
                  </a:solidFill>
                </a:rPr>
                <a:t>支援</a:t>
              </a:r>
              <a:endParaRPr kumimoji="1" lang="en-US" altLang="ja-JP" sz="1050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050" dirty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1050" dirty="0">
                  <a:solidFill>
                    <a:schemeClr val="tx1"/>
                  </a:solidFill>
                </a:rPr>
                <a:t>ｴ</a:t>
              </a:r>
              <a:r>
                <a:rPr kumimoji="1" lang="en-US" altLang="ja-JP" sz="1050" dirty="0" smtClean="0">
                  <a:solidFill>
                    <a:schemeClr val="tx1"/>
                  </a:solidFill>
                </a:rPr>
                <a:t>)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　青年期の</a:t>
              </a:r>
              <a:r>
                <a:rPr kumimoji="1" lang="ja-JP" altLang="en-US" sz="1050" dirty="0">
                  <a:solidFill>
                    <a:schemeClr val="tx1"/>
                  </a:solidFill>
                </a:rPr>
                <a:t>支援</a:t>
              </a:r>
              <a:endParaRPr kumimoji="1" lang="ja-JP" altLang="en-US" sz="1050" dirty="0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7138864" y="3464561"/>
              <a:ext cx="4728033" cy="3879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ｱ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多様な遊びや体験の機会、環境づくり</a:t>
              </a:r>
              <a:endParaRPr kumimoji="1" lang="en-US" altLang="ja-JP" sz="1050" dirty="0" smtClean="0"/>
            </a:p>
            <a:p>
              <a:r>
                <a:rPr kumimoji="1" lang="en-US" altLang="ja-JP" sz="1050" dirty="0"/>
                <a:t>(</a:t>
              </a:r>
              <a:r>
                <a:rPr kumimoji="1" lang="ja-JP" altLang="en-US" sz="1050" dirty="0"/>
                <a:t>ｲ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生活</a:t>
              </a:r>
              <a:r>
                <a:rPr kumimoji="1" lang="ja-JP" altLang="en-US" sz="1050" dirty="0"/>
                <a:t>習慣</a:t>
              </a:r>
              <a:r>
                <a:rPr kumimoji="1" lang="ja-JP" altLang="en-US" sz="1050" dirty="0" smtClean="0"/>
                <a:t>の</a:t>
              </a:r>
              <a:r>
                <a:rPr kumimoji="1" lang="ja-JP" altLang="en-US" sz="1050" dirty="0"/>
                <a:t>形成</a:t>
              </a:r>
              <a:r>
                <a:rPr kumimoji="1" lang="ja-JP" altLang="en-US" sz="1050" dirty="0" smtClean="0"/>
                <a:t>、</a:t>
              </a:r>
              <a:r>
                <a:rPr kumimoji="1" lang="ja-JP" altLang="en-US" sz="1050" dirty="0"/>
                <a:t>定着</a:t>
              </a:r>
              <a:r>
                <a:rPr kumimoji="1" lang="ja-JP" altLang="en-US" sz="1050" dirty="0" smtClean="0"/>
                <a:t>の</a:t>
              </a:r>
              <a:r>
                <a:rPr kumimoji="1" lang="ja-JP" altLang="en-US" sz="1050" dirty="0"/>
                <a:t>推進</a:t>
              </a: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7128924" y="3964706"/>
              <a:ext cx="4728033" cy="69751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ｱ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防犯、交通安全対策、防災教育</a:t>
              </a:r>
              <a:endParaRPr kumimoji="1" lang="en-US" altLang="ja-JP" sz="1050" dirty="0" smtClean="0"/>
            </a:p>
            <a:p>
              <a:r>
                <a:rPr kumimoji="1" lang="en-US" altLang="ja-JP" sz="1050" dirty="0"/>
                <a:t>(</a:t>
              </a:r>
              <a:r>
                <a:rPr kumimoji="1" lang="ja-JP" altLang="en-US" sz="1050" dirty="0"/>
                <a:t>ｲ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有害環境等への対応</a:t>
              </a:r>
              <a:endParaRPr kumimoji="1" lang="en-US" altLang="ja-JP" sz="1050" dirty="0" smtClean="0"/>
            </a:p>
            <a:p>
              <a:r>
                <a:rPr kumimoji="1" lang="en-US" altLang="ja-JP" sz="1050" dirty="0"/>
                <a:t>(</a:t>
              </a:r>
              <a:r>
                <a:rPr kumimoji="1" lang="ja-JP" altLang="en-US" sz="1050" dirty="0"/>
                <a:t>ｳ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いじめ防止</a:t>
              </a:r>
              <a:endParaRPr kumimoji="1" lang="en-US" altLang="ja-JP" sz="1050" dirty="0" smtClean="0"/>
            </a:p>
            <a:p>
              <a:r>
                <a:rPr kumimoji="1" lang="en-US" altLang="ja-JP" sz="1050" dirty="0"/>
                <a:t>(</a:t>
              </a:r>
              <a:r>
                <a:rPr kumimoji="1" lang="ja-JP" altLang="en-US" sz="1050" dirty="0"/>
                <a:t>ｴ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不合理な校則の見直し、体罰や不適切な指導の防止</a:t>
              </a:r>
              <a:endParaRPr kumimoji="1" lang="ja-JP" altLang="en-US" sz="1050" dirty="0"/>
            </a:p>
          </p:txBody>
        </p:sp>
        <p:cxnSp>
          <p:nvCxnSpPr>
            <p:cNvPr id="78" name="直線コネクタ 77"/>
            <p:cNvCxnSpPr/>
            <p:nvPr/>
          </p:nvCxnSpPr>
          <p:spPr>
            <a:xfrm>
              <a:off x="2927039" y="5130450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>
              <a:off x="2927039" y="5802851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>
              <a:off x="3007284" y="7638191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>
              <a:off x="2988428" y="9222814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>
              <a:off x="6821460" y="5064848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>
              <a:off x="6782458" y="9178790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>
              <a:off x="6799732" y="7645667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コネクタ 129"/>
            <p:cNvCxnSpPr/>
            <p:nvPr/>
          </p:nvCxnSpPr>
          <p:spPr>
            <a:xfrm>
              <a:off x="6799732" y="6865785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/>
            <p:nvPr/>
          </p:nvCxnSpPr>
          <p:spPr>
            <a:xfrm>
              <a:off x="6846888" y="5749924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/>
            <p:cNvSpPr/>
            <p:nvPr/>
          </p:nvSpPr>
          <p:spPr>
            <a:xfrm>
              <a:off x="350334" y="4895650"/>
              <a:ext cx="2713343" cy="473309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800" dirty="0"/>
                <a:t>３　全ての</a:t>
              </a:r>
              <a:r>
                <a:rPr kumimoji="1" lang="ja-JP" altLang="en-US" sz="1800" dirty="0" smtClean="0"/>
                <a:t>こども、若者</a:t>
              </a:r>
              <a:endParaRPr kumimoji="1" lang="en-US" altLang="ja-JP" sz="1800" dirty="0" smtClean="0"/>
            </a:p>
            <a:p>
              <a:r>
                <a:rPr kumimoji="1" lang="ja-JP" altLang="en-US" sz="1800" dirty="0"/>
                <a:t>　</a:t>
              </a:r>
              <a:r>
                <a:rPr kumimoji="1" lang="ja-JP" altLang="en-US" sz="1800" dirty="0" smtClean="0"/>
                <a:t>　や</a:t>
              </a:r>
              <a:r>
                <a:rPr kumimoji="1" lang="ja-JP" altLang="en-US" sz="1800" dirty="0"/>
                <a:t>その世帯を対象</a:t>
              </a:r>
              <a:r>
                <a:rPr kumimoji="1" lang="ja-JP" altLang="en-US" sz="1800" dirty="0" smtClean="0"/>
                <a:t>と</a:t>
              </a:r>
              <a:endParaRPr kumimoji="1" lang="en-US" altLang="ja-JP" sz="1800" dirty="0" smtClean="0"/>
            </a:p>
            <a:p>
              <a:r>
                <a:rPr kumimoji="1" lang="ja-JP" altLang="en-US" sz="1800" dirty="0"/>
                <a:t>　</a:t>
              </a:r>
              <a:r>
                <a:rPr kumimoji="1" lang="ja-JP" altLang="en-US" sz="1800" dirty="0" smtClean="0"/>
                <a:t>　した</a:t>
              </a:r>
              <a:r>
                <a:rPr kumimoji="1" lang="ja-JP" altLang="en-US" sz="1800" dirty="0"/>
                <a:t>良好な成育</a:t>
              </a:r>
              <a:r>
                <a:rPr kumimoji="1" lang="ja-JP" altLang="en-US" sz="1800" dirty="0" smtClean="0"/>
                <a:t>環境</a:t>
              </a:r>
              <a:endParaRPr kumimoji="1" lang="en-US" altLang="ja-JP" sz="1800" dirty="0" smtClean="0"/>
            </a:p>
            <a:p>
              <a:r>
                <a:rPr kumimoji="1" lang="ja-JP" altLang="en-US" sz="1800" dirty="0"/>
                <a:t>　</a:t>
              </a:r>
              <a:r>
                <a:rPr kumimoji="1" lang="ja-JP" altLang="en-US" sz="1800" dirty="0" smtClean="0"/>
                <a:t>　の</a:t>
              </a:r>
              <a:r>
                <a:rPr kumimoji="1" lang="ja-JP" altLang="en-US" sz="1800" dirty="0"/>
                <a:t>確保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249357" y="4872780"/>
              <a:ext cx="3681946" cy="4012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800" dirty="0"/>
                <a:t>（</a:t>
              </a:r>
              <a:r>
                <a:rPr kumimoji="1" lang="ja-JP" altLang="en-US" sz="1400" dirty="0"/>
                <a:t>１）こどもの</a:t>
              </a:r>
              <a:r>
                <a:rPr kumimoji="1" lang="ja-JP" altLang="en-US" sz="1400" dirty="0" smtClean="0"/>
                <a:t>貧困の解消に向けた対策</a:t>
              </a:r>
              <a:endParaRPr kumimoji="1" lang="ja-JP" altLang="en-US" sz="1400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3249357" y="5575953"/>
              <a:ext cx="3681946" cy="4012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 smtClean="0"/>
                <a:t>（２）障害等のある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こどもや</a:t>
              </a:r>
              <a:r>
                <a:rPr kumimoji="1" lang="ja-JP" altLang="en-US" sz="1400" dirty="0" smtClean="0"/>
                <a:t>若者</a:t>
              </a:r>
              <a:r>
                <a:rPr kumimoji="1" lang="ja-JP" altLang="en-US" sz="1400" dirty="0"/>
                <a:t>への</a:t>
              </a:r>
              <a:r>
                <a:rPr kumimoji="1" lang="ja-JP" altLang="en-US" sz="1400" dirty="0" smtClean="0"/>
                <a:t>支援</a:t>
              </a:r>
              <a:endParaRPr kumimoji="1" lang="ja-JP" altLang="en-US" sz="1400" dirty="0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3249357" y="6608063"/>
              <a:ext cx="3681946" cy="4012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 smtClean="0">
                  <a:solidFill>
                    <a:schemeClr val="tx1"/>
                  </a:solidFill>
                </a:rPr>
                <a:t>（３）児童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虐待防止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対策の強化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249357" y="7405915"/>
              <a:ext cx="3681946" cy="4012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 smtClean="0">
                  <a:solidFill>
                    <a:schemeClr val="tx1"/>
                  </a:solidFill>
                </a:rPr>
                <a:t>（４）社会的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養護の推進</a:t>
              </a: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3271238" y="8908122"/>
              <a:ext cx="3681946" cy="61441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 smtClean="0">
                  <a:solidFill>
                    <a:schemeClr val="tx1"/>
                  </a:solidFill>
                </a:rPr>
                <a:t>（５）特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に配慮が必要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なこどもや若者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への支援</a:t>
              </a: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7128924" y="4759200"/>
              <a:ext cx="4728033" cy="5803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ｱ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教育の</a:t>
              </a:r>
              <a:r>
                <a:rPr kumimoji="1" lang="ja-JP" altLang="en-US" sz="1050" dirty="0" smtClean="0"/>
                <a:t>支援　　　　　　　　　</a:t>
              </a:r>
              <a:endParaRPr kumimoji="1" lang="en-US" altLang="ja-JP" sz="1050" dirty="0" smtClean="0"/>
            </a:p>
            <a:p>
              <a:r>
                <a:rPr kumimoji="1" lang="en-US" altLang="ja-JP" sz="1050" dirty="0"/>
                <a:t>(</a:t>
              </a:r>
              <a:r>
                <a:rPr kumimoji="1" lang="ja-JP" altLang="en-US" sz="1050" dirty="0"/>
                <a:t>ｲ</a:t>
              </a:r>
              <a:r>
                <a:rPr kumimoji="1" lang="en-US" altLang="ja-JP" sz="1050" dirty="0"/>
                <a:t>)</a:t>
              </a:r>
              <a:r>
                <a:rPr kumimoji="1" lang="ja-JP" altLang="en-US" sz="1050" dirty="0"/>
                <a:t>　生活の安定に資するための</a:t>
              </a:r>
              <a:r>
                <a:rPr kumimoji="1" lang="ja-JP" altLang="en-US" sz="1050" dirty="0" smtClean="0"/>
                <a:t>支援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ｳ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保護者の就労支援</a:t>
              </a:r>
              <a:endParaRPr kumimoji="1" lang="ja-JP" altLang="en-US" sz="1050" dirty="0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7128924" y="5422222"/>
              <a:ext cx="4728033" cy="8753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ｱ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地域における支援体制の</a:t>
              </a:r>
              <a:r>
                <a:rPr kumimoji="1" lang="ja-JP" altLang="en-US" sz="1050" dirty="0" smtClean="0"/>
                <a:t>強化　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/>
                <a:t>ｲ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インクルーシブ</a:t>
              </a:r>
              <a:r>
                <a:rPr kumimoji="1" lang="ja-JP" altLang="en-US" sz="1050" dirty="0" smtClean="0"/>
                <a:t>教育の推進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ｳ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経済的</a:t>
              </a:r>
              <a:r>
                <a:rPr kumimoji="1" lang="ja-JP" altLang="en-US" sz="1050" dirty="0" smtClean="0"/>
                <a:t>支援　　　　　　　　　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ｴ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就労の支援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ｵ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地域社会への参加と</a:t>
              </a:r>
              <a:r>
                <a:rPr kumimoji="1" lang="ja-JP" altLang="en-US" sz="1050" dirty="0"/>
                <a:t>支援</a:t>
              </a: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7128924" y="6407690"/>
              <a:ext cx="4728033" cy="7614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ｱ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児童虐待の発生予防</a:t>
              </a:r>
              <a:endParaRPr kumimoji="1" lang="en-US" altLang="ja-JP" sz="1050" dirty="0" smtClean="0"/>
            </a:p>
            <a:p>
              <a:r>
                <a:rPr kumimoji="1" lang="en-US" altLang="ja-JP" sz="1050" dirty="0"/>
                <a:t>(</a:t>
              </a:r>
              <a:r>
                <a:rPr kumimoji="1" lang="ja-JP" altLang="en-US" sz="1050" dirty="0"/>
                <a:t>ｲ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虐待の早期発見、早期対応</a:t>
              </a:r>
              <a:endParaRPr kumimoji="1" lang="en-US" altLang="ja-JP" sz="1050" dirty="0" smtClean="0"/>
            </a:p>
            <a:p>
              <a:r>
                <a:rPr kumimoji="1" lang="en-US" altLang="ja-JP" sz="1050" dirty="0"/>
                <a:t>(</a:t>
              </a:r>
              <a:r>
                <a:rPr kumimoji="1" lang="ja-JP" altLang="en-US" sz="1050" dirty="0"/>
                <a:t>ｳ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</a:t>
              </a:r>
              <a:r>
                <a:rPr kumimoji="1" lang="ja-JP" altLang="en-US" sz="1050" dirty="0"/>
                <a:t>市町村</a:t>
              </a:r>
              <a:r>
                <a:rPr kumimoji="1" lang="ja-JP" altLang="en-US" sz="1050" dirty="0" smtClean="0"/>
                <a:t>の児童家庭支援</a:t>
              </a:r>
              <a:r>
                <a:rPr kumimoji="1" lang="ja-JP" altLang="en-US" sz="1050" dirty="0"/>
                <a:t>体制</a:t>
              </a:r>
              <a:r>
                <a:rPr kumimoji="1" lang="ja-JP" altLang="en-US" sz="1050" dirty="0" smtClean="0"/>
                <a:t>の構築</a:t>
              </a:r>
              <a:r>
                <a:rPr kumimoji="1" lang="ja-JP" altLang="en-US" sz="1050" dirty="0"/>
                <a:t>等</a:t>
              </a:r>
              <a:r>
                <a:rPr kumimoji="1" lang="ja-JP" altLang="en-US" sz="1050" dirty="0" smtClean="0"/>
                <a:t>の取</a:t>
              </a:r>
              <a:r>
                <a:rPr kumimoji="1" lang="ja-JP" altLang="en-US" sz="1050" dirty="0"/>
                <a:t>組</a:t>
              </a:r>
              <a:endParaRPr kumimoji="1" lang="en-US" altLang="ja-JP" sz="1050" dirty="0" smtClean="0"/>
            </a:p>
            <a:p>
              <a:r>
                <a:rPr kumimoji="1" lang="en-US" altLang="ja-JP" sz="1050" dirty="0"/>
                <a:t>(</a:t>
              </a:r>
              <a:r>
                <a:rPr kumimoji="1" lang="ja-JP" altLang="en-US" sz="1050" dirty="0"/>
                <a:t>ｴ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</a:t>
              </a:r>
              <a:r>
                <a:rPr kumimoji="1" lang="ja-JP" altLang="en-US" sz="1050" dirty="0"/>
                <a:t>支援</a:t>
              </a:r>
              <a:r>
                <a:rPr kumimoji="1" lang="ja-JP" altLang="en-US" sz="1050" dirty="0" smtClean="0"/>
                <a:t>を</a:t>
              </a:r>
              <a:r>
                <a:rPr kumimoji="1" lang="ja-JP" altLang="en-US" sz="1050" dirty="0"/>
                <a:t>必要</a:t>
              </a:r>
              <a:r>
                <a:rPr kumimoji="1" lang="ja-JP" altLang="en-US" sz="1050" dirty="0" smtClean="0"/>
                <a:t>とする妊産婦</a:t>
              </a:r>
              <a:r>
                <a:rPr kumimoji="1" lang="ja-JP" altLang="en-US" sz="1050" dirty="0"/>
                <a:t>等</a:t>
              </a:r>
              <a:r>
                <a:rPr kumimoji="1" lang="ja-JP" altLang="en-US" sz="1050" dirty="0" smtClean="0"/>
                <a:t>の</a:t>
              </a:r>
              <a:r>
                <a:rPr kumimoji="1" lang="ja-JP" altLang="en-US" sz="1050" dirty="0"/>
                <a:t>支援</a:t>
              </a:r>
              <a:r>
                <a:rPr kumimoji="1" lang="ja-JP" altLang="en-US" sz="1050" dirty="0" smtClean="0"/>
                <a:t>に向けた取組</a:t>
              </a:r>
              <a:endParaRPr kumimoji="1" lang="en-US" altLang="ja-JP" sz="1050" dirty="0" smtClean="0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7128924" y="7225853"/>
              <a:ext cx="4728033" cy="15438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ｱ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代替</a:t>
              </a:r>
              <a:r>
                <a:rPr kumimoji="1" lang="ja-JP" altLang="en-US" sz="1050" dirty="0" smtClean="0"/>
                <a:t>養育を</a:t>
              </a:r>
              <a:r>
                <a:rPr kumimoji="1" lang="ja-JP" altLang="en-US" sz="1050" dirty="0"/>
                <a:t>必要</a:t>
              </a:r>
              <a:r>
                <a:rPr kumimoji="1" lang="ja-JP" altLang="en-US" sz="1050" dirty="0" smtClean="0"/>
                <a:t>とする児童</a:t>
              </a:r>
              <a:r>
                <a:rPr kumimoji="1" lang="ja-JP" altLang="en-US" sz="1050" dirty="0"/>
                <a:t>数</a:t>
              </a:r>
              <a:r>
                <a:rPr kumimoji="1" lang="ja-JP" altLang="en-US" sz="1050" dirty="0" smtClean="0"/>
                <a:t>の</a:t>
              </a:r>
              <a:r>
                <a:rPr kumimoji="1" lang="ja-JP" altLang="en-US" sz="1050" dirty="0"/>
                <a:t>見込</a:t>
              </a:r>
              <a:r>
                <a:rPr kumimoji="1" lang="ja-JP" altLang="en-US" sz="1050" dirty="0" smtClean="0"/>
                <a:t>み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ｲ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</a:t>
              </a:r>
              <a:r>
                <a:rPr kumimoji="1" lang="ja-JP" altLang="en-US" sz="1050" dirty="0"/>
                <a:t>当事者</a:t>
              </a:r>
              <a:r>
                <a:rPr kumimoji="1" lang="ja-JP" altLang="en-US" sz="1050" dirty="0" smtClean="0"/>
                <a:t>である</a:t>
              </a:r>
              <a:r>
                <a:rPr kumimoji="1" lang="ja-JP" altLang="en-US" sz="1050" dirty="0"/>
                <a:t>児童</a:t>
              </a:r>
              <a:r>
                <a:rPr kumimoji="1" lang="ja-JP" altLang="en-US" sz="1050" dirty="0" smtClean="0"/>
                <a:t>の権利</a:t>
              </a:r>
              <a:r>
                <a:rPr kumimoji="1" lang="ja-JP" altLang="en-US" sz="1050" dirty="0"/>
                <a:t>擁護</a:t>
              </a:r>
              <a:r>
                <a:rPr kumimoji="1" lang="ja-JP" altLang="en-US" sz="1050" dirty="0" smtClean="0"/>
                <a:t>の</a:t>
              </a:r>
              <a:r>
                <a:rPr kumimoji="1" lang="ja-JP" altLang="en-US" sz="1050" dirty="0"/>
                <a:t>取組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ｳ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里親</a:t>
              </a:r>
              <a:r>
                <a:rPr kumimoji="1" lang="ja-JP" altLang="en-US" sz="1050" dirty="0" smtClean="0"/>
                <a:t>・</a:t>
              </a:r>
              <a:r>
                <a:rPr kumimoji="1" lang="ja-JP" altLang="en-US" sz="1050" dirty="0"/>
                <a:t>ファミリーホーム</a:t>
              </a:r>
              <a:r>
                <a:rPr kumimoji="1" lang="ja-JP" altLang="en-US" sz="1050" dirty="0" smtClean="0"/>
                <a:t>への</a:t>
              </a:r>
              <a:r>
                <a:rPr kumimoji="1" lang="ja-JP" altLang="en-US" sz="1050" dirty="0"/>
                <a:t>委託</a:t>
              </a:r>
              <a:r>
                <a:rPr kumimoji="1" lang="ja-JP" altLang="en-US" sz="1050" dirty="0" smtClean="0"/>
                <a:t>の</a:t>
              </a:r>
              <a:r>
                <a:rPr kumimoji="1" lang="ja-JP" altLang="en-US" sz="1050" dirty="0"/>
                <a:t>推進</a:t>
              </a:r>
              <a:r>
                <a:rPr kumimoji="1" lang="ja-JP" altLang="en-US" sz="1050" dirty="0" smtClean="0"/>
                <a:t>に向けた取組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ｴ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パーマネンシー</a:t>
              </a:r>
              <a:r>
                <a:rPr kumimoji="1"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保障</a:t>
              </a:r>
              <a:r>
                <a:rPr kumimoji="1" lang="ja-JP" altLang="en-US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としての特別養子縁組</a:t>
              </a:r>
              <a:r>
                <a:rPr kumimoji="1"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等</a:t>
              </a:r>
              <a:r>
                <a:rPr kumimoji="1" lang="ja-JP" altLang="en-US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の</a:t>
              </a:r>
              <a:r>
                <a:rPr kumimoji="1"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推進</a:t>
              </a:r>
              <a:r>
                <a:rPr kumimoji="1" lang="ja-JP" altLang="en-US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のための支援体制　</a:t>
              </a:r>
              <a:endParaRPr kumimoji="1" lang="en-US" altLang="ja-JP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r>
                <a:rPr kumimoji="1"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r>
                <a:rPr kumimoji="1" lang="ja-JP" altLang="en-US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の</a:t>
              </a:r>
              <a:r>
                <a:rPr kumimoji="1"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構築</a:t>
              </a:r>
              <a:r>
                <a:rPr kumimoji="1" lang="ja-JP" altLang="en-US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に向けた</a:t>
              </a:r>
              <a:r>
                <a:rPr kumimoji="1"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取組</a:t>
              </a:r>
              <a:endParaRPr kumimoji="1" lang="en-US" altLang="ja-JP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r>
                <a:rPr kumimoji="1" lang="en-US" altLang="ja-JP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(</a:t>
              </a:r>
              <a:r>
                <a:rPr kumimoji="1" lang="ja-JP" altLang="en-US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ｵ</a:t>
              </a:r>
              <a:r>
                <a:rPr kumimoji="1" lang="en-US" altLang="ja-JP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)</a:t>
              </a:r>
              <a:r>
                <a:rPr kumimoji="1"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r>
                <a:rPr kumimoji="1" lang="ja-JP" altLang="en-US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施設の小規模かつ地域分散化、高機能化及び多機能化・機能転換に向</a:t>
              </a:r>
              <a:endParaRPr kumimoji="1" lang="en-US" altLang="ja-JP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r>
                <a:rPr kumimoji="1"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r>
                <a:rPr kumimoji="1" lang="ja-JP" altLang="en-US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けた取組</a:t>
              </a:r>
              <a:endParaRPr kumimoji="1" lang="en-US" altLang="zh-TW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r>
                <a:rPr kumimoji="1" lang="en-US" altLang="ja-JP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(</a:t>
              </a:r>
              <a:r>
                <a:rPr kumimoji="1" lang="ja-JP" altLang="en-US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ｶ</a:t>
              </a:r>
              <a:r>
                <a:rPr kumimoji="1" lang="en-US" altLang="ja-JP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)</a:t>
              </a:r>
              <a:r>
                <a:rPr kumimoji="1"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r>
                <a:rPr kumimoji="1" lang="ja-JP" altLang="en-US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社会的養護自立支援の推進に向けた取組</a:t>
              </a:r>
              <a:endParaRPr kumimoji="1" lang="en-US" altLang="ja-JP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r>
                <a:rPr kumimoji="1" lang="en-US" altLang="ja-JP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(</a:t>
              </a:r>
              <a:r>
                <a:rPr kumimoji="1"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ｷ</a:t>
              </a:r>
              <a:r>
                <a:rPr kumimoji="1" lang="en-US" altLang="ja-JP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)</a:t>
              </a:r>
              <a:r>
                <a:rPr kumimoji="1" lang="ja-JP" altLang="en-US" sz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児童相談所の強化等に向けた取組</a:t>
              </a:r>
              <a:endParaRPr kumimoji="1"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7128923" y="8858870"/>
              <a:ext cx="4728033" cy="13820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ｱ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自殺</a:t>
              </a:r>
              <a:r>
                <a:rPr kumimoji="1" lang="ja-JP" altLang="en-US" sz="1050" dirty="0" smtClean="0"/>
                <a:t>対策</a:t>
              </a:r>
              <a:endParaRPr kumimoji="1" lang="en-US" altLang="ja-JP" sz="1050" dirty="0" smtClean="0"/>
            </a:p>
            <a:p>
              <a:r>
                <a:rPr kumimoji="1" lang="en-US" altLang="ja-JP" sz="1050" dirty="0"/>
                <a:t>(</a:t>
              </a:r>
              <a:r>
                <a:rPr kumimoji="1" lang="ja-JP" altLang="en-US" sz="1050" dirty="0"/>
                <a:t>ｲ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不登校のこどもへの支援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ｳ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ひきこもり、</a:t>
              </a:r>
              <a:r>
                <a:rPr kumimoji="1" lang="ja-JP" altLang="en-US" sz="1050" dirty="0" smtClean="0"/>
                <a:t>ニートへの支援</a:t>
              </a:r>
              <a:endParaRPr kumimoji="1" lang="en-US" altLang="ja-JP" sz="1050" dirty="0" smtClean="0"/>
            </a:p>
            <a:p>
              <a:r>
                <a:rPr kumimoji="1" lang="en-US" altLang="ja-JP" sz="1050" dirty="0"/>
                <a:t>(</a:t>
              </a:r>
              <a:r>
                <a:rPr kumimoji="1" lang="ja-JP" altLang="en-US" sz="1050" dirty="0"/>
                <a:t>ｴ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ヤングケアラーへの支援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ｵ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非行防止と自立</a:t>
              </a:r>
              <a:r>
                <a:rPr kumimoji="1" lang="ja-JP" altLang="en-US" sz="1050" dirty="0" smtClean="0"/>
                <a:t>支援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ｶ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外国に縁の</a:t>
              </a:r>
              <a:r>
                <a:rPr kumimoji="1" lang="ja-JP" altLang="en-US" sz="1050" dirty="0" smtClean="0"/>
                <a:t>あるこどもや若者の支援</a:t>
              </a:r>
              <a:endParaRPr kumimoji="1" lang="en-US" altLang="ja-JP" sz="1050" dirty="0" smtClean="0"/>
            </a:p>
            <a:p>
              <a:r>
                <a:rPr kumimoji="1" lang="en-US" altLang="ja-JP" sz="1050" dirty="0"/>
                <a:t>(</a:t>
              </a:r>
              <a:r>
                <a:rPr kumimoji="1" lang="ja-JP" altLang="en-US" sz="1050" dirty="0"/>
                <a:t>ｷ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若年</a:t>
              </a:r>
              <a:r>
                <a:rPr kumimoji="1" lang="ja-JP" altLang="en-US" sz="1050" dirty="0" smtClean="0"/>
                <a:t>妊産婦の支援</a:t>
              </a:r>
              <a:endParaRPr kumimoji="1" lang="en-US" altLang="ja-JP" sz="1050" dirty="0" smtClean="0"/>
            </a:p>
            <a:p>
              <a:r>
                <a:rPr kumimoji="1" lang="en-US" altLang="ja-JP" sz="1050" dirty="0"/>
                <a:t>(</a:t>
              </a:r>
              <a:r>
                <a:rPr kumimoji="1" lang="ja-JP" altLang="en-US" sz="1050" dirty="0"/>
                <a:t>ｸ</a:t>
              </a:r>
              <a:r>
                <a:rPr kumimoji="1" lang="en-US" altLang="ja-JP" sz="1050" dirty="0"/>
                <a:t>)</a:t>
              </a:r>
              <a:r>
                <a:rPr kumimoji="1" lang="ja-JP" altLang="en-US" sz="1050" dirty="0"/>
                <a:t>　犯罪</a:t>
              </a:r>
              <a:r>
                <a:rPr kumimoji="1" lang="ja-JP" altLang="en-US" sz="1050" dirty="0" smtClean="0"/>
                <a:t>被害者等の支援</a:t>
              </a:r>
              <a:endParaRPr kumimoji="1" lang="en-US" altLang="ja-JP" sz="1050" dirty="0" smtClean="0"/>
            </a:p>
            <a:p>
              <a:endParaRPr kumimoji="1" lang="ja-JP" altLang="en-US" sz="1050" dirty="0"/>
            </a:p>
          </p:txBody>
        </p:sp>
        <p:cxnSp>
          <p:nvCxnSpPr>
            <p:cNvPr id="172" name="直線コネクタ 171"/>
            <p:cNvCxnSpPr/>
            <p:nvPr/>
          </p:nvCxnSpPr>
          <p:spPr>
            <a:xfrm>
              <a:off x="6907936" y="13381103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コネクタ 172"/>
            <p:cNvCxnSpPr/>
            <p:nvPr/>
          </p:nvCxnSpPr>
          <p:spPr>
            <a:xfrm>
              <a:off x="6921364" y="14372054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コネクタ 173"/>
            <p:cNvCxnSpPr/>
            <p:nvPr/>
          </p:nvCxnSpPr>
          <p:spPr>
            <a:xfrm>
              <a:off x="6842607" y="15176863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コネクタ 177"/>
            <p:cNvCxnSpPr/>
            <p:nvPr/>
          </p:nvCxnSpPr>
          <p:spPr>
            <a:xfrm>
              <a:off x="2856115" y="13381103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線コネクタ 178"/>
            <p:cNvCxnSpPr/>
            <p:nvPr/>
          </p:nvCxnSpPr>
          <p:spPr>
            <a:xfrm>
              <a:off x="2960788" y="14363600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コネクタ 179"/>
            <p:cNvCxnSpPr/>
            <p:nvPr/>
          </p:nvCxnSpPr>
          <p:spPr>
            <a:xfrm>
              <a:off x="2927038" y="15184417"/>
              <a:ext cx="415123" cy="325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正方形/長方形 23"/>
            <p:cNvSpPr/>
            <p:nvPr/>
          </p:nvSpPr>
          <p:spPr>
            <a:xfrm>
              <a:off x="350334" y="12987755"/>
              <a:ext cx="2713343" cy="264601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800" dirty="0"/>
                <a:t>５　妊娠・出産・育児</a:t>
              </a:r>
              <a:r>
                <a:rPr kumimoji="1" lang="ja-JP" altLang="en-US" sz="1800" dirty="0" smtClean="0"/>
                <a:t>の</a:t>
              </a:r>
              <a:endParaRPr kumimoji="1" lang="en-US" altLang="ja-JP" sz="1800" dirty="0" smtClean="0"/>
            </a:p>
            <a:p>
              <a:pPr algn="l"/>
              <a:r>
                <a:rPr kumimoji="1" lang="ja-JP" altLang="en-US" sz="1800" dirty="0"/>
                <a:t>　</a:t>
              </a:r>
              <a:r>
                <a:rPr kumimoji="1" lang="ja-JP" altLang="en-US" sz="1800" dirty="0" smtClean="0"/>
                <a:t>　希望</a:t>
              </a:r>
              <a:r>
                <a:rPr kumimoji="1" lang="ja-JP" altLang="en-US" sz="1800" dirty="0"/>
                <a:t>を実現</a:t>
              </a: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3249357" y="13073717"/>
              <a:ext cx="3681946" cy="5902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 smtClean="0"/>
                <a:t>（１）妊娠前から妊娠期、出産、幼児期までの切れ目ない保健・医療の確保</a:t>
              </a:r>
              <a:endParaRPr kumimoji="1" lang="ja-JP" altLang="en-US" sz="1400" dirty="0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3249357" y="14136122"/>
              <a:ext cx="3681946" cy="360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/>
                <a:t>（２）就労支援、雇用と経済的基盤の安定</a:t>
              </a: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3249357" y="14942222"/>
              <a:ext cx="3681946" cy="360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/>
                <a:t>（３）多様で柔軟な働き方の推進</a:t>
              </a: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7116980" y="12969914"/>
              <a:ext cx="4728033" cy="72309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ｱ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周産期医療体制</a:t>
              </a:r>
              <a:r>
                <a:rPr kumimoji="1" lang="ja-JP" altLang="en-US" sz="1050" dirty="0" smtClean="0"/>
                <a:t>の整備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ｲ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妊産婦や乳幼児への支援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ｳ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 smtClean="0"/>
                <a:t>　不妊治療や基礎疾患等のある人への支援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ｴ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小児医療の充実　</a:t>
              </a:r>
              <a:endParaRPr kumimoji="1" lang="ja-JP" altLang="en-US" sz="1050" dirty="0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7116980" y="13862781"/>
              <a:ext cx="4728033" cy="76782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ｱ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相談支援体制の整備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ｲ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就労支援・再就職支援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ｳ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非正規</a:t>
              </a:r>
              <a:r>
                <a:rPr kumimoji="1" lang="ja-JP" altLang="en-US" sz="1050" dirty="0"/>
                <a:t>雇用対策の</a:t>
              </a:r>
              <a:r>
                <a:rPr kumimoji="1" lang="ja-JP" altLang="en-US" sz="1050" dirty="0" smtClean="0"/>
                <a:t>推進</a:t>
              </a:r>
              <a:endParaRPr kumimoji="1" lang="en-US" altLang="ja-JP" sz="1050" dirty="0" smtClean="0"/>
            </a:p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ｵ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結婚に伴う新生活への支援</a:t>
              </a: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7116980" y="14970749"/>
              <a:ext cx="4728033" cy="5495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050" dirty="0" smtClean="0"/>
                <a:t>(</a:t>
              </a:r>
              <a:r>
                <a:rPr kumimoji="1" lang="ja-JP" altLang="en-US" sz="1050" dirty="0" smtClean="0"/>
                <a:t>ｱ</a:t>
              </a:r>
              <a:r>
                <a:rPr kumimoji="1" lang="en-US" altLang="ja-JP" sz="1050" dirty="0" smtClean="0"/>
                <a:t>)</a:t>
              </a:r>
              <a:r>
                <a:rPr kumimoji="1" lang="ja-JP" altLang="en-US" sz="1050" dirty="0"/>
                <a:t>　就労環境</a:t>
              </a:r>
              <a:r>
                <a:rPr kumimoji="1" lang="ja-JP" altLang="en-US" sz="1050" dirty="0" smtClean="0"/>
                <a:t>や職場の文化、雰囲気の</a:t>
              </a:r>
              <a:r>
                <a:rPr kumimoji="1" lang="ja-JP" altLang="en-US" sz="1050" dirty="0"/>
                <a:t>根本的な</a:t>
              </a:r>
              <a:r>
                <a:rPr kumimoji="1" lang="ja-JP" altLang="en-US" sz="1050" dirty="0" smtClean="0"/>
                <a:t>見直し</a:t>
              </a:r>
              <a:endParaRPr kumimoji="1" lang="en-US" altLang="ja-JP" sz="1050" dirty="0" smtClean="0"/>
            </a:p>
            <a:p>
              <a:r>
                <a:rPr kumimoji="1" lang="ja-JP" altLang="en-US" sz="1050" dirty="0"/>
                <a:t>イ　</a:t>
              </a:r>
              <a:r>
                <a:rPr kumimoji="1" lang="ja-JP" altLang="en-US" sz="1050" dirty="0" smtClean="0"/>
                <a:t>共働きや共</a:t>
              </a:r>
              <a:r>
                <a:rPr kumimoji="1" lang="ja-JP" altLang="en-US" sz="1050" dirty="0"/>
                <a:t>育ての</a:t>
              </a:r>
              <a:r>
                <a:rPr kumimoji="1" lang="ja-JP" altLang="en-US" sz="1050" dirty="0" smtClean="0"/>
                <a:t>推進</a:t>
              </a:r>
              <a:endParaRPr kumimoji="1" lang="en-US" altLang="ja-JP" sz="1050" dirty="0" smtClean="0"/>
            </a:p>
            <a:p>
              <a:r>
                <a:rPr kumimoji="1" lang="ja-JP" altLang="en-US" sz="1050" dirty="0"/>
                <a:t>ウ　働きやすい</a:t>
              </a:r>
              <a:r>
                <a:rPr kumimoji="1" lang="ja-JP" altLang="en-US" sz="1050" dirty="0" smtClean="0"/>
                <a:t>環境の整備</a:t>
              </a:r>
              <a:endParaRPr kumimoji="1" lang="en-US" altLang="ja-JP" sz="1050" dirty="0" smtClean="0"/>
            </a:p>
          </p:txBody>
        </p:sp>
        <p:cxnSp>
          <p:nvCxnSpPr>
            <p:cNvPr id="187" name="直線コネクタ 186"/>
            <p:cNvCxnSpPr/>
            <p:nvPr/>
          </p:nvCxnSpPr>
          <p:spPr>
            <a:xfrm>
              <a:off x="2944052" y="10606011"/>
              <a:ext cx="415123" cy="3255"/>
            </a:xfrm>
            <a:prstGeom prst="line">
              <a:avLst/>
            </a:prstGeom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線コネクタ 187"/>
            <p:cNvCxnSpPr/>
            <p:nvPr/>
          </p:nvCxnSpPr>
          <p:spPr>
            <a:xfrm>
              <a:off x="2927037" y="11507668"/>
              <a:ext cx="415123" cy="3255"/>
            </a:xfrm>
            <a:prstGeom prst="line">
              <a:avLst/>
            </a:prstGeom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線コネクタ 188"/>
            <p:cNvCxnSpPr/>
            <p:nvPr/>
          </p:nvCxnSpPr>
          <p:spPr>
            <a:xfrm>
              <a:off x="2988427" y="12348805"/>
              <a:ext cx="415123" cy="3255"/>
            </a:xfrm>
            <a:prstGeom prst="line">
              <a:avLst/>
            </a:prstGeom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線コネクタ 190"/>
            <p:cNvCxnSpPr/>
            <p:nvPr/>
          </p:nvCxnSpPr>
          <p:spPr>
            <a:xfrm>
              <a:off x="6723741" y="10601674"/>
              <a:ext cx="415123" cy="3255"/>
            </a:xfrm>
            <a:prstGeom prst="line">
              <a:avLst/>
            </a:prstGeom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線コネクタ 191"/>
            <p:cNvCxnSpPr/>
            <p:nvPr/>
          </p:nvCxnSpPr>
          <p:spPr>
            <a:xfrm>
              <a:off x="6829963" y="11494098"/>
              <a:ext cx="415123" cy="3255"/>
            </a:xfrm>
            <a:prstGeom prst="line">
              <a:avLst/>
            </a:prstGeom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線コネクタ 192"/>
            <p:cNvCxnSpPr/>
            <p:nvPr/>
          </p:nvCxnSpPr>
          <p:spPr>
            <a:xfrm>
              <a:off x="6776173" y="12355208"/>
              <a:ext cx="415123" cy="3255"/>
            </a:xfrm>
            <a:prstGeom prst="line">
              <a:avLst/>
            </a:prstGeom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正方形/長方形 22"/>
            <p:cNvSpPr/>
            <p:nvPr/>
          </p:nvSpPr>
          <p:spPr>
            <a:xfrm>
              <a:off x="350334" y="9745192"/>
              <a:ext cx="2713343" cy="305314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80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４　社会全体で</a:t>
              </a:r>
              <a:r>
                <a:rPr kumimoji="1" lang="ja-JP" altLang="en-US" sz="1800" dirty="0" smtClean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こどもや</a:t>
              </a:r>
              <a:endParaRPr kumimoji="1" lang="en-US" altLang="ja-JP" sz="1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endParaRPr>
            </a:p>
            <a:p>
              <a:r>
                <a:rPr kumimoji="1" lang="ja-JP" altLang="en-US" sz="1800" dirty="0"/>
                <a:t>　</a:t>
              </a:r>
              <a:r>
                <a:rPr kumimoji="1" lang="ja-JP" altLang="en-US" sz="1800" dirty="0" smtClean="0"/>
                <a:t>　</a:t>
              </a:r>
              <a:r>
                <a:rPr kumimoji="1" lang="ja-JP" altLang="en-US" sz="1800" dirty="0" smtClean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若者</a:t>
              </a:r>
              <a:r>
                <a:rPr kumimoji="1" lang="ja-JP" altLang="en-US" sz="180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や子育てを応援</a:t>
              </a: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3238399" y="10426011"/>
              <a:ext cx="3670988" cy="360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 smtClean="0">
                  <a:solidFill>
                    <a:schemeClr val="tx1"/>
                  </a:solidFill>
                </a:rPr>
                <a:t>（１）地域でこどもを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育む環境づくり</a:t>
              </a: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3254836" y="11221136"/>
              <a:ext cx="3670988" cy="51436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kumimoji="1" lang="ja-JP" altLang="en-US" sz="1400" dirty="0" smtClean="0">
                  <a:solidFill>
                    <a:schemeClr val="tx1"/>
                  </a:solidFill>
                </a:rPr>
                <a:t>（２）こども、若者や子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育てに関わる人への支援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pPr algn="l"/>
              <a:endParaRPr kumimoji="1" lang="ja-JP" altLang="en-US" sz="1800" dirty="0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3255327" y="12163712"/>
              <a:ext cx="3681946" cy="50506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400" dirty="0" smtClean="0">
                  <a:solidFill>
                    <a:schemeClr val="tx1"/>
                  </a:solidFill>
                </a:rPr>
                <a:t>（３）こどもや若者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、子育てにやさしい社会づくりのための意識改革</a:t>
              </a: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7116980" y="10364278"/>
              <a:ext cx="4728033" cy="61279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kumimoji="1" lang="en-US" altLang="ja-JP" sz="1050" dirty="0" smtClean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ｱ</a:t>
              </a:r>
              <a:r>
                <a:rPr kumimoji="1" lang="en-US" altLang="ja-JP" sz="1050" dirty="0" smtClean="0">
                  <a:solidFill>
                    <a:schemeClr val="tx1"/>
                  </a:solidFill>
                </a:rPr>
                <a:t>)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　こどもの居場所づくりの推進</a:t>
              </a:r>
              <a:endParaRPr kumimoji="1" lang="en-US" altLang="ja-JP" sz="1050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050" dirty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1050" dirty="0">
                  <a:solidFill>
                    <a:schemeClr val="tx1"/>
                  </a:solidFill>
                </a:rPr>
                <a:t>ｲ</a:t>
              </a:r>
              <a:r>
                <a:rPr kumimoji="1" lang="en-US" altLang="ja-JP" sz="1050" dirty="0" smtClean="0">
                  <a:solidFill>
                    <a:schemeClr val="tx1"/>
                  </a:solidFill>
                </a:rPr>
                <a:t>)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　</a:t>
              </a:r>
              <a:r>
                <a:rPr kumimoji="1" lang="ja-JP" altLang="en-US" sz="1050" dirty="0">
                  <a:solidFill>
                    <a:schemeClr val="tx1"/>
                  </a:solidFill>
                </a:rPr>
                <a:t>学校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、</a:t>
              </a:r>
              <a:r>
                <a:rPr kumimoji="1" lang="ja-JP" altLang="en-US" sz="1050" dirty="0">
                  <a:solidFill>
                    <a:schemeClr val="tx1"/>
                  </a:solidFill>
                </a:rPr>
                <a:t>家庭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、</a:t>
              </a:r>
              <a:r>
                <a:rPr kumimoji="1" lang="ja-JP" altLang="en-US" sz="1050" dirty="0">
                  <a:solidFill>
                    <a:schemeClr val="tx1"/>
                  </a:solidFill>
                </a:rPr>
                <a:t>地域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の</a:t>
              </a:r>
              <a:r>
                <a:rPr kumimoji="1" lang="ja-JP" altLang="en-US" sz="1050" dirty="0">
                  <a:solidFill>
                    <a:schemeClr val="tx1"/>
                  </a:solidFill>
                </a:rPr>
                <a:t>連携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と協働</a:t>
              </a:r>
              <a:endParaRPr kumimoji="1" lang="en-US" altLang="ja-JP" sz="1050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050" dirty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1050" dirty="0">
                  <a:solidFill>
                    <a:schemeClr val="tx1"/>
                  </a:solidFill>
                </a:rPr>
                <a:t>ｳ</a:t>
              </a:r>
              <a:r>
                <a:rPr kumimoji="1" lang="en-US" altLang="ja-JP" sz="1050" dirty="0" smtClean="0">
                  <a:solidFill>
                    <a:schemeClr val="tx1"/>
                  </a:solidFill>
                </a:rPr>
                <a:t>)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　こどもまんなかまちづくり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7115497" y="11231571"/>
              <a:ext cx="4728033" cy="54705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kumimoji="1" lang="ja-JP" altLang="en-US" sz="1050" dirty="0"/>
                <a:t>ア　</a:t>
              </a:r>
              <a:r>
                <a:rPr kumimoji="1" lang="ja-JP" altLang="en-US" sz="1050" dirty="0" smtClean="0"/>
                <a:t>親への支援　</a:t>
              </a:r>
              <a:endParaRPr kumimoji="1" lang="en-US" altLang="ja-JP" sz="1050" dirty="0" smtClean="0"/>
            </a:p>
            <a:p>
              <a:r>
                <a:rPr kumimoji="1" lang="ja-JP" altLang="en-US" sz="1050" dirty="0" smtClean="0"/>
                <a:t>イ</a:t>
              </a:r>
              <a:r>
                <a:rPr kumimoji="1" lang="ja-JP" altLang="en-US" sz="1050" dirty="0"/>
                <a:t>　</a:t>
              </a:r>
              <a:r>
                <a:rPr kumimoji="1" lang="ja-JP" altLang="en-US" sz="1050" dirty="0" smtClean="0"/>
                <a:t>こどもや子育て支援の担い手の要請と確保</a:t>
              </a:r>
              <a:endParaRPr kumimoji="1" lang="en-US" altLang="ja-JP" sz="1050" dirty="0" smtClean="0"/>
            </a:p>
            <a:p>
              <a:r>
                <a:rPr kumimoji="1" lang="ja-JP" altLang="en-US" sz="1050" dirty="0" smtClean="0"/>
                <a:t>ウ</a:t>
              </a:r>
              <a:r>
                <a:rPr kumimoji="1" lang="ja-JP" altLang="en-US" sz="1050" dirty="0"/>
                <a:t>　専門性の高い</a:t>
              </a:r>
              <a:r>
                <a:rPr kumimoji="1" lang="ja-JP" altLang="en-US" sz="1050" dirty="0" smtClean="0"/>
                <a:t>人材の養成と確保</a:t>
              </a:r>
              <a:r>
                <a:rPr kumimoji="1" lang="ja-JP" altLang="en-US" sz="1050" dirty="0"/>
                <a:t>　</a:t>
              </a: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7148493" y="12223268"/>
              <a:ext cx="4728033" cy="30241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kumimoji="1" lang="ja-JP" altLang="en-US" sz="1050" dirty="0"/>
                <a:t>ア　社会全体でこども・若者、子育てを応援する機運醸成</a:t>
              </a:r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350334" y="174171"/>
              <a:ext cx="11526192" cy="8998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2400" dirty="0" smtClean="0"/>
                <a:t>　和歌山県こども計画　体系図</a:t>
              </a:r>
              <a:endParaRPr kumimoji="1" lang="ja-JP" altLang="en-US" sz="2400" dirty="0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1015397" y="1119809"/>
              <a:ext cx="1383216" cy="38733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600" dirty="0" smtClean="0"/>
                <a:t>基本方針</a:t>
              </a:r>
              <a:endParaRPr kumimoji="1" lang="ja-JP" altLang="en-US" sz="1600" dirty="0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4282104" y="1156093"/>
              <a:ext cx="1694365" cy="38733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600" dirty="0" smtClean="0"/>
                <a:t>取組の方向性</a:t>
              </a:r>
              <a:endParaRPr kumimoji="1" lang="ja-JP" altLang="en-US" sz="1600" dirty="0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8503734" y="1165346"/>
              <a:ext cx="1643565" cy="38733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600" dirty="0" smtClean="0"/>
                <a:t>展開する施策</a:t>
              </a:r>
              <a:endParaRPr kumimoji="1" lang="ja-JP" altLang="en-US" sz="1600" dirty="0"/>
            </a:p>
          </p:txBody>
        </p:sp>
      </p:grpSp>
      <p:sp>
        <p:nvSpPr>
          <p:cNvPr id="3" name="楕円 2"/>
          <p:cNvSpPr/>
          <p:nvPr/>
        </p:nvSpPr>
        <p:spPr>
          <a:xfrm>
            <a:off x="11067836" y="2686287"/>
            <a:ext cx="640770" cy="5593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79" name="楕円 78"/>
          <p:cNvSpPr/>
          <p:nvPr/>
        </p:nvSpPr>
        <p:spPr>
          <a:xfrm>
            <a:off x="10474200" y="5642171"/>
            <a:ext cx="640770" cy="5593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80" name="楕円 79"/>
          <p:cNvSpPr/>
          <p:nvPr/>
        </p:nvSpPr>
        <p:spPr>
          <a:xfrm>
            <a:off x="11017830" y="13011703"/>
            <a:ext cx="640770" cy="5593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81" name="楕円 80"/>
          <p:cNvSpPr/>
          <p:nvPr/>
        </p:nvSpPr>
        <p:spPr>
          <a:xfrm>
            <a:off x="11038770" y="14729674"/>
            <a:ext cx="640770" cy="5593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82" name="楕円 81"/>
          <p:cNvSpPr/>
          <p:nvPr/>
        </p:nvSpPr>
        <p:spPr>
          <a:xfrm>
            <a:off x="4804526" y="189572"/>
            <a:ext cx="320385" cy="38878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sp>
        <p:nvSpPr>
          <p:cNvPr id="4" name="正方形/長方形 3"/>
          <p:cNvSpPr/>
          <p:nvPr/>
        </p:nvSpPr>
        <p:spPr>
          <a:xfrm>
            <a:off x="4236569" y="199950"/>
            <a:ext cx="3505200" cy="4027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子育て支援部会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3" name="楕円 82"/>
          <p:cNvSpPr/>
          <p:nvPr/>
        </p:nvSpPr>
        <p:spPr>
          <a:xfrm>
            <a:off x="11067836" y="3482898"/>
            <a:ext cx="640770" cy="55935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B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4" name="楕円 83"/>
          <p:cNvSpPr/>
          <p:nvPr/>
        </p:nvSpPr>
        <p:spPr>
          <a:xfrm>
            <a:off x="11049240" y="4148410"/>
            <a:ext cx="640770" cy="55935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B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5" name="楕円 84"/>
          <p:cNvSpPr/>
          <p:nvPr/>
        </p:nvSpPr>
        <p:spPr>
          <a:xfrm>
            <a:off x="11049240" y="9382932"/>
            <a:ext cx="640770" cy="55935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B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6" name="楕円 85"/>
          <p:cNvSpPr/>
          <p:nvPr/>
        </p:nvSpPr>
        <p:spPr>
          <a:xfrm>
            <a:off x="11067836" y="13921688"/>
            <a:ext cx="640770" cy="55935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B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7" name="楕円 86"/>
          <p:cNvSpPr/>
          <p:nvPr/>
        </p:nvSpPr>
        <p:spPr>
          <a:xfrm>
            <a:off x="11049240" y="15349489"/>
            <a:ext cx="640770" cy="55935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B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8" name="楕円 87"/>
          <p:cNvSpPr/>
          <p:nvPr/>
        </p:nvSpPr>
        <p:spPr>
          <a:xfrm>
            <a:off x="6906607" y="190412"/>
            <a:ext cx="467430" cy="43692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B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6586068" y="215918"/>
            <a:ext cx="3505200" cy="4027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青少年問題協議会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4861023" y="751613"/>
            <a:ext cx="2293130" cy="360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貧困有識者会議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1" name="楕円 90"/>
          <p:cNvSpPr/>
          <p:nvPr/>
        </p:nvSpPr>
        <p:spPr>
          <a:xfrm>
            <a:off x="11067836" y="4865721"/>
            <a:ext cx="640770" cy="559351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C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3" name="楕円 92"/>
          <p:cNvSpPr/>
          <p:nvPr/>
        </p:nvSpPr>
        <p:spPr>
          <a:xfrm>
            <a:off x="4804526" y="660390"/>
            <a:ext cx="385320" cy="44069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C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8" name="楕円 97"/>
          <p:cNvSpPr/>
          <p:nvPr/>
        </p:nvSpPr>
        <p:spPr>
          <a:xfrm>
            <a:off x="11067836" y="6632808"/>
            <a:ext cx="640770" cy="55935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D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9" name="楕円 98"/>
          <p:cNvSpPr/>
          <p:nvPr/>
        </p:nvSpPr>
        <p:spPr>
          <a:xfrm>
            <a:off x="11067836" y="7261044"/>
            <a:ext cx="640770" cy="55935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D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00" name="楕円 99"/>
          <p:cNvSpPr/>
          <p:nvPr/>
        </p:nvSpPr>
        <p:spPr>
          <a:xfrm>
            <a:off x="6974770" y="733985"/>
            <a:ext cx="320385" cy="37772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D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7374037" y="753485"/>
            <a:ext cx="2444757" cy="391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虐待から守る審議会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9566403" y="752300"/>
            <a:ext cx="2444757" cy="391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無印：共通項目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9440289" y="288552"/>
            <a:ext cx="2293130" cy="360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smtClean="0">
                <a:solidFill>
                  <a:schemeClr val="tx1"/>
                </a:solidFill>
              </a:rPr>
              <a:t>資料２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04" name="楕円 103"/>
          <p:cNvSpPr/>
          <p:nvPr/>
        </p:nvSpPr>
        <p:spPr>
          <a:xfrm>
            <a:off x="11165238" y="5616361"/>
            <a:ext cx="640770" cy="55935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B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6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1007</TotalTime>
  <Words>1027</Words>
  <Application>Microsoft Office PowerPoint</Application>
  <PresentationFormat>ユーザー設定</PresentationFormat>
  <Paragraphs>120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101702</dc:creator>
  <cp:lastModifiedBy>126497</cp:lastModifiedBy>
  <cp:revision>68</cp:revision>
  <cp:lastPrinted>2024-11-11T12:08:14Z</cp:lastPrinted>
  <dcterms:created xsi:type="dcterms:W3CDTF">2024-04-11T08:29:09Z</dcterms:created>
  <dcterms:modified xsi:type="dcterms:W3CDTF">2024-11-15T01:31:46Z</dcterms:modified>
</cp:coreProperties>
</file>