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9"/>
  </p:notesMasterIdLst>
  <p:sldIdLst>
    <p:sldId id="272" r:id="rId2"/>
    <p:sldId id="271" r:id="rId3"/>
    <p:sldId id="283" r:id="rId4"/>
    <p:sldId id="270" r:id="rId5"/>
    <p:sldId id="273" r:id="rId6"/>
    <p:sldId id="292" r:id="rId7"/>
    <p:sldId id="296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B902C-2AC1-4E56-949A-C41B47BDE9EE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9094F-86B7-4F51-BE63-41D818D1F0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11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9094F-86B7-4F51-BE63-41D818D1F07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71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dirty="0" smtClean="0"/>
              <a:t>参考：文部科学省「今、求められる力を高める総合的な学習の時間の展開」（小学校編）事例⑨座標軸を用いて整理・分析する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9094F-86B7-4F51-BE63-41D818D1F07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41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9094F-86B7-4F51-BE63-41D818D1F07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82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9094F-86B7-4F51-BE63-41D818D1F07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21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9094F-86B7-4F51-BE63-41D818D1F07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78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1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81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1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26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19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35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70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43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1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36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3E47-9CB8-4AAD-B383-006BC5D1E130}" type="datetimeFigureOut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11A9E-7EBF-441F-BEB3-C7BC14907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61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3773" y="149992"/>
            <a:ext cx="7138680" cy="687298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脱炭素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の出前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授業について①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109502" y="5178599"/>
            <a:ext cx="2522107" cy="345056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授業で使用する資料の一部</a:t>
            </a:r>
            <a:endParaRPr kumimoji="1" lang="ja-JP" altLang="en-US" sz="1200" dirty="0"/>
          </a:p>
        </p:txBody>
      </p:sp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99" y="1607127"/>
            <a:ext cx="3610647" cy="4924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コンテンツ プレースホルダー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66" y="5960756"/>
            <a:ext cx="913616" cy="483503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9068574" y="1256676"/>
            <a:ext cx="2050910" cy="2755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児童へ配布するテキストの表紙</a:t>
            </a:r>
            <a:endParaRPr kumimoji="1" lang="ja-JP" altLang="en-US" sz="9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663"/>
            <a:ext cx="1293337" cy="1293337"/>
          </a:xfrm>
          <a:prstGeom prst="rect">
            <a:avLst/>
          </a:prstGeom>
        </p:spPr>
      </p:pic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8" y="1394475"/>
            <a:ext cx="7447776" cy="374311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42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6323162" cy="816694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脱炭素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の出前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授業について②</a:t>
            </a:r>
            <a:endParaRPr kumimoji="1" lang="ja-JP" altLang="en-US" sz="4000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" y="816694"/>
            <a:ext cx="6098296" cy="3433314"/>
          </a:xfrm>
          <a:ln>
            <a:solidFill>
              <a:schemeClr val="tx1"/>
            </a:solidFill>
          </a:ln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3" y="3472690"/>
            <a:ext cx="5971956" cy="3385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3563211" y="4361759"/>
            <a:ext cx="2522107" cy="345056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授業で使用する資料の一部</a:t>
            </a:r>
            <a:endParaRPr kumimoji="1" lang="ja-JP" altLang="en-US" sz="1200" dirty="0"/>
          </a:p>
        </p:txBody>
      </p:sp>
      <p:sp>
        <p:nvSpPr>
          <p:cNvPr id="7" name="雲形吹き出し 6"/>
          <p:cNvSpPr/>
          <p:nvPr/>
        </p:nvSpPr>
        <p:spPr>
          <a:xfrm>
            <a:off x="7073600" y="1006475"/>
            <a:ext cx="4804973" cy="2050272"/>
          </a:xfrm>
          <a:prstGeom prst="cloudCallout">
            <a:avLst>
              <a:gd name="adj1" fmla="val -62801"/>
              <a:gd name="adj2" fmla="val 434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県の特産品が地球温暖化の影響を受けている話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から、こどもたちの身の回りで地球温暖化の影響があることを伝えます。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32104" r="24313" b="24042"/>
          <a:stretch/>
        </p:blipFill>
        <p:spPr>
          <a:xfrm>
            <a:off x="301994" y="4534287"/>
            <a:ext cx="2948211" cy="178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雲形吹き出し 9"/>
          <p:cNvSpPr/>
          <p:nvPr/>
        </p:nvSpPr>
        <p:spPr>
          <a:xfrm>
            <a:off x="3399928" y="4965508"/>
            <a:ext cx="2331086" cy="1176991"/>
          </a:xfrm>
          <a:prstGeom prst="cloudCallout">
            <a:avLst>
              <a:gd name="adj1" fmla="val -63495"/>
              <a:gd name="adj2" fmla="val 265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モニターを使用して説明します。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663"/>
            <a:ext cx="1293337" cy="12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076" y="89081"/>
            <a:ext cx="6985958" cy="77356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脱炭素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の出前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授業について③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9" y="1164253"/>
            <a:ext cx="7785811" cy="4460621"/>
          </a:xfrm>
          <a:ln>
            <a:solidFill>
              <a:schemeClr val="tx1"/>
            </a:solidFill>
          </a:ln>
        </p:spPr>
      </p:pic>
      <p:sp>
        <p:nvSpPr>
          <p:cNvPr id="5" name="雲形吹き出し 4"/>
          <p:cNvSpPr/>
          <p:nvPr/>
        </p:nvSpPr>
        <p:spPr>
          <a:xfrm>
            <a:off x="9283407" y="534525"/>
            <a:ext cx="2345002" cy="1259455"/>
          </a:xfrm>
          <a:prstGeom prst="cloudCallout">
            <a:avLst>
              <a:gd name="adj1" fmla="val -56207"/>
              <a:gd name="adj2" fmla="val 557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授業の中盤でグループワークを実施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15" y="2052180"/>
            <a:ext cx="2544882" cy="190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 t="37279" r="29608" b="10692"/>
          <a:stretch/>
        </p:blipFill>
        <p:spPr>
          <a:xfrm>
            <a:off x="9425723" y="4283340"/>
            <a:ext cx="2468674" cy="191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正方形/長方形 8"/>
          <p:cNvSpPr/>
          <p:nvPr/>
        </p:nvSpPr>
        <p:spPr>
          <a:xfrm>
            <a:off x="9444495" y="6211331"/>
            <a:ext cx="2449902" cy="345056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写真：グループワークの</a:t>
            </a:r>
            <a:r>
              <a:rPr kumimoji="1" lang="ja-JP" altLang="en-US" sz="1000" dirty="0" smtClean="0"/>
              <a:t>様子</a:t>
            </a:r>
            <a:endParaRPr kumimoji="1" lang="en-US" altLang="ja-JP" sz="10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663"/>
            <a:ext cx="1293337" cy="1293337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920205" y="5723853"/>
            <a:ext cx="2522107" cy="345056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授業で使用する資料の一部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339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143" y="140839"/>
            <a:ext cx="7125419" cy="756309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脱炭素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の出前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授業について④</a:t>
            </a:r>
            <a:endParaRPr kumimoji="1" lang="ja-JP" altLang="en-US" sz="4000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0" y="1156323"/>
            <a:ext cx="7610983" cy="5188655"/>
          </a:xfrm>
        </p:spPr>
      </p:pic>
      <p:sp>
        <p:nvSpPr>
          <p:cNvPr id="6" name="雲形吹き出し 5"/>
          <p:cNvSpPr/>
          <p:nvPr/>
        </p:nvSpPr>
        <p:spPr>
          <a:xfrm>
            <a:off x="7763772" y="1098324"/>
            <a:ext cx="4149307" cy="1706622"/>
          </a:xfrm>
          <a:prstGeom prst="cloudCallout">
            <a:avLst>
              <a:gd name="adj1" fmla="val -46075"/>
              <a:gd name="adj2" fmla="val 495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グループワークでは、座標軸を用いて整理・分析をするワークシートを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います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39492" y="6314265"/>
            <a:ext cx="2458682" cy="2755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グループワークで使用するワークシート</a:t>
            </a:r>
            <a:endParaRPr kumimoji="1" lang="ja-JP" altLang="en-US" sz="900" dirty="0"/>
          </a:p>
        </p:txBody>
      </p:sp>
      <p:sp>
        <p:nvSpPr>
          <p:cNvPr id="9" name="正方形/長方形 8"/>
          <p:cNvSpPr/>
          <p:nvPr/>
        </p:nvSpPr>
        <p:spPr>
          <a:xfrm>
            <a:off x="8126083" y="5081085"/>
            <a:ext cx="3713672" cy="615916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写真：ワークシートにまとめる様子</a:t>
            </a:r>
            <a:endParaRPr kumimoji="1" lang="en-US" altLang="ja-JP" sz="1000" dirty="0" smtClean="0"/>
          </a:p>
          <a:p>
            <a:pPr algn="ctr"/>
            <a:r>
              <a:rPr kumimoji="1" lang="ja-JP" altLang="en-US" sz="900" dirty="0" smtClean="0"/>
              <a:t>（オリジナル「カーボンニュートラルきいちゃ</a:t>
            </a:r>
            <a:r>
              <a:rPr kumimoji="1" lang="ja-JP" altLang="en-US" sz="900" dirty="0" err="1" smtClean="0"/>
              <a:t>ん</a:t>
            </a:r>
            <a:r>
              <a:rPr kumimoji="1" lang="ja-JP" altLang="en-US" sz="900" dirty="0" smtClean="0"/>
              <a:t>」ふせん使用</a:t>
            </a:r>
            <a:r>
              <a:rPr kumimoji="1" lang="ja-JP" altLang="en-US" sz="1000" dirty="0" smtClean="0"/>
              <a:t>）</a:t>
            </a:r>
            <a:endParaRPr kumimoji="1" lang="en-US" altLang="ja-JP" sz="10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663"/>
            <a:ext cx="1293337" cy="12933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1173" r="5054" b="15367"/>
          <a:stretch/>
        </p:blipFill>
        <p:spPr>
          <a:xfrm>
            <a:off x="8395658" y="3223030"/>
            <a:ext cx="3077474" cy="181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143" y="247843"/>
            <a:ext cx="7119455" cy="756309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脱炭素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の出前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授業について⑤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69308" y="1683562"/>
            <a:ext cx="4661804" cy="40778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/>
              <a:t>＜</a:t>
            </a:r>
            <a:r>
              <a:rPr lang="ja-JP" altLang="en-US" sz="1400" dirty="0" smtClean="0"/>
              <a:t>主な実施校＞</a:t>
            </a:r>
            <a:endParaRPr lang="en-US" altLang="ja-JP" sz="1400" dirty="0" smtClean="0"/>
          </a:p>
          <a:p>
            <a:r>
              <a:rPr lang="ja-JP" altLang="en-US" sz="1400" dirty="0" smtClean="0"/>
              <a:t>　令和６年２月　和歌山市立中之島小学校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　　　　　　　　岩出市立中央小学校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　　　　　３月　岩出市立山崎北小学校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　　　　　５月　有田川町立石垣小学校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　　　　　　　　和歌山市立山口小学校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　　　　　６月　和歌山市立雑賀小学校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　　　　　　　　和歌山市立楠見小学校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　　　　　７月　有田市立箕島小学校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　　　　　　　　白浜町立日置中学校・日置小学校・　　　</a:t>
            </a:r>
            <a:endParaRPr kumimoji="1"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　</a:t>
            </a:r>
            <a:r>
              <a:rPr kumimoji="1" lang="ja-JP" altLang="en-US" sz="1400" dirty="0" smtClean="0"/>
              <a:t>安宅小学校（中高の交流授業）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　　　　　</a:t>
            </a:r>
            <a:r>
              <a:rPr lang="en-US" altLang="ja-JP" sz="1400" dirty="0" smtClean="0"/>
              <a:t>10</a:t>
            </a:r>
            <a:r>
              <a:rPr lang="ja-JP" altLang="en-US" sz="1400" dirty="0" smtClean="0"/>
              <a:t>月　岩出市立山崎小学校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　　　　　</a:t>
            </a:r>
            <a:r>
              <a:rPr kumimoji="1" lang="en-US" altLang="ja-JP" sz="1400" dirty="0" smtClean="0"/>
              <a:t>11</a:t>
            </a:r>
            <a:r>
              <a:rPr kumimoji="1" lang="ja-JP" altLang="en-US" sz="1400" dirty="0" smtClean="0"/>
              <a:t>月　岩出市立中央小学校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　　　　　　　　白浜町立白浜第一小学校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　　　　　　　　和歌山県立古佐田丘中学校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　令和７年２月</a:t>
            </a:r>
            <a:r>
              <a:rPr lang="ja-JP" altLang="en-US" sz="1400" dirty="0" smtClean="0"/>
              <a:t>　海南市立加茂川小学校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　　　　　　　　岩出市立山崎北小学校</a:t>
            </a:r>
            <a:endParaRPr kumimoji="1" lang="ja-JP" altLang="en-US" sz="1400" dirty="0"/>
          </a:p>
        </p:txBody>
      </p:sp>
      <p:sp>
        <p:nvSpPr>
          <p:cNvPr id="7" name="雲形吹き出し 6"/>
          <p:cNvSpPr/>
          <p:nvPr/>
        </p:nvSpPr>
        <p:spPr>
          <a:xfrm>
            <a:off x="4069068" y="4874374"/>
            <a:ext cx="4678117" cy="1135819"/>
          </a:xfrm>
          <a:prstGeom prst="cloudCallout">
            <a:avLst>
              <a:gd name="adj1" fmla="val -48389"/>
              <a:gd name="adj2" fmla="val -364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森林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体験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の学習後、光合成のしくみを知ったうえで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実施。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4405871" y="1434731"/>
            <a:ext cx="3035791" cy="843557"/>
          </a:xfrm>
          <a:prstGeom prst="cloudCallout">
            <a:avLst>
              <a:gd name="adj1" fmla="val -56295"/>
              <a:gd name="adj2" fmla="val 1077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総合でＳＤＧｓの授業を行い、まとめで実施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4831112" y="2606293"/>
            <a:ext cx="3286665" cy="1345350"/>
          </a:xfrm>
          <a:prstGeom prst="cloudCallout">
            <a:avLst>
              <a:gd name="adj1" fmla="val -53793"/>
              <a:gd name="adj2" fmla="val 442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校内全体で環境教育を積極的に実践、その内容を踏まえて実施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t="29733" r="16744" b="17031"/>
          <a:stretch/>
        </p:blipFill>
        <p:spPr>
          <a:xfrm>
            <a:off x="8646399" y="2719823"/>
            <a:ext cx="3201072" cy="191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正方形/長方形 12"/>
          <p:cNvSpPr/>
          <p:nvPr/>
        </p:nvSpPr>
        <p:spPr>
          <a:xfrm>
            <a:off x="8834389" y="4701846"/>
            <a:ext cx="2825093" cy="345056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写真：きいちゃ</a:t>
            </a:r>
            <a:r>
              <a:rPr kumimoji="1" lang="ja-JP" altLang="en-US" sz="1000" dirty="0" err="1" smtClean="0"/>
              <a:t>んも</a:t>
            </a:r>
            <a:r>
              <a:rPr kumimoji="1" lang="ja-JP" altLang="en-US" sz="1000" dirty="0" smtClean="0"/>
              <a:t>一緒にグループワーク</a:t>
            </a:r>
            <a:endParaRPr kumimoji="1" lang="en-US" altLang="ja-JP" sz="10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441662" y="268448"/>
            <a:ext cx="4067299" cy="945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総合、理科、社会、家庭科の教科につなげて実施されています。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663"/>
            <a:ext cx="1293337" cy="12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098" y="920211"/>
            <a:ext cx="11885762" cy="5006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児童の感想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・本日の授業は、地球温暖化について考える良い機会となった。一番印　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象に残った付箋に書き出す時間はとても楽しかった。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・電気を作っているときも、水を出しているときも、二酸化炭素が出て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いることが分かった。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・〇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クイズが難しくて、分かりやすかった。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・未来の日本の社会に関わっていることなので、問題にしないといけな　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いと思った。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・「二酸化炭素自体が悪いわけではない」ということが印象に残った。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・僕たちの行動で変わるのを深く感じた。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96329" y="0"/>
            <a:ext cx="7029090" cy="9202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脱炭素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の出前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授業について⑥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917"/>
            <a:ext cx="1268083" cy="12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5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329" y="1101366"/>
            <a:ext cx="11885762" cy="5006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先生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の感想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・こどもたちと環境について考える良い機会となった。水素自動車もみ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ことができて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良かった。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・グループワークがとて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も有効だと思った。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・環境に関することは、私たちの生活に繋がることだと思う。貴重な学　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習機会となった。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・学校では深く教える時間がないので、今回のように深く知れる機会は　　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こどもたちにとって、貴重な時間になった。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96329" y="0"/>
            <a:ext cx="7201618" cy="9202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脱炭素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の出前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授業について⑦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917"/>
            <a:ext cx="1268083" cy="12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675</Words>
  <Application>Microsoft Office PowerPoint</Application>
  <PresentationFormat>ワイド画面</PresentationFormat>
  <Paragraphs>67</Paragraphs>
  <Slides>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HG丸ｺﾞｼｯｸM-PRO</vt:lpstr>
      <vt:lpstr>游ゴシック</vt:lpstr>
      <vt:lpstr>游ゴシック Light</vt:lpstr>
      <vt:lpstr>Arial</vt:lpstr>
      <vt:lpstr>Office テーマ</vt:lpstr>
      <vt:lpstr>脱炭素の出前授業について①</vt:lpstr>
      <vt:lpstr>脱炭素の出前授業について②</vt:lpstr>
      <vt:lpstr>脱炭素の出前授業について③</vt:lpstr>
      <vt:lpstr>脱炭素の出前授業について④</vt:lpstr>
      <vt:lpstr>脱炭素の出前授業について⑤</vt:lpstr>
      <vt:lpstr>脱炭素の出前授業について⑥</vt:lpstr>
      <vt:lpstr>脱炭素の出前授業について⑦</vt:lpstr>
    </vt:vector>
  </TitlesOfParts>
  <Company>Wakayama Prefecture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和歌山県の特産物であるみかんでも・・・</dc:title>
  <dc:creator>394327</dc:creator>
  <cp:lastModifiedBy>394327</cp:lastModifiedBy>
  <cp:revision>93</cp:revision>
  <dcterms:created xsi:type="dcterms:W3CDTF">2025-01-24T02:16:11Z</dcterms:created>
  <dcterms:modified xsi:type="dcterms:W3CDTF">2025-02-21T01:21:29Z</dcterms:modified>
</cp:coreProperties>
</file>