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03" autoAdjust="0"/>
    <p:restoredTop sz="85610" autoAdjust="0"/>
  </p:normalViewPr>
  <p:slideViewPr>
    <p:cSldViewPr snapToGrid="0">
      <p:cViewPr varScale="1">
        <p:scale>
          <a:sx n="63" d="100"/>
          <a:sy n="63" d="100"/>
        </p:scale>
        <p:origin x="25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FAE44-639E-4083-A2EF-2DEEC14285BF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48E06-10F4-4326-9965-258126F4B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90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48E06-10F4-4326-9965-258126F4BF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171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48E06-10F4-4326-9965-258126F4BF2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92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1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8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07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2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69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67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84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8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8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57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3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20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1"/>
            </a:lvl2pPr>
            <a:lvl3pPr marL="914446" indent="0">
              <a:buNone/>
              <a:defRPr sz="1200"/>
            </a:lvl3pPr>
            <a:lvl4pPr marL="1371669" indent="0">
              <a:buNone/>
              <a:defRPr sz="1001"/>
            </a:lvl4pPr>
            <a:lvl5pPr marL="1828891" indent="0">
              <a:buNone/>
              <a:defRPr sz="1001"/>
            </a:lvl5pPr>
            <a:lvl6pPr marL="2286114" indent="0">
              <a:buNone/>
              <a:defRPr sz="1001"/>
            </a:lvl6pPr>
            <a:lvl7pPr marL="2743338" indent="0">
              <a:buNone/>
              <a:defRPr sz="1001"/>
            </a:lvl7pPr>
            <a:lvl8pPr marL="3200560" indent="0">
              <a:buNone/>
              <a:defRPr sz="1001"/>
            </a:lvl8pPr>
            <a:lvl9pPr marL="3657783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12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8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1"/>
            </a:lvl2pPr>
            <a:lvl3pPr marL="914446" indent="0">
              <a:buNone/>
              <a:defRPr sz="1200"/>
            </a:lvl3pPr>
            <a:lvl4pPr marL="1371669" indent="0">
              <a:buNone/>
              <a:defRPr sz="1001"/>
            </a:lvl4pPr>
            <a:lvl5pPr marL="1828891" indent="0">
              <a:buNone/>
              <a:defRPr sz="1001"/>
            </a:lvl5pPr>
            <a:lvl6pPr marL="2286114" indent="0">
              <a:buNone/>
              <a:defRPr sz="1001"/>
            </a:lvl6pPr>
            <a:lvl7pPr marL="2743338" indent="0">
              <a:buNone/>
              <a:defRPr sz="1001"/>
            </a:lvl7pPr>
            <a:lvl8pPr marL="3200560" indent="0">
              <a:buNone/>
              <a:defRPr sz="1001"/>
            </a:lvl8pPr>
            <a:lvl9pPr marL="3657783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93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BE87-B663-42C8-9D61-EEA2BD8C3412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8B40-E043-43FA-8278-3A78886275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5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5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5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8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/>
          <p:cNvSpPr/>
          <p:nvPr/>
        </p:nvSpPr>
        <p:spPr>
          <a:xfrm>
            <a:off x="0" y="671772"/>
            <a:ext cx="12192000" cy="124743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5814" y="66232"/>
            <a:ext cx="12192000" cy="49050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ja-JP" altLang="en-US" sz="3200" b="1" dirty="0"/>
              <a:t>地域づくりアドバイザー派遣制度の活用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1410908" y="1037535"/>
            <a:ext cx="10638314" cy="562553"/>
          </a:xfrm>
        </p:spPr>
        <p:txBody>
          <a:bodyPr>
            <a:noAutofit/>
          </a:bodyPr>
          <a:lstStyle/>
          <a:p>
            <a:r>
              <a:rPr lang="ja-JP" altLang="en-US" sz="1600" b="0" dirty="0"/>
              <a:t>アドバイザーを派遣することにより、地域の特性</a:t>
            </a:r>
            <a:r>
              <a:rPr lang="ja-JP" altLang="en-US" sz="1600" b="0" dirty="0" smtClean="0"/>
              <a:t>を活かした</a:t>
            </a:r>
            <a:r>
              <a:rPr lang="ja-JP" altLang="en-US" sz="1600" b="0" dirty="0"/>
              <a:t>主体的・創造的な地域づくり活動を支援し、地域の活性化に資する</a:t>
            </a:r>
            <a:endParaRPr lang="en-US" altLang="ja-JP" sz="1600" b="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9393" y="3130615"/>
            <a:ext cx="156085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目立った観光資源はないけれど、小さな観光資源や未利用の資源はある。なんとか地域活性化につなげられないだろうか。</a:t>
            </a:r>
            <a:endParaRPr lang="en-US" altLang="ja-JP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10908" y="1600090"/>
            <a:ext cx="6919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地域づくり会議、地域づくりネットワーク和歌山県協議会会員</a:t>
            </a:r>
            <a:endParaRPr lang="en-US" altLang="ja-JP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27352" y="4446579"/>
            <a:ext cx="164413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修学旅行誘致のための担当教員へのオンライン事前視察や、生徒向けのオンライン事前学習などをやってみよう。</a:t>
            </a:r>
            <a:endParaRPr lang="en-US" altLang="ja-JP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86508" y="3130618"/>
            <a:ext cx="161730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耕作は初めてなので、専門的な知識が欲しい。</a:t>
            </a:r>
            <a:endParaRPr lang="en-US" altLang="ja-JP" sz="1200" dirty="0"/>
          </a:p>
          <a:p>
            <a:r>
              <a:rPr lang="ja-JP" altLang="en-US" sz="1200" dirty="0"/>
              <a:t>効果的な集客方法を知りたい。</a:t>
            </a:r>
            <a:endParaRPr lang="en-US" altLang="ja-JP" sz="12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8295" y="1507180"/>
            <a:ext cx="1012825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派遣対象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10908" y="729607"/>
            <a:ext cx="10638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地域の特性を活かした主体的・創造的な地域づくり活動に対してアドバイザーを派遣する</a:t>
            </a:r>
            <a:endParaRPr lang="en-US" altLang="ja-JP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8295" y="1111472"/>
            <a:ext cx="1012825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目　　的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8295" y="715761"/>
            <a:ext cx="1012825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事業概要</a:t>
            </a:r>
          </a:p>
        </p:txBody>
      </p:sp>
      <p:sp>
        <p:nvSpPr>
          <p:cNvPr id="11" name="ホームベース 10"/>
          <p:cNvSpPr/>
          <p:nvPr/>
        </p:nvSpPr>
        <p:spPr>
          <a:xfrm>
            <a:off x="149467" y="2720666"/>
            <a:ext cx="1704896" cy="3292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/>
              <a:t>構想</a:t>
            </a:r>
          </a:p>
        </p:txBody>
      </p:sp>
      <p:sp>
        <p:nvSpPr>
          <p:cNvPr id="25" name="ホームベース 24"/>
          <p:cNvSpPr/>
          <p:nvPr/>
        </p:nvSpPr>
        <p:spPr>
          <a:xfrm>
            <a:off x="2035574" y="2736856"/>
            <a:ext cx="1751589" cy="31302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/>
              <a:t>企画</a:t>
            </a:r>
          </a:p>
        </p:txBody>
      </p:sp>
      <p:sp>
        <p:nvSpPr>
          <p:cNvPr id="26" name="ホームベース 25"/>
          <p:cNvSpPr/>
          <p:nvPr/>
        </p:nvSpPr>
        <p:spPr>
          <a:xfrm>
            <a:off x="3938520" y="2720663"/>
            <a:ext cx="1671150" cy="32922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/>
              <a:t>実行</a:t>
            </a:r>
          </a:p>
        </p:txBody>
      </p:sp>
      <p:sp>
        <p:nvSpPr>
          <p:cNvPr id="27" name="ホームベース 26"/>
          <p:cNvSpPr/>
          <p:nvPr/>
        </p:nvSpPr>
        <p:spPr>
          <a:xfrm>
            <a:off x="5761021" y="2733901"/>
            <a:ext cx="1604070" cy="31598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/>
              <a:t>拡大</a:t>
            </a:r>
            <a:endParaRPr lang="en-US" altLang="ja-JP" sz="180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49388" y="4446577"/>
            <a:ext cx="157075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魅力はいっぱいあるけれど、都市部から離れた地域なのでなかなか人に来てもらえない。どうすればいいんだろう。</a:t>
            </a:r>
            <a:endParaRPr lang="en-US" altLang="ja-JP" sz="1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718834" y="3130618"/>
            <a:ext cx="161948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遠方から来る参加者に対して、宿泊施設や食事のできる施設を整備したい。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69633" y="4444119"/>
            <a:ext cx="1611919" cy="861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まずはオンラインのスペシャリストを育成しよう。</a:t>
            </a:r>
            <a:endParaRPr lang="en-US" altLang="ja-JP" sz="1200" dirty="0"/>
          </a:p>
          <a:p>
            <a:endParaRPr lang="en-US" altLang="ja-JP" sz="140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67377" y="4437794"/>
            <a:ext cx="162374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より多くの団体に修学旅行地として選んでもらうために、他地域との差別化を図りたい。</a:t>
            </a:r>
            <a:endParaRPr lang="en-US" altLang="ja-JP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027352" y="3130618"/>
            <a:ext cx="164413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未利用地</a:t>
            </a:r>
            <a:r>
              <a:rPr lang="ja-JP" altLang="en-US" sz="1200" dirty="0"/>
              <a:t>に観光地となる農園をつくって、交流人口を増やしたい。何から始めたらいいんだろう。</a:t>
            </a:r>
            <a:endParaRPr lang="en-US" altLang="ja-JP" sz="1200" dirty="0"/>
          </a:p>
        </p:txBody>
      </p:sp>
      <p:sp>
        <p:nvSpPr>
          <p:cNvPr id="16" name="右矢印 15"/>
          <p:cNvSpPr/>
          <p:nvPr/>
        </p:nvSpPr>
        <p:spPr>
          <a:xfrm>
            <a:off x="1792788" y="3655425"/>
            <a:ext cx="223337" cy="23309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35" name="右矢印 34"/>
          <p:cNvSpPr/>
          <p:nvPr/>
        </p:nvSpPr>
        <p:spPr>
          <a:xfrm>
            <a:off x="3687892" y="3655425"/>
            <a:ext cx="223337" cy="23309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36" name="右矢印 35"/>
          <p:cNvSpPr/>
          <p:nvPr/>
        </p:nvSpPr>
        <p:spPr>
          <a:xfrm>
            <a:off x="5517523" y="3655425"/>
            <a:ext cx="223337" cy="23309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37" name="右矢印 36"/>
          <p:cNvSpPr/>
          <p:nvPr/>
        </p:nvSpPr>
        <p:spPr>
          <a:xfrm>
            <a:off x="1816611" y="4906032"/>
            <a:ext cx="223337" cy="23309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38" name="右矢印 37"/>
          <p:cNvSpPr/>
          <p:nvPr/>
        </p:nvSpPr>
        <p:spPr>
          <a:xfrm>
            <a:off x="5520279" y="4906032"/>
            <a:ext cx="223337" cy="23309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39" name="右矢印 38"/>
          <p:cNvSpPr/>
          <p:nvPr/>
        </p:nvSpPr>
        <p:spPr>
          <a:xfrm>
            <a:off x="3663171" y="4911304"/>
            <a:ext cx="223337" cy="23309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2099" y="2412886"/>
            <a:ext cx="7654148" cy="307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1" dirty="0"/>
              <a:t>各団体の</a:t>
            </a:r>
            <a:r>
              <a:rPr lang="ja-JP" altLang="en-US" sz="1401" dirty="0" smtClean="0"/>
              <a:t>活動状況に応じて、専門知識を持ったアドバイザーを派遣する。</a:t>
            </a:r>
            <a:endParaRPr lang="ja-JP" altLang="en-US" sz="1401" dirty="0"/>
          </a:p>
        </p:txBody>
      </p:sp>
      <p:sp>
        <p:nvSpPr>
          <p:cNvPr id="53" name="対角する 2 つの角を切り取った四角形 52"/>
          <p:cNvSpPr/>
          <p:nvPr/>
        </p:nvSpPr>
        <p:spPr>
          <a:xfrm>
            <a:off x="7635245" y="4771313"/>
            <a:ext cx="4413983" cy="18713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1" dirty="0"/>
              <a:t>・単発的なセミナーや講演会、ワークショップ等</a:t>
            </a:r>
            <a:endParaRPr lang="en-US" altLang="ja-JP" sz="1401" dirty="0"/>
          </a:p>
          <a:p>
            <a:r>
              <a:rPr lang="ja-JP" altLang="en-US" sz="1401" dirty="0"/>
              <a:t>・習慣的な行事や研修会等</a:t>
            </a:r>
            <a:endParaRPr lang="en-US" altLang="ja-JP" sz="1401" dirty="0"/>
          </a:p>
          <a:p>
            <a:r>
              <a:rPr lang="ja-JP" altLang="en-US" sz="1401" dirty="0"/>
              <a:t>・継続的に地域づくり活動を行う予定がないもの。</a:t>
            </a:r>
            <a:endParaRPr lang="en-US" altLang="ja-JP" sz="1401" dirty="0"/>
          </a:p>
          <a:p>
            <a:r>
              <a:rPr lang="ja-JP" altLang="en-US" sz="1401" dirty="0"/>
              <a:t>・申請団体が主体的に地域づくり活動を行わない</a:t>
            </a:r>
            <a:endParaRPr lang="en-US" altLang="ja-JP" sz="1401" dirty="0"/>
          </a:p>
          <a:p>
            <a:r>
              <a:rPr lang="ja-JP" altLang="en-US" sz="1401" dirty="0"/>
              <a:t>　もの。</a:t>
            </a:r>
            <a:endParaRPr lang="en-US" altLang="ja-JP" sz="1401" dirty="0"/>
          </a:p>
          <a:p>
            <a:r>
              <a:rPr lang="ja-JP" altLang="en-US" sz="1401" dirty="0"/>
              <a:t> 　例</a:t>
            </a:r>
            <a:r>
              <a:rPr lang="ja-JP" altLang="en-US" sz="1401" dirty="0" smtClean="0"/>
              <a:t>）構想</a:t>
            </a:r>
            <a:r>
              <a:rPr lang="ja-JP" altLang="en-US" sz="1401" dirty="0"/>
              <a:t>・</a:t>
            </a:r>
            <a:r>
              <a:rPr lang="ja-JP" altLang="en-US" sz="1401" dirty="0" smtClean="0"/>
              <a:t>企画を委託しているもの</a:t>
            </a:r>
          </a:p>
        </p:txBody>
      </p:sp>
      <p:sp>
        <p:nvSpPr>
          <p:cNvPr id="54" name="コンテンツ プレースホルダー 5"/>
          <p:cNvSpPr txBox="1">
            <a:spLocks/>
          </p:cNvSpPr>
          <p:nvPr/>
        </p:nvSpPr>
        <p:spPr>
          <a:xfrm>
            <a:off x="7643531" y="4429972"/>
            <a:ext cx="2756153" cy="29701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1" rIns="91440" bIns="4572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/>
              <a:t>派遣対象とならない事例</a:t>
            </a:r>
          </a:p>
        </p:txBody>
      </p:sp>
      <p:sp>
        <p:nvSpPr>
          <p:cNvPr id="55" name="コンテンツ プレースホルダー 5"/>
          <p:cNvSpPr txBox="1">
            <a:spLocks/>
          </p:cNvSpPr>
          <p:nvPr/>
        </p:nvSpPr>
        <p:spPr>
          <a:xfrm>
            <a:off x="7629649" y="2067615"/>
            <a:ext cx="2756153" cy="29701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1" rIns="91440" bIns="4572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dirty="0"/>
              <a:t>派遣対象となる団体例</a:t>
            </a:r>
          </a:p>
        </p:txBody>
      </p:sp>
      <p:sp>
        <p:nvSpPr>
          <p:cNvPr id="56" name="対角する 2 つの角を切り取った四角形 55"/>
          <p:cNvSpPr/>
          <p:nvPr/>
        </p:nvSpPr>
        <p:spPr>
          <a:xfrm>
            <a:off x="7616950" y="2409580"/>
            <a:ext cx="4432271" cy="18713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1" dirty="0"/>
              <a:t>・受入れ体制が整って</a:t>
            </a:r>
            <a:r>
              <a:rPr lang="ja-JP" altLang="en-US" sz="1401" dirty="0" smtClean="0"/>
              <a:t>いる。</a:t>
            </a:r>
            <a:endParaRPr lang="en-US" altLang="ja-JP" sz="1401" dirty="0"/>
          </a:p>
          <a:p>
            <a:r>
              <a:rPr lang="ja-JP" altLang="en-US" sz="1401" dirty="0"/>
              <a:t>・地域</a:t>
            </a:r>
            <a:r>
              <a:rPr lang="ja-JP" altLang="en-US" sz="1401" dirty="0" smtClean="0"/>
              <a:t>課題を</a:t>
            </a:r>
            <a:r>
              <a:rPr lang="ja-JP" altLang="en-US" sz="1401" dirty="0"/>
              <a:t>的確かつ具体的に把握</a:t>
            </a:r>
            <a:r>
              <a:rPr lang="ja-JP" altLang="en-US" sz="1401" dirty="0" smtClean="0"/>
              <a:t>し、その課題</a:t>
            </a:r>
            <a:endParaRPr lang="en-US" altLang="ja-JP" sz="1401" dirty="0" smtClean="0"/>
          </a:p>
          <a:p>
            <a:r>
              <a:rPr lang="ja-JP" altLang="en-US" sz="1401" dirty="0"/>
              <a:t>　</a:t>
            </a:r>
            <a:r>
              <a:rPr lang="ja-JP" altLang="en-US" sz="1401" dirty="0" smtClean="0"/>
              <a:t>解決に取り組もうとし</a:t>
            </a:r>
            <a:r>
              <a:rPr lang="ja-JP" altLang="en-US" sz="1401" dirty="0" smtClean="0"/>
              <a:t>て</a:t>
            </a:r>
            <a:r>
              <a:rPr lang="ja-JP" altLang="en-US" sz="1401" dirty="0" smtClean="0"/>
              <a:t>いる。</a:t>
            </a:r>
            <a:endParaRPr lang="en-US" altLang="ja-JP" sz="1401" dirty="0"/>
          </a:p>
          <a:p>
            <a:r>
              <a:rPr lang="ja-JP" altLang="en-US" sz="1401" dirty="0"/>
              <a:t>・地域の特性を活かした主体的・創造的な地域</a:t>
            </a:r>
            <a:endParaRPr lang="en-US" altLang="ja-JP" sz="1401" dirty="0"/>
          </a:p>
          <a:p>
            <a:r>
              <a:rPr lang="ja-JP" altLang="en-US" sz="1401" dirty="0"/>
              <a:t>　</a:t>
            </a:r>
            <a:r>
              <a:rPr lang="ja-JP" altLang="en-US" sz="1401" dirty="0" err="1"/>
              <a:t>づ</a:t>
            </a:r>
            <a:r>
              <a:rPr lang="ja-JP" altLang="en-US" sz="1401" dirty="0"/>
              <a:t>くり活動を進める意欲が</a:t>
            </a:r>
            <a:r>
              <a:rPr lang="ja-JP" altLang="en-US" sz="1401" dirty="0" smtClean="0"/>
              <a:t>ある。</a:t>
            </a:r>
            <a:endParaRPr lang="en-US" altLang="ja-JP" sz="1401" dirty="0"/>
          </a:p>
        </p:txBody>
      </p:sp>
      <p:sp>
        <p:nvSpPr>
          <p:cNvPr id="59" name="角丸四角形吹き出し 58"/>
          <p:cNvSpPr/>
          <p:nvPr/>
        </p:nvSpPr>
        <p:spPr>
          <a:xfrm>
            <a:off x="100227" y="5698617"/>
            <a:ext cx="1785358" cy="593778"/>
          </a:xfrm>
          <a:prstGeom prst="wedgeRoundRectCallout">
            <a:avLst>
              <a:gd name="adj1" fmla="val -30716"/>
              <a:gd name="adj2" fmla="val 591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dirty="0"/>
              <a:t>・他地域の事例紹介</a:t>
            </a:r>
            <a:endParaRPr lang="en-US" altLang="ja-JP" sz="1050" dirty="0"/>
          </a:p>
          <a:p>
            <a:r>
              <a:rPr lang="ja-JP" altLang="en-US" sz="1050" dirty="0"/>
              <a:t>・地域資源の掘起こし</a:t>
            </a:r>
            <a:endParaRPr lang="en-US" altLang="ja-JP" sz="1050" dirty="0"/>
          </a:p>
          <a:p>
            <a:r>
              <a:rPr lang="ja-JP" altLang="en-US" sz="1050" dirty="0"/>
              <a:t>・交流人口とは</a:t>
            </a:r>
          </a:p>
        </p:txBody>
      </p:sp>
      <p:sp>
        <p:nvSpPr>
          <p:cNvPr id="62" name="角丸四角形吹き出し 61"/>
          <p:cNvSpPr/>
          <p:nvPr/>
        </p:nvSpPr>
        <p:spPr>
          <a:xfrm>
            <a:off x="1986490" y="5700230"/>
            <a:ext cx="1785358" cy="588562"/>
          </a:xfrm>
          <a:prstGeom prst="wedgeRoundRectCallout">
            <a:avLst>
              <a:gd name="adj1" fmla="val -30716"/>
              <a:gd name="adj2" fmla="val 591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dirty="0"/>
              <a:t>・実行プランの作成補助</a:t>
            </a:r>
            <a:endParaRPr lang="en-US" altLang="ja-JP" sz="1050" dirty="0"/>
          </a:p>
          <a:p>
            <a:r>
              <a:rPr lang="ja-JP" altLang="en-US" sz="1050" dirty="0"/>
              <a:t>・体制の構築指導</a:t>
            </a:r>
            <a:endParaRPr lang="en-US" altLang="ja-JP" sz="1200" dirty="0"/>
          </a:p>
        </p:txBody>
      </p:sp>
      <p:sp>
        <p:nvSpPr>
          <p:cNvPr id="63" name="角丸四角形吹き出し 62"/>
          <p:cNvSpPr/>
          <p:nvPr/>
        </p:nvSpPr>
        <p:spPr>
          <a:xfrm>
            <a:off x="3861466" y="5700226"/>
            <a:ext cx="1781701" cy="603488"/>
          </a:xfrm>
          <a:prstGeom prst="wedgeRoundRectCallout">
            <a:avLst>
              <a:gd name="adj1" fmla="val -30716"/>
              <a:gd name="adj2" fmla="val 591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dirty="0"/>
              <a:t>・スキルアップ研修</a:t>
            </a:r>
            <a:endParaRPr lang="en-US" altLang="ja-JP" sz="1050" dirty="0"/>
          </a:p>
          <a:p>
            <a:r>
              <a:rPr lang="ja-JP" altLang="en-US" sz="1050" dirty="0"/>
              <a:t>・人材確保方法について</a:t>
            </a:r>
            <a:endParaRPr lang="en-US" altLang="ja-JP" sz="1050" dirty="0"/>
          </a:p>
          <a:p>
            <a:r>
              <a:rPr lang="ja-JP" altLang="en-US" sz="1050" dirty="0"/>
              <a:t>・実行プランの見直し</a:t>
            </a:r>
            <a:endParaRPr lang="en-US" altLang="ja-JP" sz="1050" dirty="0"/>
          </a:p>
        </p:txBody>
      </p:sp>
      <p:sp>
        <p:nvSpPr>
          <p:cNvPr id="64" name="角丸四角形吹き出し 63"/>
          <p:cNvSpPr/>
          <p:nvPr/>
        </p:nvSpPr>
        <p:spPr>
          <a:xfrm>
            <a:off x="5737384" y="5688243"/>
            <a:ext cx="1785358" cy="585979"/>
          </a:xfrm>
          <a:prstGeom prst="wedgeRoundRectCallout">
            <a:avLst>
              <a:gd name="adj1" fmla="val -30716"/>
              <a:gd name="adj2" fmla="val 591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dirty="0"/>
              <a:t>・広告、</a:t>
            </a:r>
            <a:r>
              <a:rPr lang="en-US" altLang="ja-JP" sz="1050" dirty="0"/>
              <a:t>PR</a:t>
            </a:r>
            <a:r>
              <a:rPr lang="ja-JP" altLang="en-US" sz="1050" dirty="0"/>
              <a:t>方法伝授</a:t>
            </a:r>
            <a:endParaRPr lang="en-US" altLang="ja-JP" sz="1050" dirty="0"/>
          </a:p>
          <a:p>
            <a:r>
              <a:rPr lang="ja-JP" altLang="en-US" sz="1050" dirty="0"/>
              <a:t>・活動資金確保方法に</a:t>
            </a:r>
            <a:r>
              <a:rPr lang="ja-JP" altLang="en-US" sz="1050" dirty="0" err="1"/>
              <a:t>つ</a:t>
            </a:r>
            <a:endParaRPr lang="en-US" altLang="ja-JP" sz="1050" dirty="0"/>
          </a:p>
          <a:p>
            <a:r>
              <a:rPr lang="ja-JP" altLang="en-US" sz="1050" dirty="0"/>
              <a:t>　いて</a:t>
            </a:r>
            <a:endParaRPr lang="en-US" altLang="ja-JP" sz="1050" dirty="0"/>
          </a:p>
        </p:txBody>
      </p:sp>
      <p:pic>
        <p:nvPicPr>
          <p:cNvPr id="66" name="コンテンツ プレースホルダー 65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68" y="6292390"/>
            <a:ext cx="537695" cy="537695"/>
          </a:xfr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41" y="6264036"/>
            <a:ext cx="557129" cy="557129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153" y="6262238"/>
            <a:ext cx="555033" cy="555033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027" y="6288794"/>
            <a:ext cx="514985" cy="514985"/>
          </a:xfrm>
          <a:prstGeom prst="rect">
            <a:avLst/>
          </a:prstGeom>
        </p:spPr>
      </p:pic>
      <p:sp>
        <p:nvSpPr>
          <p:cNvPr id="71" name="正方形/長方形 70"/>
          <p:cNvSpPr/>
          <p:nvPr/>
        </p:nvSpPr>
        <p:spPr>
          <a:xfrm>
            <a:off x="-1" y="2132016"/>
            <a:ext cx="7561943" cy="4683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801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320453" y="2058545"/>
            <a:ext cx="2756153" cy="297014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dirty="0"/>
              <a:t>アドバイザー派遣イメージ</a:t>
            </a:r>
          </a:p>
        </p:txBody>
      </p:sp>
      <p:sp>
        <p:nvSpPr>
          <p:cNvPr id="72" name="六角形 71"/>
          <p:cNvSpPr/>
          <p:nvPr/>
        </p:nvSpPr>
        <p:spPr>
          <a:xfrm>
            <a:off x="26980" y="2984434"/>
            <a:ext cx="293473" cy="239286"/>
          </a:xfrm>
          <a:prstGeom prst="hexag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10323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246" y="58365"/>
            <a:ext cx="12192000" cy="5207823"/>
          </a:xfrm>
        </p:spPr>
      </p:pic>
      <p:sp>
        <p:nvSpPr>
          <p:cNvPr id="8" name="テキスト ボックス 7"/>
          <p:cNvSpPr txBox="1"/>
          <p:nvPr/>
        </p:nvSpPr>
        <p:spPr>
          <a:xfrm>
            <a:off x="1402078" y="3961562"/>
            <a:ext cx="1918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無関心・興味はあるが行動はしていない</a:t>
            </a:r>
            <a:endParaRPr kumimoji="1" lang="en-US" altLang="ja-JP" sz="16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20413" y="3678175"/>
            <a:ext cx="1703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有志者で不定期に地域づくり活動をしている</a:t>
            </a:r>
            <a:endParaRPr kumimoji="1" lang="en-US" altLang="ja-JP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02553" y="3266634"/>
            <a:ext cx="1699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協議会等をつくり、定期的に地域づくり活動をしている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46592" y="2893344"/>
            <a:ext cx="1569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市町村や振興局と連携し、地域づくり活動をしている</a:t>
            </a:r>
            <a:endParaRPr lang="en-US" altLang="ja-JP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53494" y="2527970"/>
            <a:ext cx="1569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わがまち元気プロジェクトなど、県の事業を活用している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5057772" y="2186112"/>
            <a:ext cx="3703320" cy="268941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5" name="下矢印 24"/>
          <p:cNvSpPr/>
          <p:nvPr/>
        </p:nvSpPr>
        <p:spPr>
          <a:xfrm rot="10800000">
            <a:off x="6668451" y="5083148"/>
            <a:ext cx="731520" cy="320040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54680" y="5647616"/>
            <a:ext cx="9921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アドバイザーを派遣することにより</a:t>
            </a:r>
            <a:r>
              <a:rPr lang="ja-JP" altLang="en-US" b="1" dirty="0" smtClean="0"/>
              <a:t>、地域づくり活動のステップアップを目指す</a:t>
            </a:r>
            <a:endParaRPr lang="en-US" altLang="ja-JP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6725" y="459914"/>
            <a:ext cx="5810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地域づくりアドバイザー派遣事業が目指すところ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319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500</Words>
  <Application>Microsoft Office PowerPoint</Application>
  <PresentationFormat>ワイド画面</PresentationFormat>
  <Paragraphs>56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地域づくりアドバイザー派遣制度の活用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地域づくりアドバイザー派遣制度の活用</dc:title>
  <dc:creator>140040</dc:creator>
  <cp:lastModifiedBy>140040</cp:lastModifiedBy>
  <cp:revision>60</cp:revision>
  <cp:lastPrinted>2021-02-04T07:14:40Z</cp:lastPrinted>
  <dcterms:created xsi:type="dcterms:W3CDTF">2021-01-20T08:27:44Z</dcterms:created>
  <dcterms:modified xsi:type="dcterms:W3CDTF">2021-03-31T05:38:11Z</dcterms:modified>
</cp:coreProperties>
</file>