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270" r:id="rId2"/>
    <p:sldId id="300" r:id="rId3"/>
    <p:sldId id="271" r:id="rId4"/>
    <p:sldId id="286" r:id="rId5"/>
    <p:sldId id="302" r:id="rId6"/>
    <p:sldId id="281" r:id="rId7"/>
    <p:sldId id="292" r:id="rId8"/>
    <p:sldId id="289" r:id="rId9"/>
    <p:sldId id="290" r:id="rId10"/>
    <p:sldId id="308" r:id="rId11"/>
    <p:sldId id="309" r:id="rId12"/>
    <p:sldId id="298" r:id="rId13"/>
    <p:sldId id="291" r:id="rId14"/>
    <p:sldId id="269" r:id="rId15"/>
    <p:sldId id="304" r:id="rId16"/>
    <p:sldId id="282" r:id="rId17"/>
    <p:sldId id="306" r:id="rId18"/>
    <p:sldId id="307" r:id="rId19"/>
    <p:sldId id="278" r:id="rId20"/>
    <p:sldId id="295" r:id="rId21"/>
    <p:sldId id="296" r:id="rId22"/>
    <p:sldId id="294" r:id="rId23"/>
    <p:sldId id="293" r:id="rId24"/>
  </p:sldIdLst>
  <p:sldSz cx="9144000" cy="6858000" type="screen4x3"/>
  <p:notesSz cx="7104063" cy="102346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CC"/>
    <a:srgbClr val="FF0000"/>
    <a:srgbClr val="FF3300"/>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15" autoAdjust="0"/>
    <p:restoredTop sz="65029" autoAdjust="0"/>
  </p:normalViewPr>
  <p:slideViewPr>
    <p:cSldViewPr>
      <p:cViewPr varScale="1">
        <p:scale>
          <a:sx n="45" d="100"/>
          <a:sy n="45" d="100"/>
        </p:scale>
        <p:origin x="-2088"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079042" cy="512143"/>
          </a:xfrm>
          <a:prstGeom prst="rect">
            <a:avLst/>
          </a:prstGeom>
        </p:spPr>
        <p:txBody>
          <a:bodyPr vert="horz" lIns="95491" tIns="47745" rIns="95491" bIns="47745" rtlCol="0"/>
          <a:lstStyle>
            <a:lvl1pPr algn="l">
              <a:defRPr sz="1300"/>
            </a:lvl1pPr>
          </a:lstStyle>
          <a:p>
            <a:endParaRPr kumimoji="1" lang="ja-JP" altLang="en-US"/>
          </a:p>
        </p:txBody>
      </p:sp>
      <p:sp>
        <p:nvSpPr>
          <p:cNvPr id="3" name="日付プレースホルダー 2"/>
          <p:cNvSpPr>
            <a:spLocks noGrp="1"/>
          </p:cNvSpPr>
          <p:nvPr>
            <p:ph type="dt" sz="quarter" idx="1"/>
          </p:nvPr>
        </p:nvSpPr>
        <p:spPr>
          <a:xfrm>
            <a:off x="4023348" y="0"/>
            <a:ext cx="3079040" cy="512143"/>
          </a:xfrm>
          <a:prstGeom prst="rect">
            <a:avLst/>
          </a:prstGeom>
        </p:spPr>
        <p:txBody>
          <a:bodyPr vert="horz" lIns="95491" tIns="47745" rIns="95491" bIns="47745" rtlCol="0"/>
          <a:lstStyle>
            <a:lvl1pPr algn="r">
              <a:defRPr sz="1300"/>
            </a:lvl1pPr>
          </a:lstStyle>
          <a:p>
            <a:fld id="{03F74F13-6F50-4061-9EB0-485CBBC62DFD}" type="datetimeFigureOut">
              <a:rPr kumimoji="1" lang="ja-JP" altLang="en-US" smtClean="0"/>
              <a:t>2018/6/21</a:t>
            </a:fld>
            <a:endParaRPr kumimoji="1" lang="ja-JP" altLang="en-US"/>
          </a:p>
        </p:txBody>
      </p:sp>
      <p:sp>
        <p:nvSpPr>
          <p:cNvPr id="4" name="フッター プレースホルダー 3"/>
          <p:cNvSpPr>
            <a:spLocks noGrp="1"/>
          </p:cNvSpPr>
          <p:nvPr>
            <p:ph type="ftr" sz="quarter" idx="2"/>
          </p:nvPr>
        </p:nvSpPr>
        <p:spPr>
          <a:xfrm>
            <a:off x="0" y="9720824"/>
            <a:ext cx="3079042" cy="512142"/>
          </a:xfrm>
          <a:prstGeom prst="rect">
            <a:avLst/>
          </a:prstGeom>
        </p:spPr>
        <p:txBody>
          <a:bodyPr vert="horz" lIns="95491" tIns="47745" rIns="95491" bIns="47745" rtlCol="0" anchor="b"/>
          <a:lstStyle>
            <a:lvl1pPr algn="l">
              <a:defRPr sz="1300"/>
            </a:lvl1pPr>
          </a:lstStyle>
          <a:p>
            <a:endParaRPr kumimoji="1" lang="ja-JP" altLang="en-US"/>
          </a:p>
        </p:txBody>
      </p:sp>
      <p:sp>
        <p:nvSpPr>
          <p:cNvPr id="5" name="スライド番号プレースホルダー 4"/>
          <p:cNvSpPr>
            <a:spLocks noGrp="1"/>
          </p:cNvSpPr>
          <p:nvPr>
            <p:ph type="sldNum" sz="quarter" idx="3"/>
          </p:nvPr>
        </p:nvSpPr>
        <p:spPr>
          <a:xfrm>
            <a:off x="4023348" y="9720824"/>
            <a:ext cx="3079040" cy="512142"/>
          </a:xfrm>
          <a:prstGeom prst="rect">
            <a:avLst/>
          </a:prstGeom>
        </p:spPr>
        <p:txBody>
          <a:bodyPr vert="horz" lIns="95491" tIns="47745" rIns="95491" bIns="47745" rtlCol="0" anchor="b"/>
          <a:lstStyle>
            <a:lvl1pPr algn="r">
              <a:defRPr sz="1300"/>
            </a:lvl1pPr>
          </a:lstStyle>
          <a:p>
            <a:fld id="{099FE9A8-D919-4F1E-A98A-92ECD7B8EA96}" type="slidenum">
              <a:rPr kumimoji="1" lang="ja-JP" altLang="en-US" smtClean="0"/>
              <a:t>‹#›</a:t>
            </a:fld>
            <a:endParaRPr kumimoji="1" lang="ja-JP" altLang="en-US"/>
          </a:p>
        </p:txBody>
      </p:sp>
    </p:spTree>
    <p:extLst>
      <p:ext uri="{BB962C8B-B14F-4D97-AF65-F5344CB8AC3E}">
        <p14:creationId xmlns:p14="http://schemas.microsoft.com/office/powerpoint/2010/main" val="23131310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078428" cy="511731"/>
          </a:xfrm>
          <a:prstGeom prst="rect">
            <a:avLst/>
          </a:prstGeom>
        </p:spPr>
        <p:txBody>
          <a:bodyPr vert="horz" lIns="95491" tIns="47745" rIns="95491" bIns="47745" rtlCol="0"/>
          <a:lstStyle>
            <a:lvl1pPr algn="l">
              <a:defRPr sz="1300"/>
            </a:lvl1pPr>
          </a:lstStyle>
          <a:p>
            <a:endParaRPr kumimoji="1" lang="ja-JP" altLang="en-US"/>
          </a:p>
        </p:txBody>
      </p:sp>
      <p:sp>
        <p:nvSpPr>
          <p:cNvPr id="3" name="日付プレースホルダー 2"/>
          <p:cNvSpPr>
            <a:spLocks noGrp="1"/>
          </p:cNvSpPr>
          <p:nvPr>
            <p:ph type="dt" idx="1"/>
          </p:nvPr>
        </p:nvSpPr>
        <p:spPr>
          <a:xfrm>
            <a:off x="4023991" y="0"/>
            <a:ext cx="3078428" cy="511731"/>
          </a:xfrm>
          <a:prstGeom prst="rect">
            <a:avLst/>
          </a:prstGeom>
        </p:spPr>
        <p:txBody>
          <a:bodyPr vert="horz" lIns="95491" tIns="47745" rIns="95491" bIns="47745" rtlCol="0"/>
          <a:lstStyle>
            <a:lvl1pPr algn="r">
              <a:defRPr sz="1300"/>
            </a:lvl1pPr>
          </a:lstStyle>
          <a:p>
            <a:fld id="{0BFE7CA2-2960-4E71-9AEE-18ED4D032D14}" type="datetimeFigureOut">
              <a:rPr kumimoji="1" lang="ja-JP" altLang="en-US" smtClean="0"/>
              <a:t>2018/6/21</a:t>
            </a:fld>
            <a:endParaRPr kumimoji="1" lang="ja-JP" altLang="en-US"/>
          </a:p>
        </p:txBody>
      </p:sp>
      <p:sp>
        <p:nvSpPr>
          <p:cNvPr id="4" name="スライド イメージ プレースホルダー 3"/>
          <p:cNvSpPr>
            <a:spLocks noGrp="1" noRot="1" noChangeAspect="1"/>
          </p:cNvSpPr>
          <p:nvPr>
            <p:ph type="sldImg" idx="2"/>
          </p:nvPr>
        </p:nvSpPr>
        <p:spPr>
          <a:xfrm>
            <a:off x="992188" y="766763"/>
            <a:ext cx="5119687" cy="3838575"/>
          </a:xfrm>
          <a:prstGeom prst="rect">
            <a:avLst/>
          </a:prstGeom>
          <a:noFill/>
          <a:ln w="12700">
            <a:solidFill>
              <a:prstClr val="black"/>
            </a:solidFill>
          </a:ln>
        </p:spPr>
        <p:txBody>
          <a:bodyPr vert="horz" lIns="95491" tIns="47745" rIns="95491" bIns="47745" rtlCol="0" anchor="ctr"/>
          <a:lstStyle/>
          <a:p>
            <a:endParaRPr lang="ja-JP" altLang="en-US"/>
          </a:p>
        </p:txBody>
      </p:sp>
      <p:sp>
        <p:nvSpPr>
          <p:cNvPr id="5" name="ノート プレースホルダー 4"/>
          <p:cNvSpPr>
            <a:spLocks noGrp="1"/>
          </p:cNvSpPr>
          <p:nvPr>
            <p:ph type="body" sz="quarter" idx="3"/>
          </p:nvPr>
        </p:nvSpPr>
        <p:spPr>
          <a:xfrm>
            <a:off x="710407" y="4861442"/>
            <a:ext cx="5683250" cy="4605576"/>
          </a:xfrm>
          <a:prstGeom prst="rect">
            <a:avLst/>
          </a:prstGeom>
        </p:spPr>
        <p:txBody>
          <a:bodyPr vert="horz" lIns="95491" tIns="47745" rIns="95491" bIns="47745"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721106"/>
            <a:ext cx="3078428" cy="511731"/>
          </a:xfrm>
          <a:prstGeom prst="rect">
            <a:avLst/>
          </a:prstGeom>
        </p:spPr>
        <p:txBody>
          <a:bodyPr vert="horz" lIns="95491" tIns="47745" rIns="95491" bIns="47745"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4023991" y="9721106"/>
            <a:ext cx="3078428" cy="511731"/>
          </a:xfrm>
          <a:prstGeom prst="rect">
            <a:avLst/>
          </a:prstGeom>
        </p:spPr>
        <p:txBody>
          <a:bodyPr vert="horz" lIns="95491" tIns="47745" rIns="95491" bIns="47745" rtlCol="0" anchor="b"/>
          <a:lstStyle>
            <a:lvl1pPr algn="r">
              <a:defRPr sz="1300"/>
            </a:lvl1pPr>
          </a:lstStyle>
          <a:p>
            <a:fld id="{3437AB2F-88AB-46F1-B817-8ACB8F23FDB7}" type="slidenum">
              <a:rPr kumimoji="1" lang="ja-JP" altLang="en-US" smtClean="0"/>
              <a:t>‹#›</a:t>
            </a:fld>
            <a:endParaRPr kumimoji="1" lang="ja-JP" altLang="en-US"/>
          </a:p>
        </p:txBody>
      </p:sp>
    </p:spTree>
    <p:extLst>
      <p:ext uri="{BB962C8B-B14F-4D97-AF65-F5344CB8AC3E}">
        <p14:creationId xmlns:p14="http://schemas.microsoft.com/office/powerpoint/2010/main" val="6917608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437AB2F-88AB-46F1-B817-8ACB8F23FDB7}" type="slidenum">
              <a:rPr kumimoji="1" lang="ja-JP" altLang="en-US" smtClean="0"/>
              <a:t>1</a:t>
            </a:fld>
            <a:endParaRPr kumimoji="1" lang="ja-JP" altLang="en-US"/>
          </a:p>
        </p:txBody>
      </p:sp>
    </p:spTree>
    <p:extLst>
      <p:ext uri="{BB962C8B-B14F-4D97-AF65-F5344CB8AC3E}">
        <p14:creationId xmlns:p14="http://schemas.microsoft.com/office/powerpoint/2010/main" val="8168967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災害が起こった場合の安全な避難先として、避難場所が指定されています。</a:t>
            </a:r>
            <a:endParaRPr kumimoji="1" lang="en-US" altLang="ja-JP" dirty="0"/>
          </a:p>
          <a:p>
            <a:endParaRPr kumimoji="1" lang="en-US" altLang="ja-JP" dirty="0"/>
          </a:p>
          <a:p>
            <a:r>
              <a:rPr kumimoji="1" lang="ja-JP" altLang="en-US" dirty="0"/>
              <a:t>いざ災害が起こったときに、どこに避難するかについて、家族で話し合って、決めておくことが大切です。</a:t>
            </a:r>
            <a:endParaRPr kumimoji="1" lang="en-US" altLang="ja-JP" dirty="0"/>
          </a:p>
          <a:p>
            <a:endParaRPr kumimoji="1" lang="en-US" altLang="ja-JP" dirty="0"/>
          </a:p>
          <a:p>
            <a:r>
              <a:rPr lang="ja-JP" altLang="en-US" sz="1300" dirty="0">
                <a:latin typeface="HG丸ｺﾞｼｯｸM-PRO" panose="020F0600000000000000" pitchFamily="50" charset="-128"/>
                <a:ea typeface="HG丸ｺﾞｼｯｸM-PRO" panose="020F0600000000000000" pitchFamily="50" charset="-128"/>
              </a:rPr>
              <a:t>また、災害により被災した場合に一定時間滞在する場所として、避難所が指定されています。</a:t>
            </a:r>
            <a:endParaRPr lang="en-US" altLang="ja-JP" sz="1300" dirty="0">
              <a:latin typeface="HG丸ｺﾞｼｯｸM-PRO" panose="020F0600000000000000" pitchFamily="50" charset="-128"/>
              <a:ea typeface="HG丸ｺﾞｼｯｸM-PRO" panose="020F0600000000000000" pitchFamily="50" charset="-128"/>
            </a:endParaRPr>
          </a:p>
          <a:p>
            <a:r>
              <a:rPr lang="ja-JP" altLang="en-US" sz="1300" dirty="0">
                <a:latin typeface="HG丸ｺﾞｼｯｸM-PRO" panose="020F0600000000000000" pitchFamily="50" charset="-128"/>
                <a:ea typeface="HG丸ｺﾞｼｯｸM-PRO" panose="020F0600000000000000" pitchFamily="50" charset="-128"/>
              </a:rPr>
              <a:t>こちらについても、あらかじめ確認しておきましょう。</a:t>
            </a:r>
            <a:endParaRPr lang="en-US" altLang="ja-JP" sz="1300" dirty="0">
              <a:latin typeface="HG丸ｺﾞｼｯｸM-PRO" panose="020F0600000000000000" pitchFamily="50" charset="-128"/>
              <a:ea typeface="HG丸ｺﾞｼｯｸM-PRO" panose="020F0600000000000000" pitchFamily="50" charset="-128"/>
            </a:endParaRPr>
          </a:p>
          <a:p>
            <a:endParaRPr kumimoji="1" lang="en-US" altLang="ja-JP" dirty="0"/>
          </a:p>
          <a:p>
            <a:endParaRPr kumimoji="1" lang="en-US" altLang="ja-JP" dirty="0"/>
          </a:p>
        </p:txBody>
      </p:sp>
      <p:sp>
        <p:nvSpPr>
          <p:cNvPr id="4" name="スライド番号プレースホルダー 3"/>
          <p:cNvSpPr>
            <a:spLocks noGrp="1"/>
          </p:cNvSpPr>
          <p:nvPr>
            <p:ph type="sldNum" sz="quarter" idx="10"/>
          </p:nvPr>
        </p:nvSpPr>
        <p:spPr/>
        <p:txBody>
          <a:bodyPr/>
          <a:lstStyle/>
          <a:p>
            <a:fld id="{3437AB2F-88AB-46F1-B817-8ACB8F23FDB7}" type="slidenum">
              <a:rPr kumimoji="1" lang="ja-JP" altLang="en-US" smtClean="0"/>
              <a:t>10</a:t>
            </a:fld>
            <a:endParaRPr kumimoji="1" lang="ja-JP" altLang="en-US"/>
          </a:p>
        </p:txBody>
      </p:sp>
    </p:spTree>
    <p:extLst>
      <p:ext uri="{BB962C8B-B14F-4D97-AF65-F5344CB8AC3E}">
        <p14:creationId xmlns:p14="http://schemas.microsoft.com/office/powerpoint/2010/main" val="7894909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和歌山県では、星の数により避難先を３つのレベルに分けています。</a:t>
            </a:r>
            <a:endParaRPr kumimoji="1" lang="en-US" altLang="ja-JP" dirty="0"/>
          </a:p>
          <a:p>
            <a:endParaRPr kumimoji="1" lang="en-US" altLang="ja-JP" dirty="0"/>
          </a:p>
          <a:p>
            <a:r>
              <a:rPr kumimoji="1" lang="ja-JP" altLang="en-US" dirty="0"/>
              <a:t>星の数が多いほど、安全な場所となっています。時間がある限り、星３つの避難先を目指しましょう。</a:t>
            </a:r>
            <a:endParaRPr kumimoji="1" lang="en-US" altLang="ja-JP" dirty="0"/>
          </a:p>
        </p:txBody>
      </p:sp>
      <p:sp>
        <p:nvSpPr>
          <p:cNvPr id="4" name="スライド番号プレースホルダー 3"/>
          <p:cNvSpPr>
            <a:spLocks noGrp="1"/>
          </p:cNvSpPr>
          <p:nvPr>
            <p:ph type="sldNum" sz="quarter" idx="10"/>
          </p:nvPr>
        </p:nvSpPr>
        <p:spPr/>
        <p:txBody>
          <a:bodyPr/>
          <a:lstStyle/>
          <a:p>
            <a:fld id="{3437AB2F-88AB-46F1-B817-8ACB8F23FDB7}" type="slidenum">
              <a:rPr kumimoji="1" lang="ja-JP" altLang="en-US" smtClean="0"/>
              <a:t>11</a:t>
            </a:fld>
            <a:endParaRPr kumimoji="1" lang="ja-JP" altLang="en-US"/>
          </a:p>
        </p:txBody>
      </p:sp>
    </p:spTree>
    <p:extLst>
      <p:ext uri="{BB962C8B-B14F-4D97-AF65-F5344CB8AC3E}">
        <p14:creationId xmlns:p14="http://schemas.microsoft.com/office/powerpoint/2010/main" val="7894909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300" dirty="0">
                <a:latin typeface="+mj-ea"/>
              </a:rPr>
              <a:t>安全レベルの設定は、土砂災害の可能性、浸水被害の可能性など４つの判断基準で設定しています。</a:t>
            </a:r>
            <a:endParaRPr lang="en-US" altLang="ja-JP" sz="1300" dirty="0">
              <a:latin typeface="+mj-ea"/>
            </a:endParaRPr>
          </a:p>
          <a:p>
            <a:endParaRPr lang="en-US" altLang="ja-JP" sz="1300" dirty="0">
              <a:latin typeface="+mj-ea"/>
            </a:endParaRPr>
          </a:p>
          <a:p>
            <a:r>
              <a:rPr lang="ja-JP" altLang="en-US" sz="1300" dirty="0">
                <a:latin typeface="+mj-ea"/>
              </a:rPr>
              <a:t>安全レベルの高い避難場所に早期に避難するように心がけましょう。</a:t>
            </a:r>
            <a:endParaRPr lang="en-US" altLang="ja-JP" sz="1300" dirty="0">
              <a:latin typeface="+mj-ea"/>
            </a:endParaRPr>
          </a:p>
          <a:p>
            <a:r>
              <a:rPr lang="ja-JP" altLang="en-US" sz="1300" dirty="0">
                <a:latin typeface="+mj-ea"/>
              </a:rPr>
              <a:t>土砂災害警戒区域外への避難が原則です。</a:t>
            </a:r>
          </a:p>
          <a:p>
            <a:endParaRPr kumimoji="1" lang="ja-JP" altLang="en-US" dirty="0"/>
          </a:p>
        </p:txBody>
      </p:sp>
      <p:sp>
        <p:nvSpPr>
          <p:cNvPr id="4" name="スライド番号プレースホルダー 3"/>
          <p:cNvSpPr>
            <a:spLocks noGrp="1"/>
          </p:cNvSpPr>
          <p:nvPr>
            <p:ph type="sldNum" sz="quarter" idx="10"/>
          </p:nvPr>
        </p:nvSpPr>
        <p:spPr/>
        <p:txBody>
          <a:bodyPr/>
          <a:lstStyle/>
          <a:p>
            <a:fld id="{3437AB2F-88AB-46F1-B817-8ACB8F23FDB7}" type="slidenum">
              <a:rPr kumimoji="1" lang="ja-JP" altLang="en-US" smtClean="0"/>
              <a:t>12</a:t>
            </a:fld>
            <a:endParaRPr kumimoji="1" lang="ja-JP" altLang="en-US"/>
          </a:p>
        </p:txBody>
      </p:sp>
    </p:spTree>
    <p:extLst>
      <p:ext uri="{BB962C8B-B14F-4D97-AF65-F5344CB8AC3E}">
        <p14:creationId xmlns:p14="http://schemas.microsoft.com/office/powerpoint/2010/main" val="30960801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次に、避難行動の留意点を説明します。</a:t>
            </a:r>
            <a:endParaRPr kumimoji="1" lang="en-US" altLang="ja-JP" dirty="0"/>
          </a:p>
          <a:p>
            <a:endParaRPr kumimoji="1" lang="en-US" altLang="ja-JP" dirty="0"/>
          </a:p>
          <a:p>
            <a:pPr defTabSz="954908">
              <a:defRPr/>
            </a:pPr>
            <a:r>
              <a:rPr lang="ja-JP" altLang="en-US" dirty="0">
                <a:latin typeface="+mn-ea"/>
                <a:ea typeface="+mn-ea"/>
              </a:rPr>
              <a:t>災害時に、どのようなことに気を付けるのかを知っておくことが必要です。</a:t>
            </a:r>
            <a:endParaRPr lang="en-US" altLang="ja-JP" dirty="0">
              <a:latin typeface="+mn-ea"/>
              <a:ea typeface="+mn-ea"/>
            </a:endParaRPr>
          </a:p>
          <a:p>
            <a:endParaRPr kumimoji="1" lang="en-US" altLang="ja-JP" dirty="0"/>
          </a:p>
          <a:p>
            <a:r>
              <a:rPr kumimoji="1" lang="ja-JP" altLang="en-US" dirty="0"/>
              <a:t>まず、基本は、土砂災害警戒区域や危険箇所の外に避難することが、重要です。</a:t>
            </a:r>
            <a:endParaRPr kumimoji="1" lang="en-US" altLang="ja-JP" dirty="0"/>
          </a:p>
          <a:p>
            <a:endParaRPr kumimoji="1" lang="en-US" altLang="ja-JP" dirty="0"/>
          </a:p>
          <a:p>
            <a:r>
              <a:rPr kumimoji="1" lang="ja-JP" altLang="en-US" dirty="0"/>
              <a:t>避難が遅れて、避難所等への避難がかえって危険だと判断する場合は、安全な建物の２階以上に避難をする必要があります。</a:t>
            </a:r>
            <a:endParaRPr kumimoji="1" lang="en-US" altLang="ja-JP" dirty="0"/>
          </a:p>
          <a:p>
            <a:r>
              <a:rPr kumimoji="1" lang="ja-JP" altLang="en-US" dirty="0"/>
              <a:t>さらに避難が遅れて、かなり切迫した状況になった場合は、自宅の２階以上の斜面と反対側の部屋に移動して、安全を確保しましょう。</a:t>
            </a:r>
            <a:endParaRPr kumimoji="1" lang="en-US" altLang="ja-JP" dirty="0"/>
          </a:p>
          <a:p>
            <a:endParaRPr kumimoji="1" lang="en-US" altLang="ja-JP" dirty="0"/>
          </a:p>
          <a:p>
            <a:r>
              <a:rPr kumimoji="1" lang="ja-JP" altLang="en-US" dirty="0"/>
              <a:t>長時間の降雨が続き、非常に総降雨量が多いと予想される場合は、深層崩壊が発生する可能性があります。早期に安全な場所に避難するように心がけましょう。</a:t>
            </a:r>
          </a:p>
        </p:txBody>
      </p:sp>
      <p:sp>
        <p:nvSpPr>
          <p:cNvPr id="4" name="スライド番号プレースホルダー 3"/>
          <p:cNvSpPr>
            <a:spLocks noGrp="1"/>
          </p:cNvSpPr>
          <p:nvPr>
            <p:ph type="sldNum" sz="quarter" idx="10"/>
          </p:nvPr>
        </p:nvSpPr>
        <p:spPr/>
        <p:txBody>
          <a:bodyPr/>
          <a:lstStyle/>
          <a:p>
            <a:fld id="{3437AB2F-88AB-46F1-B817-8ACB8F23FDB7}" type="slidenum">
              <a:rPr kumimoji="1" lang="ja-JP" altLang="en-US" smtClean="0"/>
              <a:t>13</a:t>
            </a:fld>
            <a:endParaRPr kumimoji="1" lang="ja-JP" altLang="en-US"/>
          </a:p>
        </p:txBody>
      </p:sp>
    </p:spTree>
    <p:extLst>
      <p:ext uri="{BB962C8B-B14F-4D97-AF65-F5344CB8AC3E}">
        <p14:creationId xmlns:p14="http://schemas.microsoft.com/office/powerpoint/2010/main" val="19258152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スライド イメージ プレースホルダー 1"/>
          <p:cNvSpPr>
            <a:spLocks noGrp="1" noRot="1" noChangeAspect="1" noTextEdit="1"/>
          </p:cNvSpPr>
          <p:nvPr>
            <p:ph type="sldImg"/>
          </p:nvPr>
        </p:nvSpPr>
        <p:spPr>
          <a:ln/>
        </p:spPr>
      </p:sp>
      <p:sp>
        <p:nvSpPr>
          <p:cNvPr id="69635"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ja-JP" dirty="0"/>
          </a:p>
          <a:p>
            <a:r>
              <a:rPr lang="ja-JP" altLang="en-US" dirty="0"/>
              <a:t>土砂災害警戒区域などを明示した土砂災害ハザードマップを作成しています。</a:t>
            </a:r>
            <a:endParaRPr lang="en-US" altLang="ja-JP" dirty="0"/>
          </a:p>
          <a:p>
            <a:endParaRPr lang="en-US" altLang="ja-JP" dirty="0"/>
          </a:p>
          <a:p>
            <a:r>
              <a:rPr lang="ja-JP" altLang="en-US" dirty="0"/>
              <a:t>資料</a:t>
            </a:r>
            <a:r>
              <a:rPr lang="ja-JP" altLang="en-US"/>
              <a:t>は、九度山町の</a:t>
            </a:r>
            <a:r>
              <a:rPr lang="ja-JP" altLang="en-US" dirty="0"/>
              <a:t>ハザードマップの例です。</a:t>
            </a:r>
            <a:endParaRPr lang="en-US" altLang="ja-JP" dirty="0"/>
          </a:p>
          <a:p>
            <a:endParaRPr lang="en-US" altLang="ja-JP" dirty="0"/>
          </a:p>
          <a:p>
            <a:r>
              <a:rPr lang="ja-JP" altLang="en-US" dirty="0"/>
              <a:t>　</a:t>
            </a:r>
            <a:endParaRPr lang="en-US" altLang="ja-JP" dirty="0"/>
          </a:p>
          <a:p>
            <a:endParaRPr lang="en-US" altLang="ja-JP" dirty="0"/>
          </a:p>
        </p:txBody>
      </p:sp>
      <p:sp>
        <p:nvSpPr>
          <p:cNvPr id="69636"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300">
                <a:solidFill>
                  <a:schemeClr val="tx1"/>
                </a:solidFill>
                <a:latin typeface="Arial" charset="0"/>
                <a:ea typeface="ＭＳ Ｐ明朝" pitchFamily="18" charset="-128"/>
              </a:defRPr>
            </a:lvl1pPr>
            <a:lvl2pPr marL="769231" indent="-293436" eaLnBrk="0" hangingPunct="0">
              <a:spcBef>
                <a:spcPct val="30000"/>
              </a:spcBef>
              <a:defRPr kumimoji="1" sz="1300">
                <a:solidFill>
                  <a:schemeClr val="tx1"/>
                </a:solidFill>
                <a:latin typeface="Arial" charset="0"/>
                <a:ea typeface="ＭＳ Ｐ明朝" pitchFamily="18" charset="-128"/>
              </a:defRPr>
            </a:lvl2pPr>
            <a:lvl3pPr marL="1188662" indent="-233754" eaLnBrk="0" hangingPunct="0">
              <a:spcBef>
                <a:spcPct val="30000"/>
              </a:spcBef>
              <a:defRPr kumimoji="1" sz="1300">
                <a:solidFill>
                  <a:schemeClr val="tx1"/>
                </a:solidFill>
                <a:latin typeface="Arial" charset="0"/>
                <a:ea typeface="ＭＳ Ｐ明朝" pitchFamily="18" charset="-128"/>
              </a:defRPr>
            </a:lvl3pPr>
            <a:lvl4pPr marL="1664458" indent="-233754" eaLnBrk="0" hangingPunct="0">
              <a:spcBef>
                <a:spcPct val="30000"/>
              </a:spcBef>
              <a:defRPr kumimoji="1" sz="1300">
                <a:solidFill>
                  <a:schemeClr val="tx1"/>
                </a:solidFill>
                <a:latin typeface="Arial" charset="0"/>
                <a:ea typeface="ＭＳ Ｐ明朝" pitchFamily="18" charset="-128"/>
              </a:defRPr>
            </a:lvl4pPr>
            <a:lvl5pPr marL="2141912" indent="-233754" eaLnBrk="0" hangingPunct="0">
              <a:spcBef>
                <a:spcPct val="30000"/>
              </a:spcBef>
              <a:defRPr kumimoji="1" sz="1300">
                <a:solidFill>
                  <a:schemeClr val="tx1"/>
                </a:solidFill>
                <a:latin typeface="Arial" charset="0"/>
                <a:ea typeface="ＭＳ Ｐ明朝" pitchFamily="18" charset="-128"/>
              </a:defRPr>
            </a:lvl5pPr>
            <a:lvl6pPr marL="2619365" indent="-233754" eaLnBrk="0" fontAlgn="base" hangingPunct="0">
              <a:spcBef>
                <a:spcPct val="30000"/>
              </a:spcBef>
              <a:spcAft>
                <a:spcPct val="0"/>
              </a:spcAft>
              <a:defRPr kumimoji="1" sz="1300">
                <a:solidFill>
                  <a:schemeClr val="tx1"/>
                </a:solidFill>
                <a:latin typeface="Arial" charset="0"/>
                <a:ea typeface="ＭＳ Ｐ明朝" pitchFamily="18" charset="-128"/>
              </a:defRPr>
            </a:lvl6pPr>
            <a:lvl7pPr marL="3096819" indent="-233754" eaLnBrk="0" fontAlgn="base" hangingPunct="0">
              <a:spcBef>
                <a:spcPct val="30000"/>
              </a:spcBef>
              <a:spcAft>
                <a:spcPct val="0"/>
              </a:spcAft>
              <a:defRPr kumimoji="1" sz="1300">
                <a:solidFill>
                  <a:schemeClr val="tx1"/>
                </a:solidFill>
                <a:latin typeface="Arial" charset="0"/>
                <a:ea typeface="ＭＳ Ｐ明朝" pitchFamily="18" charset="-128"/>
              </a:defRPr>
            </a:lvl7pPr>
            <a:lvl8pPr marL="3574273" indent="-233754" eaLnBrk="0" fontAlgn="base" hangingPunct="0">
              <a:spcBef>
                <a:spcPct val="30000"/>
              </a:spcBef>
              <a:spcAft>
                <a:spcPct val="0"/>
              </a:spcAft>
              <a:defRPr kumimoji="1" sz="1300">
                <a:solidFill>
                  <a:schemeClr val="tx1"/>
                </a:solidFill>
                <a:latin typeface="Arial" charset="0"/>
                <a:ea typeface="ＭＳ Ｐ明朝" pitchFamily="18" charset="-128"/>
              </a:defRPr>
            </a:lvl8pPr>
            <a:lvl9pPr marL="4051727" indent="-233754" eaLnBrk="0" fontAlgn="base" hangingPunct="0">
              <a:spcBef>
                <a:spcPct val="30000"/>
              </a:spcBef>
              <a:spcAft>
                <a:spcPct val="0"/>
              </a:spcAft>
              <a:defRPr kumimoji="1" sz="1300">
                <a:solidFill>
                  <a:schemeClr val="tx1"/>
                </a:solidFill>
                <a:latin typeface="Arial" charset="0"/>
                <a:ea typeface="ＭＳ Ｐ明朝" pitchFamily="18" charset="-128"/>
              </a:defRPr>
            </a:lvl9pPr>
          </a:lstStyle>
          <a:p>
            <a:pPr eaLnBrk="1" hangingPunct="1">
              <a:spcBef>
                <a:spcPct val="0"/>
              </a:spcBef>
            </a:pPr>
            <a:fld id="{D019AA40-8651-4DC6-8056-859E43354B6F}" type="slidenum">
              <a:rPr lang="en-US" altLang="ja-JP" sz="1100">
                <a:ea typeface="ＭＳ Ｐゴシック" pitchFamily="50" charset="-128"/>
              </a:rPr>
              <a:pPr eaLnBrk="1" hangingPunct="1">
                <a:spcBef>
                  <a:spcPct val="0"/>
                </a:spcBef>
              </a:pPr>
              <a:t>14</a:t>
            </a:fld>
            <a:endParaRPr lang="en-US" altLang="ja-JP" sz="1100">
              <a:ea typeface="ＭＳ Ｐゴシック" pitchFamily="50"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次に避難の際に活用できる情報について説明します。</a:t>
            </a:r>
            <a:endParaRPr kumimoji="1" lang="en-US" altLang="ja-JP" dirty="0"/>
          </a:p>
          <a:p>
            <a:endParaRPr kumimoji="1" lang="en-US" altLang="ja-JP" dirty="0"/>
          </a:p>
          <a:p>
            <a:r>
              <a:rPr kumimoji="1" lang="ja-JP" altLang="en-US" dirty="0"/>
              <a:t>まずは、気象庁が発表する防災気象情報があります。「大雨警報」や「土砂災害警戒情報」などがあります。</a:t>
            </a:r>
            <a:endParaRPr kumimoji="1" lang="en-US" altLang="ja-JP" dirty="0"/>
          </a:p>
          <a:p>
            <a:endParaRPr kumimoji="1" lang="en-US" altLang="ja-JP" dirty="0"/>
          </a:p>
          <a:p>
            <a:r>
              <a:rPr kumimoji="1" lang="ja-JP" altLang="en-US" dirty="0"/>
              <a:t>次に国や県などの河川管理者が発表する河川の水位情報があります。これには、「氾濫（はんらん）注意情報」や「氾濫警戒情報」があります。</a:t>
            </a:r>
            <a:endParaRPr kumimoji="1" lang="en-US" altLang="ja-JP" dirty="0"/>
          </a:p>
          <a:p>
            <a:endParaRPr kumimoji="1" lang="en-US" altLang="ja-JP" dirty="0"/>
          </a:p>
          <a:p>
            <a:r>
              <a:rPr kumimoji="1" lang="ja-JP" altLang="en-US" dirty="0"/>
              <a:t>また、市町村が発表する避難発令情報があります。これには、「避難準備情報」や「避難勧告」などがあります。</a:t>
            </a:r>
            <a:endParaRPr kumimoji="1" lang="en-US" altLang="ja-JP" dirty="0"/>
          </a:p>
          <a:p>
            <a:endParaRPr kumimoji="1" lang="en-US" altLang="ja-JP" dirty="0"/>
          </a:p>
          <a:p>
            <a:r>
              <a:rPr kumimoji="1" lang="ja-JP" altLang="en-US" dirty="0"/>
              <a:t>これらの情報を積極的に収集し、早期に避難できるようにすることが大切です。</a:t>
            </a:r>
            <a:endParaRPr kumimoji="1" lang="en-US" altLang="ja-JP" dirty="0"/>
          </a:p>
        </p:txBody>
      </p:sp>
      <p:sp>
        <p:nvSpPr>
          <p:cNvPr id="4" name="スライド番号プレースホルダー 3"/>
          <p:cNvSpPr>
            <a:spLocks noGrp="1"/>
          </p:cNvSpPr>
          <p:nvPr>
            <p:ph type="sldNum" sz="quarter" idx="10"/>
          </p:nvPr>
        </p:nvSpPr>
        <p:spPr/>
        <p:txBody>
          <a:bodyPr/>
          <a:lstStyle/>
          <a:p>
            <a:fld id="{3437AB2F-88AB-46F1-B817-8ACB8F23FDB7}" type="slidenum">
              <a:rPr kumimoji="1" lang="ja-JP" altLang="en-US" smtClean="0"/>
              <a:t>15</a:t>
            </a:fld>
            <a:endParaRPr kumimoji="1" lang="ja-JP" altLang="en-US"/>
          </a:p>
        </p:txBody>
      </p:sp>
    </p:spTree>
    <p:extLst>
      <p:ext uri="{BB962C8B-B14F-4D97-AF65-F5344CB8AC3E}">
        <p14:creationId xmlns:p14="http://schemas.microsoft.com/office/powerpoint/2010/main" val="5470166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気象庁から発表される土砂災害に関する防災気象情報にはこのようなものがあります。</a:t>
            </a:r>
            <a:endParaRPr kumimoji="1" lang="en-US" altLang="ja-JP" dirty="0"/>
          </a:p>
          <a:p>
            <a:endParaRPr kumimoji="1" lang="en-US" altLang="ja-JP" dirty="0"/>
          </a:p>
          <a:p>
            <a:r>
              <a:rPr kumimoji="1" lang="ja-JP" altLang="en-US" dirty="0"/>
              <a:t>「土砂災害警戒情報」は、大雨による土砂災害の危険度が高まったとき、都道府県と気象庁が共同で発表する防災情報です。</a:t>
            </a:r>
            <a:endParaRPr kumimoji="1" lang="en-US" altLang="ja-JP" dirty="0"/>
          </a:p>
          <a:p>
            <a:r>
              <a:rPr kumimoji="1" lang="ja-JP" altLang="en-US" dirty="0"/>
              <a:t>少なくともこの情報が発表された段階では、避難を開始する目安です。</a:t>
            </a:r>
            <a:endParaRPr kumimoji="1" lang="en-US" altLang="ja-JP" dirty="0"/>
          </a:p>
          <a:p>
            <a:endParaRPr kumimoji="1" lang="en-US" altLang="ja-JP" dirty="0"/>
          </a:p>
          <a:p>
            <a:r>
              <a:rPr kumimoji="1" lang="ja-JP" altLang="en-US" dirty="0"/>
              <a:t>また、「大雨特別警報」は警報の発表基準を遙かに超える現象が予想され、重大な災害が起こるおそれが著しく大きい場合に発表されます。</a:t>
            </a:r>
            <a:endParaRPr kumimoji="1" lang="en-US" altLang="ja-JP" dirty="0"/>
          </a:p>
          <a:p>
            <a:r>
              <a:rPr kumimoji="1" lang="ja-JP" altLang="en-US" dirty="0"/>
              <a:t>この特別警報が発表された時点では、非常に危険で切迫した状態です。</a:t>
            </a:r>
            <a:endParaRPr kumimoji="1" lang="en-US" altLang="ja-JP" dirty="0"/>
          </a:p>
          <a:p>
            <a:r>
              <a:rPr kumimoji="1" lang="ja-JP" altLang="en-US" dirty="0"/>
              <a:t>市町村からの避難勧告等にしたがい直ちに避難場所へ避難刷る必要があります。</a:t>
            </a:r>
            <a:endParaRPr kumimoji="1" lang="en-US" altLang="ja-JP" dirty="0"/>
          </a:p>
          <a:p>
            <a:r>
              <a:rPr kumimoji="1" lang="ja-JP" altLang="en-US" dirty="0"/>
              <a:t>ただし、外出が危険なときは、自宅の</a:t>
            </a:r>
            <a:r>
              <a:rPr kumimoji="1" lang="en-US" altLang="ja-JP" dirty="0"/>
              <a:t>2</a:t>
            </a:r>
            <a:r>
              <a:rPr kumimoji="1" lang="ja-JP" altLang="en-US" dirty="0"/>
              <a:t>階など少しでも安全な場所に移動しましょう。</a:t>
            </a:r>
          </a:p>
        </p:txBody>
      </p:sp>
      <p:sp>
        <p:nvSpPr>
          <p:cNvPr id="4" name="スライド番号プレースホルダー 3"/>
          <p:cNvSpPr>
            <a:spLocks noGrp="1"/>
          </p:cNvSpPr>
          <p:nvPr>
            <p:ph type="sldNum" sz="quarter" idx="10"/>
          </p:nvPr>
        </p:nvSpPr>
        <p:spPr/>
        <p:txBody>
          <a:bodyPr/>
          <a:lstStyle/>
          <a:p>
            <a:fld id="{3437AB2F-88AB-46F1-B817-8ACB8F23FDB7}" type="slidenum">
              <a:rPr kumimoji="1" lang="ja-JP" altLang="en-US" smtClean="0"/>
              <a:t>16</a:t>
            </a:fld>
            <a:endParaRPr kumimoji="1" lang="ja-JP" altLang="en-US"/>
          </a:p>
        </p:txBody>
      </p:sp>
    </p:spTree>
    <p:extLst>
      <p:ext uri="{BB962C8B-B14F-4D97-AF65-F5344CB8AC3E}">
        <p14:creationId xmlns:p14="http://schemas.microsoft.com/office/powerpoint/2010/main" val="17503631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比較的大きな河川については、水位のレベル設定がされており、水位に応じて、「氾濫注意情報」や「氾濫計画情報」が発表されます。</a:t>
            </a:r>
            <a:endParaRPr kumimoji="1" lang="en-US" altLang="ja-JP" dirty="0"/>
          </a:p>
          <a:p>
            <a:endParaRPr kumimoji="1" lang="en-US" altLang="ja-JP" dirty="0"/>
          </a:p>
          <a:p>
            <a:r>
              <a:rPr kumimoji="1" lang="ja-JP" altLang="en-US" dirty="0"/>
              <a:t>発表される情報に応じて、避難に当たっての参考とします。</a:t>
            </a:r>
            <a:endParaRPr kumimoji="1" lang="en-US" altLang="ja-JP" dirty="0"/>
          </a:p>
          <a:p>
            <a:endParaRPr kumimoji="1" lang="en-US" altLang="ja-JP" dirty="0"/>
          </a:p>
          <a:p>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3437AB2F-88AB-46F1-B817-8ACB8F23FDB7}" type="slidenum">
              <a:rPr kumimoji="1" lang="ja-JP" altLang="en-US" smtClean="0"/>
              <a:t>17</a:t>
            </a:fld>
            <a:endParaRPr kumimoji="1" lang="ja-JP" altLang="en-US"/>
          </a:p>
        </p:txBody>
      </p:sp>
    </p:spTree>
    <p:extLst>
      <p:ext uri="{BB962C8B-B14F-4D97-AF65-F5344CB8AC3E}">
        <p14:creationId xmlns:p14="http://schemas.microsoft.com/office/powerpoint/2010/main" val="14345231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市町村から発表される避難に関する情報もあります。</a:t>
            </a:r>
            <a:endParaRPr kumimoji="1" lang="en-US" altLang="ja-JP" dirty="0"/>
          </a:p>
          <a:p>
            <a:endParaRPr kumimoji="1" lang="en-US" altLang="ja-JP" dirty="0"/>
          </a:p>
          <a:p>
            <a:r>
              <a:rPr kumimoji="1" lang="ja-JP" altLang="en-US" dirty="0"/>
              <a:t>「避難準備情報・高齢者避難開始」は、今後、避難勧告などが発令される可能性がある場合に出されます。</a:t>
            </a:r>
            <a:endParaRPr kumimoji="1" lang="en-US" altLang="ja-JP" dirty="0"/>
          </a:p>
          <a:p>
            <a:r>
              <a:rPr kumimoji="1" lang="ja-JP" altLang="en-US" dirty="0">
                <a:latin typeface="+mn-ea"/>
                <a:ea typeface="+mn-ea"/>
              </a:rPr>
              <a:t>高齢者など避難に時間を要する方は、</a:t>
            </a:r>
            <a:r>
              <a:rPr kumimoji="1" lang="ja-JP" altLang="en-US" dirty="0"/>
              <a:t>避難を開始します。</a:t>
            </a:r>
            <a:endParaRPr kumimoji="1" lang="en-US" altLang="ja-JP" dirty="0"/>
          </a:p>
          <a:p>
            <a:r>
              <a:rPr kumimoji="1" lang="ja-JP" altLang="en-US" dirty="0"/>
              <a:t>また、夜間に大雨が想定される場合など、日中にこの情報が出されますので、このタイミングで避難が必要です。</a:t>
            </a:r>
            <a:endParaRPr kumimoji="1" lang="en-US" altLang="ja-JP" dirty="0"/>
          </a:p>
          <a:p>
            <a:endParaRPr kumimoji="1" lang="en-US" altLang="ja-JP" dirty="0"/>
          </a:p>
          <a:p>
            <a:r>
              <a:rPr kumimoji="1" lang="ja-JP" altLang="en-US" dirty="0"/>
              <a:t>避難勧告が発令された時点では、必ず避難場所への避難が必要です。</a:t>
            </a:r>
            <a:endParaRPr kumimoji="1" lang="en-US" altLang="ja-JP" dirty="0"/>
          </a:p>
          <a:p>
            <a:endParaRPr kumimoji="1" lang="en-US" altLang="ja-JP" dirty="0"/>
          </a:p>
          <a:p>
            <a:r>
              <a:rPr kumimoji="1" lang="ja-JP" altLang="en-US" dirty="0"/>
              <a:t>避難指示が発令された時点では、すでに危険性が高まっています。</a:t>
            </a:r>
            <a:endParaRPr kumimoji="1" lang="en-US" altLang="ja-JP" dirty="0"/>
          </a:p>
          <a:p>
            <a:r>
              <a:rPr kumimoji="1" lang="ja-JP" altLang="en-US" dirty="0"/>
              <a:t>大雨や暴風など危険性が高まっている場合が高いため、慎重に避難することが必要です。</a:t>
            </a:r>
            <a:endParaRPr kumimoji="1" lang="en-US" altLang="ja-JP" dirty="0"/>
          </a:p>
          <a:p>
            <a:r>
              <a:rPr lang="ja-JP" altLang="en-US" sz="1300" dirty="0">
                <a:solidFill>
                  <a:srgbClr val="0000FF"/>
                </a:solidFill>
                <a:latin typeface="HG丸ｺﾞｼｯｸM-PRO" panose="020F0600000000000000" pitchFamily="50" charset="-128"/>
                <a:ea typeface="HG丸ｺﾞｼｯｸM-PRO" panose="020F0600000000000000" pitchFamily="50" charset="-128"/>
              </a:rPr>
              <a:t>もし逃げ遅れた場合は、自宅の２階に避難するなど、少しでも安全性を高める行動をとります</a:t>
            </a:r>
            <a:endParaRPr kumimoji="1" lang="en-US" altLang="ja-JP" dirty="0"/>
          </a:p>
        </p:txBody>
      </p:sp>
      <p:sp>
        <p:nvSpPr>
          <p:cNvPr id="4" name="スライド番号プレースホルダー 3"/>
          <p:cNvSpPr>
            <a:spLocks noGrp="1"/>
          </p:cNvSpPr>
          <p:nvPr>
            <p:ph type="sldNum" sz="quarter" idx="10"/>
          </p:nvPr>
        </p:nvSpPr>
        <p:spPr/>
        <p:txBody>
          <a:bodyPr/>
          <a:lstStyle/>
          <a:p>
            <a:fld id="{3437AB2F-88AB-46F1-B817-8ACB8F23FDB7}" type="slidenum">
              <a:rPr kumimoji="1" lang="ja-JP" altLang="en-US" smtClean="0"/>
              <a:t>18</a:t>
            </a:fld>
            <a:endParaRPr kumimoji="1" lang="ja-JP" altLang="en-US"/>
          </a:p>
        </p:txBody>
      </p:sp>
    </p:spTree>
    <p:extLst>
      <p:ext uri="{BB962C8B-B14F-4D97-AF65-F5344CB8AC3E}">
        <p14:creationId xmlns:p14="http://schemas.microsoft.com/office/powerpoint/2010/main" val="32304823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避難のタイミングをまとめたものです。</a:t>
            </a:r>
            <a:endParaRPr kumimoji="1" lang="en-US" altLang="ja-JP" dirty="0"/>
          </a:p>
          <a:p>
            <a:endParaRPr kumimoji="1" lang="en-US" altLang="ja-JP" dirty="0"/>
          </a:p>
          <a:p>
            <a:r>
              <a:rPr kumimoji="1" lang="ja-JP" altLang="en-US" dirty="0"/>
              <a:t>繰り返しになりますが、避難準備情報が発令された時点で、避難に時間がかかる方や、日没後に大雨が予想される場合は、避難を開始します。</a:t>
            </a:r>
            <a:endParaRPr kumimoji="1" lang="en-US" altLang="ja-JP" dirty="0"/>
          </a:p>
          <a:p>
            <a:r>
              <a:rPr kumimoji="1" lang="ja-JP" altLang="en-US" dirty="0"/>
              <a:t>避難勧告の時点では避難を確実に行う必要があります。</a:t>
            </a:r>
            <a:endParaRPr kumimoji="1" lang="en-US" altLang="ja-JP" dirty="0"/>
          </a:p>
          <a:p>
            <a:endParaRPr kumimoji="1" lang="en-US" altLang="ja-JP" dirty="0"/>
          </a:p>
          <a:p>
            <a:r>
              <a:rPr kumimoji="1" lang="ja-JP" altLang="en-US" dirty="0"/>
              <a:t>また、避難指示が発令された時点では、避難が完了している必要があります。</a:t>
            </a:r>
            <a:endParaRPr kumimoji="1" lang="en-US" altLang="ja-JP" dirty="0"/>
          </a:p>
          <a:p>
            <a:r>
              <a:rPr kumimoji="1" lang="ja-JP" altLang="en-US" dirty="0"/>
              <a:t>逃げ遅れた場合などは、自宅</a:t>
            </a:r>
            <a:r>
              <a:rPr kumimoji="1" lang="en-US" altLang="ja-JP" dirty="0"/>
              <a:t>2</a:t>
            </a:r>
            <a:r>
              <a:rPr kumimoji="1" lang="ja-JP" altLang="en-US" dirty="0"/>
              <a:t>階への避難など、少しでも安全性を高める行動をとります。</a:t>
            </a:r>
            <a:endParaRPr kumimoji="1" lang="en-US" altLang="ja-JP" dirty="0"/>
          </a:p>
          <a:p>
            <a:endParaRPr kumimoji="1" lang="en-US" altLang="ja-JP" dirty="0"/>
          </a:p>
          <a:p>
            <a:r>
              <a:rPr kumimoji="1" lang="ja-JP" altLang="en-US" dirty="0"/>
              <a:t>今まで経験したことがない滝のような豪雨の場合は、急に危険な状況に陥る（おちいる）場合があります。</a:t>
            </a:r>
            <a:endParaRPr kumimoji="1" lang="en-US" altLang="ja-JP" dirty="0"/>
          </a:p>
          <a:p>
            <a:r>
              <a:rPr kumimoji="1" lang="ja-JP" altLang="en-US" dirty="0"/>
              <a:t>早めの避難判断が必要です。</a:t>
            </a:r>
            <a:endParaRPr kumimoji="1" lang="en-US" altLang="ja-JP" dirty="0"/>
          </a:p>
          <a:p>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3437AB2F-88AB-46F1-B817-8ACB8F23FDB7}" type="slidenum">
              <a:rPr kumimoji="1" lang="ja-JP" altLang="en-US" smtClean="0"/>
              <a:t>19</a:t>
            </a:fld>
            <a:endParaRPr kumimoji="1" lang="ja-JP" altLang="en-US"/>
          </a:p>
        </p:txBody>
      </p:sp>
    </p:spTree>
    <p:extLst>
      <p:ext uri="{BB962C8B-B14F-4D97-AF65-F5344CB8AC3E}">
        <p14:creationId xmlns:p14="http://schemas.microsoft.com/office/powerpoint/2010/main" val="29844728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それでは、土砂災害から命を守るため、知っておくべきことを学びます。</a:t>
            </a:r>
            <a:endParaRPr kumimoji="1" lang="en-US" altLang="ja-JP" dirty="0"/>
          </a:p>
          <a:p>
            <a:endParaRPr kumimoji="1" lang="en-US" altLang="ja-JP" dirty="0"/>
          </a:p>
          <a:p>
            <a:r>
              <a:rPr kumimoji="1" lang="ja-JP" altLang="en-US" dirty="0"/>
              <a:t>ここでは、土砂災害の発生のメカニズム、発表される情報、避難行動などについて説明します。</a:t>
            </a:r>
          </a:p>
          <a:p>
            <a:endParaRPr kumimoji="1" lang="ja-JP" altLang="en-US" dirty="0"/>
          </a:p>
          <a:p>
            <a:endParaRPr kumimoji="1" lang="ja-JP" altLang="en-US" dirty="0"/>
          </a:p>
        </p:txBody>
      </p:sp>
      <p:sp>
        <p:nvSpPr>
          <p:cNvPr id="4" name="スライド番号プレースホルダー 3"/>
          <p:cNvSpPr>
            <a:spLocks noGrp="1"/>
          </p:cNvSpPr>
          <p:nvPr>
            <p:ph type="sldNum" sz="quarter" idx="10"/>
          </p:nvPr>
        </p:nvSpPr>
        <p:spPr/>
        <p:txBody>
          <a:bodyPr/>
          <a:lstStyle/>
          <a:p>
            <a:fld id="{3437AB2F-88AB-46F1-B817-8ACB8F23FDB7}" type="slidenum">
              <a:rPr kumimoji="1" lang="ja-JP" altLang="en-US" smtClean="0"/>
              <a:t>2</a:t>
            </a:fld>
            <a:endParaRPr kumimoji="1" lang="ja-JP" altLang="en-US"/>
          </a:p>
        </p:txBody>
      </p:sp>
    </p:spTree>
    <p:extLst>
      <p:ext uri="{BB962C8B-B14F-4D97-AF65-F5344CB8AC3E}">
        <p14:creationId xmlns:p14="http://schemas.microsoft.com/office/powerpoint/2010/main" val="29377977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最後に、災害に関する情報をどのように取得するかについてです。</a:t>
            </a:r>
            <a:endParaRPr kumimoji="1" lang="en-US" altLang="ja-JP" dirty="0"/>
          </a:p>
          <a:p>
            <a:endParaRPr kumimoji="1" lang="en-US" altLang="ja-JP" dirty="0"/>
          </a:p>
          <a:p>
            <a:r>
              <a:rPr kumimoji="1" lang="ja-JP" altLang="en-US" dirty="0"/>
              <a:t>防災行政無線は、屋外に設置したスピーカーなどから情報が流されるものです。</a:t>
            </a:r>
            <a:endParaRPr kumimoji="1" lang="en-US" altLang="ja-JP" dirty="0"/>
          </a:p>
          <a:p>
            <a:endParaRPr kumimoji="1" lang="en-US" altLang="ja-JP" dirty="0"/>
          </a:p>
          <a:p>
            <a:r>
              <a:rPr kumimoji="1" lang="ja-JP" altLang="en-US" dirty="0"/>
              <a:t>携帯電話やパソコンからも情報を取得できます。</a:t>
            </a:r>
            <a:endParaRPr kumimoji="1" lang="en-US" altLang="ja-JP" dirty="0"/>
          </a:p>
          <a:p>
            <a:r>
              <a:rPr kumimoji="1" lang="ja-JP" altLang="en-US" dirty="0"/>
              <a:t>防災わかやまメール配信サービスは、登録が必要ですので、この機会に是非登録して下さい。</a:t>
            </a:r>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3437AB2F-88AB-46F1-B817-8ACB8F23FDB7}" type="slidenum">
              <a:rPr kumimoji="1" lang="ja-JP" altLang="en-US" smtClean="0"/>
              <a:t>20</a:t>
            </a:fld>
            <a:endParaRPr kumimoji="1" lang="ja-JP" altLang="en-US"/>
          </a:p>
        </p:txBody>
      </p:sp>
    </p:spTree>
    <p:extLst>
      <p:ext uri="{BB962C8B-B14F-4D97-AF65-F5344CB8AC3E}">
        <p14:creationId xmlns:p14="http://schemas.microsoft.com/office/powerpoint/2010/main" val="4157873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気象庁や県などのホームページでも、気象情報や水位情報、避難勧告等の発令情報などの詳細な情報が確認できます。</a:t>
            </a:r>
            <a:endParaRPr kumimoji="1" lang="en-US" altLang="ja-JP" dirty="0"/>
          </a:p>
          <a:p>
            <a:endParaRPr kumimoji="1" lang="en-US" altLang="ja-JP" dirty="0"/>
          </a:p>
          <a:p>
            <a:endParaRPr kumimoji="1" lang="ja-JP" altLang="en-US" dirty="0"/>
          </a:p>
          <a:p>
            <a:endParaRPr kumimoji="1" lang="ja-JP" altLang="en-US" dirty="0"/>
          </a:p>
        </p:txBody>
      </p:sp>
      <p:sp>
        <p:nvSpPr>
          <p:cNvPr id="4" name="スライド番号プレースホルダー 3"/>
          <p:cNvSpPr>
            <a:spLocks noGrp="1"/>
          </p:cNvSpPr>
          <p:nvPr>
            <p:ph type="sldNum" sz="quarter" idx="10"/>
          </p:nvPr>
        </p:nvSpPr>
        <p:spPr/>
        <p:txBody>
          <a:bodyPr/>
          <a:lstStyle/>
          <a:p>
            <a:fld id="{3437AB2F-88AB-46F1-B817-8ACB8F23FDB7}" type="slidenum">
              <a:rPr kumimoji="1" lang="ja-JP" altLang="en-US" smtClean="0"/>
              <a:t>21</a:t>
            </a:fld>
            <a:endParaRPr kumimoji="1" lang="ja-JP" altLang="en-US"/>
          </a:p>
        </p:txBody>
      </p:sp>
    </p:spTree>
    <p:extLst>
      <p:ext uri="{BB962C8B-B14F-4D97-AF65-F5344CB8AC3E}">
        <p14:creationId xmlns:p14="http://schemas.microsoft.com/office/powerpoint/2010/main" val="38314802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こちらは、砂防課のホームページです。</a:t>
            </a:r>
            <a:endParaRPr kumimoji="1" lang="en-US" altLang="ja-JP" dirty="0"/>
          </a:p>
          <a:p>
            <a:endParaRPr kumimoji="1" lang="en-US" altLang="ja-JP" dirty="0"/>
          </a:p>
          <a:p>
            <a:r>
              <a:rPr kumimoji="1" lang="ja-JP" altLang="en-US" dirty="0"/>
              <a:t>この表は、メッシュごとに土砂災害発表基準に達するかどうかの予想を示しています。</a:t>
            </a:r>
            <a:endParaRPr kumimoji="1" lang="en-US" altLang="ja-JP" dirty="0"/>
          </a:p>
          <a:p>
            <a:endParaRPr kumimoji="1" lang="en-US" altLang="ja-JP" dirty="0"/>
          </a:p>
          <a:p>
            <a:r>
              <a:rPr kumimoji="1" lang="ja-JP" altLang="en-US" dirty="0"/>
              <a:t>紫は基準を超過、赤は一時間後に基準に達することを示しており、面的な情報として扱えます。</a:t>
            </a:r>
            <a:endParaRPr kumimoji="1" lang="en-US" altLang="ja-JP" dirty="0"/>
          </a:p>
          <a:p>
            <a:endParaRPr kumimoji="1" lang="en-US" altLang="ja-JP" dirty="0"/>
          </a:p>
        </p:txBody>
      </p:sp>
      <p:sp>
        <p:nvSpPr>
          <p:cNvPr id="4" name="スライド番号プレースホルダー 3"/>
          <p:cNvSpPr>
            <a:spLocks noGrp="1"/>
          </p:cNvSpPr>
          <p:nvPr>
            <p:ph type="sldNum" sz="quarter" idx="10"/>
          </p:nvPr>
        </p:nvSpPr>
        <p:spPr/>
        <p:txBody>
          <a:bodyPr/>
          <a:lstStyle/>
          <a:p>
            <a:fld id="{3437AB2F-88AB-46F1-B817-8ACB8F23FDB7}" type="slidenum">
              <a:rPr kumimoji="1" lang="ja-JP" altLang="en-US" smtClean="0"/>
              <a:t>22</a:t>
            </a:fld>
            <a:endParaRPr kumimoji="1" lang="ja-JP" altLang="en-US"/>
          </a:p>
        </p:txBody>
      </p:sp>
    </p:spTree>
    <p:extLst>
      <p:ext uri="{BB962C8B-B14F-4D97-AF65-F5344CB8AC3E}">
        <p14:creationId xmlns:p14="http://schemas.microsoft.com/office/powerpoint/2010/main" val="26911332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先ほどのメッシュをクリックしますと、このような画面に移ります。</a:t>
            </a:r>
            <a:endParaRPr kumimoji="1" lang="en-US" altLang="ja-JP" dirty="0"/>
          </a:p>
          <a:p>
            <a:endParaRPr kumimoji="1" lang="en-US" altLang="ja-JP" dirty="0"/>
          </a:p>
          <a:p>
            <a:r>
              <a:rPr kumimoji="1" lang="ja-JP" altLang="en-US" dirty="0"/>
              <a:t>各地点ごとに、現時点と今後の予測を詳細に示しています。</a:t>
            </a:r>
            <a:endParaRPr kumimoji="1" lang="en-US" altLang="ja-JP" dirty="0"/>
          </a:p>
          <a:p>
            <a:endParaRPr kumimoji="1" lang="en-US" altLang="ja-JP"/>
          </a:p>
          <a:p>
            <a:r>
              <a:rPr kumimoji="1" lang="ja-JP" altLang="en-US"/>
              <a:t>２時間後</a:t>
            </a:r>
            <a:r>
              <a:rPr kumimoji="1" lang="ja-JP" altLang="en-US" dirty="0"/>
              <a:t>の予想が、土砂災害が起こる可能性が高いと予想される場合に、土砂災害警戒情報が発表されます。</a:t>
            </a:r>
            <a:endParaRPr kumimoji="1" lang="en-US" altLang="ja-JP" dirty="0"/>
          </a:p>
        </p:txBody>
      </p:sp>
      <p:sp>
        <p:nvSpPr>
          <p:cNvPr id="4" name="スライド番号プレースホルダー 3"/>
          <p:cNvSpPr>
            <a:spLocks noGrp="1"/>
          </p:cNvSpPr>
          <p:nvPr>
            <p:ph type="sldNum" sz="quarter" idx="10"/>
          </p:nvPr>
        </p:nvSpPr>
        <p:spPr/>
        <p:txBody>
          <a:bodyPr/>
          <a:lstStyle/>
          <a:p>
            <a:fld id="{3437AB2F-88AB-46F1-B817-8ACB8F23FDB7}" type="slidenum">
              <a:rPr kumimoji="1" lang="ja-JP" altLang="en-US" smtClean="0"/>
              <a:t>23</a:t>
            </a:fld>
            <a:endParaRPr kumimoji="1" lang="ja-JP" altLang="en-US"/>
          </a:p>
        </p:txBody>
      </p:sp>
    </p:spTree>
    <p:extLst>
      <p:ext uri="{BB962C8B-B14F-4D97-AF65-F5344CB8AC3E}">
        <p14:creationId xmlns:p14="http://schemas.microsoft.com/office/powerpoint/2010/main" val="13682668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土砂災害とは、大雨や地震などによる土砂の移動が原因となる災害の総称です。</a:t>
            </a:r>
            <a:endParaRPr kumimoji="1" lang="en-US" altLang="ja-JP" dirty="0"/>
          </a:p>
          <a:p>
            <a:endParaRPr kumimoji="1" lang="en-US" altLang="ja-JP" dirty="0"/>
          </a:p>
          <a:p>
            <a:r>
              <a:rPr kumimoji="1" lang="ja-JP" altLang="en-US" dirty="0"/>
              <a:t>土石流、崖崩れ、地滑りの３つがあります。</a:t>
            </a:r>
            <a:endParaRPr kumimoji="1" lang="en-US" altLang="ja-JP" dirty="0"/>
          </a:p>
          <a:p>
            <a:r>
              <a:rPr kumimoji="1" lang="ja-JP" altLang="en-US" dirty="0"/>
              <a:t>また、崩壊（ほうかい）の規模により、表層崩壊（ひょうそうほうかい）と深層崩壊（しんそうほうかい）に分類されます。</a:t>
            </a:r>
            <a:endParaRPr kumimoji="1" lang="en-US" altLang="ja-JP" dirty="0"/>
          </a:p>
        </p:txBody>
      </p:sp>
      <p:sp>
        <p:nvSpPr>
          <p:cNvPr id="4" name="スライド番号プレースホルダー 3"/>
          <p:cNvSpPr>
            <a:spLocks noGrp="1"/>
          </p:cNvSpPr>
          <p:nvPr>
            <p:ph type="sldNum" sz="quarter" idx="10"/>
          </p:nvPr>
        </p:nvSpPr>
        <p:spPr/>
        <p:txBody>
          <a:bodyPr/>
          <a:lstStyle/>
          <a:p>
            <a:fld id="{3437AB2F-88AB-46F1-B817-8ACB8F23FDB7}" type="slidenum">
              <a:rPr kumimoji="1" lang="ja-JP" altLang="en-US" smtClean="0"/>
              <a:t>3</a:t>
            </a:fld>
            <a:endParaRPr kumimoji="1" lang="ja-JP" altLang="en-US"/>
          </a:p>
        </p:txBody>
      </p:sp>
    </p:spTree>
    <p:extLst>
      <p:ext uri="{BB962C8B-B14F-4D97-AF65-F5344CB8AC3E}">
        <p14:creationId xmlns:p14="http://schemas.microsoft.com/office/powerpoint/2010/main" val="14099344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表層崩壊は、０．５メートルから２メートル程度の表層部分のみが崩れる、比較的規模の小さな崩壊です。</a:t>
            </a:r>
            <a:endParaRPr kumimoji="1" lang="en-US" altLang="ja-JP" dirty="0"/>
          </a:p>
          <a:p>
            <a:r>
              <a:rPr kumimoji="1" lang="ja-JP" altLang="en-US" dirty="0"/>
              <a:t>強い雨が数時間続いた場合に発生することが多くなります。</a:t>
            </a:r>
            <a:endParaRPr kumimoji="1" lang="en-US" altLang="ja-JP" dirty="0"/>
          </a:p>
          <a:p>
            <a:endParaRPr kumimoji="1" lang="en-US" altLang="ja-JP" dirty="0"/>
          </a:p>
          <a:p>
            <a:r>
              <a:rPr kumimoji="1" lang="ja-JP" altLang="en-US" dirty="0"/>
              <a:t>また、深層崩壊は、滑り面が表層崩壊よりも深い部分で発生し、岩盤から崩れる規模の大きな崩壊です。</a:t>
            </a:r>
            <a:endParaRPr kumimoji="1" lang="en-US" altLang="ja-JP" dirty="0"/>
          </a:p>
          <a:p>
            <a:r>
              <a:rPr kumimoji="1" lang="ja-JP" altLang="en-US" dirty="0"/>
              <a:t>長時間の降雨が続き、総降雨量が多くなると予測される場合に発生することが多くなります。</a:t>
            </a:r>
            <a:endParaRPr kumimoji="1" lang="en-US" altLang="ja-JP" dirty="0"/>
          </a:p>
          <a:p>
            <a:r>
              <a:rPr kumimoji="1" lang="ja-JP" altLang="en-US" dirty="0"/>
              <a:t>早期に、平野部などの安全な場所への避難が必要になります。</a:t>
            </a:r>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3437AB2F-88AB-46F1-B817-8ACB8F23FDB7}" type="slidenum">
              <a:rPr kumimoji="1" lang="ja-JP" altLang="en-US" smtClean="0"/>
              <a:t>4</a:t>
            </a:fld>
            <a:endParaRPr kumimoji="1" lang="ja-JP" altLang="en-US"/>
          </a:p>
        </p:txBody>
      </p:sp>
    </p:spTree>
    <p:extLst>
      <p:ext uri="{BB962C8B-B14F-4D97-AF65-F5344CB8AC3E}">
        <p14:creationId xmlns:p14="http://schemas.microsoft.com/office/powerpoint/2010/main" val="10398027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深層崩壊の事例です。</a:t>
            </a:r>
            <a:endParaRPr kumimoji="1" lang="en-US" altLang="ja-JP" dirty="0"/>
          </a:p>
          <a:p>
            <a:endParaRPr kumimoji="1" lang="en-US" altLang="ja-JP" dirty="0"/>
          </a:p>
          <a:p>
            <a:r>
              <a:rPr kumimoji="1" lang="ja-JP" altLang="en-US" dirty="0"/>
              <a:t>左の写真が、昭和</a:t>
            </a:r>
            <a:r>
              <a:rPr kumimoji="1" lang="en-US" altLang="ja-JP" dirty="0"/>
              <a:t>28</a:t>
            </a:r>
            <a:r>
              <a:rPr kumimoji="1" lang="ja-JP" altLang="en-US" dirty="0"/>
              <a:t>年の有田川水害の写真です。</a:t>
            </a:r>
            <a:endParaRPr kumimoji="1" lang="en-US" altLang="ja-JP" dirty="0"/>
          </a:p>
          <a:p>
            <a:r>
              <a:rPr lang="ja-JP" altLang="ja-JP" sz="1300" dirty="0"/>
              <a:t>昭和28年の7月18日前後の集中豪雨に起因</a:t>
            </a:r>
            <a:r>
              <a:rPr lang="ja-JP" altLang="en-US" sz="1300" dirty="0"/>
              <a:t>して、</a:t>
            </a:r>
            <a:r>
              <a:rPr lang="ja-JP" altLang="ja-JP" sz="1300" dirty="0"/>
              <a:t>山崩れや崖崩れ、洪水が起こり、</a:t>
            </a:r>
            <a:r>
              <a:rPr lang="ja-JP" altLang="en-US" sz="1300" dirty="0"/>
              <a:t>死者行方不明者</a:t>
            </a:r>
            <a:r>
              <a:rPr lang="en-US" altLang="ja-JP" sz="1300" dirty="0"/>
              <a:t>1000</a:t>
            </a:r>
            <a:r>
              <a:rPr lang="ja-JP" altLang="en-US" sz="1300" dirty="0"/>
              <a:t>人を超す被害が発生しました</a:t>
            </a:r>
            <a:r>
              <a:rPr lang="ja-JP" altLang="ja-JP" sz="1300" dirty="0"/>
              <a:t>。</a:t>
            </a:r>
            <a:endParaRPr lang="en-US" altLang="ja-JP" sz="1300" dirty="0"/>
          </a:p>
          <a:p>
            <a:endParaRPr lang="en-US" altLang="ja-JP" sz="1300" dirty="0"/>
          </a:p>
          <a:p>
            <a:r>
              <a:rPr lang="ja-JP" altLang="en-US" sz="1300" dirty="0"/>
              <a:t>右の写真は、紀伊半島大水害の写真です。</a:t>
            </a:r>
            <a:endParaRPr lang="en-US" altLang="ja-JP" sz="1300" dirty="0"/>
          </a:p>
          <a:p>
            <a:r>
              <a:rPr kumimoji="1" lang="ja-JP" altLang="en-US" dirty="0"/>
              <a:t>平成</a:t>
            </a:r>
            <a:r>
              <a:rPr kumimoji="1" lang="en-US" altLang="ja-JP" dirty="0"/>
              <a:t>23</a:t>
            </a:r>
            <a:r>
              <a:rPr kumimoji="1" lang="ja-JP" altLang="en-US" dirty="0"/>
              <a:t>年の台風</a:t>
            </a:r>
            <a:r>
              <a:rPr kumimoji="1" lang="en-US" altLang="ja-JP" dirty="0"/>
              <a:t>12</a:t>
            </a:r>
            <a:r>
              <a:rPr kumimoji="1" lang="ja-JP" altLang="en-US" dirty="0"/>
              <a:t>号は大型で動きが遅かったため、長時間にわたり、広い範囲で大雨になりました。</a:t>
            </a:r>
            <a:endParaRPr kumimoji="1" lang="en-US" altLang="ja-JP" dirty="0"/>
          </a:p>
          <a:p>
            <a:r>
              <a:rPr kumimoji="1" lang="ja-JP" altLang="en-US" dirty="0"/>
              <a:t>一部の地域では</a:t>
            </a:r>
            <a:r>
              <a:rPr kumimoji="1" lang="en-US" altLang="ja-JP" dirty="0"/>
              <a:t>2,000</a:t>
            </a:r>
            <a:r>
              <a:rPr kumimoji="1" lang="ja-JP" altLang="en-US" dirty="0"/>
              <a:t>ミリを超える記録的な大雨になり、各地で多くの、人的被害、浸水被害、土砂災害などの被害が発生しました。</a:t>
            </a:r>
          </a:p>
        </p:txBody>
      </p:sp>
      <p:sp>
        <p:nvSpPr>
          <p:cNvPr id="4" name="スライド番号プレースホルダー 3"/>
          <p:cNvSpPr>
            <a:spLocks noGrp="1"/>
          </p:cNvSpPr>
          <p:nvPr>
            <p:ph type="sldNum" sz="quarter" idx="10"/>
          </p:nvPr>
        </p:nvSpPr>
        <p:spPr/>
        <p:txBody>
          <a:bodyPr/>
          <a:lstStyle/>
          <a:p>
            <a:fld id="{3437AB2F-88AB-46F1-B817-8ACB8F23FDB7}" type="slidenum">
              <a:rPr kumimoji="1" lang="ja-JP" altLang="en-US" smtClean="0"/>
              <a:t>5</a:t>
            </a:fld>
            <a:endParaRPr kumimoji="1" lang="ja-JP" altLang="en-US"/>
          </a:p>
        </p:txBody>
      </p:sp>
    </p:spTree>
    <p:extLst>
      <p:ext uri="{BB962C8B-B14F-4D97-AF65-F5344CB8AC3E}">
        <p14:creationId xmlns:p14="http://schemas.microsoft.com/office/powerpoint/2010/main" val="10398027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300" dirty="0"/>
              <a:t>先ほど説明したように、土砂災害は３つの種類に分けられます。</a:t>
            </a:r>
            <a:endParaRPr lang="en-US" altLang="ja-JP" sz="1300" dirty="0"/>
          </a:p>
          <a:p>
            <a:endParaRPr lang="en-US" altLang="ja-JP" sz="1300" dirty="0"/>
          </a:p>
          <a:p>
            <a:r>
              <a:rPr lang="ja-JP" altLang="en-US" sz="1300" dirty="0"/>
              <a:t>土石流は、山腹、谷底にある土砂が長雨や集中豪雨などによって一気に下流へと押し流される現象です。</a:t>
            </a:r>
            <a:endParaRPr lang="en-US" altLang="ja-JP" sz="1300" dirty="0"/>
          </a:p>
          <a:p>
            <a:r>
              <a:rPr lang="ja-JP" altLang="en-US" sz="1300" dirty="0"/>
              <a:t>大量の水分を含んだ土砂が下流に下るため、広い範囲で甚大な被害が発生します。</a:t>
            </a:r>
            <a:endParaRPr lang="en-US" altLang="ja-JP" sz="1300" dirty="0"/>
          </a:p>
          <a:p>
            <a:endParaRPr lang="en-US" altLang="ja-JP" sz="1300" dirty="0"/>
          </a:p>
          <a:p>
            <a:r>
              <a:rPr lang="ja-JP" altLang="en-US" sz="1300" dirty="0"/>
              <a:t>地すべりは、斜面の一部あるいは全部が、地下水の影響と重力によってゆっくりと斜面下方に移動する現象です。</a:t>
            </a:r>
            <a:endParaRPr lang="en-US" altLang="ja-JP" sz="1300" dirty="0"/>
          </a:p>
          <a:p>
            <a:endParaRPr lang="en-US" altLang="ja-JP" sz="1300" dirty="0"/>
          </a:p>
          <a:p>
            <a:r>
              <a:rPr lang="ja-JP" altLang="en-US" sz="1300" dirty="0"/>
              <a:t>がけ崩れは、降雨時に地中にしみ込んだ水分により不安定化した斜面が、急激に崩れ落ちる現象です 。</a:t>
            </a:r>
            <a:endParaRPr lang="en-US" altLang="ja-JP" sz="1300" dirty="0"/>
          </a:p>
          <a:p>
            <a:r>
              <a:rPr lang="ja-JP" altLang="en-US" sz="1300" dirty="0"/>
              <a:t>スピードが速く、破壊力も大きいため、人家裏の斜面が崩壊した場合は、被害が甚大になります。</a:t>
            </a:r>
            <a:endParaRPr lang="en-US" altLang="ja-JP" sz="1300" dirty="0"/>
          </a:p>
          <a:p>
            <a:r>
              <a:rPr lang="ja-JP" altLang="en-US" sz="1300" dirty="0"/>
              <a:t>山間地の多い日本では、土砂災害の中で最も発生件数が多い現象です。 </a:t>
            </a:r>
            <a:endParaRPr kumimoji="1" lang="en-US" altLang="ja-JP" dirty="0"/>
          </a:p>
        </p:txBody>
      </p:sp>
      <p:sp>
        <p:nvSpPr>
          <p:cNvPr id="4" name="スライド番号プレースホルダー 3"/>
          <p:cNvSpPr>
            <a:spLocks noGrp="1"/>
          </p:cNvSpPr>
          <p:nvPr>
            <p:ph type="sldNum" sz="quarter" idx="10"/>
          </p:nvPr>
        </p:nvSpPr>
        <p:spPr/>
        <p:txBody>
          <a:bodyPr/>
          <a:lstStyle/>
          <a:p>
            <a:fld id="{3437AB2F-88AB-46F1-B817-8ACB8F23FDB7}" type="slidenum">
              <a:rPr kumimoji="1" lang="ja-JP" altLang="en-US" smtClean="0"/>
              <a:t>6</a:t>
            </a:fld>
            <a:endParaRPr kumimoji="1" lang="ja-JP" altLang="en-US"/>
          </a:p>
        </p:txBody>
      </p:sp>
    </p:spTree>
    <p:extLst>
      <p:ext uri="{BB962C8B-B14F-4D97-AF65-F5344CB8AC3E}">
        <p14:creationId xmlns:p14="http://schemas.microsoft.com/office/powerpoint/2010/main" val="40675282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資料右下のグラフをご覧下さい。</a:t>
            </a:r>
            <a:endParaRPr kumimoji="1" lang="en-US" altLang="ja-JP" dirty="0"/>
          </a:p>
          <a:p>
            <a:endParaRPr kumimoji="1" lang="en-US" altLang="ja-JP" dirty="0"/>
          </a:p>
          <a:p>
            <a:r>
              <a:rPr kumimoji="1" lang="ja-JP" altLang="en-US" dirty="0"/>
              <a:t>最近、土砂災害の発生回数が増えていることが分かります。</a:t>
            </a:r>
            <a:endParaRPr kumimoji="1" lang="en-US" altLang="ja-JP" dirty="0"/>
          </a:p>
          <a:p>
            <a:endParaRPr kumimoji="1" lang="en-US" altLang="ja-JP" dirty="0"/>
          </a:p>
          <a:p>
            <a:r>
              <a:rPr kumimoji="1" lang="ja-JP" altLang="en-US" dirty="0"/>
              <a:t>また、写真は、土石流、がけ崩れ、地すべりの写真です。</a:t>
            </a:r>
            <a:endParaRPr kumimoji="1" lang="en-US" altLang="ja-JP" dirty="0"/>
          </a:p>
          <a:p>
            <a:endParaRPr kumimoji="1" lang="en-US" altLang="ja-JP" dirty="0"/>
          </a:p>
          <a:p>
            <a:r>
              <a:rPr kumimoji="1" lang="ja-JP" altLang="en-US" dirty="0"/>
              <a:t>（動画を流す）</a:t>
            </a:r>
          </a:p>
        </p:txBody>
      </p:sp>
      <p:sp>
        <p:nvSpPr>
          <p:cNvPr id="4" name="スライド番号プレースホルダー 3"/>
          <p:cNvSpPr>
            <a:spLocks noGrp="1"/>
          </p:cNvSpPr>
          <p:nvPr>
            <p:ph type="sldNum" sz="quarter" idx="10"/>
          </p:nvPr>
        </p:nvSpPr>
        <p:spPr/>
        <p:txBody>
          <a:bodyPr/>
          <a:lstStyle/>
          <a:p>
            <a:fld id="{3437AB2F-88AB-46F1-B817-8ACB8F23FDB7}" type="slidenum">
              <a:rPr kumimoji="1" lang="ja-JP" altLang="en-US" smtClean="0"/>
              <a:t>7</a:t>
            </a:fld>
            <a:endParaRPr kumimoji="1" lang="ja-JP" altLang="en-US"/>
          </a:p>
        </p:txBody>
      </p:sp>
    </p:spTree>
    <p:extLst>
      <p:ext uri="{BB962C8B-B14F-4D97-AF65-F5344CB8AC3E}">
        <p14:creationId xmlns:p14="http://schemas.microsoft.com/office/powerpoint/2010/main" val="28473201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kumimoji="1" sz="1300">
                <a:solidFill>
                  <a:schemeClr val="tx1"/>
                </a:solidFill>
                <a:latin typeface="Arial" charset="0"/>
                <a:ea typeface="$ＪＳゴシック" charset="0"/>
                <a:cs typeface="$ＪＳゴシック" charset="0"/>
              </a:defRPr>
            </a:lvl1pPr>
            <a:lvl2pPr marL="775863" indent="-298409" eaLnBrk="0" hangingPunct="0">
              <a:defRPr kumimoji="1" sz="1300">
                <a:solidFill>
                  <a:schemeClr val="tx1"/>
                </a:solidFill>
                <a:latin typeface="Arial" charset="0"/>
                <a:ea typeface="$ＪＳゴシック" charset="0"/>
                <a:cs typeface="$ＪＳゴシック" charset="0"/>
              </a:defRPr>
            </a:lvl2pPr>
            <a:lvl3pPr marL="1193635" indent="-238727" eaLnBrk="0" hangingPunct="0">
              <a:defRPr kumimoji="1" sz="1300">
                <a:solidFill>
                  <a:schemeClr val="tx1"/>
                </a:solidFill>
                <a:latin typeface="Arial" charset="0"/>
                <a:ea typeface="$ＪＳゴシック" charset="0"/>
                <a:cs typeface="$ＪＳゴシック" charset="0"/>
              </a:defRPr>
            </a:lvl3pPr>
            <a:lvl4pPr marL="1671089" indent="-238727" eaLnBrk="0" hangingPunct="0">
              <a:defRPr kumimoji="1" sz="1300">
                <a:solidFill>
                  <a:schemeClr val="tx1"/>
                </a:solidFill>
                <a:latin typeface="Arial" charset="0"/>
                <a:ea typeface="$ＪＳゴシック" charset="0"/>
                <a:cs typeface="$ＪＳゴシック" charset="0"/>
              </a:defRPr>
            </a:lvl4pPr>
            <a:lvl5pPr marL="2148543" indent="-238727" eaLnBrk="0" hangingPunct="0">
              <a:defRPr kumimoji="1" sz="1300">
                <a:solidFill>
                  <a:schemeClr val="tx1"/>
                </a:solidFill>
                <a:latin typeface="Arial" charset="0"/>
                <a:ea typeface="$ＪＳゴシック" charset="0"/>
                <a:cs typeface="$ＪＳゴシック" charset="0"/>
              </a:defRPr>
            </a:lvl5pPr>
            <a:lvl6pPr marL="2625997" indent="-238727" algn="ctr" eaLnBrk="0" fontAlgn="base" hangingPunct="0">
              <a:spcBef>
                <a:spcPct val="0"/>
              </a:spcBef>
              <a:spcAft>
                <a:spcPct val="0"/>
              </a:spcAft>
              <a:defRPr kumimoji="1" sz="1300">
                <a:solidFill>
                  <a:schemeClr val="tx1"/>
                </a:solidFill>
                <a:latin typeface="Arial" charset="0"/>
                <a:ea typeface="$ＪＳゴシック" charset="0"/>
                <a:cs typeface="$ＪＳゴシック" charset="0"/>
              </a:defRPr>
            </a:lvl6pPr>
            <a:lvl7pPr marL="3103451" indent="-238727" algn="ctr" eaLnBrk="0" fontAlgn="base" hangingPunct="0">
              <a:spcBef>
                <a:spcPct val="0"/>
              </a:spcBef>
              <a:spcAft>
                <a:spcPct val="0"/>
              </a:spcAft>
              <a:defRPr kumimoji="1" sz="1300">
                <a:solidFill>
                  <a:schemeClr val="tx1"/>
                </a:solidFill>
                <a:latin typeface="Arial" charset="0"/>
                <a:ea typeface="$ＪＳゴシック" charset="0"/>
                <a:cs typeface="$ＪＳゴシック" charset="0"/>
              </a:defRPr>
            </a:lvl7pPr>
            <a:lvl8pPr marL="3580905" indent="-238727" algn="ctr" eaLnBrk="0" fontAlgn="base" hangingPunct="0">
              <a:spcBef>
                <a:spcPct val="0"/>
              </a:spcBef>
              <a:spcAft>
                <a:spcPct val="0"/>
              </a:spcAft>
              <a:defRPr kumimoji="1" sz="1300">
                <a:solidFill>
                  <a:schemeClr val="tx1"/>
                </a:solidFill>
                <a:latin typeface="Arial" charset="0"/>
                <a:ea typeface="$ＪＳゴシック" charset="0"/>
                <a:cs typeface="$ＪＳゴシック" charset="0"/>
              </a:defRPr>
            </a:lvl8pPr>
            <a:lvl9pPr marL="4058359" indent="-238727" algn="ctr" eaLnBrk="0" fontAlgn="base" hangingPunct="0">
              <a:spcBef>
                <a:spcPct val="0"/>
              </a:spcBef>
              <a:spcAft>
                <a:spcPct val="0"/>
              </a:spcAft>
              <a:defRPr kumimoji="1" sz="1300">
                <a:solidFill>
                  <a:schemeClr val="tx1"/>
                </a:solidFill>
                <a:latin typeface="Arial" charset="0"/>
                <a:ea typeface="$ＪＳゴシック" charset="0"/>
                <a:cs typeface="$ＪＳゴシック" charset="0"/>
              </a:defRPr>
            </a:lvl9pPr>
          </a:lstStyle>
          <a:p>
            <a:pPr eaLnBrk="1" hangingPunct="1">
              <a:defRPr/>
            </a:pPr>
            <a:fld id="{740FAE87-8005-F741-8B49-5CC2F3580636}" type="slidenum">
              <a:rPr lang="en-US" altLang="ja-JP" smtClean="0">
                <a:ea typeface="ＭＳ Ｐゴシック" charset="0"/>
                <a:cs typeface="ＭＳ Ｐゴシック" charset="0"/>
              </a:rPr>
              <a:pPr eaLnBrk="1" hangingPunct="1">
                <a:defRPr/>
              </a:pPr>
              <a:t>8</a:t>
            </a:fld>
            <a:endParaRPr lang="en-US" altLang="ja-JP">
              <a:ea typeface="ＭＳ Ｐゴシック" charset="0"/>
              <a:cs typeface="ＭＳ Ｐゴシック" charset="0"/>
            </a:endParaRPr>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r>
              <a:rPr lang="ja-JP" altLang="en-US" dirty="0"/>
              <a:t>土砂災害は毎年のように発生しています。命や財産を守るため、基礎調査として、土砂災害により被害をうけるおそれのある区域について調査を行います。</a:t>
            </a:r>
            <a:endParaRPr lang="en-US" altLang="ja-JP" dirty="0"/>
          </a:p>
          <a:p>
            <a:pPr eaLnBrk="1" hangingPunct="1">
              <a:defRPr/>
            </a:pPr>
            <a:endParaRPr lang="en-US" altLang="ja-JP" dirty="0"/>
          </a:p>
          <a:p>
            <a:pPr eaLnBrk="1" hangingPunct="1">
              <a:defRPr/>
            </a:pPr>
            <a:r>
              <a:rPr lang="ja-JP" altLang="en-US" dirty="0"/>
              <a:t>その調査の結果に基づき、土砂災害のおそれのある区域として、「土砂災害警戒区域」、「土砂災害特別警戒区域」を指定します。</a:t>
            </a:r>
            <a:endParaRPr lang="en-US" altLang="ja-JP" dirty="0"/>
          </a:p>
          <a:p>
            <a:pPr eaLnBrk="1" hangingPunct="1">
              <a:defRPr/>
            </a:pPr>
            <a:endParaRPr lang="en-US" altLang="ja-JP" dirty="0"/>
          </a:p>
          <a:p>
            <a:pPr eaLnBrk="1" hangingPunct="1">
              <a:defRPr/>
            </a:pPr>
            <a:r>
              <a:rPr lang="ja-JP" altLang="en-US" dirty="0"/>
              <a:t>県では、平成３１年度までに基礎調査を完了する予定です。</a:t>
            </a:r>
            <a:endParaRPr lang="en-US" altLang="ja-JP" dirty="0">
              <a:ea typeface="ＭＳ Ｐ明朝"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kumimoji="1" sz="1300">
                <a:solidFill>
                  <a:schemeClr val="tx1"/>
                </a:solidFill>
                <a:latin typeface="Arial" charset="0"/>
                <a:ea typeface="$ＪＳゴシック" charset="0"/>
                <a:cs typeface="$ＪＳゴシック" charset="0"/>
              </a:defRPr>
            </a:lvl1pPr>
            <a:lvl2pPr marL="775863" indent="-298409" eaLnBrk="0" hangingPunct="0">
              <a:defRPr kumimoji="1" sz="1300">
                <a:solidFill>
                  <a:schemeClr val="tx1"/>
                </a:solidFill>
                <a:latin typeface="Arial" charset="0"/>
                <a:ea typeface="$ＪＳゴシック" charset="0"/>
                <a:cs typeface="$ＪＳゴシック" charset="0"/>
              </a:defRPr>
            </a:lvl2pPr>
            <a:lvl3pPr marL="1193635" indent="-238727" eaLnBrk="0" hangingPunct="0">
              <a:defRPr kumimoji="1" sz="1300">
                <a:solidFill>
                  <a:schemeClr val="tx1"/>
                </a:solidFill>
                <a:latin typeface="Arial" charset="0"/>
                <a:ea typeface="$ＪＳゴシック" charset="0"/>
                <a:cs typeface="$ＪＳゴシック" charset="0"/>
              </a:defRPr>
            </a:lvl3pPr>
            <a:lvl4pPr marL="1671089" indent="-238727" eaLnBrk="0" hangingPunct="0">
              <a:defRPr kumimoji="1" sz="1300">
                <a:solidFill>
                  <a:schemeClr val="tx1"/>
                </a:solidFill>
                <a:latin typeface="Arial" charset="0"/>
                <a:ea typeface="$ＪＳゴシック" charset="0"/>
                <a:cs typeface="$ＪＳゴシック" charset="0"/>
              </a:defRPr>
            </a:lvl4pPr>
            <a:lvl5pPr marL="2148543" indent="-238727" eaLnBrk="0" hangingPunct="0">
              <a:defRPr kumimoji="1" sz="1300">
                <a:solidFill>
                  <a:schemeClr val="tx1"/>
                </a:solidFill>
                <a:latin typeface="Arial" charset="0"/>
                <a:ea typeface="$ＪＳゴシック" charset="0"/>
                <a:cs typeface="$ＪＳゴシック" charset="0"/>
              </a:defRPr>
            </a:lvl5pPr>
            <a:lvl6pPr marL="2625997" indent="-238727" algn="ctr" eaLnBrk="0" fontAlgn="base" hangingPunct="0">
              <a:spcBef>
                <a:spcPct val="0"/>
              </a:spcBef>
              <a:spcAft>
                <a:spcPct val="0"/>
              </a:spcAft>
              <a:defRPr kumimoji="1" sz="1300">
                <a:solidFill>
                  <a:schemeClr val="tx1"/>
                </a:solidFill>
                <a:latin typeface="Arial" charset="0"/>
                <a:ea typeface="$ＪＳゴシック" charset="0"/>
                <a:cs typeface="$ＪＳゴシック" charset="0"/>
              </a:defRPr>
            </a:lvl6pPr>
            <a:lvl7pPr marL="3103451" indent="-238727" algn="ctr" eaLnBrk="0" fontAlgn="base" hangingPunct="0">
              <a:spcBef>
                <a:spcPct val="0"/>
              </a:spcBef>
              <a:spcAft>
                <a:spcPct val="0"/>
              </a:spcAft>
              <a:defRPr kumimoji="1" sz="1300">
                <a:solidFill>
                  <a:schemeClr val="tx1"/>
                </a:solidFill>
                <a:latin typeface="Arial" charset="0"/>
                <a:ea typeface="$ＪＳゴシック" charset="0"/>
                <a:cs typeface="$ＪＳゴシック" charset="0"/>
              </a:defRPr>
            </a:lvl7pPr>
            <a:lvl8pPr marL="3580905" indent="-238727" algn="ctr" eaLnBrk="0" fontAlgn="base" hangingPunct="0">
              <a:spcBef>
                <a:spcPct val="0"/>
              </a:spcBef>
              <a:spcAft>
                <a:spcPct val="0"/>
              </a:spcAft>
              <a:defRPr kumimoji="1" sz="1300">
                <a:solidFill>
                  <a:schemeClr val="tx1"/>
                </a:solidFill>
                <a:latin typeface="Arial" charset="0"/>
                <a:ea typeface="$ＪＳゴシック" charset="0"/>
                <a:cs typeface="$ＪＳゴシック" charset="0"/>
              </a:defRPr>
            </a:lvl8pPr>
            <a:lvl9pPr marL="4058359" indent="-238727" algn="ctr" eaLnBrk="0" fontAlgn="base" hangingPunct="0">
              <a:spcBef>
                <a:spcPct val="0"/>
              </a:spcBef>
              <a:spcAft>
                <a:spcPct val="0"/>
              </a:spcAft>
              <a:defRPr kumimoji="1" sz="1300">
                <a:solidFill>
                  <a:schemeClr val="tx1"/>
                </a:solidFill>
                <a:latin typeface="Arial" charset="0"/>
                <a:ea typeface="$ＪＳゴシック" charset="0"/>
                <a:cs typeface="$ＪＳゴシック" charset="0"/>
              </a:defRPr>
            </a:lvl9pPr>
          </a:lstStyle>
          <a:p>
            <a:pPr eaLnBrk="1" hangingPunct="1">
              <a:defRPr/>
            </a:pPr>
            <a:fld id="{740FAE87-8005-F741-8B49-5CC2F3580636}" type="slidenum">
              <a:rPr lang="en-US" altLang="ja-JP" smtClean="0">
                <a:ea typeface="ＭＳ Ｐゴシック" charset="0"/>
                <a:cs typeface="ＭＳ Ｐゴシック" charset="0"/>
              </a:rPr>
              <a:pPr eaLnBrk="1" hangingPunct="1">
                <a:defRPr/>
              </a:pPr>
              <a:t>9</a:t>
            </a:fld>
            <a:endParaRPr lang="en-US" altLang="ja-JP">
              <a:ea typeface="ＭＳ Ｐゴシック" charset="0"/>
              <a:cs typeface="ＭＳ Ｐゴシック" charset="0"/>
            </a:endParaRPr>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r>
              <a:rPr lang="ja-JP" altLang="en-US" dirty="0">
                <a:latin typeface="+mj-ea"/>
                <a:ea typeface="+mj-ea"/>
              </a:rPr>
              <a:t>「土砂災害警戒区域（イエローゾーン）」は、土砂災害が発生した場合に、生命もしくは身体に危害が生じるおそれがあると認められる区域として指定されます。</a:t>
            </a:r>
            <a:endParaRPr lang="en-US" altLang="ja-JP" dirty="0">
              <a:latin typeface="+mj-ea"/>
              <a:ea typeface="+mj-ea"/>
            </a:endParaRPr>
          </a:p>
          <a:p>
            <a:pPr eaLnBrk="1" hangingPunct="1">
              <a:defRPr/>
            </a:pPr>
            <a:r>
              <a:rPr lang="ja-JP" altLang="en-US" dirty="0">
                <a:latin typeface="+mj-ea"/>
                <a:ea typeface="+mj-ea"/>
              </a:rPr>
              <a:t>指定されると、「市町村地域防災計画への記載」や「土砂災害ハザードマップによる周知の徹底」などの対策が行われます。</a:t>
            </a:r>
            <a:endParaRPr lang="en-US" altLang="ja-JP" dirty="0">
              <a:latin typeface="+mj-ea"/>
              <a:ea typeface="+mj-ea"/>
            </a:endParaRPr>
          </a:p>
          <a:p>
            <a:pPr eaLnBrk="1" hangingPunct="1">
              <a:defRPr/>
            </a:pPr>
            <a:endParaRPr lang="en-US" altLang="ja-JP" dirty="0">
              <a:latin typeface="+mj-ea"/>
              <a:ea typeface="+mj-ea"/>
            </a:endParaRPr>
          </a:p>
          <a:p>
            <a:pPr eaLnBrk="1" hangingPunct="1">
              <a:defRPr/>
            </a:pPr>
            <a:r>
              <a:rPr lang="ja-JP" altLang="en-US" dirty="0">
                <a:latin typeface="+mj-ea"/>
                <a:ea typeface="+mj-ea"/>
              </a:rPr>
              <a:t>また、「土砂災害特別警戒区域（レッドゾーン）」は、土砂災害が発生した場合に、建築物に損壊が生じ、生命もしくは身体に危害が生じるおそれがあると認められる区域が指定されます。</a:t>
            </a:r>
            <a:endParaRPr lang="en-US" altLang="ja-JP" dirty="0">
              <a:latin typeface="+mj-ea"/>
              <a:ea typeface="+mj-ea"/>
            </a:endParaRPr>
          </a:p>
          <a:p>
            <a:pPr eaLnBrk="1" hangingPunct="1">
              <a:defRPr/>
            </a:pPr>
            <a:r>
              <a:rPr lang="ja-JP" altLang="en-US" dirty="0">
                <a:latin typeface="+mj-ea"/>
                <a:ea typeface="+mj-ea"/>
              </a:rPr>
              <a:t>指定されると特別警戒区域では、「特定の開発広域に対する許可制」や「建築物の移転等の勧告」などの対策が行われます。</a:t>
            </a:r>
            <a:endParaRPr lang="en-US" altLang="ja-JP" dirty="0">
              <a:latin typeface="+mj-ea"/>
              <a:ea typeface="+mj-ea"/>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 サブタイトルの書式設定</a:t>
            </a:r>
          </a:p>
        </p:txBody>
      </p:sp>
      <p:sp>
        <p:nvSpPr>
          <p:cNvPr id="4" name="日付プレースホルダ 3"/>
          <p:cNvSpPr>
            <a:spLocks noGrp="1"/>
          </p:cNvSpPr>
          <p:nvPr>
            <p:ph type="dt" sz="half" idx="10"/>
          </p:nvPr>
        </p:nvSpPr>
        <p:spPr/>
        <p:txBody>
          <a:bodyPr/>
          <a:lstStyle/>
          <a:p>
            <a:fld id="{B729C20C-9981-4006-9345-0CBDEC37ADD7}" type="datetime1">
              <a:rPr kumimoji="1" lang="ja-JP" altLang="en-US" smtClean="0"/>
              <a:t>2018/6/21</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F9D35545-A360-4511-B803-C2286AE42ACB}" type="datetime1">
              <a:rPr kumimoji="1" lang="ja-JP" altLang="en-US" smtClean="0"/>
              <a:t>2018/6/21</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7453B04A-D402-4636-AA94-B91FF0EFC3DD}" type="datetime1">
              <a:rPr kumimoji="1" lang="ja-JP" altLang="en-US" smtClean="0"/>
              <a:t>2018/6/21</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idx="1"/>
          </p:nvPr>
        </p:nvSpPr>
        <p:spPr/>
        <p:txBody>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9148AD8A-D541-4FB7-A566-9B2689B5857C}" type="datetime1">
              <a:rPr kumimoji="1" lang="ja-JP" altLang="en-US" smtClean="0"/>
              <a:t>2018/6/21</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 テキストの書式設定</a:t>
            </a:r>
          </a:p>
        </p:txBody>
      </p:sp>
      <p:sp>
        <p:nvSpPr>
          <p:cNvPr id="4" name="日付プレースホルダ 3"/>
          <p:cNvSpPr>
            <a:spLocks noGrp="1"/>
          </p:cNvSpPr>
          <p:nvPr>
            <p:ph type="dt" sz="half" idx="10"/>
          </p:nvPr>
        </p:nvSpPr>
        <p:spPr/>
        <p:txBody>
          <a:bodyPr/>
          <a:lstStyle/>
          <a:p>
            <a:fld id="{2BC669E8-26AA-4925-93B7-B8CF17D169AE}" type="datetime1">
              <a:rPr kumimoji="1" lang="ja-JP" altLang="en-US" smtClean="0"/>
              <a:t>2018/6/21</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 4"/>
          <p:cNvSpPr>
            <a:spLocks noGrp="1"/>
          </p:cNvSpPr>
          <p:nvPr>
            <p:ph type="dt" sz="half" idx="10"/>
          </p:nvPr>
        </p:nvSpPr>
        <p:spPr/>
        <p:txBody>
          <a:bodyPr/>
          <a:lstStyle/>
          <a:p>
            <a:fld id="{D0E0A290-A07E-4272-8562-B2ED47053BC6}" type="datetime1">
              <a:rPr kumimoji="1" lang="ja-JP" altLang="en-US" smtClean="0"/>
              <a:t>2018/6/21</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 6"/>
          <p:cNvSpPr>
            <a:spLocks noGrp="1"/>
          </p:cNvSpPr>
          <p:nvPr>
            <p:ph type="dt" sz="half" idx="10"/>
          </p:nvPr>
        </p:nvSpPr>
        <p:spPr/>
        <p:txBody>
          <a:bodyPr/>
          <a:lstStyle/>
          <a:p>
            <a:fld id="{0E0BA4BB-29EC-4445-873F-BB26F30ADD59}" type="datetime1">
              <a:rPr kumimoji="1" lang="ja-JP" altLang="en-US" smtClean="0"/>
              <a:t>2018/6/21</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日付プレースホルダ 2"/>
          <p:cNvSpPr>
            <a:spLocks noGrp="1"/>
          </p:cNvSpPr>
          <p:nvPr>
            <p:ph type="dt" sz="half" idx="10"/>
          </p:nvPr>
        </p:nvSpPr>
        <p:spPr/>
        <p:txBody>
          <a:bodyPr/>
          <a:lstStyle/>
          <a:p>
            <a:fld id="{5636A000-C839-4A84-9A27-8E60EA10867B}" type="datetime1">
              <a:rPr kumimoji="1" lang="ja-JP" altLang="en-US" smtClean="0"/>
              <a:t>2018/6/21</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F9687501-3A13-417B-8F97-63E9EF8DD99A}" type="datetime1">
              <a:rPr kumimoji="1" lang="ja-JP" altLang="en-US" smtClean="0"/>
              <a:t>2018/6/21</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lvl1pPr>
              <a:defRPr sz="2800" b="1">
                <a:solidFill>
                  <a:schemeClr val="tx1"/>
                </a:solidFill>
              </a:defRPr>
            </a:lvl1pPr>
          </a:lstStyle>
          <a:p>
            <a:fld id="{D2D8002D-B5B0-4BAC-B1F6-782DDCCE6D9C}" type="slidenum">
              <a:rPr lang="ja-JP" altLang="en-US" smtClean="0"/>
              <a:pPr/>
              <a:t>‹#›</a:t>
            </a:fld>
            <a:endParaRPr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D83C4C6B-74A6-4BF9-8DA1-9828AF0ECDC0}" type="datetime1">
              <a:rPr kumimoji="1" lang="ja-JP" altLang="en-US" smtClean="0"/>
              <a:t>2018/6/21</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lvl1pPr>
              <a:defRPr sz="2800" b="1">
                <a:solidFill>
                  <a:schemeClr val="tx1"/>
                </a:solidFill>
              </a:defRPr>
            </a:lvl1pPr>
          </a:lstStyle>
          <a:p>
            <a:fld id="{D2D8002D-B5B0-4BAC-B1F6-782DDCCE6D9C}" type="slidenum">
              <a:rPr lang="ja-JP" altLang="en-US" smtClean="0"/>
              <a:pPr/>
              <a:t>‹#›</a:t>
            </a:fld>
            <a:endParaRPr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1F3A25AE-02A7-4525-8CB3-0E5122521C58}" type="datetime1">
              <a:rPr kumimoji="1" lang="ja-JP" altLang="en-US" smtClean="0"/>
              <a:t>2018/6/21</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 タイトルの書式設定</a:t>
            </a:r>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9F8F5A-7024-49B4-BF21-1F9BFC0B1C9E}" type="datetime1">
              <a:rPr kumimoji="1" lang="ja-JP" altLang="en-US" smtClean="0"/>
              <a:t>2018/6/21</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D8002D-B5B0-4BAC-B1F6-782DDCCE6D9C}"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0.emf"/><Relationship Id="rId7" Type="http://schemas.openxmlformats.org/officeDocument/2006/relationships/image" Target="../media/image24.emf"/><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3.emf"/><Relationship Id="rId5" Type="http://schemas.openxmlformats.org/officeDocument/2006/relationships/image" Target="../media/image22.emf"/><Relationship Id="rId4" Type="http://schemas.openxmlformats.org/officeDocument/2006/relationships/image" Target="../media/image21.em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6.emf"/><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3.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2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gif"/><Relationship Id="rId4" Type="http://schemas.openxmlformats.org/officeDocument/2006/relationships/image" Target="../media/image14.gif"/></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6"/>
          <p:cNvSpPr txBox="1">
            <a:spLocks noChangeArrowheads="1"/>
          </p:cNvSpPr>
          <p:nvPr/>
        </p:nvSpPr>
        <p:spPr bwMode="auto">
          <a:xfrm>
            <a:off x="-7327" y="1988840"/>
            <a:ext cx="9144000" cy="2062103"/>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algn="ctr">
              <a:spcBef>
                <a:spcPct val="50000"/>
              </a:spcBef>
              <a:buFontTx/>
              <a:buNone/>
            </a:pPr>
            <a:endParaRPr lang="en-US" altLang="ja-JP" b="1" dirty="0">
              <a:solidFill>
                <a:schemeClr val="bg1"/>
              </a:solidFill>
              <a:latin typeface="HG丸ｺﾞｼｯｸM-PRO" pitchFamily="50" charset="-128"/>
              <a:ea typeface="HG丸ｺﾞｼｯｸM-PRO" pitchFamily="50" charset="-128"/>
            </a:endParaRPr>
          </a:p>
          <a:p>
            <a:pPr algn="ctr">
              <a:spcBef>
                <a:spcPct val="50000"/>
              </a:spcBef>
              <a:buFontTx/>
              <a:buNone/>
            </a:pPr>
            <a:r>
              <a:rPr lang="ja-JP" altLang="en-US" b="1" dirty="0">
                <a:solidFill>
                  <a:schemeClr val="bg1"/>
                </a:solidFill>
                <a:latin typeface="HG丸ｺﾞｼｯｸM-PRO" pitchFamily="50" charset="-128"/>
                <a:ea typeface="HG丸ｺﾞｼｯｸM-PRO" pitchFamily="50" charset="-128"/>
              </a:rPr>
              <a:t>土砂災害についての基礎知識</a:t>
            </a:r>
            <a:endParaRPr lang="en-US" altLang="ja-JP" b="1" dirty="0">
              <a:solidFill>
                <a:schemeClr val="bg1"/>
              </a:solidFill>
              <a:latin typeface="HG丸ｺﾞｼｯｸM-PRO" pitchFamily="50" charset="-128"/>
              <a:ea typeface="HG丸ｺﾞｼｯｸM-PRO" pitchFamily="50" charset="-128"/>
            </a:endParaRPr>
          </a:p>
          <a:p>
            <a:pPr algn="ctr">
              <a:spcBef>
                <a:spcPct val="50000"/>
              </a:spcBef>
              <a:buFontTx/>
              <a:buNone/>
            </a:pPr>
            <a:endParaRPr lang="ja-JP" altLang="en-US" b="1" dirty="0">
              <a:solidFill>
                <a:schemeClr val="bg1"/>
              </a:solidFill>
              <a:latin typeface="HG丸ｺﾞｼｯｸM-PRO" pitchFamily="50" charset="-128"/>
              <a:ea typeface="HG丸ｺﾞｼｯｸM-PRO" pitchFamily="50" charset="-128"/>
            </a:endParaRPr>
          </a:p>
        </p:txBody>
      </p:sp>
      <p:sp>
        <p:nvSpPr>
          <p:cNvPr id="3" name="テキスト ボックス 2"/>
          <p:cNvSpPr txBox="1"/>
          <p:nvPr/>
        </p:nvSpPr>
        <p:spPr>
          <a:xfrm>
            <a:off x="5796136" y="476672"/>
            <a:ext cx="2880320" cy="523220"/>
          </a:xfrm>
          <a:prstGeom prst="rect">
            <a:avLst/>
          </a:prstGeom>
          <a:noFill/>
          <a:ln w="28575">
            <a:solidFill>
              <a:schemeClr val="tx1"/>
            </a:solidFill>
          </a:ln>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kumimoji="1" lang="ja-JP" altLang="en-US" sz="2800" dirty="0"/>
              <a:t>資料３</a:t>
            </a:r>
          </a:p>
        </p:txBody>
      </p:sp>
      <p:sp>
        <p:nvSpPr>
          <p:cNvPr id="4" name="スライド番号プレースホルダー 3"/>
          <p:cNvSpPr>
            <a:spLocks noGrp="1"/>
          </p:cNvSpPr>
          <p:nvPr>
            <p:ph type="sldNum" sz="quarter" idx="12"/>
          </p:nvPr>
        </p:nvSpPr>
        <p:spPr/>
        <p:txBody>
          <a:bodyPr/>
          <a:lstStyle/>
          <a:p>
            <a:fld id="{D2D8002D-B5B0-4BAC-B1F6-782DDCCE6D9C}" type="slidenum">
              <a:rPr kumimoji="1" lang="ja-JP" altLang="en-US" smtClean="0"/>
              <a:t>1</a:t>
            </a:fld>
            <a:endParaRPr kumimoji="1" lang="ja-JP" altLang="en-US"/>
          </a:p>
        </p:txBody>
      </p:sp>
    </p:spTree>
    <p:extLst>
      <p:ext uri="{BB962C8B-B14F-4D97-AF65-F5344CB8AC3E}">
        <p14:creationId xmlns:p14="http://schemas.microsoft.com/office/powerpoint/2010/main" val="35029364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31800" y="603796"/>
            <a:ext cx="8229600" cy="5433467"/>
          </a:xfrm>
        </p:spPr>
        <p:txBody>
          <a:bodyPr>
            <a:normAutofit/>
          </a:bodyPr>
          <a:lstStyle/>
          <a:p>
            <a:pPr marL="0" indent="0">
              <a:buNone/>
            </a:pPr>
            <a:r>
              <a:rPr lang="ja-JP" altLang="en-US" sz="2000" dirty="0">
                <a:latin typeface="HGP創英角ｺﾞｼｯｸUB" panose="020B0900000000000000" pitchFamily="50" charset="-128"/>
                <a:ea typeface="HGP創英角ｺﾞｼｯｸUB" panose="020B0900000000000000" pitchFamily="50" charset="-128"/>
              </a:rPr>
              <a:t>１　指定緊急避難場所・指定避難所</a:t>
            </a:r>
            <a:endParaRPr lang="en-US" altLang="ja-JP" sz="2000" dirty="0">
              <a:latin typeface="HGP創英角ｺﾞｼｯｸUB" panose="020B0900000000000000" pitchFamily="50" charset="-128"/>
              <a:ea typeface="HGP創英角ｺﾞｼｯｸUB" panose="020B0900000000000000" pitchFamily="50" charset="-128"/>
            </a:endParaRPr>
          </a:p>
          <a:p>
            <a:pPr marL="0" indent="0">
              <a:buNone/>
            </a:pPr>
            <a:r>
              <a:rPr kumimoji="1" lang="ja-JP" altLang="en-US" sz="1600" dirty="0">
                <a:latin typeface="HG丸ｺﾞｼｯｸM-PRO" panose="020F0600000000000000" pitchFamily="50" charset="-128"/>
                <a:ea typeface="HG丸ｺﾞｼｯｸM-PRO" panose="020F0600000000000000" pitchFamily="50" charset="-128"/>
              </a:rPr>
              <a:t>　　指定緊急避難場所とは、災害の危険が切迫した場合に</a:t>
            </a:r>
            <a:r>
              <a:rPr lang="ja-JP" altLang="en-US" sz="1600" dirty="0">
                <a:latin typeface="HG丸ｺﾞｼｯｸM-PRO" panose="020F0600000000000000" pitchFamily="50" charset="-128"/>
                <a:ea typeface="HG丸ｺﾞｼｯｸM-PRO" panose="020F0600000000000000" pitchFamily="50" charset="-128"/>
              </a:rPr>
              <a:t>おいて、緊急に避難する</a:t>
            </a:r>
            <a:r>
              <a:rPr kumimoji="1" lang="ja-JP" altLang="en-US" sz="1600" dirty="0">
                <a:latin typeface="HG丸ｺﾞｼｯｸM-PRO" panose="020F0600000000000000" pitchFamily="50" charset="-128"/>
                <a:ea typeface="HG丸ｺﾞｼｯｸM-PRO" panose="020F0600000000000000" pitchFamily="50" charset="-128"/>
              </a:rPr>
              <a:t>安全</a:t>
            </a:r>
            <a:endParaRPr kumimoji="1" lang="en-US" altLang="ja-JP" sz="1600" dirty="0">
              <a:latin typeface="HG丸ｺﾞｼｯｸM-PRO" panose="020F0600000000000000" pitchFamily="50" charset="-128"/>
              <a:ea typeface="HG丸ｺﾞｼｯｸM-PRO" panose="020F0600000000000000" pitchFamily="50" charset="-128"/>
            </a:endParaRPr>
          </a:p>
          <a:p>
            <a:pPr marL="0" indent="0">
              <a:buNone/>
            </a:pPr>
            <a:r>
              <a:rPr lang="ja-JP" altLang="en-US" sz="1600" dirty="0">
                <a:latin typeface="HG丸ｺﾞｼｯｸM-PRO" panose="020F0600000000000000" pitchFamily="50" charset="-128"/>
                <a:ea typeface="HG丸ｺﾞｼｯｸM-PRO" panose="020F0600000000000000" pitchFamily="50" charset="-128"/>
              </a:rPr>
              <a:t>　</a:t>
            </a:r>
            <a:r>
              <a:rPr kumimoji="1" lang="ja-JP" altLang="en-US" sz="1600" dirty="0">
                <a:latin typeface="HG丸ｺﾞｼｯｸM-PRO" panose="020F0600000000000000" pitchFamily="50" charset="-128"/>
                <a:ea typeface="HG丸ｺﾞｼｯｸM-PRO" panose="020F0600000000000000" pitchFamily="50" charset="-128"/>
              </a:rPr>
              <a:t>な避難先のことです。災害種別ごとに市町村長が指定しています。</a:t>
            </a:r>
            <a:endParaRPr kumimoji="1" lang="en-US" altLang="ja-JP" sz="1600" dirty="0">
              <a:latin typeface="HG丸ｺﾞｼｯｸM-PRO" panose="020F0600000000000000" pitchFamily="50" charset="-128"/>
              <a:ea typeface="HG丸ｺﾞｼｯｸM-PRO" panose="020F0600000000000000" pitchFamily="50" charset="-128"/>
            </a:endParaRPr>
          </a:p>
          <a:p>
            <a:pPr marL="0" indent="0">
              <a:buNone/>
            </a:pPr>
            <a:r>
              <a:rPr lang="ja-JP" altLang="en-US" sz="1600" dirty="0">
                <a:latin typeface="HG丸ｺﾞｼｯｸM-PRO" panose="020F0600000000000000" pitchFamily="50" charset="-128"/>
                <a:ea typeface="HG丸ｺﾞｼｯｸM-PRO" panose="020F0600000000000000" pitchFamily="50" charset="-128"/>
              </a:rPr>
              <a:t>　　　　①地震、②がけ崩れ、土石流、地すべり、③高潮、④洪水、⑤津波、</a:t>
            </a:r>
            <a:endParaRPr lang="en-US" altLang="ja-JP" sz="1600" dirty="0">
              <a:latin typeface="HG丸ｺﾞｼｯｸM-PRO" panose="020F0600000000000000" pitchFamily="50" charset="-128"/>
              <a:ea typeface="HG丸ｺﾞｼｯｸM-PRO" panose="020F0600000000000000" pitchFamily="50" charset="-128"/>
            </a:endParaRPr>
          </a:p>
          <a:p>
            <a:pPr marL="0" indent="0">
              <a:buNone/>
            </a:pPr>
            <a:r>
              <a:rPr lang="ja-JP" altLang="en-US" sz="1600" dirty="0">
                <a:latin typeface="HG丸ｺﾞｼｯｸM-PRO" panose="020F0600000000000000" pitchFamily="50" charset="-128"/>
                <a:ea typeface="HG丸ｺﾞｼｯｸM-PRO" panose="020F0600000000000000" pitchFamily="50" charset="-128"/>
              </a:rPr>
              <a:t>　　　　⑥大規模な火事、⑦大量の降雨による浸水　など</a:t>
            </a:r>
            <a:endParaRPr lang="en-US" altLang="ja-JP" sz="1600" dirty="0">
              <a:latin typeface="HG丸ｺﾞｼｯｸM-PRO" panose="020F0600000000000000" pitchFamily="50" charset="-128"/>
              <a:ea typeface="HG丸ｺﾞｼｯｸM-PRO" panose="020F0600000000000000" pitchFamily="50" charset="-128"/>
            </a:endParaRPr>
          </a:p>
          <a:p>
            <a:pPr marL="0" indent="0">
              <a:buNone/>
            </a:pPr>
            <a:r>
              <a:rPr lang="ja-JP" altLang="en-US" sz="1600" dirty="0">
                <a:latin typeface="HG丸ｺﾞｼｯｸM-PRO" panose="020F0600000000000000" pitchFamily="50" charset="-128"/>
                <a:ea typeface="HG丸ｺﾞｼｯｸM-PRO" panose="020F0600000000000000" pitchFamily="50" charset="-128"/>
              </a:rPr>
              <a:t>　</a:t>
            </a:r>
            <a:endParaRPr lang="en-US" altLang="ja-JP" sz="1600" dirty="0">
              <a:latin typeface="HG丸ｺﾞｼｯｸM-PRO" panose="020F0600000000000000" pitchFamily="50" charset="-128"/>
              <a:ea typeface="HG丸ｺﾞｼｯｸM-PRO" panose="020F0600000000000000" pitchFamily="50" charset="-128"/>
            </a:endParaRPr>
          </a:p>
          <a:p>
            <a:pPr marL="0" indent="0">
              <a:buNone/>
            </a:pPr>
            <a:r>
              <a:rPr lang="ja-JP" altLang="en-US" sz="1600" dirty="0">
                <a:latin typeface="HG丸ｺﾞｼｯｸM-PRO" panose="020F0600000000000000" pitchFamily="50" charset="-128"/>
                <a:ea typeface="HG丸ｺﾞｼｯｸM-PRO" panose="020F0600000000000000" pitchFamily="50" charset="-128"/>
              </a:rPr>
              <a:t>　　指定避難所とは、災害により家屋が倒壊したり、被災した者が避難のために一定</a:t>
            </a:r>
            <a:endParaRPr lang="en-US" altLang="ja-JP" sz="1600" dirty="0">
              <a:latin typeface="HG丸ｺﾞｼｯｸM-PRO" panose="020F0600000000000000" pitchFamily="50" charset="-128"/>
              <a:ea typeface="HG丸ｺﾞｼｯｸM-PRO" panose="020F0600000000000000" pitchFamily="50" charset="-128"/>
            </a:endParaRPr>
          </a:p>
          <a:p>
            <a:pPr marL="0" indent="0">
              <a:buNone/>
            </a:pPr>
            <a:r>
              <a:rPr lang="ja-JP" altLang="en-US" sz="1600" dirty="0">
                <a:latin typeface="HG丸ｺﾞｼｯｸM-PRO" panose="020F0600000000000000" pitchFamily="50" charset="-128"/>
                <a:ea typeface="HG丸ｺﾞｼｯｸM-PRO" panose="020F0600000000000000" pitchFamily="50" charset="-128"/>
              </a:rPr>
              <a:t>　時間滞在する場所のことです。市町村長が指定しています。</a:t>
            </a:r>
            <a:endParaRPr lang="en-US" altLang="ja-JP" sz="1600" dirty="0">
              <a:latin typeface="HG丸ｺﾞｼｯｸM-PRO" panose="020F0600000000000000" pitchFamily="50" charset="-128"/>
              <a:ea typeface="HG丸ｺﾞｼｯｸM-PRO" panose="020F0600000000000000" pitchFamily="50" charset="-128"/>
            </a:endParaRPr>
          </a:p>
          <a:p>
            <a:pPr marL="0" indent="0" algn="ctr">
              <a:buNone/>
            </a:pPr>
            <a:endParaRPr lang="en-US" altLang="ja-JP" sz="1800" dirty="0">
              <a:latin typeface="HG丸ｺﾞｼｯｸM-PRO" panose="020F0600000000000000" pitchFamily="50" charset="-128"/>
              <a:ea typeface="HG丸ｺﾞｼｯｸM-PRO" panose="020F0600000000000000" pitchFamily="50" charset="-128"/>
            </a:endParaRPr>
          </a:p>
          <a:p>
            <a:pPr marL="0" indent="0">
              <a:buNone/>
            </a:pPr>
            <a:endParaRPr lang="en-US" altLang="ja-JP" sz="1800" dirty="0">
              <a:latin typeface="HG丸ｺﾞｼｯｸM-PRO" panose="020F0600000000000000" pitchFamily="50" charset="-128"/>
              <a:ea typeface="HG丸ｺﾞｼｯｸM-PRO" panose="020F0600000000000000" pitchFamily="50" charset="-128"/>
            </a:endParaRPr>
          </a:p>
          <a:p>
            <a:pPr marL="0" indent="0">
              <a:buNone/>
            </a:pPr>
            <a:endParaRPr lang="en-US" altLang="ja-JP" sz="900" dirty="0">
              <a:latin typeface="HG丸ｺﾞｼｯｸM-PRO" panose="020F0600000000000000" pitchFamily="50" charset="-128"/>
              <a:ea typeface="HG丸ｺﾞｼｯｸM-PRO" panose="020F0600000000000000" pitchFamily="50" charset="-128"/>
            </a:endParaRPr>
          </a:p>
          <a:p>
            <a:pPr marL="0" indent="0">
              <a:buNone/>
            </a:pPr>
            <a:endParaRPr lang="en-US" altLang="ja-JP" sz="400" dirty="0">
              <a:latin typeface="HG丸ｺﾞｼｯｸM-PRO" panose="020F0600000000000000" pitchFamily="50" charset="-128"/>
              <a:ea typeface="HG丸ｺﾞｼｯｸM-PRO" panose="020F0600000000000000" pitchFamily="50" charset="-128"/>
            </a:endParaRPr>
          </a:p>
        </p:txBody>
      </p:sp>
      <p:pic>
        <p:nvPicPr>
          <p:cNvPr id="18" name="図 17"/>
          <p:cNvPicPr/>
          <p:nvPr/>
        </p:nvPicPr>
        <p:blipFill>
          <a:blip r:embed="rId3">
            <a:extLst>
              <a:ext uri="{28A0092B-C50C-407E-A947-70E740481C1C}">
                <a14:useLocalDpi xmlns:a14="http://schemas.microsoft.com/office/drawing/2010/main" val="0"/>
              </a:ext>
            </a:extLst>
          </a:blip>
          <a:srcRect/>
          <a:stretch>
            <a:fillRect/>
          </a:stretch>
        </p:blipFill>
        <p:spPr bwMode="auto">
          <a:xfrm>
            <a:off x="2483768" y="3199778"/>
            <a:ext cx="1400351" cy="1323158"/>
          </a:xfrm>
          <a:prstGeom prst="rect">
            <a:avLst/>
          </a:prstGeom>
          <a:noFill/>
          <a:ln>
            <a:noFill/>
          </a:ln>
        </p:spPr>
      </p:pic>
      <p:sp>
        <p:nvSpPr>
          <p:cNvPr id="4" name="テキスト ボックス 6"/>
          <p:cNvSpPr txBox="1">
            <a:spLocks noChangeArrowheads="1"/>
          </p:cNvSpPr>
          <p:nvPr/>
        </p:nvSpPr>
        <p:spPr bwMode="auto">
          <a:xfrm>
            <a:off x="0" y="-3175"/>
            <a:ext cx="9144000" cy="584775"/>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algn="ctr">
              <a:spcBef>
                <a:spcPct val="50000"/>
              </a:spcBef>
              <a:buFontTx/>
              <a:buNone/>
            </a:pPr>
            <a:r>
              <a:rPr lang="ja-JP" altLang="en-US" b="1" dirty="0">
                <a:solidFill>
                  <a:schemeClr val="bg1"/>
                </a:solidFill>
                <a:latin typeface="HG丸ｺﾞｼｯｸM-PRO" pitchFamily="50" charset="-128"/>
                <a:ea typeface="HG丸ｺﾞｼｯｸM-PRO" pitchFamily="50" charset="-128"/>
              </a:rPr>
              <a:t>指定緊急避難場所・指定避難所</a:t>
            </a:r>
            <a:endParaRPr lang="en-US" altLang="ja-JP" b="1" dirty="0">
              <a:solidFill>
                <a:schemeClr val="bg1"/>
              </a:solidFill>
              <a:latin typeface="HG丸ｺﾞｼｯｸM-PRO" pitchFamily="50" charset="-128"/>
              <a:ea typeface="HG丸ｺﾞｼｯｸM-PRO" pitchFamily="50" charset="-128"/>
            </a:endParaRPr>
          </a:p>
        </p:txBody>
      </p:sp>
      <p:sp>
        <p:nvSpPr>
          <p:cNvPr id="9" name="Rectangle 8"/>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1" name="Rectangle 10"/>
          <p:cNvSpPr>
            <a:spLocks noChangeArrowheads="1"/>
          </p:cNvSpPr>
          <p:nvPr/>
        </p:nvSpPr>
        <p:spPr bwMode="auto">
          <a:xfrm>
            <a:off x="0" y="914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2" name="Rectangle 11"/>
          <p:cNvSpPr>
            <a:spLocks noChangeArrowheads="1"/>
          </p:cNvSpPr>
          <p:nvPr/>
        </p:nvSpPr>
        <p:spPr bwMode="auto">
          <a:xfrm>
            <a:off x="0" y="18383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en-US" altLang="ja-JP" sz="8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ja-JP" sz="18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rPr>
              <a:t> </a:t>
            </a:r>
            <a:r>
              <a:rPr kumimoji="1" lang="ja-JP" altLang="en-US" sz="1800" b="0" i="0" u="none" strike="noStrike" cap="none" normalizeH="0" baseline="0" dirty="0">
                <a:ln>
                  <a:noFill/>
                </a:ln>
                <a:solidFill>
                  <a:schemeClr val="tx1"/>
                </a:solidFill>
                <a:effectLst/>
                <a:latin typeface="Century" pitchFamily="18" charset="0"/>
                <a:ea typeface="ＭＳ 明朝" pitchFamily="17" charset="-128"/>
                <a:cs typeface="ＭＳ Ｐゴシック" pitchFamily="50" charset="-128"/>
              </a:rPr>
              <a:t>　　　</a:t>
            </a:r>
            <a:endParaRPr kumimoji="1" lang="ja-JP" altLang="en-US" sz="18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grpSp>
        <p:nvGrpSpPr>
          <p:cNvPr id="15" name="グループ化 14"/>
          <p:cNvGrpSpPr/>
          <p:nvPr/>
        </p:nvGrpSpPr>
        <p:grpSpPr>
          <a:xfrm>
            <a:off x="-684584" y="3299517"/>
            <a:ext cx="2973891" cy="600164"/>
            <a:chOff x="-684584" y="2168064"/>
            <a:chExt cx="2973891" cy="600164"/>
          </a:xfrm>
        </p:grpSpPr>
        <p:sp>
          <p:nvSpPr>
            <p:cNvPr id="10" name="Rectangle 9"/>
            <p:cNvSpPr>
              <a:spLocks noChangeArrowheads="1"/>
            </p:cNvSpPr>
            <p:nvPr/>
          </p:nvSpPr>
          <p:spPr bwMode="auto">
            <a:xfrm>
              <a:off x="-684584" y="2168064"/>
              <a:ext cx="2973891"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66675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666750" algn="l" defTabSz="914400" rtl="0" eaLnBrk="1" fontAlgn="base" latinLnBrk="0" hangingPunct="1">
                <a:lnSpc>
                  <a:spcPct val="100000"/>
                </a:lnSpc>
                <a:spcBef>
                  <a:spcPct val="0"/>
                </a:spcBef>
                <a:spcAft>
                  <a:spcPct val="0"/>
                </a:spcAft>
                <a:buClrTx/>
                <a:buSzTx/>
                <a:buFontTx/>
                <a:buNone/>
                <a:tabLst/>
              </a:pPr>
              <a:r>
                <a:rPr kumimoji="1" lang="ja-JP" altLang="ja-JP" sz="1100" b="1" i="0" u="none" strike="noStrike" cap="none" normalizeH="0" baseline="0" dirty="0">
                  <a:ln>
                    <a:noFill/>
                  </a:ln>
                  <a:solidFill>
                    <a:schemeClr val="tx1"/>
                  </a:solidFill>
                  <a:effectLst/>
                  <a:latin typeface="Century" pitchFamily="18" charset="0"/>
                  <a:ea typeface="ＭＳ 明朝" pitchFamily="17" charset="-128"/>
                  <a:cs typeface="ＭＳ Ｐゴシック" pitchFamily="50" charset="-128"/>
                </a:rPr>
                <a:t>　　　　　</a:t>
              </a:r>
              <a:r>
                <a:rPr kumimoji="1" lang="ja-JP" altLang="en-US" sz="1100" b="1" i="0" u="none" strike="noStrike" cap="none" normalizeH="0" baseline="0" dirty="0">
                  <a:ln>
                    <a:noFill/>
                  </a:ln>
                  <a:solidFill>
                    <a:schemeClr val="tx1"/>
                  </a:solidFill>
                  <a:effectLst/>
                  <a:latin typeface="Century" pitchFamily="18" charset="0"/>
                  <a:ea typeface="ＭＳ 明朝" pitchFamily="17" charset="-128"/>
                  <a:cs typeface="ＭＳ Ｐゴシック" pitchFamily="50" charset="-128"/>
                </a:rPr>
                <a:t>　　</a:t>
              </a:r>
              <a:r>
                <a:rPr kumimoji="1" lang="ja-JP" altLang="ja-JP" sz="1100" b="1" i="0" u="none" strike="noStrike" cap="none" normalizeH="0" baseline="0" dirty="0">
                  <a:ln>
                    <a:noFill/>
                  </a:ln>
                  <a:solidFill>
                    <a:schemeClr val="tx1"/>
                  </a:solidFill>
                  <a:effectLst/>
                  <a:latin typeface="Century" pitchFamily="18" charset="0"/>
                  <a:ea typeface="ＭＳ 明朝" pitchFamily="17" charset="-128"/>
                  <a:cs typeface="ＭＳ Ｐゴシック" pitchFamily="50" charset="-128"/>
                </a:rPr>
                <a:t>避難場所</a:t>
              </a:r>
              <a:r>
                <a:rPr kumimoji="1" lang="ja-JP" altLang="en-US" sz="1100" b="1" i="0" u="none" strike="noStrike" cap="none" normalizeH="0" baseline="0" dirty="0">
                  <a:ln>
                    <a:noFill/>
                  </a:ln>
                  <a:solidFill>
                    <a:schemeClr val="tx1"/>
                  </a:solidFill>
                  <a:effectLst/>
                  <a:latin typeface="Century" pitchFamily="18" charset="0"/>
                  <a:ea typeface="ＭＳ 明朝" pitchFamily="17" charset="-128"/>
                  <a:cs typeface="ＭＳ Ｐゴシック" pitchFamily="50" charset="-128"/>
                </a:rPr>
                <a:t>・避難所</a:t>
              </a:r>
              <a:endParaRPr kumimoji="1" lang="en-US" altLang="ja-JP" sz="1100" b="1" i="0" u="none" strike="noStrike" cap="none" normalizeH="0" baseline="0" dirty="0">
                <a:ln>
                  <a:noFill/>
                </a:ln>
                <a:solidFill>
                  <a:schemeClr val="tx1"/>
                </a:solidFill>
                <a:effectLst/>
                <a:latin typeface="Century" pitchFamily="18" charset="0"/>
                <a:ea typeface="ＭＳ 明朝" pitchFamily="17" charset="-128"/>
                <a:cs typeface="ＭＳ Ｐゴシック" pitchFamily="50" charset="-128"/>
              </a:endParaRPr>
            </a:p>
            <a:p>
              <a:pPr marL="0" marR="0" lvl="0" indent="666750" algn="l" defTabSz="914400" rtl="0" eaLnBrk="1" fontAlgn="base" latinLnBrk="0" hangingPunct="1">
                <a:lnSpc>
                  <a:spcPct val="100000"/>
                </a:lnSpc>
                <a:spcBef>
                  <a:spcPct val="0"/>
                </a:spcBef>
                <a:spcAft>
                  <a:spcPct val="0"/>
                </a:spcAft>
                <a:buClrTx/>
                <a:buSzTx/>
                <a:buFontTx/>
                <a:buNone/>
                <a:tabLst/>
              </a:pPr>
              <a:r>
                <a:rPr lang="ja-JP" altLang="en-US" sz="1100" b="1" dirty="0">
                  <a:latin typeface="Century" pitchFamily="18" charset="0"/>
                  <a:ea typeface="ＭＳ 明朝" pitchFamily="17" charset="-128"/>
                </a:rPr>
                <a:t>　　　　　　　</a:t>
              </a:r>
              <a:r>
                <a:rPr kumimoji="1" lang="ja-JP" altLang="ja-JP" sz="1100" b="1" i="0" u="none" strike="noStrike" cap="none" normalizeH="0" baseline="0" dirty="0">
                  <a:ln>
                    <a:noFill/>
                  </a:ln>
                  <a:solidFill>
                    <a:schemeClr val="tx1"/>
                  </a:solidFill>
                  <a:effectLst/>
                  <a:latin typeface="Century" pitchFamily="18" charset="0"/>
                  <a:ea typeface="ＭＳ 明朝" pitchFamily="17" charset="-128"/>
                  <a:cs typeface="ＭＳ Ｐゴシック" pitchFamily="50" charset="-128"/>
                </a:rPr>
                <a:t>の地図記号</a:t>
              </a:r>
              <a:endParaRPr kumimoji="1" lang="ja-JP" altLang="ja-JP" sz="1100" b="0" i="0" u="none" strike="noStrike" cap="none" normalizeH="0" baseline="0" dirty="0">
                <a:ln>
                  <a:noFill/>
                </a:ln>
                <a:solidFill>
                  <a:schemeClr val="tx1"/>
                </a:solidFill>
                <a:effectLst/>
                <a:cs typeface="ＭＳ Ｐゴシック" pitchFamily="50" charset="-128"/>
              </a:endParaRPr>
            </a:p>
            <a:p>
              <a:pPr marL="0" marR="0" lvl="0" indent="666750" algn="l" defTabSz="914400" rtl="0" eaLnBrk="0" fontAlgn="base" latinLnBrk="0" hangingPunct="0">
                <a:lnSpc>
                  <a:spcPct val="100000"/>
                </a:lnSpc>
                <a:spcBef>
                  <a:spcPct val="0"/>
                </a:spcBef>
                <a:spcAft>
                  <a:spcPct val="0"/>
                </a:spcAft>
                <a:buClrTx/>
                <a:buSzTx/>
                <a:buFontTx/>
                <a:buNone/>
                <a:tabLst/>
              </a:pPr>
              <a:endParaRPr kumimoji="1" lang="ja-JP" altLang="ja-JP" sz="1100" b="0" i="0" u="none" strike="noStrike" cap="none" normalizeH="0" baseline="0" dirty="0">
                <a:ln>
                  <a:noFill/>
                </a:ln>
                <a:solidFill>
                  <a:schemeClr val="tx1"/>
                </a:solidFill>
                <a:effectLst/>
                <a:cs typeface="ＭＳ Ｐゴシック" pitchFamily="50" charset="-128"/>
              </a:endParaRPr>
            </a:p>
          </p:txBody>
        </p:sp>
        <p:sp>
          <p:nvSpPr>
            <p:cNvPr id="14" name="大かっこ 13"/>
            <p:cNvSpPr/>
            <p:nvPr/>
          </p:nvSpPr>
          <p:spPr>
            <a:xfrm>
              <a:off x="950391" y="2168064"/>
              <a:ext cx="1248651" cy="432464"/>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pic>
        <p:nvPicPr>
          <p:cNvPr id="19" name="図 18"/>
          <p:cNvPicPr/>
          <p:nvPr/>
        </p:nvPicPr>
        <p:blipFill>
          <a:blip r:embed="rId4">
            <a:extLst>
              <a:ext uri="{28A0092B-C50C-407E-A947-70E740481C1C}">
                <a14:useLocalDpi xmlns:a14="http://schemas.microsoft.com/office/drawing/2010/main" val="0"/>
              </a:ext>
            </a:extLst>
          </a:blip>
          <a:srcRect/>
          <a:stretch>
            <a:fillRect/>
          </a:stretch>
        </p:blipFill>
        <p:spPr bwMode="auto">
          <a:xfrm>
            <a:off x="4644599" y="3199777"/>
            <a:ext cx="1439569" cy="1353669"/>
          </a:xfrm>
          <a:prstGeom prst="rect">
            <a:avLst/>
          </a:prstGeom>
          <a:noFill/>
          <a:ln>
            <a:noFill/>
          </a:ln>
        </p:spPr>
      </p:pic>
      <p:pic>
        <p:nvPicPr>
          <p:cNvPr id="21" name="図 20"/>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99792" y="5024956"/>
            <a:ext cx="1008112" cy="935990"/>
          </a:xfrm>
          <a:prstGeom prst="rect">
            <a:avLst/>
          </a:prstGeom>
          <a:noFill/>
          <a:ln>
            <a:noFill/>
          </a:ln>
        </p:spPr>
      </p:pic>
      <p:pic>
        <p:nvPicPr>
          <p:cNvPr id="22" name="図 2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80407" y="5054184"/>
            <a:ext cx="1027697" cy="906762"/>
          </a:xfrm>
          <a:prstGeom prst="rect">
            <a:avLst/>
          </a:prstGeom>
          <a:noFill/>
          <a:ln>
            <a:noFill/>
          </a:ln>
        </p:spPr>
      </p:pic>
      <p:grpSp>
        <p:nvGrpSpPr>
          <p:cNvPr id="6" name="グループ化 5"/>
          <p:cNvGrpSpPr/>
          <p:nvPr/>
        </p:nvGrpSpPr>
        <p:grpSpPr>
          <a:xfrm>
            <a:off x="-684584" y="4870952"/>
            <a:ext cx="2917771" cy="600164"/>
            <a:chOff x="-684584" y="3433315"/>
            <a:chExt cx="2917771" cy="600164"/>
          </a:xfrm>
        </p:grpSpPr>
        <p:sp>
          <p:nvSpPr>
            <p:cNvPr id="23" name="Rectangle 9"/>
            <p:cNvSpPr>
              <a:spLocks noChangeArrowheads="1"/>
            </p:cNvSpPr>
            <p:nvPr/>
          </p:nvSpPr>
          <p:spPr bwMode="auto">
            <a:xfrm>
              <a:off x="-684584" y="3433315"/>
              <a:ext cx="2691763"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66675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666750" algn="l" defTabSz="914400" rtl="0" eaLnBrk="1" fontAlgn="base" latinLnBrk="0" hangingPunct="1">
                <a:lnSpc>
                  <a:spcPct val="100000"/>
                </a:lnSpc>
                <a:spcBef>
                  <a:spcPct val="0"/>
                </a:spcBef>
                <a:spcAft>
                  <a:spcPct val="0"/>
                </a:spcAft>
                <a:buClrTx/>
                <a:buSzTx/>
                <a:buFontTx/>
                <a:buNone/>
                <a:tabLst/>
              </a:pPr>
              <a:r>
                <a:rPr kumimoji="1" lang="ja-JP" altLang="ja-JP" sz="1100" b="1" i="0" u="none" strike="noStrike" cap="none" normalizeH="0" baseline="0" dirty="0">
                  <a:ln>
                    <a:noFill/>
                  </a:ln>
                  <a:solidFill>
                    <a:schemeClr val="tx1"/>
                  </a:solidFill>
                  <a:effectLst/>
                  <a:latin typeface="Century" pitchFamily="18" charset="0"/>
                  <a:ea typeface="ＭＳ 明朝" pitchFamily="17" charset="-128"/>
                  <a:cs typeface="ＭＳ Ｐゴシック" pitchFamily="50" charset="-128"/>
                </a:rPr>
                <a:t>　　　　　</a:t>
              </a:r>
              <a:r>
                <a:rPr kumimoji="1" lang="ja-JP" altLang="en-US" sz="1100" b="1" i="0" u="none" strike="noStrike" cap="none" normalizeH="0" baseline="0" dirty="0">
                  <a:ln>
                    <a:noFill/>
                  </a:ln>
                  <a:solidFill>
                    <a:schemeClr val="tx1"/>
                  </a:solidFill>
                  <a:effectLst/>
                  <a:latin typeface="Century" pitchFamily="18" charset="0"/>
                  <a:ea typeface="ＭＳ 明朝" pitchFamily="17" charset="-128"/>
                  <a:cs typeface="ＭＳ Ｐゴシック" pitchFamily="50" charset="-128"/>
                </a:rPr>
                <a:t>　　</a:t>
              </a:r>
              <a:r>
                <a:rPr lang="ja-JP" altLang="en-US" sz="1100" b="1" dirty="0">
                  <a:latin typeface="Century" pitchFamily="18" charset="0"/>
                  <a:ea typeface="ＭＳ 明朝" pitchFamily="17" charset="-128"/>
                </a:rPr>
                <a:t>災害種別記号</a:t>
              </a:r>
              <a:endParaRPr lang="en-US" altLang="ja-JP" sz="1100" b="1" dirty="0">
                <a:latin typeface="Century" pitchFamily="18" charset="0"/>
                <a:ea typeface="ＭＳ 明朝" pitchFamily="17" charset="-128"/>
              </a:endParaRPr>
            </a:p>
            <a:p>
              <a:pPr marL="0" marR="0" lvl="0" indent="666750" algn="l" defTabSz="914400" rtl="0" eaLnBrk="1" fontAlgn="base" latinLnBrk="0" hangingPunct="1">
                <a:lnSpc>
                  <a:spcPct val="100000"/>
                </a:lnSpc>
                <a:spcBef>
                  <a:spcPct val="0"/>
                </a:spcBef>
                <a:spcAft>
                  <a:spcPct val="0"/>
                </a:spcAft>
                <a:buClrTx/>
                <a:buSzTx/>
                <a:buFontTx/>
                <a:buNone/>
                <a:tabLst/>
              </a:pPr>
              <a:r>
                <a:rPr kumimoji="1" lang="ja-JP" altLang="en-US" sz="1100" b="1" i="0" u="none" strike="noStrike" cap="none" normalizeH="0" baseline="0" dirty="0">
                  <a:ln>
                    <a:noFill/>
                  </a:ln>
                  <a:solidFill>
                    <a:schemeClr val="tx1"/>
                  </a:solidFill>
                  <a:effectLst/>
                  <a:latin typeface="Century" pitchFamily="18" charset="0"/>
                  <a:ea typeface="ＭＳ 明朝" pitchFamily="17" charset="-128"/>
                  <a:cs typeface="ＭＳ Ｐゴシック" pitchFamily="50" charset="-128"/>
                </a:rPr>
                <a:t>　　　　　　　の例</a:t>
              </a:r>
              <a:endParaRPr kumimoji="1" lang="ja-JP" altLang="ja-JP" sz="1100" b="0" i="0" u="none" strike="noStrike" cap="none" normalizeH="0" baseline="0" dirty="0">
                <a:ln>
                  <a:noFill/>
                </a:ln>
                <a:solidFill>
                  <a:schemeClr val="tx1"/>
                </a:solidFill>
                <a:effectLst/>
                <a:cs typeface="ＭＳ Ｐゴシック" pitchFamily="50" charset="-128"/>
              </a:endParaRPr>
            </a:p>
            <a:p>
              <a:pPr marL="0" marR="0" lvl="0" indent="666750" algn="l" defTabSz="914400" rtl="0" eaLnBrk="0" fontAlgn="base" latinLnBrk="0" hangingPunct="0">
                <a:lnSpc>
                  <a:spcPct val="100000"/>
                </a:lnSpc>
                <a:spcBef>
                  <a:spcPct val="0"/>
                </a:spcBef>
                <a:spcAft>
                  <a:spcPct val="0"/>
                </a:spcAft>
                <a:buClrTx/>
                <a:buSzTx/>
                <a:buFontTx/>
                <a:buNone/>
                <a:tabLst/>
              </a:pPr>
              <a:endParaRPr kumimoji="1" lang="ja-JP" altLang="ja-JP" sz="1100" b="0" i="0" u="none" strike="noStrike" cap="none" normalizeH="0" baseline="0" dirty="0">
                <a:ln>
                  <a:noFill/>
                </a:ln>
                <a:solidFill>
                  <a:schemeClr val="tx1"/>
                </a:solidFill>
                <a:effectLst/>
                <a:cs typeface="ＭＳ Ｐゴシック" pitchFamily="50" charset="-128"/>
              </a:endParaRPr>
            </a:p>
          </p:txBody>
        </p:sp>
        <p:sp>
          <p:nvSpPr>
            <p:cNvPr id="24" name="大かっこ 23"/>
            <p:cNvSpPr/>
            <p:nvPr/>
          </p:nvSpPr>
          <p:spPr>
            <a:xfrm>
              <a:off x="984536" y="3433315"/>
              <a:ext cx="1248651" cy="432464"/>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sp>
        <p:nvSpPr>
          <p:cNvPr id="25" name="Rectangle 9"/>
          <p:cNvSpPr>
            <a:spLocks noChangeArrowheads="1"/>
          </p:cNvSpPr>
          <p:nvPr/>
        </p:nvSpPr>
        <p:spPr bwMode="auto">
          <a:xfrm>
            <a:off x="2022827" y="4503269"/>
            <a:ext cx="1685077"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66675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666750" algn="l" defTabSz="914400" rtl="0" eaLnBrk="1" fontAlgn="base" latinLnBrk="0" hangingPunct="1">
              <a:lnSpc>
                <a:spcPct val="100000"/>
              </a:lnSpc>
              <a:spcBef>
                <a:spcPct val="0"/>
              </a:spcBef>
              <a:spcAft>
                <a:spcPct val="0"/>
              </a:spcAft>
              <a:buClrTx/>
              <a:buSzTx/>
              <a:buFontTx/>
              <a:buNone/>
              <a:tabLst/>
            </a:pPr>
            <a:r>
              <a:rPr lang="ja-JP" altLang="en-US" sz="1600" b="1" dirty="0">
                <a:latin typeface="Century" pitchFamily="18" charset="0"/>
                <a:ea typeface="ＭＳ 明朝" pitchFamily="17" charset="-128"/>
              </a:rPr>
              <a:t>避難場所</a:t>
            </a:r>
            <a:endParaRPr lang="en-US" altLang="ja-JP" sz="1600" b="1" dirty="0">
              <a:latin typeface="Century" pitchFamily="18" charset="0"/>
              <a:ea typeface="ＭＳ 明朝" pitchFamily="17" charset="-128"/>
            </a:endParaRPr>
          </a:p>
        </p:txBody>
      </p:sp>
      <p:sp>
        <p:nvSpPr>
          <p:cNvPr id="26" name="Rectangle 9"/>
          <p:cNvSpPr>
            <a:spLocks noChangeArrowheads="1"/>
          </p:cNvSpPr>
          <p:nvPr/>
        </p:nvSpPr>
        <p:spPr bwMode="auto">
          <a:xfrm>
            <a:off x="4319029" y="4553446"/>
            <a:ext cx="147829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66675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666750" algn="l" defTabSz="914400" rtl="0" eaLnBrk="1" fontAlgn="base" latinLnBrk="0" hangingPunct="1">
              <a:lnSpc>
                <a:spcPct val="100000"/>
              </a:lnSpc>
              <a:spcBef>
                <a:spcPct val="0"/>
              </a:spcBef>
              <a:spcAft>
                <a:spcPct val="0"/>
              </a:spcAft>
              <a:buClrTx/>
              <a:buSzTx/>
              <a:buFontTx/>
              <a:buNone/>
              <a:tabLst/>
            </a:pPr>
            <a:r>
              <a:rPr lang="ja-JP" altLang="en-US" sz="1600" b="1" dirty="0">
                <a:latin typeface="Century" pitchFamily="18" charset="0"/>
                <a:ea typeface="ＭＳ 明朝" pitchFamily="17" charset="-128"/>
              </a:rPr>
              <a:t>避難所</a:t>
            </a:r>
            <a:endParaRPr lang="en-US" altLang="ja-JP" sz="1600" b="1" dirty="0">
              <a:latin typeface="Century" pitchFamily="18" charset="0"/>
              <a:ea typeface="ＭＳ 明朝" pitchFamily="17" charset="-128"/>
            </a:endParaRPr>
          </a:p>
        </p:txBody>
      </p:sp>
      <p:sp>
        <p:nvSpPr>
          <p:cNvPr id="27" name="Rectangle 9"/>
          <p:cNvSpPr>
            <a:spLocks noChangeArrowheads="1"/>
          </p:cNvSpPr>
          <p:nvPr/>
        </p:nvSpPr>
        <p:spPr bwMode="auto">
          <a:xfrm>
            <a:off x="1919432" y="5960946"/>
            <a:ext cx="1891865"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66675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666750" algn="l" defTabSz="914400" rtl="0" eaLnBrk="1" fontAlgn="base" latinLnBrk="0" hangingPunct="1">
              <a:lnSpc>
                <a:spcPct val="100000"/>
              </a:lnSpc>
              <a:spcBef>
                <a:spcPct val="0"/>
              </a:spcBef>
              <a:spcAft>
                <a:spcPct val="0"/>
              </a:spcAft>
              <a:buClrTx/>
              <a:buSzTx/>
              <a:buFontTx/>
              <a:buNone/>
              <a:tabLst/>
            </a:pPr>
            <a:r>
              <a:rPr lang="ja-JP" altLang="en-US" sz="1600" b="1" dirty="0">
                <a:latin typeface="Century" pitchFamily="18" charset="0"/>
                <a:ea typeface="ＭＳ 明朝" pitchFamily="17" charset="-128"/>
              </a:rPr>
              <a:t>津波・高潮</a:t>
            </a:r>
            <a:endParaRPr lang="en-US" altLang="ja-JP" sz="1600" b="1" dirty="0">
              <a:latin typeface="Century" pitchFamily="18" charset="0"/>
              <a:ea typeface="ＭＳ 明朝" pitchFamily="17" charset="-128"/>
            </a:endParaRPr>
          </a:p>
        </p:txBody>
      </p:sp>
      <p:sp>
        <p:nvSpPr>
          <p:cNvPr id="28" name="Rectangle 9"/>
          <p:cNvSpPr>
            <a:spLocks noChangeArrowheads="1"/>
          </p:cNvSpPr>
          <p:nvPr/>
        </p:nvSpPr>
        <p:spPr bwMode="auto">
          <a:xfrm>
            <a:off x="3491880" y="5960946"/>
            <a:ext cx="2305439"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66675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666750" algn="l" defTabSz="914400" rtl="0" eaLnBrk="1" fontAlgn="base" latinLnBrk="0" hangingPunct="1">
              <a:lnSpc>
                <a:spcPct val="100000"/>
              </a:lnSpc>
              <a:spcBef>
                <a:spcPct val="0"/>
              </a:spcBef>
              <a:spcAft>
                <a:spcPct val="0"/>
              </a:spcAft>
              <a:buClrTx/>
              <a:buSzTx/>
              <a:buFontTx/>
              <a:buNone/>
              <a:tabLst/>
            </a:pPr>
            <a:r>
              <a:rPr lang="ja-JP" altLang="en-US" sz="1600" b="1" dirty="0">
                <a:latin typeface="Century" pitchFamily="18" charset="0"/>
                <a:ea typeface="ＭＳ 明朝" pitchFamily="17" charset="-128"/>
              </a:rPr>
              <a:t>洪水・内水氾濫</a:t>
            </a:r>
            <a:endParaRPr lang="en-US" altLang="ja-JP" sz="1600" b="1" dirty="0">
              <a:latin typeface="Century" pitchFamily="18" charset="0"/>
              <a:ea typeface="ＭＳ 明朝" pitchFamily="17" charset="-128"/>
            </a:endParaRPr>
          </a:p>
        </p:txBody>
      </p:sp>
      <p:sp>
        <p:nvSpPr>
          <p:cNvPr id="5" name="大かっこ 4"/>
          <p:cNvSpPr/>
          <p:nvPr/>
        </p:nvSpPr>
        <p:spPr>
          <a:xfrm>
            <a:off x="984536" y="1556792"/>
            <a:ext cx="7115856" cy="648072"/>
          </a:xfrm>
          <a:prstGeom prst="bracket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9" name="スライド番号プレースホルダー 2"/>
          <p:cNvSpPr>
            <a:spLocks noGrp="1"/>
          </p:cNvSpPr>
          <p:nvPr/>
        </p:nvSpPr>
        <p:spPr>
          <a:xfrm>
            <a:off x="6823620" y="6299500"/>
            <a:ext cx="21336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D2D8002D-B5B0-4BAC-B1F6-782DDCCE6D9C}" type="slidenum">
              <a:rPr kumimoji="1" lang="ja-JP" altLang="en-US" sz="2800" b="1" smtClean="0">
                <a:solidFill>
                  <a:schemeClr val="tx1"/>
                </a:solidFill>
              </a:rPr>
              <a:pPr/>
              <a:t>10</a:t>
            </a:fld>
            <a:endParaRPr kumimoji="1" lang="ja-JP" altLang="en-US" sz="2800" b="1" dirty="0">
              <a:solidFill>
                <a:schemeClr val="tx1"/>
              </a:solidFill>
            </a:endParaRPr>
          </a:p>
        </p:txBody>
      </p:sp>
      <p:pic>
        <p:nvPicPr>
          <p:cNvPr id="10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70213" y="4963646"/>
            <a:ext cx="1106811" cy="1087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 name="Rectangle 9"/>
          <p:cNvSpPr>
            <a:spLocks noChangeArrowheads="1"/>
          </p:cNvSpPr>
          <p:nvPr/>
        </p:nvSpPr>
        <p:spPr bwMode="auto">
          <a:xfrm>
            <a:off x="5751069" y="5979497"/>
            <a:ext cx="147829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66675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666750" algn="l" defTabSz="914400" rtl="0" eaLnBrk="1" fontAlgn="base" latinLnBrk="0" hangingPunct="1">
              <a:lnSpc>
                <a:spcPct val="100000"/>
              </a:lnSpc>
              <a:spcBef>
                <a:spcPct val="0"/>
              </a:spcBef>
              <a:spcAft>
                <a:spcPct val="0"/>
              </a:spcAft>
              <a:buClrTx/>
              <a:buSzTx/>
              <a:buFontTx/>
              <a:buNone/>
              <a:tabLst/>
            </a:pPr>
            <a:r>
              <a:rPr lang="ja-JP" altLang="en-US" sz="1600" b="1" dirty="0">
                <a:latin typeface="Century" pitchFamily="18" charset="0"/>
                <a:ea typeface="ＭＳ 明朝" pitchFamily="17" charset="-128"/>
              </a:rPr>
              <a:t>土石流</a:t>
            </a:r>
            <a:endParaRPr lang="en-US" altLang="ja-JP" sz="1600" b="1" dirty="0">
              <a:latin typeface="Century" pitchFamily="18" charset="0"/>
              <a:ea typeface="ＭＳ 明朝" pitchFamily="17" charset="-128"/>
            </a:endParaRPr>
          </a:p>
        </p:txBody>
      </p:sp>
    </p:spTree>
    <p:extLst>
      <p:ext uri="{BB962C8B-B14F-4D97-AF65-F5344CB8AC3E}">
        <p14:creationId xmlns:p14="http://schemas.microsoft.com/office/powerpoint/2010/main" val="41540703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31800" y="603796"/>
            <a:ext cx="8229600" cy="5433467"/>
          </a:xfrm>
        </p:spPr>
        <p:txBody>
          <a:bodyPr>
            <a:normAutofit/>
          </a:bodyPr>
          <a:lstStyle/>
          <a:p>
            <a:pPr marL="0" indent="0">
              <a:buNone/>
            </a:pPr>
            <a:r>
              <a:rPr lang="ja-JP" altLang="en-US" sz="1800" dirty="0">
                <a:latin typeface="HG丸ｺﾞｼｯｸM-PRO" panose="020F0600000000000000" pitchFamily="50" charset="-128"/>
                <a:ea typeface="HG丸ｺﾞｼｯｸM-PRO" panose="020F0600000000000000" pitchFamily="50" charset="-128"/>
              </a:rPr>
              <a:t>　　</a:t>
            </a:r>
            <a:endParaRPr lang="en-US" altLang="ja-JP" sz="1800" dirty="0">
              <a:latin typeface="HG丸ｺﾞｼｯｸM-PRO" panose="020F0600000000000000" pitchFamily="50" charset="-128"/>
              <a:ea typeface="HG丸ｺﾞｼｯｸM-PRO" panose="020F0600000000000000" pitchFamily="50" charset="-128"/>
            </a:endParaRPr>
          </a:p>
          <a:p>
            <a:pPr marL="0" indent="0">
              <a:buNone/>
            </a:pPr>
            <a:r>
              <a:rPr lang="ja-JP" altLang="en-US" sz="1800" dirty="0">
                <a:latin typeface="HG丸ｺﾞｼｯｸM-PRO" panose="020F0600000000000000" pitchFamily="50" charset="-128"/>
                <a:ea typeface="HG丸ｺﾞｼｯｸM-PRO" panose="020F0600000000000000" pitchFamily="50" charset="-128"/>
              </a:rPr>
              <a:t>　避難先について、本県が設定した基準により各市町村において災害からの</a:t>
            </a:r>
            <a:endParaRPr lang="en-US" altLang="ja-JP" sz="1800" dirty="0">
              <a:latin typeface="HG丸ｺﾞｼｯｸM-PRO" panose="020F0600000000000000" pitchFamily="50" charset="-128"/>
              <a:ea typeface="HG丸ｺﾞｼｯｸM-PRO" panose="020F0600000000000000" pitchFamily="50" charset="-128"/>
            </a:endParaRPr>
          </a:p>
          <a:p>
            <a:pPr marL="0" indent="0">
              <a:buNone/>
            </a:pPr>
            <a:r>
              <a:rPr lang="ja-JP" altLang="en-US" sz="1800" dirty="0">
                <a:latin typeface="HG丸ｺﾞｼｯｸM-PRO" panose="020F0600000000000000" pitchFamily="50" charset="-128"/>
                <a:ea typeface="HG丸ｺﾞｼｯｸM-PRO" panose="020F0600000000000000" pitchFamily="50" charset="-128"/>
              </a:rPr>
              <a:t>安全性を☆の数によりレベル分けして表示しています。</a:t>
            </a:r>
            <a:endParaRPr kumimoji="1" lang="en-US" altLang="ja-JP" sz="1800" dirty="0">
              <a:latin typeface="HG丸ｺﾞｼｯｸM-PRO" panose="020F0600000000000000" pitchFamily="50" charset="-128"/>
              <a:ea typeface="HG丸ｺﾞｼｯｸM-PRO" panose="020F0600000000000000" pitchFamily="50" charset="-128"/>
            </a:endParaRPr>
          </a:p>
        </p:txBody>
      </p:sp>
      <p:sp>
        <p:nvSpPr>
          <p:cNvPr id="4" name="テキスト ボックス 6"/>
          <p:cNvSpPr txBox="1">
            <a:spLocks noChangeArrowheads="1"/>
          </p:cNvSpPr>
          <p:nvPr/>
        </p:nvSpPr>
        <p:spPr bwMode="auto">
          <a:xfrm>
            <a:off x="0" y="-3175"/>
            <a:ext cx="9144000" cy="584775"/>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algn="ctr">
              <a:spcBef>
                <a:spcPct val="50000"/>
              </a:spcBef>
              <a:buFontTx/>
              <a:buNone/>
            </a:pPr>
            <a:r>
              <a:rPr lang="ja-JP" altLang="en-US" b="1" dirty="0">
                <a:solidFill>
                  <a:schemeClr val="bg1"/>
                </a:solidFill>
                <a:latin typeface="HG丸ｺﾞｼｯｸM-PRO" pitchFamily="50" charset="-128"/>
                <a:ea typeface="HG丸ｺﾞｼｯｸM-PRO" pitchFamily="50" charset="-128"/>
              </a:rPr>
              <a:t>避難先の安全レベル設定①（土砂災害）</a:t>
            </a:r>
            <a:endParaRPr lang="en-US" altLang="ja-JP" b="1" dirty="0">
              <a:solidFill>
                <a:schemeClr val="bg1"/>
              </a:solidFill>
              <a:latin typeface="HG丸ｺﾞｼｯｸM-PRO" pitchFamily="50" charset="-128"/>
              <a:ea typeface="HG丸ｺﾞｼｯｸM-PRO" pitchFamily="50" charset="-128"/>
            </a:endParaRPr>
          </a:p>
        </p:txBody>
      </p:sp>
      <p:graphicFrame>
        <p:nvGraphicFramePr>
          <p:cNvPr id="5" name="表 4"/>
          <p:cNvGraphicFramePr>
            <a:graphicFrameLocks noGrp="1"/>
          </p:cNvGraphicFramePr>
          <p:nvPr>
            <p:extLst>
              <p:ext uri="{D42A27DB-BD31-4B8C-83A1-F6EECF244321}">
                <p14:modId xmlns:p14="http://schemas.microsoft.com/office/powerpoint/2010/main" val="3581201554"/>
              </p:ext>
            </p:extLst>
          </p:nvPr>
        </p:nvGraphicFramePr>
        <p:xfrm>
          <a:off x="323528" y="1844824"/>
          <a:ext cx="8568952" cy="3888432"/>
        </p:xfrm>
        <a:graphic>
          <a:graphicData uri="http://schemas.openxmlformats.org/drawingml/2006/table">
            <a:tbl>
              <a:tblPr firstRow="1" bandRow="1">
                <a:tableStyleId>{5C22544A-7EE6-4342-B048-85BDC9FD1C3A}</a:tableStyleId>
              </a:tblPr>
              <a:tblGrid>
                <a:gridCol w="1872208">
                  <a:extLst>
                    <a:ext uri="{9D8B030D-6E8A-4147-A177-3AD203B41FA5}">
                      <a16:colId xmlns:a16="http://schemas.microsoft.com/office/drawing/2014/main" xmlns="" val="20000"/>
                    </a:ext>
                  </a:extLst>
                </a:gridCol>
                <a:gridCol w="6696744">
                  <a:extLst>
                    <a:ext uri="{9D8B030D-6E8A-4147-A177-3AD203B41FA5}">
                      <a16:colId xmlns:a16="http://schemas.microsoft.com/office/drawing/2014/main" xmlns="" val="20001"/>
                    </a:ext>
                  </a:extLst>
                </a:gridCol>
              </a:tblGrid>
              <a:tr h="496395">
                <a:tc>
                  <a:txBody>
                    <a:bodyPr/>
                    <a:lstStyle/>
                    <a:p>
                      <a:pPr algn="ctr"/>
                      <a:r>
                        <a:rPr kumimoji="1" lang="ja-JP" altLang="en-US" sz="1400" dirty="0"/>
                        <a:t>安全レベル</a:t>
                      </a:r>
                    </a:p>
                  </a:txBody>
                  <a:tcPr/>
                </a:tc>
                <a:tc>
                  <a:txBody>
                    <a:bodyPr/>
                    <a:lstStyle/>
                    <a:p>
                      <a:pPr algn="ctr"/>
                      <a:r>
                        <a:rPr kumimoji="1" lang="ja-JP" altLang="en-US" sz="1400" dirty="0"/>
                        <a:t>説　　　明</a:t>
                      </a:r>
                    </a:p>
                  </a:txBody>
                  <a:tcPr/>
                </a:tc>
                <a:extLst>
                  <a:ext uri="{0D108BD9-81ED-4DB2-BD59-A6C34878D82A}">
                    <a16:rowId xmlns:a16="http://schemas.microsoft.com/office/drawing/2014/main" xmlns="" val="10000"/>
                  </a:ext>
                </a:extLst>
              </a:tr>
              <a:tr h="810779">
                <a:tc>
                  <a:txBody>
                    <a:bodyPr/>
                    <a:lstStyle/>
                    <a:p>
                      <a:r>
                        <a:rPr kumimoji="1" lang="ja-JP" altLang="en-US" sz="1400" dirty="0">
                          <a:latin typeface="HG丸ｺﾞｼｯｸM-PRO" panose="020F0600000000000000" pitchFamily="50" charset="-128"/>
                          <a:ea typeface="HG丸ｺﾞｼｯｸM-PRO" panose="020F0600000000000000" pitchFamily="50" charset="-128"/>
                        </a:rPr>
                        <a:t>避難先（☆☆☆）</a:t>
                      </a:r>
                    </a:p>
                  </a:txBody>
                  <a:tcPr anchor="ctr"/>
                </a:tc>
                <a:tc>
                  <a:txBody>
                    <a:bodyPr/>
                    <a:lstStyle/>
                    <a:p>
                      <a:r>
                        <a:rPr kumimoji="1" lang="ja-JP" altLang="en-US" sz="1600" dirty="0">
                          <a:latin typeface="HG丸ｺﾞｼｯｸM-PRO" panose="020F0600000000000000" pitchFamily="50" charset="-128"/>
                          <a:ea typeface="HG丸ｺﾞｼｯｸM-PRO" panose="020F0600000000000000" pitchFamily="50" charset="-128"/>
                        </a:rPr>
                        <a:t>土砂災害や浸水が発生した場合でも十分に安全な避難先</a:t>
                      </a:r>
                      <a:endParaRPr kumimoji="1" lang="en-US" altLang="ja-JP" sz="1600" dirty="0">
                        <a:latin typeface="HG丸ｺﾞｼｯｸM-PRO" panose="020F0600000000000000" pitchFamily="50" charset="-128"/>
                        <a:ea typeface="HG丸ｺﾞｼｯｸM-PRO" panose="020F0600000000000000" pitchFamily="50" charset="-128"/>
                      </a:endParaRPr>
                    </a:p>
                  </a:txBody>
                  <a:tcPr anchor="ctr"/>
                </a:tc>
                <a:extLst>
                  <a:ext uri="{0D108BD9-81ED-4DB2-BD59-A6C34878D82A}">
                    <a16:rowId xmlns:a16="http://schemas.microsoft.com/office/drawing/2014/main" xmlns="" val="10001"/>
                  </a:ext>
                </a:extLst>
              </a:tr>
              <a:tr h="810779">
                <a:tc>
                  <a:txBody>
                    <a:bodyPr/>
                    <a:lstStyle/>
                    <a:p>
                      <a:r>
                        <a:rPr kumimoji="1" lang="ja-JP" altLang="en-US" sz="1400" dirty="0">
                          <a:latin typeface="HG丸ｺﾞｼｯｸM-PRO" panose="020F0600000000000000" pitchFamily="50" charset="-128"/>
                          <a:ea typeface="HG丸ｺﾞｼｯｸM-PRO" panose="020F0600000000000000" pitchFamily="50" charset="-128"/>
                        </a:rPr>
                        <a:t>避難先（☆☆）</a:t>
                      </a:r>
                      <a:endParaRPr kumimoji="1" lang="en-US" altLang="ja-JP" sz="1400" dirty="0">
                        <a:latin typeface="HG丸ｺﾞｼｯｸM-PRO" panose="020F0600000000000000" pitchFamily="50" charset="-128"/>
                        <a:ea typeface="HG丸ｺﾞｼｯｸM-PRO" panose="020F0600000000000000" pitchFamily="50" charset="-128"/>
                      </a:endParaRPr>
                    </a:p>
                  </a:txBody>
                  <a:tcPr anchor="ctr"/>
                </a:tc>
                <a:tc>
                  <a:txBody>
                    <a:bodyPr/>
                    <a:lstStyle/>
                    <a:p>
                      <a:r>
                        <a:rPr kumimoji="1" lang="ja-JP" altLang="en-US" sz="1600" dirty="0">
                          <a:latin typeface="HG丸ｺﾞｼｯｸM-PRO" panose="020F0600000000000000" pitchFamily="50" charset="-128"/>
                          <a:ea typeface="HG丸ｺﾞｼｯｸM-PRO" panose="020F0600000000000000" pitchFamily="50" charset="-128"/>
                        </a:rPr>
                        <a:t>土砂災害や浸水が発生した場合でも一定の安全性を確保することが可能である避難先</a:t>
                      </a:r>
                    </a:p>
                  </a:txBody>
                  <a:tcPr anchor="ctr"/>
                </a:tc>
                <a:extLst>
                  <a:ext uri="{0D108BD9-81ED-4DB2-BD59-A6C34878D82A}">
                    <a16:rowId xmlns:a16="http://schemas.microsoft.com/office/drawing/2014/main" xmlns="" val="10002"/>
                  </a:ext>
                </a:extLst>
              </a:tr>
              <a:tr h="810779">
                <a:tc>
                  <a:txBody>
                    <a:bodyPr/>
                    <a:lstStyle/>
                    <a:p>
                      <a:r>
                        <a:rPr kumimoji="1" lang="ja-JP" altLang="en-US" sz="1400" dirty="0">
                          <a:latin typeface="HG丸ｺﾞｼｯｸM-PRO" panose="020F0600000000000000" pitchFamily="50" charset="-128"/>
                          <a:ea typeface="HG丸ｺﾞｼｯｸM-PRO" panose="020F0600000000000000" pitchFamily="50" charset="-128"/>
                        </a:rPr>
                        <a:t>避難先（☆）</a:t>
                      </a:r>
                    </a:p>
                  </a:txBody>
                  <a:tcPr anchor="ctr"/>
                </a:tc>
                <a:tc>
                  <a:txBody>
                    <a:bodyPr/>
                    <a:lstStyle/>
                    <a:p>
                      <a:r>
                        <a:rPr kumimoji="1" lang="ja-JP" altLang="en-US" sz="1600" dirty="0">
                          <a:latin typeface="HG丸ｺﾞｼｯｸM-PRO" panose="020F0600000000000000" pitchFamily="50" charset="-128"/>
                          <a:ea typeface="HG丸ｺﾞｼｯｸM-PRO" panose="020F0600000000000000" pitchFamily="50" charset="-128"/>
                        </a:rPr>
                        <a:t>大規模災害が想定される場合には事前に開設しないとするか、開設した場合であっても危険が迫った場合には閉鎖の可能性がある避難先</a:t>
                      </a:r>
                    </a:p>
                  </a:txBody>
                  <a:tcPr anchor="ctr"/>
                </a:tc>
                <a:extLst>
                  <a:ext uri="{0D108BD9-81ED-4DB2-BD59-A6C34878D82A}">
                    <a16:rowId xmlns:a16="http://schemas.microsoft.com/office/drawing/2014/main" xmlns="" val="10003"/>
                  </a:ext>
                </a:extLst>
              </a:tr>
              <a:tr h="959700">
                <a:tc>
                  <a:txBody>
                    <a:bodyPr/>
                    <a:lstStyle/>
                    <a:p>
                      <a:r>
                        <a:rPr kumimoji="1" lang="ja-JP" altLang="en-US" sz="1400" dirty="0">
                          <a:latin typeface="HG丸ｺﾞｼｯｸM-PRO" panose="020F0600000000000000" pitchFamily="50" charset="-128"/>
                          <a:ea typeface="HG丸ｺﾞｼｯｸM-PRO" panose="020F0600000000000000" pitchFamily="50" charset="-128"/>
                        </a:rPr>
                        <a:t>避難先（☆（注））</a:t>
                      </a:r>
                    </a:p>
                  </a:txBody>
                  <a:tcPr anchor="ctr"/>
                </a:tc>
                <a:tc>
                  <a:txBody>
                    <a:bodyPr/>
                    <a:lstStyle/>
                    <a:p>
                      <a:r>
                        <a:rPr kumimoji="1" lang="ja-JP" altLang="en-US" sz="1600" dirty="0">
                          <a:latin typeface="HG丸ｺﾞｼｯｸM-PRO" panose="020F0600000000000000" pitchFamily="50" charset="-128"/>
                          <a:ea typeface="HG丸ｺﾞｼｯｸM-PRO" panose="020F0600000000000000" pitchFamily="50" charset="-128"/>
                        </a:rPr>
                        <a:t>大規模災害が想定される場合には事前に開設しないとするか、開設した場合であっても危険が迫った場合には閉鎖の可能性が高い避難先</a:t>
                      </a:r>
                      <a:endParaRPr kumimoji="1" lang="en-US" altLang="ja-JP" sz="1600" dirty="0">
                        <a:latin typeface="HG丸ｺﾞｼｯｸM-PRO" panose="020F0600000000000000" pitchFamily="50" charset="-128"/>
                        <a:ea typeface="HG丸ｺﾞｼｯｸM-PRO" panose="020F0600000000000000" pitchFamily="50" charset="-128"/>
                      </a:endParaRPr>
                    </a:p>
                    <a:p>
                      <a:r>
                        <a:rPr kumimoji="1" lang="en-US" altLang="ja-JP" sz="1200" dirty="0">
                          <a:latin typeface="HG丸ｺﾞｼｯｸM-PRO" panose="020F0600000000000000" pitchFamily="50" charset="-128"/>
                          <a:ea typeface="HG丸ｺﾞｼｯｸM-PRO" panose="020F0600000000000000" pitchFamily="50" charset="-128"/>
                        </a:rPr>
                        <a:t>※</a:t>
                      </a:r>
                      <a:r>
                        <a:rPr kumimoji="1" lang="ja-JP" altLang="en-US" sz="1400" dirty="0">
                          <a:latin typeface="HG丸ｺﾞｼｯｸM-PRO" panose="020F0600000000000000" pitchFamily="50" charset="-128"/>
                          <a:ea typeface="HG丸ｺﾞｼｯｸM-PRO" panose="020F0600000000000000" pitchFamily="50" charset="-128"/>
                        </a:rPr>
                        <a:t>避難先の充実に伴い、市町村において順次廃止していく</a:t>
                      </a:r>
                    </a:p>
                  </a:txBody>
                  <a:tcPr anchor="ctr"/>
                </a:tc>
                <a:extLst>
                  <a:ext uri="{0D108BD9-81ED-4DB2-BD59-A6C34878D82A}">
                    <a16:rowId xmlns:a16="http://schemas.microsoft.com/office/drawing/2014/main" xmlns="" val="10004"/>
                  </a:ext>
                </a:extLst>
              </a:tr>
            </a:tbl>
          </a:graphicData>
        </a:graphic>
      </p:graphicFrame>
      <p:sp>
        <p:nvSpPr>
          <p:cNvPr id="9" name="Rectangle 8"/>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1" name="Rectangle 10"/>
          <p:cNvSpPr>
            <a:spLocks noChangeArrowheads="1"/>
          </p:cNvSpPr>
          <p:nvPr/>
        </p:nvSpPr>
        <p:spPr bwMode="auto">
          <a:xfrm>
            <a:off x="0" y="914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2" name="Rectangle 11"/>
          <p:cNvSpPr>
            <a:spLocks noChangeArrowheads="1"/>
          </p:cNvSpPr>
          <p:nvPr/>
        </p:nvSpPr>
        <p:spPr bwMode="auto">
          <a:xfrm>
            <a:off x="0" y="18383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en-US" altLang="ja-JP" sz="8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ja-JP" sz="18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rPr>
              <a:t> </a:t>
            </a:r>
            <a:r>
              <a:rPr kumimoji="1" lang="ja-JP" altLang="en-US" sz="1800" b="0" i="0" u="none" strike="noStrike" cap="none" normalizeH="0" baseline="0" dirty="0">
                <a:ln>
                  <a:noFill/>
                </a:ln>
                <a:solidFill>
                  <a:schemeClr val="tx1"/>
                </a:solidFill>
                <a:effectLst/>
                <a:latin typeface="Century" pitchFamily="18" charset="0"/>
                <a:ea typeface="ＭＳ 明朝" pitchFamily="17" charset="-128"/>
                <a:cs typeface="ＭＳ Ｐゴシック" pitchFamily="50" charset="-128"/>
              </a:rPr>
              <a:t>　　　</a:t>
            </a:r>
            <a:endParaRPr kumimoji="1" lang="ja-JP" altLang="en-US" sz="18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0" name="スライド番号プレースホルダー 2"/>
          <p:cNvSpPr>
            <a:spLocks noGrp="1"/>
          </p:cNvSpPr>
          <p:nvPr/>
        </p:nvSpPr>
        <p:spPr>
          <a:xfrm>
            <a:off x="6823620" y="6299500"/>
            <a:ext cx="21336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D2D8002D-B5B0-4BAC-B1F6-782DDCCE6D9C}" type="slidenum">
              <a:rPr kumimoji="1" lang="ja-JP" altLang="en-US" sz="2800" b="1" smtClean="0">
                <a:solidFill>
                  <a:schemeClr val="tx1"/>
                </a:solidFill>
              </a:rPr>
              <a:pPr/>
              <a:t>11</a:t>
            </a:fld>
            <a:endParaRPr kumimoji="1" lang="ja-JP" altLang="en-US" sz="2800" b="1" dirty="0">
              <a:solidFill>
                <a:schemeClr val="tx1"/>
              </a:solidFill>
            </a:endParaRPr>
          </a:p>
        </p:txBody>
      </p:sp>
    </p:spTree>
    <p:extLst>
      <p:ext uri="{BB962C8B-B14F-4D97-AF65-F5344CB8AC3E}">
        <p14:creationId xmlns:p14="http://schemas.microsoft.com/office/powerpoint/2010/main" val="29289961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6"/>
          <p:cNvSpPr txBox="1">
            <a:spLocks noChangeArrowheads="1"/>
          </p:cNvSpPr>
          <p:nvPr/>
        </p:nvSpPr>
        <p:spPr bwMode="auto">
          <a:xfrm>
            <a:off x="0" y="-3175"/>
            <a:ext cx="9144000" cy="584775"/>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algn="ctr">
              <a:spcBef>
                <a:spcPct val="50000"/>
              </a:spcBef>
              <a:buFontTx/>
              <a:buNone/>
            </a:pPr>
            <a:r>
              <a:rPr lang="ja-JP" altLang="en-US" b="1" dirty="0">
                <a:solidFill>
                  <a:schemeClr val="bg1"/>
                </a:solidFill>
                <a:latin typeface="HG丸ｺﾞｼｯｸM-PRO" pitchFamily="50" charset="-128"/>
                <a:ea typeface="HG丸ｺﾞｼｯｸM-PRO" pitchFamily="50" charset="-128"/>
              </a:rPr>
              <a:t>避難先の安全レベル設定②（土砂災害）</a:t>
            </a:r>
            <a:endParaRPr lang="en-US" altLang="ja-JP" b="1" dirty="0">
              <a:solidFill>
                <a:schemeClr val="bg1"/>
              </a:solidFill>
              <a:latin typeface="HG丸ｺﾞｼｯｸM-PRO" pitchFamily="50" charset="-128"/>
              <a:ea typeface="HG丸ｺﾞｼｯｸM-PRO" pitchFamily="50" charset="-128"/>
            </a:endParaRPr>
          </a:p>
        </p:txBody>
      </p:sp>
      <p:sp>
        <p:nvSpPr>
          <p:cNvPr id="6" name="コンテンツ プレースホルダー 2"/>
          <p:cNvSpPr>
            <a:spLocks noGrp="1"/>
          </p:cNvSpPr>
          <p:nvPr>
            <p:ph idx="1"/>
          </p:nvPr>
        </p:nvSpPr>
        <p:spPr>
          <a:xfrm>
            <a:off x="457200" y="692696"/>
            <a:ext cx="8229600" cy="5433467"/>
          </a:xfrm>
        </p:spPr>
        <p:txBody>
          <a:bodyPr>
            <a:normAutofit/>
          </a:bodyPr>
          <a:lstStyle/>
          <a:p>
            <a:pPr marL="0" indent="0">
              <a:buNone/>
            </a:pPr>
            <a:r>
              <a:rPr lang="ja-JP" altLang="en-US" sz="1800" b="1" dirty="0">
                <a:latin typeface="HGP創英角ｺﾞｼｯｸUB" panose="020B0900000000000000" pitchFamily="50" charset="-128"/>
                <a:ea typeface="HGP創英角ｺﾞｼｯｸUB" panose="020B0900000000000000" pitchFamily="50" charset="-128"/>
              </a:rPr>
              <a:t>　安全レベルの設定は、次の４つの判断基準を設けて実施。</a:t>
            </a:r>
            <a:r>
              <a:rPr lang="ja-JP" altLang="en-US" sz="1800" dirty="0">
                <a:latin typeface="HG丸ｺﾞｼｯｸM-PRO" panose="020F0600000000000000" pitchFamily="50" charset="-128"/>
                <a:ea typeface="HG丸ｺﾞｼｯｸM-PRO" panose="020F0600000000000000" pitchFamily="50" charset="-128"/>
              </a:rPr>
              <a:t>				</a:t>
            </a:r>
            <a:r>
              <a:rPr lang="ja-JP" altLang="en-US" sz="1800" b="1" dirty="0">
                <a:latin typeface="+mj-ea"/>
                <a:ea typeface="+mj-ea"/>
              </a:rPr>
              <a:t>		</a:t>
            </a:r>
            <a:endParaRPr lang="en-US" altLang="ja-JP" sz="1800" b="1" dirty="0">
              <a:latin typeface="+mj-ea"/>
              <a:ea typeface="+mj-ea"/>
            </a:endParaRPr>
          </a:p>
          <a:p>
            <a:pPr marL="0" indent="0">
              <a:buNone/>
            </a:pPr>
            <a:r>
              <a:rPr lang="ja-JP" altLang="en-US" sz="1800" b="1" dirty="0">
                <a:latin typeface="+mj-ea"/>
                <a:ea typeface="+mj-ea"/>
              </a:rPr>
              <a:t>　①土砂災害の可能性の有無					</a:t>
            </a:r>
            <a:endParaRPr lang="en-US" altLang="ja-JP" sz="1800" b="1" dirty="0">
              <a:latin typeface="+mj-ea"/>
              <a:ea typeface="+mj-ea"/>
            </a:endParaRPr>
          </a:p>
          <a:p>
            <a:pPr marL="0" indent="0">
              <a:buNone/>
            </a:pPr>
            <a:r>
              <a:rPr lang="ja-JP" altLang="en-US" sz="1800" b="1" dirty="0">
                <a:latin typeface="+mj-ea"/>
                <a:ea typeface="+mj-ea"/>
              </a:rPr>
              <a:t>　②浸水被害の可能性の有無					</a:t>
            </a:r>
          </a:p>
          <a:p>
            <a:pPr marL="0" indent="0">
              <a:buNone/>
            </a:pPr>
            <a:r>
              <a:rPr lang="ja-JP" altLang="en-US" sz="1800" b="1" dirty="0">
                <a:latin typeface="+mj-ea"/>
                <a:ea typeface="+mj-ea"/>
              </a:rPr>
              <a:t>　③施設等の構造・形態による判断				</a:t>
            </a:r>
          </a:p>
          <a:p>
            <a:pPr marL="0" indent="0">
              <a:buNone/>
            </a:pPr>
            <a:r>
              <a:rPr lang="ja-JP" altLang="en-US" sz="1800" b="1" dirty="0">
                <a:latin typeface="+mj-ea"/>
                <a:ea typeface="+mj-ea"/>
              </a:rPr>
              <a:t>　④施設の階層による判断</a:t>
            </a:r>
            <a:r>
              <a:rPr lang="ja-JP" altLang="en-US" sz="1800" dirty="0">
                <a:latin typeface="HG丸ｺﾞｼｯｸM-PRO" panose="020F0600000000000000" pitchFamily="50" charset="-128"/>
                <a:ea typeface="HG丸ｺﾞｼｯｸM-PRO" panose="020F0600000000000000" pitchFamily="50" charset="-128"/>
              </a:rPr>
              <a:t>										</a:t>
            </a:r>
          </a:p>
          <a:p>
            <a:pPr marL="0" indent="0">
              <a:buNone/>
            </a:pPr>
            <a:endParaRPr kumimoji="1" lang="en-US" altLang="ja-JP" sz="1800" dirty="0">
              <a:latin typeface="HG丸ｺﾞｼｯｸM-PRO" panose="020F0600000000000000" pitchFamily="50" charset="-128"/>
              <a:ea typeface="HG丸ｺﾞｼｯｸM-PRO" panose="020F0600000000000000" pitchFamily="50" charset="-128"/>
            </a:endParaRPr>
          </a:p>
        </p:txBody>
      </p:sp>
      <p:sp>
        <p:nvSpPr>
          <p:cNvPr id="8" name="テキスト ボックス 7"/>
          <p:cNvSpPr txBox="1"/>
          <p:nvPr/>
        </p:nvSpPr>
        <p:spPr>
          <a:xfrm>
            <a:off x="6994671" y="2983517"/>
            <a:ext cx="3240360" cy="369332"/>
          </a:xfrm>
          <a:prstGeom prst="rect">
            <a:avLst/>
          </a:prstGeom>
          <a:noFill/>
        </p:spPr>
        <p:txBody>
          <a:bodyPr wrap="square" rtlCol="0">
            <a:spAutoFit/>
          </a:bodyPr>
          <a:lstStyle/>
          <a:p>
            <a:r>
              <a:rPr kumimoji="1" lang="ja-JP" altLang="en-US" dirty="0"/>
              <a:t>避難</a:t>
            </a:r>
            <a:endParaRPr kumimoji="1" lang="en-US" altLang="ja-JP" dirty="0"/>
          </a:p>
        </p:txBody>
      </p:sp>
      <p:pic>
        <p:nvPicPr>
          <p:cNvPr id="9" name="Picture 2" descr="C:\Users\116611\AppData\Local\Microsoft\Windows\Temporary Internet Files\Content.IE5\3IMYMA9Y\180px-PublicInformationSymbol_SafetyEvacuationArea.svg[1].pn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3889" b="76667" l="10000" r="100000"/>
                    </a14:imgEffect>
                  </a14:imgLayer>
                </a14:imgProps>
              </a:ext>
              <a:ext uri="{28A0092B-C50C-407E-A947-70E740481C1C}">
                <a14:useLocalDpi xmlns:a14="http://schemas.microsoft.com/office/drawing/2010/main" val="0"/>
              </a:ext>
            </a:extLst>
          </a:blip>
          <a:srcRect/>
          <a:stretch>
            <a:fillRect/>
          </a:stretch>
        </p:blipFill>
        <p:spPr bwMode="auto">
          <a:xfrm flipH="1">
            <a:off x="6558932" y="2852936"/>
            <a:ext cx="674617" cy="674617"/>
          </a:xfrm>
          <a:prstGeom prst="rect">
            <a:avLst/>
          </a:prstGeom>
          <a:noFill/>
          <a:extLst>
            <a:ext uri="{909E8E84-426E-40DD-AFC4-6F175D3DCCD1}">
              <a14:hiddenFill xmlns:a14="http://schemas.microsoft.com/office/drawing/2010/main">
                <a:solidFill>
                  <a:srgbClr val="FFFFFF"/>
                </a:solidFill>
              </a14:hiddenFill>
            </a:ext>
          </a:extLst>
        </p:spPr>
      </p:pic>
      <p:sp>
        <p:nvSpPr>
          <p:cNvPr id="10" name="右矢印 9"/>
          <p:cNvSpPr/>
          <p:nvPr/>
        </p:nvSpPr>
        <p:spPr>
          <a:xfrm>
            <a:off x="2822438" y="3364658"/>
            <a:ext cx="6070042" cy="432048"/>
          </a:xfrm>
          <a:prstGeom prst="rightArrow">
            <a:avLst>
              <a:gd name="adj1" fmla="val 50000"/>
              <a:gd name="adj2" fmla="val 298597"/>
            </a:avLst>
          </a:prstGeom>
          <a:gradFill>
            <a:gsLst>
              <a:gs pos="78000">
                <a:srgbClr val="94446D"/>
              </a:gs>
              <a:gs pos="0">
                <a:schemeClr val="tx2">
                  <a:lumMod val="76000"/>
                  <a:lumOff val="24000"/>
                </a:schemeClr>
              </a:gs>
              <a:gs pos="100000">
                <a:srgbClr val="FF0000">
                  <a:lumMod val="92000"/>
                  <a:lumOff val="8000"/>
                </a:srgbClr>
              </a:gs>
            </a:gsLst>
            <a:lin ang="14400000" scaled="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a:off x="5292080" y="1298350"/>
            <a:ext cx="3504799" cy="1194546"/>
          </a:xfrm>
          <a:prstGeom prst="rect">
            <a:avLst/>
          </a:prstGeom>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r>
              <a:rPr kumimoji="1" lang="ja-JP" altLang="en-US" b="1" dirty="0"/>
              <a:t>安全レベルの高い避難場所に</a:t>
            </a:r>
            <a:endParaRPr kumimoji="1" lang="en-US" altLang="ja-JP" b="1" dirty="0"/>
          </a:p>
          <a:p>
            <a:r>
              <a:rPr kumimoji="1" lang="ja-JP" altLang="en-US" b="1" dirty="0"/>
              <a:t>早期に避難を！</a:t>
            </a:r>
            <a:endParaRPr kumimoji="1" lang="en-US" altLang="ja-JP" b="1" dirty="0"/>
          </a:p>
          <a:p>
            <a:r>
              <a:rPr lang="ja-JP" altLang="en-US" b="1" dirty="0"/>
              <a:t>（原則は土砂災害警戒区域等外への避難）</a:t>
            </a:r>
            <a:endParaRPr kumimoji="1" lang="ja-JP" altLang="en-US" b="1" dirty="0"/>
          </a:p>
        </p:txBody>
      </p:sp>
      <p:sp>
        <p:nvSpPr>
          <p:cNvPr id="2" name="スライド番号プレースホルダー 1"/>
          <p:cNvSpPr>
            <a:spLocks noGrp="1"/>
          </p:cNvSpPr>
          <p:nvPr>
            <p:ph type="sldNum" sz="quarter" idx="12"/>
          </p:nvPr>
        </p:nvSpPr>
        <p:spPr>
          <a:xfrm>
            <a:off x="6974904" y="6356350"/>
            <a:ext cx="2133600" cy="365125"/>
          </a:xfrm>
        </p:spPr>
        <p:txBody>
          <a:bodyPr/>
          <a:lstStyle/>
          <a:p>
            <a:fld id="{D2D8002D-B5B0-4BAC-B1F6-782DDCCE6D9C}" type="slidenum">
              <a:rPr kumimoji="1" lang="ja-JP" altLang="en-US" sz="2800" b="1" smtClean="0">
                <a:solidFill>
                  <a:schemeClr val="tx1"/>
                </a:solidFill>
              </a:rPr>
              <a:t>12</a:t>
            </a:fld>
            <a:endParaRPr kumimoji="1" lang="ja-JP" altLang="en-US" sz="2800" b="1" dirty="0">
              <a:solidFill>
                <a:schemeClr val="tx1"/>
              </a:solidFill>
            </a:endParaRPr>
          </a:p>
        </p:txBody>
      </p:sp>
      <p:pic>
        <p:nvPicPr>
          <p:cNvPr id="12" name="図 11"/>
          <p:cNvPicPr/>
          <p:nvPr/>
        </p:nvPicPr>
        <p:blipFill rotWithShape="1">
          <a:blip r:embed="rId5">
            <a:extLst>
              <a:ext uri="{28A0092B-C50C-407E-A947-70E740481C1C}">
                <a14:useLocalDpi xmlns:a14="http://schemas.microsoft.com/office/drawing/2010/main" val="0"/>
              </a:ext>
            </a:extLst>
          </a:blip>
          <a:srcRect l="4198" r="2711" b="3191"/>
          <a:stretch/>
        </p:blipFill>
        <p:spPr bwMode="auto">
          <a:xfrm>
            <a:off x="395536" y="3664868"/>
            <a:ext cx="8219315" cy="3206824"/>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630128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57200" y="836712"/>
            <a:ext cx="8229600" cy="5688632"/>
          </a:xfrm>
          <a:solidFill>
            <a:schemeClr val="bg1">
              <a:lumMod val="95000"/>
              <a:alpha val="69000"/>
            </a:schemeClr>
          </a:solidFill>
        </p:spPr>
        <p:txBody>
          <a:bodyPr>
            <a:normAutofit lnSpcReduction="10000"/>
          </a:bodyPr>
          <a:lstStyle/>
          <a:p>
            <a:pPr>
              <a:spcAft>
                <a:spcPts val="600"/>
              </a:spcAft>
            </a:pPr>
            <a:r>
              <a:rPr kumimoji="1" lang="ja-JP" altLang="en-US" sz="2400" b="1" dirty="0"/>
              <a:t>土砂災害警戒区域外や危険箇所外に立ち退き避難することを前提とする。</a:t>
            </a:r>
            <a:endParaRPr kumimoji="1" lang="en-US" altLang="ja-JP" sz="2400" b="1" dirty="0"/>
          </a:p>
          <a:p>
            <a:pPr>
              <a:spcBef>
                <a:spcPts val="1200"/>
              </a:spcBef>
              <a:spcAft>
                <a:spcPts val="600"/>
              </a:spcAft>
            </a:pPr>
            <a:r>
              <a:rPr kumimoji="1" lang="ja-JP" altLang="en-US" sz="2400" b="1" dirty="0"/>
              <a:t>万一、避難が遅れて、立ち退き避難はかえって命に危険を及ぼしかねないと判断する場合は、建物土砂災害警戒区域</a:t>
            </a:r>
            <a:r>
              <a:rPr lang="ja-JP" altLang="en-US" sz="2400" b="1" dirty="0"/>
              <a:t>や危険箇所内においては、鉄筋コンクリート造の２階以上の建物の斜面と反対側に避難する。</a:t>
            </a:r>
            <a:endParaRPr lang="en-US" altLang="ja-JP" sz="2400" b="1" dirty="0"/>
          </a:p>
          <a:p>
            <a:pPr>
              <a:spcBef>
                <a:spcPts val="1200"/>
              </a:spcBef>
              <a:spcAft>
                <a:spcPts val="600"/>
              </a:spcAft>
            </a:pPr>
            <a:r>
              <a:rPr lang="ja-JP" altLang="en-US" sz="2400" b="1" dirty="0"/>
              <a:t>さらに避難が遅れて、かなり切迫した状況になり、自宅の周辺が浸水したり、暴風などにより無理に避難することが危険になる場合には、</a:t>
            </a:r>
            <a:r>
              <a:rPr kumimoji="1" lang="ja-JP" altLang="en-US" sz="2400" b="1" dirty="0"/>
              <a:t>自宅の２階以上の斜面と反対側の部屋に移動して安全確保を実施する。</a:t>
            </a:r>
            <a:endParaRPr kumimoji="1" lang="en-US" altLang="ja-JP" sz="2400" b="1" dirty="0"/>
          </a:p>
          <a:p>
            <a:pPr>
              <a:spcBef>
                <a:spcPts val="1200"/>
              </a:spcBef>
            </a:pPr>
            <a:r>
              <a:rPr lang="ja-JP" altLang="en-US" sz="2400" b="1" dirty="0"/>
              <a:t>なお、</a:t>
            </a:r>
            <a:r>
              <a:rPr lang="ja-JP" altLang="ja-JP" sz="2400" b="1" dirty="0"/>
              <a:t>長時間の降雨が続き、非常に総降雨量が多いと予想される場合に</a:t>
            </a:r>
            <a:r>
              <a:rPr lang="ja-JP" altLang="en-US" sz="2400" b="1" dirty="0"/>
              <a:t>は、</a:t>
            </a:r>
            <a:r>
              <a:rPr lang="ja-JP" altLang="ja-JP" sz="2400" b="1" dirty="0"/>
              <a:t>深層崩壊が発生する可能性があ</a:t>
            </a:r>
            <a:r>
              <a:rPr lang="ja-JP" altLang="en-US" sz="2400" b="1" dirty="0"/>
              <a:t>ることから、早期に、より安全な場所（平野部の浸水のおそれにない場所等）</a:t>
            </a:r>
            <a:r>
              <a:rPr lang="ja-JP" altLang="ja-JP" sz="2400" b="1" dirty="0"/>
              <a:t>に避難す</a:t>
            </a:r>
            <a:r>
              <a:rPr lang="ja-JP" altLang="en-US" sz="2400" b="1" dirty="0"/>
              <a:t>る</a:t>
            </a:r>
            <a:r>
              <a:rPr lang="ja-JP" altLang="ja-JP" sz="2400" b="1" dirty="0"/>
              <a:t>。</a:t>
            </a:r>
            <a:endParaRPr lang="en-US" altLang="ja-JP" sz="2400" b="1" dirty="0"/>
          </a:p>
          <a:p>
            <a:pPr>
              <a:spcBef>
                <a:spcPts val="1200"/>
              </a:spcBef>
            </a:pPr>
            <a:endParaRPr kumimoji="1" lang="en-US" altLang="ja-JP" sz="2200" b="1" dirty="0"/>
          </a:p>
          <a:p>
            <a:endParaRPr kumimoji="1" lang="ja-JP" altLang="en-US" dirty="0"/>
          </a:p>
        </p:txBody>
      </p:sp>
      <p:sp>
        <p:nvSpPr>
          <p:cNvPr id="4" name="テキスト ボックス 6"/>
          <p:cNvSpPr txBox="1">
            <a:spLocks noChangeArrowheads="1"/>
          </p:cNvSpPr>
          <p:nvPr/>
        </p:nvSpPr>
        <p:spPr bwMode="auto">
          <a:xfrm>
            <a:off x="0" y="-3175"/>
            <a:ext cx="9144000" cy="584200"/>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algn="ctr">
              <a:spcBef>
                <a:spcPct val="50000"/>
              </a:spcBef>
              <a:buFontTx/>
              <a:buNone/>
            </a:pPr>
            <a:r>
              <a:rPr lang="ja-JP" altLang="en-US" b="1" dirty="0">
                <a:solidFill>
                  <a:schemeClr val="bg1"/>
                </a:solidFill>
                <a:latin typeface="HG丸ｺﾞｼｯｸM-PRO" pitchFamily="50" charset="-128"/>
                <a:ea typeface="HG丸ｺﾞｼｯｸM-PRO" pitchFamily="50" charset="-128"/>
              </a:rPr>
              <a:t>避難行動の留意点</a:t>
            </a:r>
          </a:p>
        </p:txBody>
      </p:sp>
      <p:sp>
        <p:nvSpPr>
          <p:cNvPr id="2" name="スライド番号プレースホルダー 1"/>
          <p:cNvSpPr>
            <a:spLocks noGrp="1"/>
          </p:cNvSpPr>
          <p:nvPr>
            <p:ph type="sldNum" sz="quarter" idx="12"/>
          </p:nvPr>
        </p:nvSpPr>
        <p:spPr/>
        <p:txBody>
          <a:bodyPr/>
          <a:lstStyle/>
          <a:p>
            <a:fld id="{D2D8002D-B5B0-4BAC-B1F6-782DDCCE6D9C}" type="slidenum">
              <a:rPr kumimoji="1" lang="ja-JP" altLang="en-US" sz="2800" b="1" smtClean="0">
                <a:solidFill>
                  <a:schemeClr val="tx1"/>
                </a:solidFill>
              </a:rPr>
              <a:t>13</a:t>
            </a:fld>
            <a:endParaRPr kumimoji="1" lang="ja-JP" altLang="en-US" sz="2800" b="1" dirty="0">
              <a:solidFill>
                <a:schemeClr val="tx1"/>
              </a:solidFill>
            </a:endParaRPr>
          </a:p>
        </p:txBody>
      </p:sp>
    </p:spTree>
    <p:extLst>
      <p:ext uri="{BB962C8B-B14F-4D97-AF65-F5344CB8AC3E}">
        <p14:creationId xmlns:p14="http://schemas.microsoft.com/office/powerpoint/2010/main" val="2889322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テキスト ボックス 2"/>
          <p:cNvSpPr txBox="1">
            <a:spLocks noChangeArrowheads="1"/>
          </p:cNvSpPr>
          <p:nvPr/>
        </p:nvSpPr>
        <p:spPr bwMode="auto">
          <a:xfrm>
            <a:off x="98425" y="817548"/>
            <a:ext cx="288572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ja-JP" altLang="en-US" sz="2800" dirty="0">
                <a:solidFill>
                  <a:srgbClr val="0000FF"/>
                </a:solidFill>
                <a:latin typeface="Times New Roman" pitchFamily="18" charset="0"/>
              </a:rPr>
              <a:t>■土砂災害マップ</a:t>
            </a:r>
            <a:endParaRPr lang="en-US" altLang="ja-JP" sz="2800" dirty="0">
              <a:solidFill>
                <a:srgbClr val="0000FF"/>
              </a:solidFill>
              <a:latin typeface="Times New Roman" pitchFamily="18" charset="0"/>
            </a:endParaRPr>
          </a:p>
        </p:txBody>
      </p:sp>
      <p:sp>
        <p:nvSpPr>
          <p:cNvPr id="6" name="テキスト ボックス 6"/>
          <p:cNvSpPr txBox="1">
            <a:spLocks noChangeArrowheads="1"/>
          </p:cNvSpPr>
          <p:nvPr/>
        </p:nvSpPr>
        <p:spPr bwMode="auto">
          <a:xfrm>
            <a:off x="0" y="-3175"/>
            <a:ext cx="9144000" cy="584200"/>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algn="ctr">
              <a:spcBef>
                <a:spcPct val="50000"/>
              </a:spcBef>
              <a:buFontTx/>
              <a:buNone/>
            </a:pPr>
            <a:r>
              <a:rPr lang="ja-JP" altLang="en-US" b="1" dirty="0">
                <a:solidFill>
                  <a:schemeClr val="bg1"/>
                </a:solidFill>
                <a:latin typeface="HG丸ｺﾞｼｯｸM-PRO" pitchFamily="50" charset="-128"/>
                <a:ea typeface="HG丸ｺﾞｼｯｸM-PRO" pitchFamily="50" charset="-128"/>
              </a:rPr>
              <a:t>ハザードマップを確認しましょう</a:t>
            </a:r>
          </a:p>
        </p:txBody>
      </p:sp>
      <p:sp>
        <p:nvSpPr>
          <p:cNvPr id="2" name="テキスト ボックス 1"/>
          <p:cNvSpPr txBox="1"/>
          <p:nvPr/>
        </p:nvSpPr>
        <p:spPr>
          <a:xfrm>
            <a:off x="387152" y="6086941"/>
            <a:ext cx="8352928" cy="400110"/>
          </a:xfrm>
          <a:prstGeom prst="rect">
            <a:avLst/>
          </a:prstGeom>
          <a:noFill/>
        </p:spPr>
        <p:txBody>
          <a:bodyPr wrap="square" rtlCol="0">
            <a:spAutoFit/>
          </a:bodyPr>
          <a:lstStyle/>
          <a:p>
            <a:r>
              <a:rPr kumimoji="1" lang="ja-JP" altLang="en-US" sz="2000" dirty="0"/>
              <a:t>市町村から配布されているマップを確認しましょう。</a:t>
            </a:r>
          </a:p>
        </p:txBody>
      </p:sp>
      <p:sp>
        <p:nvSpPr>
          <p:cNvPr id="3" name="スライド番号プレースホルダー 2"/>
          <p:cNvSpPr>
            <a:spLocks noGrp="1"/>
          </p:cNvSpPr>
          <p:nvPr>
            <p:ph type="sldNum" sz="quarter" idx="12"/>
          </p:nvPr>
        </p:nvSpPr>
        <p:spPr>
          <a:xfrm>
            <a:off x="6902896" y="6356350"/>
            <a:ext cx="2133600" cy="365125"/>
          </a:xfrm>
        </p:spPr>
        <p:txBody>
          <a:bodyPr/>
          <a:lstStyle/>
          <a:p>
            <a:fld id="{D2D8002D-B5B0-4BAC-B1F6-782DDCCE6D9C}" type="slidenum">
              <a:rPr kumimoji="1" lang="ja-JP" altLang="en-US" sz="2800" b="1" smtClean="0">
                <a:solidFill>
                  <a:schemeClr val="tx1"/>
                </a:solidFill>
              </a:rPr>
              <a:t>14</a:t>
            </a:fld>
            <a:endParaRPr kumimoji="1" lang="ja-JP" altLang="en-US" sz="2800" b="1" dirty="0">
              <a:solidFill>
                <a:schemeClr val="tx1"/>
              </a:solidFill>
            </a:endParaRPr>
          </a:p>
        </p:txBody>
      </p:sp>
      <p:pic>
        <p:nvPicPr>
          <p:cNvPr id="12" name="図 11"/>
          <p:cNvPicPr/>
          <p:nvPr/>
        </p:nvPicPr>
        <p:blipFill>
          <a:blip r:embed="rId3"/>
          <a:stretch>
            <a:fillRect/>
          </a:stretch>
        </p:blipFill>
        <p:spPr>
          <a:xfrm>
            <a:off x="539552" y="1340768"/>
            <a:ext cx="7920880" cy="4320480"/>
          </a:xfrm>
          <a:prstGeom prst="rect">
            <a:avLst/>
          </a:prstGeom>
        </p:spPr>
      </p:pic>
    </p:spTree>
    <p:extLst>
      <p:ext uri="{BB962C8B-B14F-4D97-AF65-F5344CB8AC3E}">
        <p14:creationId xmlns:p14="http://schemas.microsoft.com/office/powerpoint/2010/main" val="22344937"/>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6"/>
          <p:cNvSpPr txBox="1">
            <a:spLocks noChangeArrowheads="1"/>
          </p:cNvSpPr>
          <p:nvPr/>
        </p:nvSpPr>
        <p:spPr bwMode="auto">
          <a:xfrm>
            <a:off x="0" y="-3175"/>
            <a:ext cx="9144000" cy="584200"/>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algn="ctr">
              <a:spcBef>
                <a:spcPct val="50000"/>
              </a:spcBef>
              <a:buFontTx/>
              <a:buNone/>
            </a:pPr>
            <a:r>
              <a:rPr lang="ja-JP" altLang="en-US" b="1" dirty="0">
                <a:solidFill>
                  <a:schemeClr val="bg1"/>
                </a:solidFill>
                <a:latin typeface="HG丸ｺﾞｼｯｸM-PRO" pitchFamily="50" charset="-128"/>
                <a:ea typeface="HG丸ｺﾞｼｯｸM-PRO" pitchFamily="50" charset="-128"/>
              </a:rPr>
              <a:t>避難の際に活用する情報</a:t>
            </a:r>
          </a:p>
        </p:txBody>
      </p:sp>
      <p:sp>
        <p:nvSpPr>
          <p:cNvPr id="5" name="テキスト ボックス 4"/>
          <p:cNvSpPr txBox="1"/>
          <p:nvPr/>
        </p:nvSpPr>
        <p:spPr>
          <a:xfrm>
            <a:off x="2843808" y="850414"/>
            <a:ext cx="3024336" cy="400110"/>
          </a:xfrm>
          <a:prstGeom prst="rect">
            <a:avLst/>
          </a:prstGeom>
          <a:solidFill>
            <a:schemeClr val="tx2">
              <a:lumMod val="20000"/>
              <a:lumOff val="80000"/>
            </a:schemeClr>
          </a:solidFill>
          <a:ln>
            <a:solidFill>
              <a:schemeClr val="tx1"/>
            </a:solidFill>
          </a:ln>
        </p:spPr>
        <p:txBody>
          <a:bodyPr wrap="square" rtlCol="0">
            <a:spAutoFit/>
          </a:bodyPr>
          <a:lstStyle/>
          <a:p>
            <a:pPr algn="ctr"/>
            <a:r>
              <a:rPr lang="ja-JP" altLang="en-US" sz="2000" b="1" dirty="0"/>
              <a:t>避難の判断材料</a:t>
            </a:r>
            <a:r>
              <a:rPr lang="en-US" altLang="ja-JP" sz="2000" b="1" dirty="0"/>
              <a:t>=</a:t>
            </a:r>
            <a:r>
              <a:rPr lang="ja-JP" altLang="en-US" sz="2000" b="1" dirty="0"/>
              <a:t>情報</a:t>
            </a:r>
            <a:endParaRPr kumimoji="1" lang="ja-JP" altLang="en-US" sz="2000" b="1" dirty="0"/>
          </a:p>
        </p:txBody>
      </p:sp>
      <p:sp>
        <p:nvSpPr>
          <p:cNvPr id="6" name="テキスト ボックス 5"/>
          <p:cNvSpPr txBox="1"/>
          <p:nvPr/>
        </p:nvSpPr>
        <p:spPr>
          <a:xfrm>
            <a:off x="683568" y="1873031"/>
            <a:ext cx="1364704" cy="1015663"/>
          </a:xfrm>
          <a:prstGeom prst="rect">
            <a:avLst/>
          </a:prstGeom>
          <a:solidFill>
            <a:schemeClr val="tx2">
              <a:lumMod val="20000"/>
              <a:lumOff val="80000"/>
            </a:schemeClr>
          </a:solidFill>
          <a:ln>
            <a:solidFill>
              <a:schemeClr val="tx1"/>
            </a:solidFill>
          </a:ln>
        </p:spPr>
        <p:txBody>
          <a:bodyPr wrap="square" rtlCol="0">
            <a:spAutoFit/>
          </a:bodyPr>
          <a:lstStyle/>
          <a:p>
            <a:pPr algn="ctr"/>
            <a:r>
              <a:rPr lang="ja-JP" altLang="en-US" sz="2000" b="1" dirty="0"/>
              <a:t>気象庁の防災気象情報</a:t>
            </a:r>
            <a:endParaRPr kumimoji="1" lang="ja-JP" altLang="en-US" sz="2000" b="1" dirty="0"/>
          </a:p>
        </p:txBody>
      </p:sp>
      <p:sp>
        <p:nvSpPr>
          <p:cNvPr id="7" name="テキスト ボックス 6"/>
          <p:cNvSpPr txBox="1"/>
          <p:nvPr/>
        </p:nvSpPr>
        <p:spPr>
          <a:xfrm>
            <a:off x="3563888" y="1873031"/>
            <a:ext cx="1615008" cy="830997"/>
          </a:xfrm>
          <a:prstGeom prst="rect">
            <a:avLst/>
          </a:prstGeom>
          <a:solidFill>
            <a:schemeClr val="tx2">
              <a:lumMod val="20000"/>
              <a:lumOff val="80000"/>
            </a:schemeClr>
          </a:solidFill>
          <a:ln>
            <a:solidFill>
              <a:schemeClr val="tx1"/>
            </a:solidFill>
          </a:ln>
        </p:spPr>
        <p:txBody>
          <a:bodyPr wrap="square" rtlCol="0">
            <a:spAutoFit/>
          </a:bodyPr>
          <a:lstStyle/>
          <a:p>
            <a:pPr algn="ctr"/>
            <a:r>
              <a:rPr lang="ja-JP" altLang="en-US" sz="2400" b="1" dirty="0"/>
              <a:t>河川の</a:t>
            </a:r>
            <a:endParaRPr lang="en-US" altLang="ja-JP" sz="2400" b="1" dirty="0"/>
          </a:p>
          <a:p>
            <a:pPr algn="ctr"/>
            <a:r>
              <a:rPr lang="ja-JP" altLang="en-US" sz="2400" b="1" dirty="0"/>
              <a:t>水位情報</a:t>
            </a:r>
            <a:endParaRPr kumimoji="1" lang="ja-JP" altLang="en-US" sz="2400" b="1" dirty="0"/>
          </a:p>
        </p:txBody>
      </p:sp>
      <p:sp>
        <p:nvSpPr>
          <p:cNvPr id="9" name="テキスト ボックス 8"/>
          <p:cNvSpPr txBox="1"/>
          <p:nvPr/>
        </p:nvSpPr>
        <p:spPr>
          <a:xfrm>
            <a:off x="6708204" y="1873031"/>
            <a:ext cx="1364704" cy="1015663"/>
          </a:xfrm>
          <a:prstGeom prst="rect">
            <a:avLst/>
          </a:prstGeom>
          <a:solidFill>
            <a:schemeClr val="tx2">
              <a:lumMod val="20000"/>
              <a:lumOff val="80000"/>
            </a:schemeClr>
          </a:solidFill>
          <a:ln>
            <a:solidFill>
              <a:schemeClr val="tx1"/>
            </a:solidFill>
          </a:ln>
        </p:spPr>
        <p:txBody>
          <a:bodyPr wrap="square" rtlCol="0">
            <a:spAutoFit/>
          </a:bodyPr>
          <a:lstStyle/>
          <a:p>
            <a:pPr algn="ctr"/>
            <a:r>
              <a:rPr lang="ja-JP" altLang="en-US" sz="2000" b="1" dirty="0"/>
              <a:t>市町村の避難発令情報</a:t>
            </a:r>
            <a:endParaRPr kumimoji="1" lang="ja-JP" altLang="en-US" sz="2000" b="1" dirty="0"/>
          </a:p>
        </p:txBody>
      </p:sp>
      <p:grpSp>
        <p:nvGrpSpPr>
          <p:cNvPr id="20" name="グループ化 19"/>
          <p:cNvGrpSpPr/>
          <p:nvPr/>
        </p:nvGrpSpPr>
        <p:grpSpPr>
          <a:xfrm>
            <a:off x="1365920" y="1250524"/>
            <a:ext cx="6048672" cy="594300"/>
            <a:chOff x="1365920" y="1250524"/>
            <a:chExt cx="6048672" cy="594300"/>
          </a:xfrm>
        </p:grpSpPr>
        <p:cxnSp>
          <p:nvCxnSpPr>
            <p:cNvPr id="11" name="直線コネクタ 10"/>
            <p:cNvCxnSpPr/>
            <p:nvPr/>
          </p:nvCxnSpPr>
          <p:spPr>
            <a:xfrm flipH="1">
              <a:off x="4355976" y="1250524"/>
              <a:ext cx="3448" cy="33715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直線コネクタ 12"/>
            <p:cNvCxnSpPr/>
            <p:nvPr/>
          </p:nvCxnSpPr>
          <p:spPr>
            <a:xfrm>
              <a:off x="1365920" y="1587674"/>
              <a:ext cx="604867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a:off x="1365920" y="1556792"/>
              <a:ext cx="0" cy="28803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a:off x="4355976" y="1587674"/>
              <a:ext cx="0" cy="25715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a:off x="7414592" y="1587674"/>
              <a:ext cx="0" cy="25715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1" name="テキスト ボックス 20"/>
          <p:cNvSpPr txBox="1"/>
          <p:nvPr/>
        </p:nvSpPr>
        <p:spPr>
          <a:xfrm>
            <a:off x="886272" y="5445224"/>
            <a:ext cx="7173316" cy="1077218"/>
          </a:xfrm>
          <a:prstGeom prst="rect">
            <a:avLst/>
          </a:prstGeom>
          <a:noFill/>
          <a:ln>
            <a:solidFill>
              <a:schemeClr val="tx1"/>
            </a:solidFill>
          </a:ln>
        </p:spPr>
        <p:txBody>
          <a:bodyPr wrap="square" rtlCol="0">
            <a:spAutoFit/>
          </a:bodyPr>
          <a:lstStyle/>
          <a:p>
            <a:r>
              <a:rPr lang="ja-JP" altLang="en-US" sz="2400" dirty="0"/>
              <a:t>  </a:t>
            </a:r>
            <a:r>
              <a:rPr lang="ja-JP" altLang="en-US" sz="2000" dirty="0">
                <a:latin typeface="HG創英角ｺﾞｼｯｸUB" panose="020B0909000000000000" pitchFamily="49" charset="-128"/>
                <a:ea typeface="HG創英角ｺﾞｼｯｸUB" panose="020B0909000000000000" pitchFamily="49" charset="-128"/>
              </a:rPr>
              <a:t>テレビ、インターネット、防災わかやまメール、防災行政無線などの情報を確認し</a:t>
            </a:r>
            <a:r>
              <a:rPr kumimoji="1" lang="ja-JP" altLang="en-US" sz="2000" dirty="0">
                <a:latin typeface="HG創英角ｺﾞｼｯｸUB" panose="020B0909000000000000" pitchFamily="49" charset="-128"/>
                <a:ea typeface="HG創英角ｺﾞｼｯｸUB" panose="020B0909000000000000" pitchFamily="49" charset="-128"/>
              </a:rPr>
              <a:t>、適切な避難行動に結びつけることが大切です。</a:t>
            </a:r>
          </a:p>
        </p:txBody>
      </p:sp>
      <p:pic>
        <p:nvPicPr>
          <p:cNvPr id="1026" name="Picture 2" descr="クリックすると新しいウィンドウで開きます"/>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6644" y="3140968"/>
            <a:ext cx="2373188" cy="1966411"/>
          </a:xfrm>
          <a:prstGeom prst="rect">
            <a:avLst/>
          </a:prstGeom>
          <a:noFill/>
          <a:extLst>
            <a:ext uri="{909E8E84-426E-40DD-AFC4-6F175D3DCCD1}">
              <a14:hiddenFill xmlns:a14="http://schemas.microsoft.com/office/drawing/2010/main">
                <a:solidFill>
                  <a:srgbClr val="FFFFFF"/>
                </a:solidFill>
              </a14:hiddenFill>
            </a:ext>
          </a:extLst>
        </p:spPr>
      </p:pic>
      <p:grpSp>
        <p:nvGrpSpPr>
          <p:cNvPr id="26" name="グループ化 25"/>
          <p:cNvGrpSpPr/>
          <p:nvPr/>
        </p:nvGrpSpPr>
        <p:grpSpPr>
          <a:xfrm>
            <a:off x="3034913" y="3120008"/>
            <a:ext cx="3121263" cy="1961788"/>
            <a:chOff x="3034913" y="3120008"/>
            <a:chExt cx="3121263" cy="1961788"/>
          </a:xfrm>
        </p:grpSpPr>
        <p:pic>
          <p:nvPicPr>
            <p:cNvPr id="1028" name="Picture 4" descr="クリックすると新しいウィンドウで開きます"/>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34913" y="3120008"/>
              <a:ext cx="2064462" cy="1961788"/>
            </a:xfrm>
            <a:prstGeom prst="rect">
              <a:avLst/>
            </a:prstGeom>
            <a:noFill/>
            <a:extLst>
              <a:ext uri="{909E8E84-426E-40DD-AFC4-6F175D3DCCD1}">
                <a14:hiddenFill xmlns:a14="http://schemas.microsoft.com/office/drawing/2010/main">
                  <a:solidFill>
                    <a:srgbClr val="FFFFFF"/>
                  </a:solidFill>
                </a14:hiddenFill>
              </a:ext>
            </a:extLst>
          </p:spPr>
        </p:pic>
        <p:grpSp>
          <p:nvGrpSpPr>
            <p:cNvPr id="25" name="グループ化 24"/>
            <p:cNvGrpSpPr/>
            <p:nvPr/>
          </p:nvGrpSpPr>
          <p:grpSpPr>
            <a:xfrm>
              <a:off x="4716016" y="3212976"/>
              <a:ext cx="1440160" cy="621020"/>
              <a:chOff x="4716016" y="3212976"/>
              <a:chExt cx="1440160" cy="621020"/>
            </a:xfrm>
          </p:grpSpPr>
          <p:sp>
            <p:nvSpPr>
              <p:cNvPr id="23" name="円形吹き出し 22"/>
              <p:cNvSpPr/>
              <p:nvPr/>
            </p:nvSpPr>
            <p:spPr>
              <a:xfrm>
                <a:off x="4716016" y="3212976"/>
                <a:ext cx="1296144" cy="621020"/>
              </a:xfrm>
              <a:prstGeom prst="wedgeEllipseCallout">
                <a:avLst>
                  <a:gd name="adj1" fmla="val -90581"/>
                  <a:gd name="adj2" fmla="val 134459"/>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p:cNvSpPr txBox="1"/>
              <p:nvPr/>
            </p:nvSpPr>
            <p:spPr>
              <a:xfrm>
                <a:off x="4788024" y="3308042"/>
                <a:ext cx="1368152" cy="430887"/>
              </a:xfrm>
              <a:prstGeom prst="rect">
                <a:avLst/>
              </a:prstGeom>
              <a:noFill/>
            </p:spPr>
            <p:txBody>
              <a:bodyPr wrap="square" rtlCol="0">
                <a:spAutoFit/>
              </a:bodyPr>
              <a:lstStyle/>
              <a:p>
                <a:r>
                  <a:rPr lang="ja-JP" altLang="en-US" sz="1100" dirty="0"/>
                  <a:t>避難勧告が発令</a:t>
                </a:r>
                <a:endParaRPr lang="en-US" altLang="ja-JP" sz="1100" dirty="0"/>
              </a:p>
              <a:p>
                <a:r>
                  <a:rPr lang="ja-JP" altLang="en-US" sz="1100" dirty="0"/>
                  <a:t>されました。</a:t>
                </a:r>
                <a:endParaRPr kumimoji="1" lang="ja-JP" altLang="en-US" sz="1100" dirty="0"/>
              </a:p>
            </p:txBody>
          </p:sp>
        </p:grpSp>
      </p:grpSp>
      <p:pic>
        <p:nvPicPr>
          <p:cNvPr id="1030" name="Picture 6" descr="クリックすると新しいウィンドウで開きます"/>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72100" y="3244418"/>
            <a:ext cx="2859419" cy="1526159"/>
          </a:xfrm>
          <a:prstGeom prst="rect">
            <a:avLst/>
          </a:prstGeom>
          <a:noFill/>
          <a:extLst>
            <a:ext uri="{909E8E84-426E-40DD-AFC4-6F175D3DCCD1}">
              <a14:hiddenFill xmlns:a14="http://schemas.microsoft.com/office/drawing/2010/main">
                <a:solidFill>
                  <a:srgbClr val="FFFFFF"/>
                </a:solidFill>
              </a14:hiddenFill>
            </a:ext>
          </a:extLst>
        </p:spPr>
      </p:pic>
      <p:sp>
        <p:nvSpPr>
          <p:cNvPr id="22" name="スライド番号プレースホルダー 2"/>
          <p:cNvSpPr>
            <a:spLocks noGrp="1"/>
          </p:cNvSpPr>
          <p:nvPr/>
        </p:nvSpPr>
        <p:spPr>
          <a:xfrm>
            <a:off x="6823620" y="6299500"/>
            <a:ext cx="21336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D2D8002D-B5B0-4BAC-B1F6-782DDCCE6D9C}" type="slidenum">
              <a:rPr kumimoji="1" lang="ja-JP" altLang="en-US" sz="2800" b="1" smtClean="0">
                <a:solidFill>
                  <a:schemeClr val="tx1"/>
                </a:solidFill>
              </a:rPr>
              <a:pPr/>
              <a:t>15</a:t>
            </a:fld>
            <a:endParaRPr kumimoji="1" lang="ja-JP" altLang="en-US" sz="2800" b="1" dirty="0">
              <a:solidFill>
                <a:schemeClr val="tx1"/>
              </a:solidFill>
            </a:endParaRPr>
          </a:p>
        </p:txBody>
      </p:sp>
    </p:spTree>
    <p:extLst>
      <p:ext uri="{BB962C8B-B14F-4D97-AF65-F5344CB8AC3E}">
        <p14:creationId xmlns:p14="http://schemas.microsoft.com/office/powerpoint/2010/main" val="24783846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6"/>
          <p:cNvSpPr txBox="1">
            <a:spLocks noChangeArrowheads="1"/>
          </p:cNvSpPr>
          <p:nvPr/>
        </p:nvSpPr>
        <p:spPr bwMode="auto">
          <a:xfrm>
            <a:off x="0" y="-3175"/>
            <a:ext cx="9144000" cy="584200"/>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algn="ctr">
              <a:spcBef>
                <a:spcPct val="50000"/>
              </a:spcBef>
              <a:buFontTx/>
              <a:buNone/>
            </a:pPr>
            <a:r>
              <a:rPr lang="ja-JP" altLang="en-US" b="1" dirty="0">
                <a:solidFill>
                  <a:schemeClr val="bg1"/>
                </a:solidFill>
                <a:latin typeface="HG丸ｺﾞｼｯｸM-PRO" pitchFamily="50" charset="-128"/>
                <a:ea typeface="HG丸ｺﾞｼｯｸM-PRO" pitchFamily="50" charset="-128"/>
              </a:rPr>
              <a:t>土砂災害に関する防災気象情報</a:t>
            </a:r>
          </a:p>
        </p:txBody>
      </p:sp>
      <p:sp>
        <p:nvSpPr>
          <p:cNvPr id="5" name="テキスト ボックス 4"/>
          <p:cNvSpPr txBox="1"/>
          <p:nvPr/>
        </p:nvSpPr>
        <p:spPr>
          <a:xfrm>
            <a:off x="1115616" y="1412776"/>
            <a:ext cx="7776864" cy="400110"/>
          </a:xfrm>
          <a:prstGeom prst="rect">
            <a:avLst/>
          </a:prstGeom>
          <a:solidFill>
            <a:srgbClr val="FFFF00">
              <a:alpha val="43000"/>
            </a:srgbClr>
          </a:solidFill>
          <a:ln w="28575">
            <a:solidFill>
              <a:srgbClr val="FFFF00"/>
            </a:solidFill>
          </a:ln>
        </p:spPr>
        <p:txBody>
          <a:bodyPr wrap="square" rtlCol="0">
            <a:spAutoFit/>
          </a:bodyPr>
          <a:lstStyle/>
          <a:p>
            <a:r>
              <a:rPr lang="ja-JP" altLang="en-US" sz="2000" b="1" dirty="0"/>
              <a:t>大雨注意報</a:t>
            </a:r>
            <a:r>
              <a:rPr lang="ja-JP" altLang="en-US" sz="2000" dirty="0"/>
              <a:t>：大雨により災害が起こるおそれがある場合</a:t>
            </a:r>
            <a:endParaRPr kumimoji="1" lang="ja-JP" altLang="en-US" sz="2000" dirty="0"/>
          </a:p>
        </p:txBody>
      </p:sp>
      <p:sp>
        <p:nvSpPr>
          <p:cNvPr id="6" name="テキスト ボックス 5"/>
          <p:cNvSpPr txBox="1"/>
          <p:nvPr/>
        </p:nvSpPr>
        <p:spPr>
          <a:xfrm>
            <a:off x="1115616" y="1916832"/>
            <a:ext cx="7776864" cy="707886"/>
          </a:xfrm>
          <a:prstGeom prst="rect">
            <a:avLst/>
          </a:prstGeom>
          <a:solidFill>
            <a:srgbClr val="FF3300">
              <a:alpha val="45000"/>
            </a:srgbClr>
          </a:solidFill>
          <a:ln w="28575">
            <a:solidFill>
              <a:srgbClr val="FF3300"/>
            </a:solidFill>
          </a:ln>
        </p:spPr>
        <p:txBody>
          <a:bodyPr wrap="square" rtlCol="0">
            <a:spAutoFit/>
          </a:bodyPr>
          <a:lstStyle/>
          <a:p>
            <a:r>
              <a:rPr lang="ja-JP" altLang="en-US" sz="2000" b="1" dirty="0"/>
              <a:t>大雨警報</a:t>
            </a:r>
            <a:r>
              <a:rPr lang="ja-JP" altLang="en-US" sz="2000" dirty="0"/>
              <a:t>：大雨による</a:t>
            </a:r>
            <a:r>
              <a:rPr lang="ja-JP" altLang="en-US" sz="2000" u="sng" dirty="0"/>
              <a:t>重大な</a:t>
            </a:r>
            <a:r>
              <a:rPr lang="ja-JP" altLang="en-US" sz="2000" dirty="0"/>
              <a:t>災害が起こるおそれがある場合</a:t>
            </a:r>
            <a:endParaRPr lang="en-US" altLang="ja-JP" sz="2000" dirty="0"/>
          </a:p>
          <a:p>
            <a:r>
              <a:rPr kumimoji="1" lang="ja-JP" altLang="en-US" sz="2000" dirty="0"/>
              <a:t>　　　　　　「土砂災害」と「浸水害」の２種類がある。</a:t>
            </a:r>
          </a:p>
        </p:txBody>
      </p:sp>
      <p:sp>
        <p:nvSpPr>
          <p:cNvPr id="7" name="テキスト ボックス 6"/>
          <p:cNvSpPr txBox="1"/>
          <p:nvPr/>
        </p:nvSpPr>
        <p:spPr>
          <a:xfrm>
            <a:off x="1115616" y="5229200"/>
            <a:ext cx="7776864" cy="1323439"/>
          </a:xfrm>
          <a:prstGeom prst="rect">
            <a:avLst/>
          </a:prstGeom>
          <a:solidFill>
            <a:srgbClr val="7030A0">
              <a:alpha val="57000"/>
            </a:srgbClr>
          </a:solidFill>
          <a:ln w="28575">
            <a:solidFill>
              <a:srgbClr val="7030A0"/>
            </a:solidFill>
          </a:ln>
        </p:spPr>
        <p:txBody>
          <a:bodyPr wrap="square" rtlCol="0">
            <a:spAutoFit/>
          </a:bodyPr>
          <a:lstStyle/>
          <a:p>
            <a:r>
              <a:rPr lang="ja-JP" altLang="en-US" sz="2000" b="1" dirty="0"/>
              <a:t>大雨特別警報</a:t>
            </a:r>
            <a:r>
              <a:rPr lang="ja-JP" altLang="en-US" sz="2000" dirty="0"/>
              <a:t>：大雨により警報の発表基準をはるかに超える異常な現</a:t>
            </a:r>
            <a:endParaRPr lang="en-US" altLang="ja-JP" sz="2000" dirty="0"/>
          </a:p>
          <a:p>
            <a:r>
              <a:rPr lang="ja-JP" altLang="en-US" sz="2000" dirty="0"/>
              <a:t>　　　　　　　　象が予想され、重大な災害が起こるおそれが著しく大きい</a:t>
            </a:r>
            <a:endParaRPr lang="en-US" altLang="ja-JP" sz="2000" dirty="0"/>
          </a:p>
          <a:p>
            <a:r>
              <a:rPr lang="ja-JP" altLang="en-US" sz="2000" dirty="0"/>
              <a:t>　　　　　　　　場合</a:t>
            </a:r>
            <a:endParaRPr lang="en-US" altLang="ja-JP" sz="2000" dirty="0"/>
          </a:p>
          <a:p>
            <a:r>
              <a:rPr lang="ja-JP" altLang="en-US" sz="2000" dirty="0"/>
              <a:t>　　　　　　　　「土砂災害」と「浸水害」の２種類がある。</a:t>
            </a:r>
          </a:p>
        </p:txBody>
      </p:sp>
      <p:sp>
        <p:nvSpPr>
          <p:cNvPr id="9" name="テキスト ボックス 8"/>
          <p:cNvSpPr txBox="1"/>
          <p:nvPr/>
        </p:nvSpPr>
        <p:spPr>
          <a:xfrm>
            <a:off x="1115616" y="2708920"/>
            <a:ext cx="7776864" cy="1631216"/>
          </a:xfrm>
          <a:prstGeom prst="rect">
            <a:avLst/>
          </a:prstGeom>
          <a:solidFill>
            <a:srgbClr val="FF0000">
              <a:alpha val="61176"/>
            </a:srgbClr>
          </a:solidFill>
          <a:ln w="28575">
            <a:solidFill>
              <a:srgbClr val="FF0000"/>
            </a:solidFill>
          </a:ln>
        </p:spPr>
        <p:txBody>
          <a:bodyPr wrap="square" rtlCol="0">
            <a:spAutoFit/>
          </a:bodyPr>
          <a:lstStyle/>
          <a:p>
            <a:r>
              <a:rPr lang="ja-JP" altLang="en-US" sz="2000" b="1" dirty="0"/>
              <a:t>土砂災害警戒情報</a:t>
            </a:r>
            <a:r>
              <a:rPr kumimoji="1" lang="ja-JP" altLang="en-US" sz="2000" dirty="0"/>
              <a:t>：</a:t>
            </a:r>
            <a:r>
              <a:rPr lang="ja-JP" altLang="en-US" sz="2000" dirty="0"/>
              <a:t>大雨警報</a:t>
            </a:r>
            <a:r>
              <a:rPr lang="en-US" altLang="ja-JP" sz="2000" dirty="0"/>
              <a:t>(</a:t>
            </a:r>
            <a:r>
              <a:rPr lang="ja-JP" altLang="en-US" sz="2000" dirty="0"/>
              <a:t>土砂災害</a:t>
            </a:r>
            <a:r>
              <a:rPr lang="en-US" altLang="ja-JP" sz="2000" dirty="0"/>
              <a:t>)</a:t>
            </a:r>
            <a:r>
              <a:rPr lang="ja-JP" altLang="en-US" sz="2000" dirty="0"/>
              <a:t>が発表されている状況で、土　　</a:t>
            </a:r>
            <a:endParaRPr lang="en-US" altLang="ja-JP" sz="2000" dirty="0"/>
          </a:p>
          <a:p>
            <a:r>
              <a:rPr lang="ja-JP" altLang="en-US" sz="2000" dirty="0"/>
              <a:t>　　　　　　　　砂災害発生の危険度がさらに高まったときに、市町村長の</a:t>
            </a:r>
            <a:endParaRPr lang="en-US" altLang="ja-JP" sz="2000" dirty="0"/>
          </a:p>
          <a:p>
            <a:r>
              <a:rPr lang="ja-JP" altLang="en-US" sz="2000" dirty="0"/>
              <a:t>　　　　　　　　避難勧告等の判断を支援するよう、また、住民の自主避難</a:t>
            </a:r>
            <a:endParaRPr lang="en-US" altLang="ja-JP" sz="2000" dirty="0"/>
          </a:p>
          <a:p>
            <a:r>
              <a:rPr lang="ja-JP" altLang="en-US" sz="2000" dirty="0"/>
              <a:t>　　　　　　　　の参考となるよう、対象となる市町村を特定して警戒を呼</a:t>
            </a:r>
            <a:endParaRPr lang="en-US" altLang="ja-JP" sz="2000" dirty="0"/>
          </a:p>
          <a:p>
            <a:r>
              <a:rPr lang="ja-JP" altLang="en-US" sz="2000" dirty="0"/>
              <a:t>　　　　　　　　びかける情報</a:t>
            </a:r>
            <a:endParaRPr kumimoji="1" lang="en-US" altLang="ja-JP" sz="2000" dirty="0"/>
          </a:p>
        </p:txBody>
      </p:sp>
      <p:sp>
        <p:nvSpPr>
          <p:cNvPr id="10" name="テキスト ボックス 9"/>
          <p:cNvSpPr txBox="1"/>
          <p:nvPr/>
        </p:nvSpPr>
        <p:spPr>
          <a:xfrm>
            <a:off x="251520" y="3102679"/>
            <a:ext cx="461665" cy="1982505"/>
          </a:xfrm>
          <a:prstGeom prst="rect">
            <a:avLst/>
          </a:prstGeom>
          <a:noFill/>
          <a:ln>
            <a:solidFill>
              <a:schemeClr val="tx1"/>
            </a:solidFill>
          </a:ln>
        </p:spPr>
        <p:txBody>
          <a:bodyPr vert="eaVert" wrap="square" rtlCol="0">
            <a:spAutoFit/>
          </a:bodyPr>
          <a:lstStyle/>
          <a:p>
            <a:pPr algn="ctr"/>
            <a:r>
              <a:rPr kumimoji="1" lang="ja-JP" altLang="en-US" dirty="0"/>
              <a:t>気象庁</a:t>
            </a:r>
          </a:p>
        </p:txBody>
      </p:sp>
      <p:sp>
        <p:nvSpPr>
          <p:cNvPr id="12" name="テキスト ボックス 11"/>
          <p:cNvSpPr txBox="1"/>
          <p:nvPr/>
        </p:nvSpPr>
        <p:spPr>
          <a:xfrm>
            <a:off x="1115616" y="4437112"/>
            <a:ext cx="7776864" cy="707886"/>
          </a:xfrm>
          <a:prstGeom prst="rect">
            <a:avLst/>
          </a:prstGeom>
          <a:solidFill>
            <a:srgbClr val="FF0000">
              <a:alpha val="57000"/>
            </a:srgbClr>
          </a:solidFill>
          <a:ln w="28575">
            <a:solidFill>
              <a:srgbClr val="FF0000"/>
            </a:solidFill>
          </a:ln>
        </p:spPr>
        <p:txBody>
          <a:bodyPr wrap="square" rtlCol="0">
            <a:spAutoFit/>
          </a:bodyPr>
          <a:lstStyle/>
          <a:p>
            <a:r>
              <a:rPr lang="ja-JP" altLang="en-US" sz="2000" b="1" dirty="0"/>
              <a:t>記録的短時間大雨情報</a:t>
            </a:r>
            <a:r>
              <a:rPr lang="ja-JP" altLang="en-US" sz="2000" dirty="0"/>
              <a:t>：大雨警報が発表されているときに、数年に１回</a:t>
            </a:r>
            <a:endParaRPr lang="en-US" altLang="ja-JP" sz="2000" dirty="0"/>
          </a:p>
          <a:p>
            <a:r>
              <a:rPr lang="ja-JP" altLang="en-US" sz="2000" dirty="0"/>
              <a:t>　　　　　　　　　程度発生する激しい短時間の大雨を観測・解析した場合</a:t>
            </a:r>
            <a:endParaRPr lang="en-US" altLang="ja-JP" sz="2000" dirty="0"/>
          </a:p>
        </p:txBody>
      </p:sp>
      <p:sp>
        <p:nvSpPr>
          <p:cNvPr id="13" name="左中かっこ 12"/>
          <p:cNvSpPr/>
          <p:nvPr/>
        </p:nvSpPr>
        <p:spPr>
          <a:xfrm>
            <a:off x="812775" y="1556791"/>
            <a:ext cx="230833" cy="4968553"/>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1" name="テキスト ボックス 10"/>
          <p:cNvSpPr txBox="1"/>
          <p:nvPr/>
        </p:nvSpPr>
        <p:spPr>
          <a:xfrm>
            <a:off x="4258" y="757153"/>
            <a:ext cx="9139741" cy="400110"/>
          </a:xfrm>
          <a:prstGeom prst="rect">
            <a:avLst/>
          </a:prstGeom>
          <a:noFill/>
          <a:ln>
            <a:solidFill>
              <a:schemeClr val="bg1"/>
            </a:solidFill>
          </a:ln>
        </p:spPr>
        <p:txBody>
          <a:bodyPr wrap="square" rtlCol="0">
            <a:spAutoFit/>
          </a:bodyPr>
          <a:lstStyle/>
          <a:p>
            <a:r>
              <a:rPr lang="ja-JP" altLang="en-US" sz="2000" dirty="0">
                <a:latin typeface="HGP創英角ｺﾞｼｯｸUB" panose="020B0900000000000000" pitchFamily="50" charset="-128"/>
                <a:ea typeface="HGP創英角ｺﾞｼｯｸUB" panose="020B0900000000000000" pitchFamily="50" charset="-128"/>
              </a:rPr>
              <a:t> 　</a:t>
            </a:r>
            <a:endParaRPr lang="en-US" altLang="ja-JP" sz="2000" dirty="0">
              <a:latin typeface="HGP創英角ｺﾞｼｯｸUB" panose="020B0900000000000000" pitchFamily="50" charset="-128"/>
              <a:ea typeface="HGP創英角ｺﾞｼｯｸUB" panose="020B0900000000000000" pitchFamily="50" charset="-128"/>
            </a:endParaRPr>
          </a:p>
        </p:txBody>
      </p:sp>
      <p:sp>
        <p:nvSpPr>
          <p:cNvPr id="2" name="スライド番号プレースホルダー 1"/>
          <p:cNvSpPr>
            <a:spLocks noGrp="1"/>
          </p:cNvSpPr>
          <p:nvPr>
            <p:ph type="sldNum" sz="quarter" idx="12"/>
          </p:nvPr>
        </p:nvSpPr>
        <p:spPr>
          <a:xfrm>
            <a:off x="7092280" y="6525344"/>
            <a:ext cx="2133600" cy="365125"/>
          </a:xfrm>
        </p:spPr>
        <p:txBody>
          <a:bodyPr/>
          <a:lstStyle/>
          <a:p>
            <a:fld id="{D2D8002D-B5B0-4BAC-B1F6-782DDCCE6D9C}" type="slidenum">
              <a:rPr kumimoji="1" lang="ja-JP" altLang="en-US" sz="2800" b="1" smtClean="0">
                <a:solidFill>
                  <a:schemeClr val="tx1"/>
                </a:solidFill>
              </a:rPr>
              <a:t>16</a:t>
            </a:fld>
            <a:endParaRPr kumimoji="1" lang="ja-JP" altLang="en-US" sz="2800" b="1" dirty="0">
              <a:solidFill>
                <a:schemeClr val="tx1"/>
              </a:solidFill>
            </a:endParaRPr>
          </a:p>
        </p:txBody>
      </p:sp>
    </p:spTree>
    <p:extLst>
      <p:ext uri="{BB962C8B-B14F-4D97-AF65-F5344CB8AC3E}">
        <p14:creationId xmlns:p14="http://schemas.microsoft.com/office/powerpoint/2010/main" val="10620646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6"/>
          <p:cNvSpPr txBox="1">
            <a:spLocks noChangeArrowheads="1"/>
          </p:cNvSpPr>
          <p:nvPr/>
        </p:nvSpPr>
        <p:spPr bwMode="auto">
          <a:xfrm>
            <a:off x="0" y="-3175"/>
            <a:ext cx="9144000" cy="584200"/>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algn="ctr">
              <a:spcBef>
                <a:spcPct val="50000"/>
              </a:spcBef>
              <a:buFontTx/>
              <a:buNone/>
            </a:pPr>
            <a:r>
              <a:rPr lang="ja-JP" altLang="en-US" b="1" dirty="0">
                <a:solidFill>
                  <a:schemeClr val="bg1"/>
                </a:solidFill>
                <a:latin typeface="HG丸ｺﾞｼｯｸM-PRO" pitchFamily="50" charset="-128"/>
                <a:ea typeface="HG丸ｺﾞｼｯｸM-PRO" pitchFamily="50" charset="-128"/>
              </a:rPr>
              <a:t>河川の水位情報</a:t>
            </a:r>
          </a:p>
        </p:txBody>
      </p:sp>
      <p:sp>
        <p:nvSpPr>
          <p:cNvPr id="8" name="テキスト ボックス 7"/>
          <p:cNvSpPr txBox="1"/>
          <p:nvPr/>
        </p:nvSpPr>
        <p:spPr>
          <a:xfrm>
            <a:off x="323528" y="653777"/>
            <a:ext cx="8496944" cy="707886"/>
          </a:xfrm>
          <a:prstGeom prst="rect">
            <a:avLst/>
          </a:prstGeom>
          <a:noFill/>
          <a:ln>
            <a:solidFill>
              <a:schemeClr val="tx1"/>
            </a:solidFill>
          </a:ln>
        </p:spPr>
        <p:txBody>
          <a:bodyPr wrap="square" rtlCol="0">
            <a:spAutoFit/>
          </a:bodyPr>
          <a:lstStyle/>
          <a:p>
            <a:r>
              <a:rPr lang="ja-JP" altLang="en-US" sz="2000" dirty="0">
                <a:latin typeface="HGS創英角ｺﾞｼｯｸUB" panose="020B0900000000000000" pitchFamily="50" charset="-128"/>
                <a:ea typeface="HGS創英角ｺﾞｼｯｸUB" panose="020B0900000000000000" pitchFamily="50" charset="-128"/>
              </a:rPr>
              <a:t>洪水予報河川や水位周知河川などの比較的大きな河川については、水位のレベル設定がされています。</a:t>
            </a:r>
            <a:endParaRPr kumimoji="1" lang="ja-JP" altLang="en-US" sz="2000" dirty="0">
              <a:latin typeface="HGS創英角ｺﾞｼｯｸUB" panose="020B0900000000000000" pitchFamily="50" charset="-128"/>
              <a:ea typeface="HGS創英角ｺﾞｼｯｸUB" panose="020B0900000000000000" pitchFamily="50" charset="-128"/>
            </a:endParaRPr>
          </a:p>
        </p:txBody>
      </p:sp>
      <p:sp>
        <p:nvSpPr>
          <p:cNvPr id="6" name="スライド番号プレースホルダー 2"/>
          <p:cNvSpPr>
            <a:spLocks noGrp="1"/>
          </p:cNvSpPr>
          <p:nvPr/>
        </p:nvSpPr>
        <p:spPr>
          <a:xfrm>
            <a:off x="6823620" y="6299500"/>
            <a:ext cx="21336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D2D8002D-B5B0-4BAC-B1F6-782DDCCE6D9C}" type="slidenum">
              <a:rPr kumimoji="1" lang="ja-JP" altLang="en-US" sz="2800" b="1" smtClean="0">
                <a:solidFill>
                  <a:schemeClr val="tx1"/>
                </a:solidFill>
              </a:rPr>
              <a:pPr/>
              <a:t>17</a:t>
            </a:fld>
            <a:endParaRPr kumimoji="1" lang="ja-JP" altLang="en-US" sz="2800" b="1" dirty="0">
              <a:solidFill>
                <a:schemeClr val="tx1"/>
              </a:solidFill>
            </a:endParaRPr>
          </a:p>
        </p:txBody>
      </p:sp>
      <p:pic>
        <p:nvPicPr>
          <p:cNvPr id="9"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7017" r="7368"/>
          <a:stretch/>
        </p:blipFill>
        <p:spPr bwMode="auto">
          <a:xfrm>
            <a:off x="289294" y="1393192"/>
            <a:ext cx="8502981" cy="4700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491575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6"/>
          <p:cNvSpPr txBox="1">
            <a:spLocks noChangeArrowheads="1"/>
          </p:cNvSpPr>
          <p:nvPr/>
        </p:nvSpPr>
        <p:spPr bwMode="auto">
          <a:xfrm>
            <a:off x="0" y="-3175"/>
            <a:ext cx="9144000" cy="584200"/>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algn="ctr">
              <a:spcBef>
                <a:spcPct val="50000"/>
              </a:spcBef>
              <a:buFontTx/>
              <a:buNone/>
            </a:pPr>
            <a:r>
              <a:rPr lang="ja-JP" altLang="en-US" b="1" dirty="0">
                <a:solidFill>
                  <a:schemeClr val="bg1"/>
                </a:solidFill>
                <a:latin typeface="HG丸ｺﾞｼｯｸM-PRO" pitchFamily="50" charset="-128"/>
                <a:ea typeface="HG丸ｺﾞｼｯｸM-PRO" pitchFamily="50" charset="-128"/>
              </a:rPr>
              <a:t>避難発令情報</a:t>
            </a:r>
          </a:p>
        </p:txBody>
      </p:sp>
      <p:sp>
        <p:nvSpPr>
          <p:cNvPr id="7" name="テキスト ボックス 6"/>
          <p:cNvSpPr txBox="1"/>
          <p:nvPr/>
        </p:nvSpPr>
        <p:spPr>
          <a:xfrm>
            <a:off x="1187624" y="3773206"/>
            <a:ext cx="2487480" cy="523220"/>
          </a:xfrm>
          <a:prstGeom prst="rect">
            <a:avLst/>
          </a:prstGeom>
          <a:solidFill>
            <a:srgbClr val="FF0000"/>
          </a:solidFill>
          <a:ln>
            <a:solidFill>
              <a:schemeClr val="tx1"/>
            </a:solidFill>
          </a:ln>
        </p:spPr>
        <p:txBody>
          <a:bodyPr wrap="square" rtlCol="0">
            <a:spAutoFit/>
          </a:bodyPr>
          <a:lstStyle/>
          <a:p>
            <a:pPr algn="ctr"/>
            <a:r>
              <a:rPr lang="ja-JP" altLang="en-US" sz="2800" dirty="0"/>
              <a:t>避難勧告</a:t>
            </a:r>
            <a:endParaRPr kumimoji="1" lang="ja-JP" altLang="en-US" sz="2800" dirty="0"/>
          </a:p>
        </p:txBody>
      </p:sp>
      <p:sp>
        <p:nvSpPr>
          <p:cNvPr id="8" name="テキスト ボックス 7"/>
          <p:cNvSpPr txBox="1"/>
          <p:nvPr/>
        </p:nvSpPr>
        <p:spPr>
          <a:xfrm>
            <a:off x="4008128" y="3834761"/>
            <a:ext cx="4824536" cy="400110"/>
          </a:xfrm>
          <a:prstGeom prst="rect">
            <a:avLst/>
          </a:prstGeom>
          <a:noFill/>
          <a:ln>
            <a:solidFill>
              <a:schemeClr val="tx1"/>
            </a:solidFill>
          </a:ln>
        </p:spPr>
        <p:txBody>
          <a:bodyPr wrap="square" rtlCol="0">
            <a:spAutoFit/>
          </a:bodyPr>
          <a:lstStyle/>
          <a:p>
            <a:r>
              <a:rPr lang="ja-JP" altLang="en-US" sz="2000" dirty="0">
                <a:latin typeface="HG丸ｺﾞｼｯｸM-PRO" panose="020F0600000000000000" pitchFamily="50" charset="-128"/>
                <a:ea typeface="HG丸ｺﾞｼｯｸM-PRO" panose="020F0600000000000000" pitchFamily="50" charset="-128"/>
              </a:rPr>
              <a:t>避難を勧める情報。避難しましょう。</a:t>
            </a:r>
          </a:p>
        </p:txBody>
      </p:sp>
      <p:sp>
        <p:nvSpPr>
          <p:cNvPr id="10" name="テキスト ボックス 9"/>
          <p:cNvSpPr txBox="1"/>
          <p:nvPr/>
        </p:nvSpPr>
        <p:spPr>
          <a:xfrm>
            <a:off x="3995936" y="4930715"/>
            <a:ext cx="4824536" cy="1015663"/>
          </a:xfrm>
          <a:prstGeom prst="rect">
            <a:avLst/>
          </a:prstGeom>
          <a:noFill/>
          <a:ln>
            <a:solidFill>
              <a:schemeClr val="tx1"/>
            </a:solidFill>
          </a:ln>
        </p:spPr>
        <p:txBody>
          <a:bodyPr wrap="square" rtlCol="0">
            <a:spAutoFit/>
          </a:bodyPr>
          <a:lstStyle/>
          <a:p>
            <a:r>
              <a:rPr lang="ja-JP" altLang="en-US" sz="2000" dirty="0">
                <a:latin typeface="HG丸ｺﾞｼｯｸM-PRO" panose="020F0600000000000000" pitchFamily="50" charset="-128"/>
                <a:ea typeface="HG丸ｺﾞｼｯｸM-PRO" panose="020F0600000000000000" pitchFamily="50" charset="-128"/>
              </a:rPr>
              <a:t>避難を指示する情報。避難行動自体に危険がないか、周りの状況に注意し、慎重な判断の上で避難しましょう。</a:t>
            </a:r>
          </a:p>
        </p:txBody>
      </p:sp>
      <p:sp>
        <p:nvSpPr>
          <p:cNvPr id="11" name="テキスト ボックス 10"/>
          <p:cNvSpPr txBox="1"/>
          <p:nvPr/>
        </p:nvSpPr>
        <p:spPr>
          <a:xfrm>
            <a:off x="251519" y="2588794"/>
            <a:ext cx="461665" cy="1982505"/>
          </a:xfrm>
          <a:prstGeom prst="rect">
            <a:avLst/>
          </a:prstGeom>
          <a:noFill/>
          <a:ln>
            <a:solidFill>
              <a:schemeClr val="tx1"/>
            </a:solidFill>
          </a:ln>
        </p:spPr>
        <p:txBody>
          <a:bodyPr vert="eaVert" wrap="square" rtlCol="0">
            <a:spAutoFit/>
          </a:bodyPr>
          <a:lstStyle/>
          <a:p>
            <a:pPr algn="ctr"/>
            <a:r>
              <a:rPr lang="ja-JP" altLang="en-US" dirty="0"/>
              <a:t>市町村</a:t>
            </a:r>
            <a:endParaRPr kumimoji="1" lang="ja-JP" altLang="en-US" dirty="0"/>
          </a:p>
        </p:txBody>
      </p:sp>
      <p:sp>
        <p:nvSpPr>
          <p:cNvPr id="12" name="左中かっこ 11"/>
          <p:cNvSpPr/>
          <p:nvPr/>
        </p:nvSpPr>
        <p:spPr>
          <a:xfrm>
            <a:off x="812774" y="1716399"/>
            <a:ext cx="230833" cy="3727296"/>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3" name="スライド番号プレースホルダー 2"/>
          <p:cNvSpPr>
            <a:spLocks noGrp="1"/>
          </p:cNvSpPr>
          <p:nvPr/>
        </p:nvSpPr>
        <p:spPr>
          <a:xfrm>
            <a:off x="6823620" y="6299500"/>
            <a:ext cx="21336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D2D8002D-B5B0-4BAC-B1F6-782DDCCE6D9C}" type="slidenum">
              <a:rPr kumimoji="1" lang="ja-JP" altLang="en-US" sz="2800" b="1" smtClean="0">
                <a:solidFill>
                  <a:schemeClr val="tx1"/>
                </a:solidFill>
              </a:rPr>
              <a:pPr/>
              <a:t>18</a:t>
            </a:fld>
            <a:endParaRPr kumimoji="1" lang="ja-JP" altLang="en-US" sz="2800" b="1" dirty="0">
              <a:solidFill>
                <a:schemeClr val="tx1"/>
              </a:solidFill>
            </a:endParaRPr>
          </a:p>
        </p:txBody>
      </p:sp>
      <p:sp>
        <p:nvSpPr>
          <p:cNvPr id="14" name="テキスト ボックス 13"/>
          <p:cNvSpPr txBox="1"/>
          <p:nvPr/>
        </p:nvSpPr>
        <p:spPr>
          <a:xfrm>
            <a:off x="4008128" y="720268"/>
            <a:ext cx="4824536" cy="2862322"/>
          </a:xfrm>
          <a:prstGeom prst="rect">
            <a:avLst/>
          </a:prstGeom>
          <a:noFill/>
          <a:ln>
            <a:solidFill>
              <a:schemeClr val="tx1"/>
            </a:solidFill>
          </a:ln>
        </p:spPr>
        <p:txBody>
          <a:bodyPr wrap="square" rtlCol="0">
            <a:spAutoFit/>
          </a:bodyPr>
          <a:lstStyle/>
          <a:p>
            <a:r>
              <a:rPr lang="ja-JP" altLang="en-US" sz="2000" dirty="0">
                <a:latin typeface="HG丸ｺﾞｼｯｸM-PRO" panose="020F0600000000000000" pitchFamily="50" charset="-128"/>
                <a:ea typeface="HG丸ｺﾞｼｯｸM-PRO" panose="020F0600000000000000" pitchFamily="50" charset="-128"/>
              </a:rPr>
              <a:t>　今後避難勧告等が発令される可能性がある場合に出される情報。</a:t>
            </a:r>
            <a:endParaRPr lang="en-US" altLang="ja-JP" sz="2000" dirty="0">
              <a:latin typeface="HG丸ｺﾞｼｯｸM-PRO" panose="020F0600000000000000" pitchFamily="50" charset="-128"/>
              <a:ea typeface="HG丸ｺﾞｼｯｸM-PRO" panose="020F0600000000000000" pitchFamily="50" charset="-128"/>
            </a:endParaRPr>
          </a:p>
          <a:p>
            <a:r>
              <a:rPr lang="ja-JP" altLang="en-US" sz="2000" dirty="0">
                <a:latin typeface="HG丸ｺﾞｼｯｸM-PRO" panose="020F0600000000000000" pitchFamily="50" charset="-128"/>
                <a:ea typeface="HG丸ｺﾞｼｯｸM-PRO" panose="020F0600000000000000" pitchFamily="50" charset="-128"/>
              </a:rPr>
              <a:t>・避難に時間を要する方は避難してください。</a:t>
            </a:r>
            <a:endParaRPr lang="en-US" altLang="ja-JP" sz="2000" dirty="0">
              <a:latin typeface="HG丸ｺﾞｼｯｸM-PRO" panose="020F0600000000000000" pitchFamily="50" charset="-128"/>
              <a:ea typeface="HG丸ｺﾞｼｯｸM-PRO" panose="020F0600000000000000" pitchFamily="50" charset="-128"/>
            </a:endParaRPr>
          </a:p>
          <a:p>
            <a:r>
              <a:rPr kumimoji="1" lang="ja-JP" altLang="en-US" sz="2000" dirty="0">
                <a:latin typeface="HG丸ｺﾞｼｯｸM-PRO" panose="020F0600000000000000" pitchFamily="50" charset="-128"/>
                <a:ea typeface="HG丸ｺﾞｼｯｸM-PRO" panose="020F0600000000000000" pitchFamily="50" charset="-128"/>
              </a:rPr>
              <a:t>・夜間に大雨等が想定される場合は、夜間の危険な避難行動を避けるため、日中</a:t>
            </a:r>
            <a:r>
              <a:rPr lang="ja-JP" altLang="en-US" sz="2000" dirty="0">
                <a:latin typeface="HG丸ｺﾞｼｯｸM-PRO" panose="020F0600000000000000" pitchFamily="50" charset="-128"/>
                <a:ea typeface="HG丸ｺﾞｼｯｸM-PRO" panose="020F0600000000000000" pitchFamily="50" charset="-128"/>
              </a:rPr>
              <a:t>に避難準備・高齢者等避難開始</a:t>
            </a:r>
            <a:r>
              <a:rPr kumimoji="1" lang="ja-JP" altLang="en-US" sz="2000" dirty="0">
                <a:latin typeface="HG丸ｺﾞｼｯｸM-PRO" panose="020F0600000000000000" pitchFamily="50" charset="-128"/>
                <a:ea typeface="HG丸ｺﾞｼｯｸM-PRO" panose="020F0600000000000000" pitchFamily="50" charset="-128"/>
              </a:rPr>
              <a:t>が発令されます。このタイミングで避難しましょう。</a:t>
            </a:r>
          </a:p>
        </p:txBody>
      </p:sp>
      <p:sp>
        <p:nvSpPr>
          <p:cNvPr id="15" name="テキスト ボックス 14"/>
          <p:cNvSpPr txBox="1"/>
          <p:nvPr/>
        </p:nvSpPr>
        <p:spPr>
          <a:xfrm>
            <a:off x="1135937" y="1258878"/>
            <a:ext cx="2592288" cy="954107"/>
          </a:xfrm>
          <a:prstGeom prst="rect">
            <a:avLst/>
          </a:prstGeom>
          <a:solidFill>
            <a:srgbClr val="FFFF00"/>
          </a:solidFill>
          <a:ln>
            <a:solidFill>
              <a:schemeClr val="tx1"/>
            </a:solidFill>
          </a:ln>
        </p:spPr>
        <p:txBody>
          <a:bodyPr wrap="square" rtlCol="0">
            <a:spAutoFit/>
          </a:bodyPr>
          <a:lstStyle/>
          <a:p>
            <a:pPr algn="ctr"/>
            <a:r>
              <a:rPr lang="ja-JP" altLang="en-US" sz="2800" dirty="0"/>
              <a:t>避難準備・高齢者等避難開始</a:t>
            </a:r>
            <a:endParaRPr kumimoji="1" lang="ja-JP" altLang="en-US" sz="2800" dirty="0"/>
          </a:p>
        </p:txBody>
      </p:sp>
      <p:sp>
        <p:nvSpPr>
          <p:cNvPr id="16" name="テキスト ボックス 15"/>
          <p:cNvSpPr txBox="1"/>
          <p:nvPr/>
        </p:nvSpPr>
        <p:spPr>
          <a:xfrm>
            <a:off x="1187624" y="5207713"/>
            <a:ext cx="2487480" cy="461665"/>
          </a:xfrm>
          <a:prstGeom prst="rect">
            <a:avLst/>
          </a:prstGeom>
          <a:solidFill>
            <a:srgbClr val="7030A0"/>
          </a:solidFill>
          <a:ln>
            <a:solidFill>
              <a:schemeClr val="tx1"/>
            </a:solidFill>
          </a:ln>
        </p:spPr>
        <p:txBody>
          <a:bodyPr wrap="square" rtlCol="0">
            <a:spAutoFit/>
          </a:bodyPr>
          <a:lstStyle/>
          <a:p>
            <a:pPr algn="ctr"/>
            <a:r>
              <a:rPr lang="ja-JP" altLang="en-US" sz="2400" dirty="0">
                <a:solidFill>
                  <a:schemeClr val="bg1"/>
                </a:solidFill>
              </a:rPr>
              <a:t>避難指示（緊急）</a:t>
            </a:r>
            <a:endParaRPr kumimoji="1" lang="ja-JP" altLang="en-US" sz="2400" dirty="0">
              <a:solidFill>
                <a:schemeClr val="bg1"/>
              </a:solidFill>
            </a:endParaRPr>
          </a:p>
        </p:txBody>
      </p:sp>
    </p:spTree>
    <p:extLst>
      <p:ext uri="{BB962C8B-B14F-4D97-AF65-F5344CB8AC3E}">
        <p14:creationId xmlns:p14="http://schemas.microsoft.com/office/powerpoint/2010/main" val="22146393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6"/>
          <p:cNvSpPr txBox="1">
            <a:spLocks noChangeArrowheads="1"/>
          </p:cNvSpPr>
          <p:nvPr/>
        </p:nvSpPr>
        <p:spPr bwMode="auto">
          <a:xfrm>
            <a:off x="0" y="-3175"/>
            <a:ext cx="9144000" cy="584200"/>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algn="ctr">
              <a:spcBef>
                <a:spcPct val="50000"/>
              </a:spcBef>
              <a:buFontTx/>
              <a:buNone/>
            </a:pPr>
            <a:r>
              <a:rPr lang="ja-JP" altLang="en-US" b="1" dirty="0">
                <a:solidFill>
                  <a:schemeClr val="bg1"/>
                </a:solidFill>
                <a:latin typeface="HG丸ｺﾞｼｯｸM-PRO" pitchFamily="50" charset="-128"/>
                <a:ea typeface="HG丸ｺﾞｼｯｸM-PRO" pitchFamily="50" charset="-128"/>
              </a:rPr>
              <a:t>避難のタイミング</a:t>
            </a:r>
          </a:p>
        </p:txBody>
      </p:sp>
      <p:grpSp>
        <p:nvGrpSpPr>
          <p:cNvPr id="12" name="グループ化 11"/>
          <p:cNvGrpSpPr/>
          <p:nvPr/>
        </p:nvGrpSpPr>
        <p:grpSpPr>
          <a:xfrm>
            <a:off x="4848570" y="1263179"/>
            <a:ext cx="4170881" cy="2237829"/>
            <a:chOff x="4846642" y="1412776"/>
            <a:chExt cx="4170881" cy="2237829"/>
          </a:xfrm>
        </p:grpSpPr>
        <p:sp>
          <p:nvSpPr>
            <p:cNvPr id="8" name="正方形/長方形 7"/>
            <p:cNvSpPr/>
            <p:nvPr/>
          </p:nvSpPr>
          <p:spPr>
            <a:xfrm>
              <a:off x="5101487" y="1857790"/>
              <a:ext cx="144017" cy="6811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0" name="グループ化 9"/>
            <p:cNvGrpSpPr/>
            <p:nvPr/>
          </p:nvGrpSpPr>
          <p:grpSpPr>
            <a:xfrm>
              <a:off x="4846642" y="1412776"/>
              <a:ext cx="4170881" cy="2237829"/>
              <a:chOff x="4725146" y="784105"/>
              <a:chExt cx="4170881" cy="2237829"/>
            </a:xfrm>
          </p:grpSpPr>
          <p:sp>
            <p:nvSpPr>
              <p:cNvPr id="7" name="テキスト ボックス 2"/>
              <p:cNvSpPr txBox="1">
                <a:spLocks noChangeArrowheads="1"/>
              </p:cNvSpPr>
              <p:nvPr/>
            </p:nvSpPr>
            <p:spPr bwMode="auto">
              <a:xfrm>
                <a:off x="5148064" y="784105"/>
                <a:ext cx="3747963" cy="175432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ja-JP" altLang="en-US" sz="1800" dirty="0">
                    <a:solidFill>
                      <a:srgbClr val="0000FF"/>
                    </a:solidFill>
                    <a:latin typeface="HG丸ｺﾞｼｯｸM-PRO" panose="020F0600000000000000" pitchFamily="50" charset="-128"/>
                    <a:ea typeface="HG丸ｺﾞｼｯｸM-PRO" panose="020F0600000000000000" pitchFamily="50" charset="-128"/>
                  </a:rPr>
                  <a:t>・今後の情報に注意し、避難の準備を行う。</a:t>
                </a:r>
                <a:endParaRPr lang="en-US" altLang="ja-JP" sz="1800" dirty="0">
                  <a:solidFill>
                    <a:srgbClr val="0000FF"/>
                  </a:solidFill>
                  <a:latin typeface="HG丸ｺﾞｼｯｸM-PRO" panose="020F0600000000000000" pitchFamily="50" charset="-128"/>
                  <a:ea typeface="HG丸ｺﾞｼｯｸM-PRO" panose="020F0600000000000000" pitchFamily="50" charset="-128"/>
                </a:endParaRPr>
              </a:p>
              <a:p>
                <a:pPr eaLnBrk="1" hangingPunct="1">
                  <a:spcBef>
                    <a:spcPct val="0"/>
                  </a:spcBef>
                  <a:buFontTx/>
                  <a:buNone/>
                </a:pPr>
                <a:r>
                  <a:rPr lang="ja-JP" altLang="en-US" sz="1800" dirty="0">
                    <a:solidFill>
                      <a:srgbClr val="0000FF"/>
                    </a:solidFill>
                    <a:latin typeface="HG丸ｺﾞｼｯｸM-PRO" panose="020F0600000000000000" pitchFamily="50" charset="-128"/>
                    <a:ea typeface="HG丸ｺﾞｼｯｸM-PRO" panose="020F0600000000000000" pitchFamily="50" charset="-128"/>
                  </a:rPr>
                  <a:t>・ただし、日没後に避難の必要が生じることが予想される場合や、高齢者等避難に時間を要する方はこの時点で避難してください。</a:t>
                </a:r>
                <a:endParaRPr lang="en-US" altLang="ja-JP" sz="1800" dirty="0">
                  <a:solidFill>
                    <a:srgbClr val="0000FF"/>
                  </a:solidFill>
                  <a:latin typeface="HG丸ｺﾞｼｯｸM-PRO" panose="020F0600000000000000" pitchFamily="50" charset="-128"/>
                  <a:ea typeface="HG丸ｺﾞｼｯｸM-PRO" panose="020F0600000000000000" pitchFamily="50" charset="-128"/>
                </a:endParaRPr>
              </a:p>
            </p:txBody>
          </p:sp>
          <p:sp>
            <p:nvSpPr>
              <p:cNvPr id="11" name="正方形/長方形 10"/>
              <p:cNvSpPr/>
              <p:nvPr/>
            </p:nvSpPr>
            <p:spPr>
              <a:xfrm flipH="1">
                <a:off x="4967457" y="1229119"/>
                <a:ext cx="45719" cy="17441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左矢印 12"/>
              <p:cNvSpPr/>
              <p:nvPr/>
            </p:nvSpPr>
            <p:spPr>
              <a:xfrm>
                <a:off x="4725146" y="2924520"/>
                <a:ext cx="288032" cy="97414"/>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9" name="グループ化 8"/>
          <p:cNvGrpSpPr/>
          <p:nvPr/>
        </p:nvGrpSpPr>
        <p:grpSpPr>
          <a:xfrm>
            <a:off x="4785319" y="3238075"/>
            <a:ext cx="4201093" cy="1123356"/>
            <a:chOff x="4599877" y="2691939"/>
            <a:chExt cx="4201093" cy="1123356"/>
          </a:xfrm>
        </p:grpSpPr>
        <p:sp>
          <p:nvSpPr>
            <p:cNvPr id="14" name="テキスト ボックス 2"/>
            <p:cNvSpPr txBox="1">
              <a:spLocks noChangeArrowheads="1"/>
            </p:cNvSpPr>
            <p:nvPr/>
          </p:nvSpPr>
          <p:spPr bwMode="auto">
            <a:xfrm>
              <a:off x="5144034" y="2691939"/>
              <a:ext cx="3656936" cy="36933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ja-JP" altLang="en-US" sz="1800" dirty="0">
                  <a:solidFill>
                    <a:srgbClr val="0000FF"/>
                  </a:solidFill>
                  <a:latin typeface="HG丸ｺﾞｼｯｸM-PRO" panose="020F0600000000000000" pitchFamily="50" charset="-128"/>
                  <a:ea typeface="HG丸ｺﾞｼｯｸM-PRO" panose="020F0600000000000000" pitchFamily="50" charset="-128"/>
                </a:rPr>
                <a:t>避難を開始してください。</a:t>
              </a:r>
              <a:endParaRPr lang="en-US" altLang="ja-JP" sz="1800" dirty="0">
                <a:solidFill>
                  <a:srgbClr val="0000FF"/>
                </a:solidFill>
                <a:latin typeface="HG丸ｺﾞｼｯｸM-PRO" panose="020F0600000000000000" pitchFamily="50" charset="-128"/>
                <a:ea typeface="HG丸ｺﾞｼｯｸM-PRO" panose="020F0600000000000000" pitchFamily="50" charset="-128"/>
              </a:endParaRPr>
            </a:p>
          </p:txBody>
        </p:sp>
        <p:sp>
          <p:nvSpPr>
            <p:cNvPr id="15" name="左矢印 14"/>
            <p:cNvSpPr/>
            <p:nvPr/>
          </p:nvSpPr>
          <p:spPr>
            <a:xfrm flipV="1">
              <a:off x="4599877" y="3710562"/>
              <a:ext cx="414534" cy="104733"/>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 name="グループ化 2"/>
          <p:cNvGrpSpPr/>
          <p:nvPr/>
        </p:nvGrpSpPr>
        <p:grpSpPr>
          <a:xfrm>
            <a:off x="4727888" y="3810298"/>
            <a:ext cx="4218464" cy="1477328"/>
            <a:chOff x="4607835" y="3717032"/>
            <a:chExt cx="4218464" cy="1477328"/>
          </a:xfrm>
        </p:grpSpPr>
        <p:sp>
          <p:nvSpPr>
            <p:cNvPr id="16" name="テキスト ボックス 2"/>
            <p:cNvSpPr txBox="1">
              <a:spLocks noChangeArrowheads="1"/>
            </p:cNvSpPr>
            <p:nvPr/>
          </p:nvSpPr>
          <p:spPr bwMode="auto">
            <a:xfrm>
              <a:off x="5151835" y="3717032"/>
              <a:ext cx="3674464" cy="147732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ja-JP" altLang="en-US" sz="1800" dirty="0">
                  <a:solidFill>
                    <a:srgbClr val="0000FF"/>
                  </a:solidFill>
                  <a:latin typeface="HG丸ｺﾞｼｯｸM-PRO" panose="020F0600000000000000" pitchFamily="50" charset="-128"/>
                  <a:ea typeface="HG丸ｺﾞｼｯｸM-PRO" panose="020F0600000000000000" pitchFamily="50" charset="-128"/>
                </a:rPr>
                <a:t>・避難が完了していることが前提ですが、もし逃げ遅れた場合は、自宅の２階に避難するなど、少しでも安全性を高める行動をとります。</a:t>
              </a:r>
              <a:endParaRPr lang="en-US" altLang="ja-JP" sz="1800" dirty="0">
                <a:solidFill>
                  <a:srgbClr val="0000FF"/>
                </a:solidFill>
                <a:latin typeface="HG丸ｺﾞｼｯｸM-PRO" panose="020F0600000000000000" pitchFamily="50" charset="-128"/>
                <a:ea typeface="HG丸ｺﾞｼｯｸM-PRO" panose="020F0600000000000000" pitchFamily="50" charset="-128"/>
              </a:endParaRPr>
            </a:p>
          </p:txBody>
        </p:sp>
        <p:sp>
          <p:nvSpPr>
            <p:cNvPr id="17" name="左矢印 16"/>
            <p:cNvSpPr/>
            <p:nvPr/>
          </p:nvSpPr>
          <p:spPr>
            <a:xfrm>
              <a:off x="4607835" y="4866552"/>
              <a:ext cx="414534" cy="97414"/>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 name="スライド番号プレースホルダー 1"/>
          <p:cNvSpPr>
            <a:spLocks noGrp="1"/>
          </p:cNvSpPr>
          <p:nvPr>
            <p:ph type="sldNum" sz="quarter" idx="12"/>
          </p:nvPr>
        </p:nvSpPr>
        <p:spPr>
          <a:xfrm>
            <a:off x="7046912" y="6453336"/>
            <a:ext cx="2133600" cy="365125"/>
          </a:xfrm>
        </p:spPr>
        <p:txBody>
          <a:bodyPr/>
          <a:lstStyle/>
          <a:p>
            <a:fld id="{D2D8002D-B5B0-4BAC-B1F6-782DDCCE6D9C}" type="slidenum">
              <a:rPr kumimoji="1" lang="ja-JP" altLang="en-US" sz="2800" b="1" smtClean="0">
                <a:solidFill>
                  <a:schemeClr val="tx1"/>
                </a:solidFill>
              </a:rPr>
              <a:t>19</a:t>
            </a:fld>
            <a:endParaRPr kumimoji="1" lang="ja-JP" altLang="en-US" sz="2800" b="1">
              <a:solidFill>
                <a:schemeClr val="tx1"/>
              </a:solidFill>
            </a:endParaRPr>
          </a:p>
        </p:txBody>
      </p:sp>
      <p:sp>
        <p:nvSpPr>
          <p:cNvPr id="18" name="正方形/長方形 17"/>
          <p:cNvSpPr/>
          <p:nvPr/>
        </p:nvSpPr>
        <p:spPr>
          <a:xfrm flipH="1">
            <a:off x="5113740" y="4581128"/>
            <a:ext cx="45719" cy="4273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p:cNvSpPr/>
          <p:nvPr/>
        </p:nvSpPr>
        <p:spPr>
          <a:xfrm flipH="1">
            <a:off x="5136596" y="3539293"/>
            <a:ext cx="45719" cy="76977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p:cNvSpPr/>
          <p:nvPr/>
        </p:nvSpPr>
        <p:spPr>
          <a:xfrm>
            <a:off x="5148063" y="4585022"/>
            <a:ext cx="144017" cy="6811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p:cNvSpPr/>
          <p:nvPr/>
        </p:nvSpPr>
        <p:spPr>
          <a:xfrm>
            <a:off x="5142422" y="3539293"/>
            <a:ext cx="144017" cy="6811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p:cNvSpPr txBox="1"/>
          <p:nvPr/>
        </p:nvSpPr>
        <p:spPr>
          <a:xfrm>
            <a:off x="5199853" y="5330095"/>
            <a:ext cx="3885268" cy="923330"/>
          </a:xfrm>
          <a:prstGeom prst="rect">
            <a:avLst/>
          </a:prstGeom>
          <a:noFill/>
        </p:spPr>
        <p:txBody>
          <a:bodyPr wrap="square" rtlCol="0">
            <a:spAutoFit/>
          </a:bodyPr>
          <a:lstStyle/>
          <a:p>
            <a:r>
              <a:rPr lang="ja-JP" altLang="ja-JP" dirty="0"/>
              <a:t>経験したことのない滝のような豪雨の場合は、急に、局地的に危険な状況に陥るため、早めの避難判断が必要</a:t>
            </a:r>
            <a:endParaRPr kumimoji="1" lang="ja-JP" altLang="en-US" dirty="0"/>
          </a:p>
        </p:txBody>
      </p:sp>
      <p:sp>
        <p:nvSpPr>
          <p:cNvPr id="24" name="テキスト ボックス 23"/>
          <p:cNvSpPr txBox="1"/>
          <p:nvPr/>
        </p:nvSpPr>
        <p:spPr>
          <a:xfrm>
            <a:off x="179512" y="6488668"/>
            <a:ext cx="8343165" cy="338554"/>
          </a:xfrm>
          <a:prstGeom prst="rect">
            <a:avLst/>
          </a:prstGeom>
          <a:noFill/>
        </p:spPr>
        <p:txBody>
          <a:bodyPr wrap="square" rtlCol="0">
            <a:spAutoFit/>
          </a:bodyPr>
          <a:lstStyle/>
          <a:p>
            <a:r>
              <a:rPr lang="ja-JP" altLang="en-US" sz="1600" dirty="0"/>
              <a:t>雨が止み、警報等が解除された後でも土砂災害が発生することがあるため、注意が必要</a:t>
            </a:r>
            <a:endParaRPr kumimoji="1" lang="ja-JP" altLang="en-US" sz="1600" dirty="0"/>
          </a:p>
        </p:txBody>
      </p:sp>
      <p:sp>
        <p:nvSpPr>
          <p:cNvPr id="25" name="テキスト ボックス 24"/>
          <p:cNvSpPr txBox="1"/>
          <p:nvPr/>
        </p:nvSpPr>
        <p:spPr>
          <a:xfrm>
            <a:off x="189275" y="6258798"/>
            <a:ext cx="8343165" cy="338554"/>
          </a:xfrm>
          <a:prstGeom prst="rect">
            <a:avLst/>
          </a:prstGeom>
          <a:noFill/>
        </p:spPr>
        <p:txBody>
          <a:bodyPr wrap="square" rtlCol="0">
            <a:spAutoFit/>
          </a:bodyPr>
          <a:lstStyle/>
          <a:p>
            <a:r>
              <a:rPr lang="ja-JP" altLang="en-US" sz="1600" dirty="0"/>
              <a:t>田畑や水路を見に行って、被害に遭う場合があるため、注意が必要</a:t>
            </a:r>
            <a:endParaRPr kumimoji="1" lang="ja-JP" altLang="en-US" sz="1600" dirty="0"/>
          </a:p>
        </p:txBody>
      </p:sp>
      <p:grpSp>
        <p:nvGrpSpPr>
          <p:cNvPr id="26" name="グループ化 25"/>
          <p:cNvGrpSpPr/>
          <p:nvPr/>
        </p:nvGrpSpPr>
        <p:grpSpPr>
          <a:xfrm>
            <a:off x="155023" y="581026"/>
            <a:ext cx="4752529" cy="5728294"/>
            <a:chOff x="-612577" y="413945"/>
            <a:chExt cx="5184577" cy="6018500"/>
          </a:xfrm>
        </p:grpSpPr>
        <p:pic>
          <p:nvPicPr>
            <p:cNvPr id="2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61132"/>
            <a:stretch/>
          </p:blipFill>
          <p:spPr bwMode="auto">
            <a:xfrm>
              <a:off x="-612577" y="422170"/>
              <a:ext cx="3922941" cy="6010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46"/>
            <p:cNvPicPr>
              <a:picLocks noChangeAspect="1" noChangeArrowheads="1"/>
            </p:cNvPicPr>
            <p:nvPr/>
          </p:nvPicPr>
          <p:blipFill rotWithShape="1">
            <a:blip r:embed="rId4">
              <a:extLst>
                <a:ext uri="{28A0092B-C50C-407E-A947-70E740481C1C}">
                  <a14:useLocalDpi xmlns:a14="http://schemas.microsoft.com/office/drawing/2010/main" val="0"/>
                </a:ext>
              </a:extLst>
            </a:blip>
            <a:srcRect l="3759" r="20929"/>
            <a:stretch/>
          </p:blipFill>
          <p:spPr bwMode="auto">
            <a:xfrm>
              <a:off x="3310365" y="413945"/>
              <a:ext cx="1261635" cy="6010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9740418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6"/>
          <p:cNvSpPr txBox="1">
            <a:spLocks noChangeArrowheads="1"/>
          </p:cNvSpPr>
          <p:nvPr/>
        </p:nvSpPr>
        <p:spPr bwMode="auto">
          <a:xfrm>
            <a:off x="0" y="-3175"/>
            <a:ext cx="9144000" cy="584200"/>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algn="ctr">
              <a:spcBef>
                <a:spcPct val="50000"/>
              </a:spcBef>
              <a:buFontTx/>
              <a:buNone/>
            </a:pPr>
            <a:r>
              <a:rPr lang="ja-JP" altLang="en-US" b="1" dirty="0">
                <a:solidFill>
                  <a:schemeClr val="bg1"/>
                </a:solidFill>
                <a:latin typeface="HG丸ｺﾞｼｯｸM-PRO" pitchFamily="50" charset="-128"/>
                <a:ea typeface="HG丸ｺﾞｼｯｸM-PRO" pitchFamily="50" charset="-128"/>
              </a:rPr>
              <a:t>①防災学習</a:t>
            </a:r>
          </a:p>
        </p:txBody>
      </p:sp>
      <p:sp>
        <p:nvSpPr>
          <p:cNvPr id="3" name="角丸四角形 2"/>
          <p:cNvSpPr/>
          <p:nvPr/>
        </p:nvSpPr>
        <p:spPr>
          <a:xfrm>
            <a:off x="194936" y="1124744"/>
            <a:ext cx="8712968" cy="4392488"/>
          </a:xfrm>
          <a:prstGeom prst="roundRect">
            <a:avLst>
              <a:gd name="adj" fmla="val 8574"/>
            </a:avLst>
          </a:prstGeom>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r>
              <a:rPr kumimoji="1" lang="ja-JP" altLang="en-US" sz="4000" dirty="0">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　</a:t>
            </a:r>
            <a:r>
              <a:rPr kumimoji="1" lang="ja-JP" altLang="en-US" sz="4000" u="sng" dirty="0">
                <a:solidFill>
                  <a:srgbClr val="FF0000"/>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自然災害から命を守る</a:t>
            </a:r>
            <a:r>
              <a:rPr kumimoji="1" lang="ja-JP" altLang="en-US" sz="4000" dirty="0">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ため、災害のメカニズムやリスク、避難を行うための防災気象情報や</a:t>
            </a:r>
            <a:r>
              <a:rPr kumimoji="1" lang="ja-JP" altLang="en-US" sz="4000" u="sng" dirty="0">
                <a:solidFill>
                  <a:srgbClr val="FF0000"/>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避難行動</a:t>
            </a:r>
            <a:r>
              <a:rPr kumimoji="1" lang="ja-JP" altLang="en-US" sz="4000" dirty="0">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の方法について、</a:t>
            </a:r>
            <a:r>
              <a:rPr kumimoji="1" lang="ja-JP" altLang="en-US" sz="4000" u="sng" dirty="0">
                <a:solidFill>
                  <a:srgbClr val="FF0000"/>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学びます</a:t>
            </a:r>
            <a:r>
              <a:rPr kumimoji="1" lang="ja-JP" altLang="en-US" sz="4000" dirty="0">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a:t>
            </a:r>
          </a:p>
        </p:txBody>
      </p:sp>
      <p:sp>
        <p:nvSpPr>
          <p:cNvPr id="2" name="スライド番号プレースホルダー 1"/>
          <p:cNvSpPr>
            <a:spLocks noGrp="1"/>
          </p:cNvSpPr>
          <p:nvPr>
            <p:ph type="sldNum" sz="quarter" idx="12"/>
          </p:nvPr>
        </p:nvSpPr>
        <p:spPr/>
        <p:txBody>
          <a:bodyPr/>
          <a:lstStyle/>
          <a:p>
            <a:fld id="{D2D8002D-B5B0-4BAC-B1F6-782DDCCE6D9C}" type="slidenum">
              <a:rPr kumimoji="1" lang="ja-JP" altLang="en-US" sz="2800" b="1" smtClean="0">
                <a:solidFill>
                  <a:schemeClr val="tx1"/>
                </a:solidFill>
              </a:rPr>
              <a:t>2</a:t>
            </a:fld>
            <a:endParaRPr kumimoji="1" lang="ja-JP" altLang="en-US" sz="2800" b="1">
              <a:solidFill>
                <a:schemeClr val="tx1"/>
              </a:solidFill>
            </a:endParaRPr>
          </a:p>
        </p:txBody>
      </p:sp>
    </p:spTree>
    <p:extLst>
      <p:ext uri="{BB962C8B-B14F-4D97-AF65-F5344CB8AC3E}">
        <p14:creationId xmlns:p14="http://schemas.microsoft.com/office/powerpoint/2010/main" val="30138357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6"/>
          <p:cNvSpPr txBox="1">
            <a:spLocks noChangeArrowheads="1"/>
          </p:cNvSpPr>
          <p:nvPr/>
        </p:nvSpPr>
        <p:spPr bwMode="auto">
          <a:xfrm>
            <a:off x="0" y="-3175"/>
            <a:ext cx="9144000" cy="584200"/>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algn="ctr">
              <a:spcBef>
                <a:spcPct val="50000"/>
              </a:spcBef>
              <a:buFontTx/>
              <a:buNone/>
            </a:pPr>
            <a:r>
              <a:rPr lang="ja-JP" altLang="en-US" b="1" dirty="0">
                <a:solidFill>
                  <a:schemeClr val="bg1"/>
                </a:solidFill>
                <a:latin typeface="HG丸ｺﾞｼｯｸM-PRO" pitchFamily="50" charset="-128"/>
                <a:ea typeface="HG丸ｺﾞｼｯｸM-PRO" pitchFamily="50" charset="-128"/>
              </a:rPr>
              <a:t>防災気象情報や避難の情報の取得①</a:t>
            </a:r>
          </a:p>
        </p:txBody>
      </p:sp>
      <p:sp>
        <p:nvSpPr>
          <p:cNvPr id="5" name="テキスト ボックス 4"/>
          <p:cNvSpPr txBox="1"/>
          <p:nvPr/>
        </p:nvSpPr>
        <p:spPr>
          <a:xfrm>
            <a:off x="179512" y="703015"/>
            <a:ext cx="8496944" cy="707886"/>
          </a:xfrm>
          <a:prstGeom prst="rect">
            <a:avLst/>
          </a:prstGeom>
          <a:noFill/>
          <a:ln>
            <a:noFill/>
          </a:ln>
        </p:spPr>
        <p:txBody>
          <a:bodyPr wrap="square" rtlCol="0">
            <a:spAutoFit/>
          </a:bodyPr>
          <a:lstStyle/>
          <a:p>
            <a:r>
              <a:rPr kumimoji="1" lang="ja-JP" altLang="en-US" sz="2000" dirty="0">
                <a:latin typeface="HGP創英角ｺﾞｼｯｸUB" panose="020B0900000000000000" pitchFamily="50" charset="-128"/>
                <a:ea typeface="HGP創英角ｺﾞｼｯｸUB" panose="020B0900000000000000" pitchFamily="50" charset="-128"/>
              </a:rPr>
              <a:t>　</a:t>
            </a:r>
            <a:r>
              <a:rPr lang="ja-JP" altLang="en-US" sz="2000" dirty="0">
                <a:latin typeface="HGP創英角ｺﾞｼｯｸUB" panose="020B0900000000000000" pitchFamily="50" charset="-128"/>
                <a:ea typeface="HGP創英角ｺﾞｼｯｸUB" panose="020B0900000000000000" pitchFamily="50" charset="-128"/>
              </a:rPr>
              <a:t>各自が避難の判断を行うために自らが積極的に情報を収集する必要があります。</a:t>
            </a:r>
            <a:r>
              <a:rPr kumimoji="1" lang="ja-JP" altLang="en-US" sz="2000" dirty="0">
                <a:latin typeface="HGP創英角ｺﾞｼｯｸUB" panose="020B0900000000000000" pitchFamily="50" charset="-128"/>
                <a:ea typeface="HGP創英角ｺﾞｼｯｸUB" panose="020B0900000000000000" pitchFamily="50" charset="-128"/>
              </a:rPr>
              <a:t>　</a:t>
            </a:r>
          </a:p>
        </p:txBody>
      </p:sp>
      <p:sp>
        <p:nvSpPr>
          <p:cNvPr id="6" name="テキスト ボックス 5"/>
          <p:cNvSpPr txBox="1"/>
          <p:nvPr/>
        </p:nvSpPr>
        <p:spPr>
          <a:xfrm>
            <a:off x="185969" y="1412776"/>
            <a:ext cx="8496944" cy="1015663"/>
          </a:xfrm>
          <a:prstGeom prst="rect">
            <a:avLst/>
          </a:prstGeom>
          <a:noFill/>
          <a:ln>
            <a:noFill/>
          </a:ln>
        </p:spPr>
        <p:txBody>
          <a:bodyPr wrap="square" rtlCol="0">
            <a:spAutoFit/>
          </a:bodyPr>
          <a:lstStyle/>
          <a:p>
            <a:r>
              <a:rPr lang="ja-JP" altLang="en-US" sz="2000" b="1" dirty="0">
                <a:latin typeface="+mn-ea"/>
              </a:rPr>
              <a:t>１　防災行政無線</a:t>
            </a:r>
            <a:endParaRPr lang="en-US" altLang="ja-JP" sz="2000" b="1" dirty="0">
              <a:latin typeface="+mn-ea"/>
            </a:endParaRPr>
          </a:p>
          <a:p>
            <a:r>
              <a:rPr kumimoji="1" lang="ja-JP" altLang="en-US" sz="2000" dirty="0">
                <a:latin typeface="+mn-ea"/>
                <a:ea typeface="HG丸ｺﾞｼｯｸM-PRO" panose="020F0600000000000000" pitchFamily="50" charset="-128"/>
              </a:rPr>
              <a:t>　 </a:t>
            </a:r>
            <a:r>
              <a:rPr kumimoji="1" lang="ja-JP" altLang="en-US" sz="2000" dirty="0">
                <a:latin typeface="HG丸ｺﾞｼｯｸM-PRO" panose="020F0600000000000000" pitchFamily="50" charset="-128"/>
                <a:ea typeface="HG丸ｺﾞｼｯｸM-PRO" panose="020F0600000000000000" pitchFamily="50" charset="-128"/>
              </a:rPr>
              <a:t>防災情報や避難情報などを屋外に設置したスピーカーや戸別受信機な</a:t>
            </a:r>
            <a:endParaRPr kumimoji="1" lang="en-US" altLang="ja-JP" sz="2000" dirty="0">
              <a:latin typeface="HG丸ｺﾞｼｯｸM-PRO" panose="020F0600000000000000" pitchFamily="50" charset="-128"/>
              <a:ea typeface="HG丸ｺﾞｼｯｸM-PRO" panose="020F0600000000000000" pitchFamily="50" charset="-128"/>
            </a:endParaRPr>
          </a:p>
          <a:p>
            <a:r>
              <a:rPr kumimoji="1" lang="ja-JP" altLang="en-US" sz="2000" dirty="0">
                <a:latin typeface="HG丸ｺﾞｼｯｸM-PRO" panose="020F0600000000000000" pitchFamily="50" charset="-128"/>
                <a:ea typeface="HG丸ｺﾞｼｯｸM-PRO" panose="020F0600000000000000" pitchFamily="50" charset="-128"/>
              </a:rPr>
              <a:t> </a:t>
            </a:r>
            <a:r>
              <a:rPr kumimoji="1" lang="ja-JP" altLang="en-US" sz="2000" dirty="0" err="1">
                <a:latin typeface="HG丸ｺﾞｼｯｸM-PRO" panose="020F0600000000000000" pitchFamily="50" charset="-128"/>
                <a:ea typeface="HG丸ｺﾞｼｯｸM-PRO" panose="020F0600000000000000" pitchFamily="50" charset="-128"/>
              </a:rPr>
              <a:t>どを</a:t>
            </a:r>
            <a:r>
              <a:rPr lang="ja-JP" altLang="en-US" sz="2000" dirty="0">
                <a:latin typeface="HG丸ｺﾞｼｯｸM-PRO" panose="020F0600000000000000" pitchFamily="50" charset="-128"/>
                <a:ea typeface="HG丸ｺﾞｼｯｸM-PRO" panose="020F0600000000000000" pitchFamily="50" charset="-128"/>
              </a:rPr>
              <a:t>通じてお知らせします。</a:t>
            </a:r>
            <a:endParaRPr lang="en-US" altLang="ja-JP" sz="2000" dirty="0">
              <a:latin typeface="HG丸ｺﾞｼｯｸM-PRO" panose="020F0600000000000000" pitchFamily="50" charset="-128"/>
              <a:ea typeface="HG丸ｺﾞｼｯｸM-PRO" panose="020F0600000000000000" pitchFamily="50" charset="-128"/>
            </a:endParaRPr>
          </a:p>
        </p:txBody>
      </p:sp>
      <p:sp>
        <p:nvSpPr>
          <p:cNvPr id="7" name="テキスト ボックス 6"/>
          <p:cNvSpPr txBox="1"/>
          <p:nvPr/>
        </p:nvSpPr>
        <p:spPr>
          <a:xfrm>
            <a:off x="185969" y="2557353"/>
            <a:ext cx="8496944" cy="1015663"/>
          </a:xfrm>
          <a:prstGeom prst="rect">
            <a:avLst/>
          </a:prstGeom>
          <a:noFill/>
          <a:ln>
            <a:noFill/>
          </a:ln>
        </p:spPr>
        <p:txBody>
          <a:bodyPr wrap="square" rtlCol="0">
            <a:spAutoFit/>
          </a:bodyPr>
          <a:lstStyle/>
          <a:p>
            <a:r>
              <a:rPr lang="ja-JP" altLang="en-US" sz="2000" b="1" dirty="0">
                <a:latin typeface="+mn-ea"/>
              </a:rPr>
              <a:t>２　エリアメール・緊急速報メール</a:t>
            </a:r>
            <a:endParaRPr lang="en-US" altLang="ja-JP" sz="2000" b="1" dirty="0">
              <a:latin typeface="+mn-ea"/>
            </a:endParaRPr>
          </a:p>
          <a:p>
            <a:r>
              <a:rPr kumimoji="1" lang="ja-JP" altLang="en-US" sz="2000" dirty="0">
                <a:latin typeface="+mn-ea"/>
                <a:ea typeface="HG丸ｺﾞｼｯｸM-PRO" panose="020F0600000000000000" pitchFamily="50" charset="-128"/>
              </a:rPr>
              <a:t>　 </a:t>
            </a:r>
            <a:r>
              <a:rPr lang="ja-JP" altLang="en-US" sz="2000" dirty="0">
                <a:latin typeface="HG丸ｺﾞｼｯｸM-PRO" panose="020F0600000000000000" pitchFamily="50" charset="-128"/>
                <a:ea typeface="HG丸ｺﾞｼｯｸM-PRO" panose="020F0600000000000000" pitchFamily="50" charset="-128"/>
              </a:rPr>
              <a:t>洪水、土砂災害警戒情報等、避難が必要となる緊急情報を一斉に携帯</a:t>
            </a:r>
            <a:endParaRPr lang="en-US" altLang="ja-JP" sz="2000" dirty="0">
              <a:latin typeface="HG丸ｺﾞｼｯｸM-PRO" panose="020F0600000000000000" pitchFamily="50" charset="-128"/>
              <a:ea typeface="HG丸ｺﾞｼｯｸM-PRO" panose="020F0600000000000000" pitchFamily="50" charset="-128"/>
            </a:endParaRPr>
          </a:p>
          <a:p>
            <a:r>
              <a:rPr lang="en-US" altLang="ja-JP" sz="2000" dirty="0">
                <a:latin typeface="HG丸ｺﾞｼｯｸM-PRO" panose="020F0600000000000000" pitchFamily="50" charset="-128"/>
                <a:ea typeface="HG丸ｺﾞｼｯｸM-PRO" panose="020F0600000000000000" pitchFamily="50" charset="-128"/>
              </a:rPr>
              <a:t> </a:t>
            </a:r>
            <a:r>
              <a:rPr lang="ja-JP" altLang="en-US" sz="2000" dirty="0">
                <a:latin typeface="HG丸ｺﾞｼｯｸM-PRO" panose="020F0600000000000000" pitchFamily="50" charset="-128"/>
                <a:ea typeface="HG丸ｺﾞｼｯｸM-PRO" panose="020F0600000000000000" pitchFamily="50" charset="-128"/>
              </a:rPr>
              <a:t>電話やスマートフォンに配信します。</a:t>
            </a:r>
            <a:endParaRPr lang="en-US" altLang="ja-JP" sz="2000" dirty="0">
              <a:latin typeface="HG丸ｺﾞｼｯｸM-PRO" panose="020F0600000000000000" pitchFamily="50" charset="-128"/>
              <a:ea typeface="HG丸ｺﾞｼｯｸM-PRO" panose="020F0600000000000000" pitchFamily="50" charset="-128"/>
            </a:endParaRPr>
          </a:p>
        </p:txBody>
      </p:sp>
      <p:sp>
        <p:nvSpPr>
          <p:cNvPr id="8" name="テキスト ボックス 7"/>
          <p:cNvSpPr txBox="1"/>
          <p:nvPr/>
        </p:nvSpPr>
        <p:spPr>
          <a:xfrm>
            <a:off x="179512" y="3761745"/>
            <a:ext cx="8496944" cy="1323439"/>
          </a:xfrm>
          <a:prstGeom prst="rect">
            <a:avLst/>
          </a:prstGeom>
          <a:noFill/>
          <a:ln>
            <a:noFill/>
          </a:ln>
        </p:spPr>
        <p:txBody>
          <a:bodyPr wrap="square" rtlCol="0">
            <a:spAutoFit/>
          </a:bodyPr>
          <a:lstStyle/>
          <a:p>
            <a:r>
              <a:rPr lang="ja-JP" altLang="en-US" sz="2000" b="1" dirty="0">
                <a:latin typeface="+mn-ea"/>
              </a:rPr>
              <a:t>３　防災わかやまメール配信サービス</a:t>
            </a:r>
            <a:endParaRPr lang="en-US" altLang="ja-JP" sz="2000" b="1" dirty="0">
              <a:latin typeface="+mn-ea"/>
            </a:endParaRPr>
          </a:p>
          <a:p>
            <a:r>
              <a:rPr kumimoji="1" lang="ja-JP" altLang="en-US" sz="2000" dirty="0">
                <a:latin typeface="+mn-ea"/>
                <a:ea typeface="HG丸ｺﾞｼｯｸM-PRO" panose="020F0600000000000000" pitchFamily="50" charset="-128"/>
              </a:rPr>
              <a:t>　 </a:t>
            </a:r>
            <a:r>
              <a:rPr lang="ja-JP" altLang="en-US" sz="2000" dirty="0">
                <a:latin typeface="HG丸ｺﾞｼｯｸM-PRO" panose="020F0600000000000000" pitchFamily="50" charset="-128"/>
                <a:ea typeface="HG丸ｺﾞｼｯｸM-PRO" panose="020F0600000000000000" pitchFamily="50" charset="-128"/>
              </a:rPr>
              <a:t>県内の気象情報や避難勧告、避難所開設情報、台風や雨量、ダム放流</a:t>
            </a:r>
            <a:endParaRPr lang="en-US" altLang="ja-JP" sz="2000" dirty="0">
              <a:latin typeface="HG丸ｺﾞｼｯｸM-PRO" panose="020F0600000000000000" pitchFamily="50" charset="-128"/>
              <a:ea typeface="HG丸ｺﾞｼｯｸM-PRO" panose="020F0600000000000000" pitchFamily="50" charset="-128"/>
            </a:endParaRPr>
          </a:p>
          <a:p>
            <a:r>
              <a:rPr lang="en-US" altLang="ja-JP" sz="2000" dirty="0">
                <a:latin typeface="HG丸ｺﾞｼｯｸM-PRO" panose="020F0600000000000000" pitchFamily="50" charset="-128"/>
                <a:ea typeface="HG丸ｺﾞｼｯｸM-PRO" panose="020F0600000000000000" pitchFamily="50" charset="-128"/>
              </a:rPr>
              <a:t> </a:t>
            </a:r>
            <a:r>
              <a:rPr lang="ja-JP" altLang="en-US" sz="2000" dirty="0">
                <a:latin typeface="HG丸ｺﾞｼｯｸM-PRO" panose="020F0600000000000000" pitchFamily="50" charset="-128"/>
                <a:ea typeface="HG丸ｺﾞｼｯｸM-PRO" panose="020F0600000000000000" pitchFamily="50" charset="-128"/>
              </a:rPr>
              <a:t>情報などの情報を、携帯電話などに電子メールでお知らせします。</a:t>
            </a:r>
            <a:endParaRPr lang="en-US" altLang="ja-JP" sz="2000" dirty="0">
              <a:latin typeface="HG丸ｺﾞｼｯｸM-PRO" panose="020F0600000000000000" pitchFamily="50" charset="-128"/>
              <a:ea typeface="HG丸ｺﾞｼｯｸM-PRO" panose="020F0600000000000000" pitchFamily="50" charset="-128"/>
            </a:endParaRPr>
          </a:p>
          <a:p>
            <a:r>
              <a:rPr lang="ja-JP" altLang="en-US" sz="2000" dirty="0">
                <a:latin typeface="HG丸ｺﾞｼｯｸM-PRO" panose="020F0600000000000000" pitchFamily="50" charset="-128"/>
                <a:ea typeface="HG丸ｺﾞｼｯｸM-PRO" panose="020F0600000000000000" pitchFamily="50" charset="-128"/>
              </a:rPr>
              <a:t>　 登録用メールアドレス　　</a:t>
            </a:r>
            <a:r>
              <a:rPr lang="en-US" altLang="ja-JP" sz="2000" dirty="0">
                <a:latin typeface="HG丸ｺﾞｼｯｸM-PRO" panose="020F0600000000000000" pitchFamily="50" charset="-128"/>
                <a:ea typeface="HG丸ｺﾞｼｯｸM-PRO" panose="020F0600000000000000" pitchFamily="50" charset="-128"/>
              </a:rPr>
              <a:t>regist@bousai.pref.wakayama.lg.jp</a:t>
            </a:r>
          </a:p>
        </p:txBody>
      </p:sp>
      <p:sp>
        <p:nvSpPr>
          <p:cNvPr id="2" name="スライド番号プレースホルダー 1"/>
          <p:cNvSpPr>
            <a:spLocks noGrp="1"/>
          </p:cNvSpPr>
          <p:nvPr>
            <p:ph type="sldNum" sz="quarter" idx="12"/>
          </p:nvPr>
        </p:nvSpPr>
        <p:spPr>
          <a:xfrm>
            <a:off x="6974904" y="6376243"/>
            <a:ext cx="2133600" cy="365125"/>
          </a:xfrm>
        </p:spPr>
        <p:txBody>
          <a:bodyPr/>
          <a:lstStyle/>
          <a:p>
            <a:fld id="{D2D8002D-B5B0-4BAC-B1F6-782DDCCE6D9C}" type="slidenum">
              <a:rPr kumimoji="1" lang="ja-JP" altLang="en-US" sz="2800" b="1" smtClean="0">
                <a:solidFill>
                  <a:schemeClr val="tx1"/>
                </a:solidFill>
              </a:rPr>
              <a:t>20</a:t>
            </a:fld>
            <a:endParaRPr kumimoji="1" lang="ja-JP" altLang="en-US" sz="2800" b="1">
              <a:solidFill>
                <a:schemeClr val="tx1"/>
              </a:solidFill>
            </a:endParaRPr>
          </a:p>
        </p:txBody>
      </p:sp>
      <p:sp>
        <p:nvSpPr>
          <p:cNvPr id="9" name="テキスト ボックス 8"/>
          <p:cNvSpPr txBox="1"/>
          <p:nvPr/>
        </p:nvSpPr>
        <p:spPr>
          <a:xfrm>
            <a:off x="179512" y="5229200"/>
            <a:ext cx="5616624" cy="1323439"/>
          </a:xfrm>
          <a:prstGeom prst="rect">
            <a:avLst/>
          </a:prstGeom>
          <a:noFill/>
          <a:ln>
            <a:noFill/>
          </a:ln>
        </p:spPr>
        <p:txBody>
          <a:bodyPr wrap="square" rtlCol="0">
            <a:spAutoFit/>
          </a:bodyPr>
          <a:lstStyle/>
          <a:p>
            <a:r>
              <a:rPr lang="ja-JP" altLang="en-US" sz="2000" b="1" dirty="0">
                <a:latin typeface="+mj-ea"/>
                <a:ea typeface="+mj-ea"/>
              </a:rPr>
              <a:t>４</a:t>
            </a:r>
            <a:r>
              <a:rPr kumimoji="1" lang="ja-JP" altLang="en-US" sz="2000" b="1" dirty="0">
                <a:latin typeface="+mj-ea"/>
                <a:ea typeface="+mj-ea"/>
              </a:rPr>
              <a:t>　地上デジタル放送</a:t>
            </a:r>
            <a:endParaRPr kumimoji="1" lang="en-US" altLang="ja-JP" sz="2000" b="1" dirty="0">
              <a:latin typeface="+mj-ea"/>
              <a:ea typeface="+mj-ea"/>
            </a:endParaRPr>
          </a:p>
          <a:p>
            <a:r>
              <a:rPr lang="ja-JP" altLang="en-US" sz="2000" dirty="0">
                <a:latin typeface="HG丸ｺﾞｼｯｸM-PRO" panose="020F0600000000000000" pitchFamily="50" charset="-128"/>
                <a:ea typeface="HG丸ｺﾞｼｯｸM-PRO" panose="020F0600000000000000" pitchFamily="50" charset="-128"/>
              </a:rPr>
              <a:t>　 地上デジタル放送のデータ放送により、</a:t>
            </a:r>
            <a:endParaRPr lang="en-US" altLang="ja-JP" sz="2000" dirty="0">
              <a:latin typeface="HG丸ｺﾞｼｯｸM-PRO" panose="020F0600000000000000" pitchFamily="50" charset="-128"/>
              <a:ea typeface="HG丸ｺﾞｼｯｸM-PRO" panose="020F0600000000000000" pitchFamily="50" charset="-128"/>
            </a:endParaRPr>
          </a:p>
          <a:p>
            <a:r>
              <a:rPr lang="ja-JP" altLang="en-US" sz="2000" dirty="0">
                <a:latin typeface="HG丸ｺﾞｼｯｸM-PRO" panose="020F0600000000000000" pitchFamily="50" charset="-128"/>
                <a:ea typeface="HG丸ｺﾞｼｯｸM-PRO" panose="020F0600000000000000" pitchFamily="50" charset="-128"/>
              </a:rPr>
              <a:t> テレビ和歌山や</a:t>
            </a:r>
            <a:r>
              <a:rPr lang="en-US" altLang="ja-JP" sz="2000" dirty="0">
                <a:latin typeface="HG丸ｺﾞｼｯｸM-PRO" panose="020F0600000000000000" pitchFamily="50" charset="-128"/>
                <a:ea typeface="HG丸ｺﾞｼｯｸM-PRO" panose="020F0600000000000000" pitchFamily="50" charset="-128"/>
              </a:rPr>
              <a:t>NHK</a:t>
            </a:r>
            <a:r>
              <a:rPr lang="ja-JP" altLang="en-US" sz="2000" dirty="0" err="1">
                <a:latin typeface="HG丸ｺﾞｼｯｸM-PRO" panose="020F0600000000000000" pitchFamily="50" charset="-128"/>
                <a:ea typeface="HG丸ｺﾞｼｯｸM-PRO" panose="020F0600000000000000" pitchFamily="50" charset="-128"/>
              </a:rPr>
              <a:t>にて</a:t>
            </a:r>
            <a:r>
              <a:rPr lang="ja-JP" altLang="en-US" sz="2000" dirty="0">
                <a:latin typeface="HG丸ｺﾞｼｯｸM-PRO" panose="020F0600000000000000" pitchFamily="50" charset="-128"/>
                <a:ea typeface="HG丸ｺﾞｼｯｸM-PRO" panose="020F0600000000000000" pitchFamily="50" charset="-128"/>
              </a:rPr>
              <a:t>避難情報や土砂災</a:t>
            </a:r>
            <a:endParaRPr lang="en-US" altLang="ja-JP" sz="2000" dirty="0">
              <a:latin typeface="HG丸ｺﾞｼｯｸM-PRO" panose="020F0600000000000000" pitchFamily="50" charset="-128"/>
              <a:ea typeface="HG丸ｺﾞｼｯｸM-PRO" panose="020F0600000000000000" pitchFamily="50" charset="-128"/>
            </a:endParaRPr>
          </a:p>
          <a:p>
            <a:r>
              <a:rPr lang="ja-JP" altLang="en-US" sz="2000">
                <a:latin typeface="HG丸ｺﾞｼｯｸM-PRO" panose="020F0600000000000000" pitchFamily="50" charset="-128"/>
                <a:ea typeface="HG丸ｺﾞｼｯｸM-PRO" panose="020F0600000000000000" pitchFamily="50" charset="-128"/>
              </a:rPr>
              <a:t> 害</a:t>
            </a:r>
            <a:r>
              <a:rPr lang="ja-JP" altLang="en-US" sz="2000" dirty="0">
                <a:latin typeface="HG丸ｺﾞｼｯｸM-PRO" panose="020F0600000000000000" pitchFamily="50" charset="-128"/>
                <a:ea typeface="HG丸ｺﾞｼｯｸM-PRO" panose="020F0600000000000000" pitchFamily="50" charset="-128"/>
              </a:rPr>
              <a:t>警戒情報、水位情報などが確認できます。</a:t>
            </a:r>
            <a:endParaRPr lang="en-US" altLang="ja-JP" sz="2000" dirty="0">
              <a:latin typeface="HG丸ｺﾞｼｯｸM-PRO" panose="020F0600000000000000" pitchFamily="50" charset="-128"/>
              <a:ea typeface="HG丸ｺﾞｼｯｸM-PRO" panose="020F0600000000000000" pitchFamily="50" charset="-128"/>
            </a:endParaRPr>
          </a:p>
        </p:txBody>
      </p:sp>
      <p:pic>
        <p:nvPicPr>
          <p:cNvPr id="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79678" y="5252719"/>
            <a:ext cx="2424770" cy="1411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528747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6"/>
          <p:cNvSpPr txBox="1">
            <a:spLocks noChangeArrowheads="1"/>
          </p:cNvSpPr>
          <p:nvPr/>
        </p:nvSpPr>
        <p:spPr bwMode="auto">
          <a:xfrm>
            <a:off x="0" y="-3175"/>
            <a:ext cx="9144000" cy="584200"/>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algn="ctr">
              <a:spcBef>
                <a:spcPct val="50000"/>
              </a:spcBef>
              <a:buFontTx/>
              <a:buNone/>
            </a:pPr>
            <a:r>
              <a:rPr lang="ja-JP" altLang="en-US" b="1" dirty="0">
                <a:solidFill>
                  <a:schemeClr val="bg1"/>
                </a:solidFill>
                <a:latin typeface="HG丸ｺﾞｼｯｸM-PRO" pitchFamily="50" charset="-128"/>
                <a:ea typeface="HG丸ｺﾞｼｯｸM-PRO" pitchFamily="50" charset="-128"/>
              </a:rPr>
              <a:t>防災気象情報や避難の情報の取得②</a:t>
            </a:r>
          </a:p>
        </p:txBody>
      </p:sp>
      <p:sp>
        <p:nvSpPr>
          <p:cNvPr id="5" name="テキスト ボックス 4"/>
          <p:cNvSpPr txBox="1"/>
          <p:nvPr/>
        </p:nvSpPr>
        <p:spPr>
          <a:xfrm>
            <a:off x="179512" y="703015"/>
            <a:ext cx="8496944" cy="400110"/>
          </a:xfrm>
          <a:prstGeom prst="rect">
            <a:avLst/>
          </a:prstGeom>
          <a:noFill/>
          <a:ln>
            <a:noFill/>
          </a:ln>
        </p:spPr>
        <p:txBody>
          <a:bodyPr wrap="square" rtlCol="0">
            <a:spAutoFit/>
          </a:bodyPr>
          <a:lstStyle/>
          <a:p>
            <a:r>
              <a:rPr lang="ja-JP" altLang="en-US" sz="2000" dirty="0">
                <a:latin typeface="HGP創英角ｺﾞｼｯｸUB" panose="020B0900000000000000" pitchFamily="50" charset="-128"/>
                <a:ea typeface="HGP創英角ｺﾞｼｯｸUB" panose="020B0900000000000000" pitchFamily="50" charset="-128"/>
              </a:rPr>
              <a:t>ホームページ等を用いて詳細な情報を確認します。</a:t>
            </a:r>
            <a:r>
              <a:rPr kumimoji="1" lang="ja-JP" altLang="en-US" sz="2000" dirty="0">
                <a:latin typeface="HGP創英角ｺﾞｼｯｸUB" panose="020B0900000000000000" pitchFamily="50" charset="-128"/>
                <a:ea typeface="HGP創英角ｺﾞｼｯｸUB" panose="020B0900000000000000" pitchFamily="50" charset="-128"/>
              </a:rPr>
              <a:t>　</a:t>
            </a:r>
          </a:p>
        </p:txBody>
      </p:sp>
      <p:pic>
        <p:nvPicPr>
          <p:cNvPr id="6" name="図 5"/>
          <p:cNvPicPr/>
          <p:nvPr/>
        </p:nvPicPr>
        <p:blipFill rotWithShape="1">
          <a:blip r:embed="rId3">
            <a:extLst>
              <a:ext uri="{28A0092B-C50C-407E-A947-70E740481C1C}">
                <a14:useLocalDpi xmlns:a14="http://schemas.microsoft.com/office/drawing/2010/main" val="0"/>
              </a:ext>
            </a:extLst>
          </a:blip>
          <a:srcRect b="14590"/>
          <a:stretch/>
        </p:blipFill>
        <p:spPr bwMode="auto">
          <a:xfrm>
            <a:off x="6372200" y="976535"/>
            <a:ext cx="2448272" cy="1475839"/>
          </a:xfrm>
          <a:prstGeom prst="rect">
            <a:avLst/>
          </a:prstGeom>
          <a:noFill/>
          <a:ln w="9525" cap="flat" cmpd="sng" algn="ctr">
            <a:solidFill>
              <a:sysClr val="windowText" lastClr="000000"/>
            </a:solidFill>
            <a:prstDash val="solid"/>
            <a:round/>
            <a:headEnd type="none" w="med" len="med"/>
            <a:tailEnd type="none" w="med" len="med"/>
          </a:ln>
          <a:extLst>
            <a:ext uri="{53640926-AAD7-44D8-BBD7-CCE9431645EC}">
              <a14:shadowObscured xmlns:a14="http://schemas.microsoft.com/office/drawing/2010/main"/>
            </a:ext>
          </a:extLst>
        </p:spPr>
      </p:pic>
      <p:sp>
        <p:nvSpPr>
          <p:cNvPr id="7" name="テキスト ボックス 6"/>
          <p:cNvSpPr txBox="1"/>
          <p:nvPr/>
        </p:nvSpPr>
        <p:spPr>
          <a:xfrm>
            <a:off x="179512" y="1052736"/>
            <a:ext cx="5429317" cy="1323439"/>
          </a:xfrm>
          <a:prstGeom prst="rect">
            <a:avLst/>
          </a:prstGeom>
          <a:noFill/>
          <a:ln>
            <a:noFill/>
          </a:ln>
        </p:spPr>
        <p:txBody>
          <a:bodyPr wrap="square" rtlCol="0">
            <a:spAutoFit/>
          </a:bodyPr>
          <a:lstStyle/>
          <a:p>
            <a:r>
              <a:rPr kumimoji="1" lang="ja-JP" altLang="en-US" sz="2000" b="1" dirty="0">
                <a:latin typeface="+mn-ea"/>
              </a:rPr>
              <a:t>１　気象庁ホームページ</a:t>
            </a:r>
            <a:endParaRPr kumimoji="1" lang="en-US" altLang="ja-JP" sz="2000" b="1" dirty="0">
              <a:latin typeface="+mn-ea"/>
            </a:endParaRPr>
          </a:p>
          <a:p>
            <a:r>
              <a:rPr lang="ja-JP" altLang="en-US" sz="2000" dirty="0">
                <a:latin typeface="HG丸ｺﾞｼｯｸM-PRO" panose="020F0600000000000000" pitchFamily="50" charset="-128"/>
                <a:ea typeface="HG丸ｺﾞｼｯｸM-PRO" panose="020F0600000000000000" pitchFamily="50" charset="-128"/>
              </a:rPr>
              <a:t>　　気象情報、気象警報、高解像度降水ナウ</a:t>
            </a:r>
            <a:endParaRPr lang="en-US" altLang="ja-JP" sz="2000" dirty="0">
              <a:latin typeface="HG丸ｺﾞｼｯｸM-PRO" panose="020F0600000000000000" pitchFamily="50" charset="-128"/>
              <a:ea typeface="HG丸ｺﾞｼｯｸM-PRO" panose="020F0600000000000000" pitchFamily="50" charset="-128"/>
            </a:endParaRPr>
          </a:p>
          <a:p>
            <a:r>
              <a:rPr lang="ja-JP" altLang="en-US" sz="2000" dirty="0">
                <a:latin typeface="HG丸ｺﾞｼｯｸM-PRO" panose="020F0600000000000000" pitchFamily="50" charset="-128"/>
                <a:ea typeface="HG丸ｺﾞｼｯｸM-PRO" panose="020F0600000000000000" pitchFamily="50" charset="-128"/>
              </a:rPr>
              <a:t>　キャストや降水短時間予報等の詳細な情報</a:t>
            </a:r>
            <a:endParaRPr lang="en-US" altLang="ja-JP" sz="2000" dirty="0">
              <a:latin typeface="HG丸ｺﾞｼｯｸM-PRO" panose="020F0600000000000000" pitchFamily="50" charset="-128"/>
              <a:ea typeface="HG丸ｺﾞｼｯｸM-PRO" panose="020F0600000000000000" pitchFamily="50" charset="-128"/>
            </a:endParaRPr>
          </a:p>
          <a:p>
            <a:r>
              <a:rPr lang="ja-JP" altLang="en-US" sz="2000" dirty="0">
                <a:latin typeface="HG丸ｺﾞｼｯｸM-PRO" panose="020F0600000000000000" pitchFamily="50" charset="-128"/>
                <a:ea typeface="HG丸ｺﾞｼｯｸM-PRO" panose="020F0600000000000000" pitchFamily="50" charset="-128"/>
              </a:rPr>
              <a:t>　を確認する。</a:t>
            </a:r>
            <a:endParaRPr lang="en-US" altLang="ja-JP" sz="2000" dirty="0">
              <a:latin typeface="HG丸ｺﾞｼｯｸM-PRO" panose="020F0600000000000000" pitchFamily="50" charset="-128"/>
              <a:ea typeface="HG丸ｺﾞｼｯｸM-PRO" panose="020F0600000000000000" pitchFamily="50" charset="-128"/>
            </a:endParaRPr>
          </a:p>
        </p:txBody>
      </p:sp>
      <p:sp>
        <p:nvSpPr>
          <p:cNvPr id="9" name="テキスト ボックス 8"/>
          <p:cNvSpPr txBox="1"/>
          <p:nvPr/>
        </p:nvSpPr>
        <p:spPr>
          <a:xfrm>
            <a:off x="179512" y="2564904"/>
            <a:ext cx="5184576" cy="1631216"/>
          </a:xfrm>
          <a:prstGeom prst="rect">
            <a:avLst/>
          </a:prstGeom>
          <a:noFill/>
          <a:ln>
            <a:noFill/>
          </a:ln>
        </p:spPr>
        <p:txBody>
          <a:bodyPr wrap="square" rtlCol="0">
            <a:spAutoFit/>
          </a:bodyPr>
          <a:lstStyle/>
          <a:p>
            <a:r>
              <a:rPr lang="ja-JP" altLang="en-US" sz="2000" b="1" dirty="0">
                <a:latin typeface="+mj-ea"/>
                <a:ea typeface="+mj-ea"/>
              </a:rPr>
              <a:t>２</a:t>
            </a:r>
            <a:r>
              <a:rPr kumimoji="1" lang="ja-JP" altLang="en-US" sz="2000" b="1" dirty="0">
                <a:latin typeface="+mj-ea"/>
                <a:ea typeface="+mj-ea"/>
              </a:rPr>
              <a:t>　防災わか</a:t>
            </a:r>
            <a:r>
              <a:rPr lang="ja-JP" altLang="en-US" sz="2000" b="1" dirty="0">
                <a:latin typeface="+mj-ea"/>
                <a:ea typeface="+mj-ea"/>
              </a:rPr>
              <a:t>やま</a:t>
            </a:r>
            <a:endParaRPr kumimoji="1" lang="en-US" altLang="ja-JP" sz="2000" b="1" dirty="0">
              <a:latin typeface="+mj-ea"/>
              <a:ea typeface="+mj-ea"/>
            </a:endParaRPr>
          </a:p>
          <a:p>
            <a:r>
              <a:rPr lang="ja-JP" altLang="en-US" sz="2000" dirty="0">
                <a:latin typeface="HG丸ｺﾞｼｯｸM-PRO" panose="020F0600000000000000" pitchFamily="50" charset="-128"/>
                <a:ea typeface="HG丸ｺﾞｼｯｸM-PRO" panose="020F0600000000000000" pitchFamily="50" charset="-128"/>
              </a:rPr>
              <a:t>　　被害情報、避難勧告等発令情報、避難</a:t>
            </a:r>
            <a:endParaRPr lang="en-US" altLang="ja-JP" sz="2000" dirty="0">
              <a:latin typeface="HG丸ｺﾞｼｯｸM-PRO" panose="020F0600000000000000" pitchFamily="50" charset="-128"/>
              <a:ea typeface="HG丸ｺﾞｼｯｸM-PRO" panose="020F0600000000000000" pitchFamily="50" charset="-128"/>
            </a:endParaRPr>
          </a:p>
          <a:p>
            <a:r>
              <a:rPr lang="ja-JP" altLang="en-US" sz="2000" dirty="0">
                <a:latin typeface="HG丸ｺﾞｼｯｸM-PRO" panose="020F0600000000000000" pitchFamily="50" charset="-128"/>
                <a:ea typeface="HG丸ｺﾞｼｯｸM-PRO" panose="020F0600000000000000" pitchFamily="50" charset="-128"/>
              </a:rPr>
              <a:t>　所開設情報などをお知らせします。</a:t>
            </a:r>
            <a:endParaRPr lang="en-US" altLang="ja-JP" sz="2000" dirty="0">
              <a:latin typeface="HG丸ｺﾞｼｯｸM-PRO" panose="020F0600000000000000" pitchFamily="50" charset="-128"/>
              <a:ea typeface="HG丸ｺﾞｼｯｸM-PRO" panose="020F0600000000000000" pitchFamily="50" charset="-128"/>
            </a:endParaRPr>
          </a:p>
          <a:p>
            <a:r>
              <a:rPr lang="ja-JP" altLang="en-US" sz="2000" dirty="0">
                <a:latin typeface="HG丸ｺﾞｼｯｸM-PRO" panose="020F0600000000000000" pitchFamily="50" charset="-128"/>
                <a:ea typeface="HG丸ｺﾞｼｯｸM-PRO" panose="020F0600000000000000" pitchFamily="50" charset="-128"/>
              </a:rPr>
              <a:t>　　防災ＧＩＳでは水位や雨量、通行規制</a:t>
            </a:r>
            <a:endParaRPr lang="en-US" altLang="ja-JP" sz="2000" dirty="0">
              <a:latin typeface="HG丸ｺﾞｼｯｸM-PRO" panose="020F0600000000000000" pitchFamily="50" charset="-128"/>
              <a:ea typeface="HG丸ｺﾞｼｯｸM-PRO" panose="020F0600000000000000" pitchFamily="50" charset="-128"/>
            </a:endParaRPr>
          </a:p>
          <a:p>
            <a:r>
              <a:rPr lang="ja-JP" altLang="en-US" sz="2000" dirty="0">
                <a:latin typeface="HG丸ｺﾞｼｯｸM-PRO" panose="020F0600000000000000" pitchFamily="50" charset="-128"/>
                <a:ea typeface="HG丸ｺﾞｼｯｸM-PRO" panose="020F0600000000000000" pitchFamily="50" charset="-128"/>
              </a:rPr>
              <a:t>　などの情報地図上に表示し、提供します。</a:t>
            </a:r>
            <a:endParaRPr lang="en-US" altLang="ja-JP" sz="2000" dirty="0">
              <a:latin typeface="HG丸ｺﾞｼｯｸM-PRO" panose="020F0600000000000000" pitchFamily="50" charset="-128"/>
              <a:ea typeface="HG丸ｺﾞｼｯｸM-PRO" panose="020F0600000000000000" pitchFamily="50" charset="-128"/>
            </a:endParaRPr>
          </a:p>
        </p:txBody>
      </p:sp>
      <p:pic>
        <p:nvPicPr>
          <p:cNvPr id="10" name="図 9"/>
          <p:cNvPicPr/>
          <p:nvPr/>
        </p:nvPicPr>
        <p:blipFill rotWithShape="1">
          <a:blip r:embed="rId4" cstate="print">
            <a:extLst>
              <a:ext uri="{28A0092B-C50C-407E-A947-70E740481C1C}">
                <a14:useLocalDpi xmlns:a14="http://schemas.microsoft.com/office/drawing/2010/main" val="0"/>
              </a:ext>
            </a:extLst>
          </a:blip>
          <a:srcRect l="6532"/>
          <a:stretch/>
        </p:blipFill>
        <p:spPr bwMode="auto">
          <a:xfrm>
            <a:off x="6373700" y="2684378"/>
            <a:ext cx="2448272" cy="1512168"/>
          </a:xfrm>
          <a:prstGeom prst="rect">
            <a:avLst/>
          </a:prstGeom>
          <a:noFill/>
          <a:ln>
            <a:noFill/>
          </a:ln>
        </p:spPr>
      </p:pic>
      <p:sp>
        <p:nvSpPr>
          <p:cNvPr id="11" name="テキスト ボックス 10"/>
          <p:cNvSpPr txBox="1"/>
          <p:nvPr/>
        </p:nvSpPr>
        <p:spPr>
          <a:xfrm>
            <a:off x="179512" y="4797152"/>
            <a:ext cx="5616624" cy="1015663"/>
          </a:xfrm>
          <a:prstGeom prst="rect">
            <a:avLst/>
          </a:prstGeom>
          <a:noFill/>
          <a:ln>
            <a:noFill/>
          </a:ln>
        </p:spPr>
        <p:txBody>
          <a:bodyPr wrap="square" rtlCol="0">
            <a:spAutoFit/>
          </a:bodyPr>
          <a:lstStyle/>
          <a:p>
            <a:r>
              <a:rPr lang="ja-JP" altLang="en-US" sz="2000" b="1" dirty="0">
                <a:latin typeface="+mj-ea"/>
                <a:ea typeface="+mj-ea"/>
              </a:rPr>
              <a:t>３</a:t>
            </a:r>
            <a:r>
              <a:rPr kumimoji="1" lang="ja-JP" altLang="en-US" sz="2000" b="1" dirty="0">
                <a:latin typeface="+mj-ea"/>
                <a:ea typeface="+mj-ea"/>
              </a:rPr>
              <a:t>　</a:t>
            </a:r>
            <a:r>
              <a:rPr lang="ja-JP" altLang="en-US" sz="2000" b="1" dirty="0">
                <a:latin typeface="+mj-ea"/>
                <a:ea typeface="+mj-ea"/>
              </a:rPr>
              <a:t>砂防</a:t>
            </a:r>
            <a:r>
              <a:rPr kumimoji="1" lang="ja-JP" altLang="en-US" sz="2000" b="1" dirty="0">
                <a:latin typeface="+mj-ea"/>
                <a:ea typeface="+mj-ea"/>
              </a:rPr>
              <a:t>課ホームページ</a:t>
            </a:r>
            <a:endParaRPr kumimoji="1" lang="en-US" altLang="ja-JP" sz="2000" b="1" dirty="0">
              <a:latin typeface="+mj-ea"/>
              <a:ea typeface="+mj-ea"/>
            </a:endParaRPr>
          </a:p>
          <a:p>
            <a:r>
              <a:rPr lang="ja-JP" altLang="en-US" sz="2000" dirty="0">
                <a:latin typeface="HG丸ｺﾞｼｯｸM-PRO" panose="020F0600000000000000" pitchFamily="50" charset="-128"/>
                <a:ea typeface="HG丸ｺﾞｼｯｸM-PRO" panose="020F0600000000000000" pitchFamily="50" charset="-128"/>
              </a:rPr>
              <a:t>　　土砂災害警戒情報や土砂災害警戒避難</a:t>
            </a:r>
            <a:endParaRPr lang="en-US" altLang="ja-JP" sz="2000" dirty="0">
              <a:latin typeface="HG丸ｺﾞｼｯｸM-PRO" panose="020F0600000000000000" pitchFamily="50" charset="-128"/>
              <a:ea typeface="HG丸ｺﾞｼｯｸM-PRO" panose="020F0600000000000000" pitchFamily="50" charset="-128"/>
            </a:endParaRPr>
          </a:p>
          <a:p>
            <a:r>
              <a:rPr lang="ja-JP" altLang="en-US" sz="2000" dirty="0">
                <a:latin typeface="HG丸ｺﾞｼｯｸM-PRO" panose="020F0600000000000000" pitchFamily="50" charset="-128"/>
                <a:ea typeface="HG丸ｺﾞｼｯｸM-PRO" panose="020F0600000000000000" pitchFamily="50" charset="-128"/>
              </a:rPr>
              <a:t>　判定図、雨量計のデータが確認できます。</a:t>
            </a:r>
            <a:endParaRPr lang="en-US" altLang="ja-JP" sz="2000" dirty="0">
              <a:latin typeface="HG丸ｺﾞｼｯｸM-PRO" panose="020F0600000000000000" pitchFamily="50" charset="-128"/>
              <a:ea typeface="HG丸ｺﾞｼｯｸM-PRO" panose="020F0600000000000000" pitchFamily="50" charset="-128"/>
            </a:endParaRPr>
          </a:p>
        </p:txBody>
      </p:sp>
      <p:pic>
        <p:nvPicPr>
          <p:cNvPr id="13" name="Picture 8"/>
          <p:cNvPicPr/>
          <p:nvPr/>
        </p:nvPicPr>
        <p:blipFill>
          <a:blip r:embed="rId5" cstate="print">
            <a:extLst>
              <a:ext uri="{28A0092B-C50C-407E-A947-70E740481C1C}">
                <a14:useLocalDpi xmlns:a14="http://schemas.microsoft.com/office/drawing/2010/main" val="0"/>
              </a:ext>
            </a:extLst>
          </a:blip>
          <a:srcRect l="13654" t="12509" b="9761"/>
          <a:stretch>
            <a:fillRect/>
          </a:stretch>
        </p:blipFill>
        <p:spPr bwMode="auto">
          <a:xfrm>
            <a:off x="6405500" y="4503653"/>
            <a:ext cx="2520280" cy="1330990"/>
          </a:xfrm>
          <a:prstGeom prst="rect">
            <a:avLst/>
          </a:prstGeom>
          <a:noFill/>
          <a:ln>
            <a:noFill/>
          </a:ln>
          <a:effectLst/>
          <a:extLst/>
        </p:spPr>
      </p:pic>
      <p:sp>
        <p:nvSpPr>
          <p:cNvPr id="2" name="スライド番号プレースホルダー 1"/>
          <p:cNvSpPr>
            <a:spLocks noGrp="1"/>
          </p:cNvSpPr>
          <p:nvPr>
            <p:ph type="sldNum" sz="quarter" idx="12"/>
          </p:nvPr>
        </p:nvSpPr>
        <p:spPr>
          <a:xfrm>
            <a:off x="7046912" y="6520259"/>
            <a:ext cx="2133600" cy="365125"/>
          </a:xfrm>
        </p:spPr>
        <p:txBody>
          <a:bodyPr/>
          <a:lstStyle/>
          <a:p>
            <a:fld id="{D2D8002D-B5B0-4BAC-B1F6-782DDCCE6D9C}" type="slidenum">
              <a:rPr kumimoji="1" lang="ja-JP" altLang="en-US" sz="2800" b="1" smtClean="0">
                <a:solidFill>
                  <a:schemeClr val="tx1"/>
                </a:solidFill>
              </a:rPr>
              <a:t>21</a:t>
            </a:fld>
            <a:endParaRPr kumimoji="1" lang="ja-JP" altLang="en-US" sz="2800" b="1">
              <a:solidFill>
                <a:schemeClr val="tx1"/>
              </a:solidFill>
            </a:endParaRPr>
          </a:p>
        </p:txBody>
      </p:sp>
    </p:spTree>
    <p:extLst>
      <p:ext uri="{BB962C8B-B14F-4D97-AF65-F5344CB8AC3E}">
        <p14:creationId xmlns:p14="http://schemas.microsoft.com/office/powerpoint/2010/main" val="39517498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p:txBody>
          <a:bodyPr/>
          <a:lstStyle/>
          <a:p>
            <a:endParaRPr kumimoji="1" lang="ja-JP" altLang="en-US" dirty="0"/>
          </a:p>
        </p:txBody>
      </p:sp>
      <p:pic>
        <p:nvPicPr>
          <p:cNvPr id="5" name="Picture 2"/>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r="50362" b="32662"/>
          <a:stretch/>
        </p:blipFill>
        <p:spPr bwMode="auto">
          <a:xfrm>
            <a:off x="155129" y="115603"/>
            <a:ext cx="8798371" cy="67138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4"/>
          <p:cNvSpPr>
            <a:spLocks noChangeArrowheads="1"/>
          </p:cNvSpPr>
          <p:nvPr/>
        </p:nvSpPr>
        <p:spPr bwMode="auto">
          <a:xfrm>
            <a:off x="323528" y="5373863"/>
            <a:ext cx="8676701" cy="1367666"/>
          </a:xfrm>
          <a:prstGeom prst="rect">
            <a:avLst/>
          </a:prstGeom>
          <a:solidFill>
            <a:schemeClr val="accent2">
              <a:lumMod val="60000"/>
              <a:lumOff val="40000"/>
            </a:schemeClr>
          </a:solidFill>
          <a:ln w="9525">
            <a:solidFill>
              <a:srgbClr val="000080"/>
            </a:solidFill>
            <a:miter lim="800000"/>
            <a:headEnd/>
            <a:tailEnd/>
          </a:ln>
          <a:effectLst/>
          <a:scene3d>
            <a:camera prst="orthographicFront"/>
            <a:lightRig rig="threePt" dir="t"/>
          </a:scene3d>
          <a:sp3d>
            <a:bevelT prst="convex"/>
          </a:sp3d>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96000" tIns="93600" rIns="396000"/>
          <a:lstStyle/>
          <a:p>
            <a:pPr algn="just">
              <a:spcBef>
                <a:spcPts val="0"/>
              </a:spcBef>
              <a:defRPr/>
            </a:pPr>
            <a:r>
              <a:rPr lang="ja-JP" altLang="en-US" sz="2400" dirty="0">
                <a:solidFill>
                  <a:schemeClr val="accent3">
                    <a:lumMod val="50000"/>
                  </a:schemeClr>
                </a:solidFill>
                <a:effectLst>
                  <a:glow rad="50800">
                    <a:schemeClr val="bg1"/>
                  </a:glow>
                </a:effectLst>
                <a:latin typeface="ＭＳ Ｐゴシック"/>
                <a:ea typeface="ＭＳ Ｐゴシック"/>
                <a:cs typeface="ＭＳ Ｐゴシック"/>
              </a:rPr>
              <a:t>この図の任意のメッシュをクリックすると、当該メッシュにおける現在から</a:t>
            </a:r>
            <a:r>
              <a:rPr lang="en-US" altLang="ja-JP" sz="2400" dirty="0">
                <a:solidFill>
                  <a:schemeClr val="accent3">
                    <a:lumMod val="50000"/>
                  </a:schemeClr>
                </a:solidFill>
                <a:effectLst>
                  <a:glow rad="50800">
                    <a:schemeClr val="bg1"/>
                  </a:glow>
                </a:effectLst>
                <a:latin typeface="ＭＳ Ｐゴシック"/>
                <a:ea typeface="ＭＳ Ｐゴシック"/>
                <a:cs typeface="ＭＳ Ｐゴシック"/>
              </a:rPr>
              <a:t>3</a:t>
            </a:r>
            <a:r>
              <a:rPr lang="ja-JP" altLang="en-US" sz="2400" dirty="0">
                <a:solidFill>
                  <a:schemeClr val="accent3">
                    <a:lumMod val="50000"/>
                  </a:schemeClr>
                </a:solidFill>
                <a:effectLst>
                  <a:glow rad="50800">
                    <a:schemeClr val="bg1"/>
                  </a:glow>
                </a:effectLst>
                <a:latin typeface="ＭＳ Ｐゴシック"/>
                <a:ea typeface="ＭＳ Ｐゴシック"/>
                <a:cs typeface="ＭＳ Ｐゴシック"/>
              </a:rPr>
              <a:t>時間先までの雨量に基づく土砂災害警戒避難判定図を確認することができます。</a:t>
            </a:r>
          </a:p>
        </p:txBody>
      </p:sp>
      <p:sp>
        <p:nvSpPr>
          <p:cNvPr id="7" name="AutoShape 45"/>
          <p:cNvSpPr>
            <a:spLocks noChangeArrowheads="1"/>
          </p:cNvSpPr>
          <p:nvPr/>
        </p:nvSpPr>
        <p:spPr bwMode="auto">
          <a:xfrm>
            <a:off x="2124075" y="1628775"/>
            <a:ext cx="1584325" cy="2519363"/>
          </a:xfrm>
          <a:prstGeom prst="roundRect">
            <a:avLst>
              <a:gd name="adj" fmla="val 10759"/>
            </a:avLst>
          </a:prstGeom>
          <a:noFill/>
          <a:ln w="34925">
            <a:solidFill>
              <a:srgbClr val="FF0000"/>
            </a:solidFill>
            <a:round/>
            <a:headEnd/>
            <a:tailEnd/>
          </a:ln>
          <a:effectLst/>
          <a:extLst/>
        </p:spPr>
        <p:txBody>
          <a:bodyPr wrap="none" anchor="ctr"/>
          <a:lstStyle/>
          <a:p>
            <a:pPr>
              <a:defRPr/>
            </a:pPr>
            <a:endParaRPr lang="ja-JP" altLang="en-US"/>
          </a:p>
        </p:txBody>
      </p:sp>
      <p:sp>
        <p:nvSpPr>
          <p:cNvPr id="9" name="左矢印吹き出し 1"/>
          <p:cNvSpPr/>
          <p:nvPr/>
        </p:nvSpPr>
        <p:spPr bwMode="auto">
          <a:xfrm>
            <a:off x="3707904" y="3140968"/>
            <a:ext cx="4968552" cy="1152128"/>
          </a:xfrm>
          <a:custGeom>
            <a:avLst/>
            <a:gdLst>
              <a:gd name="connsiteX0" fmla="*/ 0 w 5112568"/>
              <a:gd name="connsiteY0" fmla="*/ 1008112 h 2016224"/>
              <a:gd name="connsiteX1" fmla="*/ 504056 w 5112568"/>
              <a:gd name="connsiteY1" fmla="*/ 504056 h 2016224"/>
              <a:gd name="connsiteX2" fmla="*/ 504056 w 5112568"/>
              <a:gd name="connsiteY2" fmla="*/ 756084 h 2016224"/>
              <a:gd name="connsiteX3" fmla="*/ 1790575 w 5112568"/>
              <a:gd name="connsiteY3" fmla="*/ 756084 h 2016224"/>
              <a:gd name="connsiteX4" fmla="*/ 1790575 w 5112568"/>
              <a:gd name="connsiteY4" fmla="*/ 0 h 2016224"/>
              <a:gd name="connsiteX5" fmla="*/ 5112568 w 5112568"/>
              <a:gd name="connsiteY5" fmla="*/ 0 h 2016224"/>
              <a:gd name="connsiteX6" fmla="*/ 5112568 w 5112568"/>
              <a:gd name="connsiteY6" fmla="*/ 2016224 h 2016224"/>
              <a:gd name="connsiteX7" fmla="*/ 1790575 w 5112568"/>
              <a:gd name="connsiteY7" fmla="*/ 2016224 h 2016224"/>
              <a:gd name="connsiteX8" fmla="*/ 1790575 w 5112568"/>
              <a:gd name="connsiteY8" fmla="*/ 1260140 h 2016224"/>
              <a:gd name="connsiteX9" fmla="*/ 504056 w 5112568"/>
              <a:gd name="connsiteY9" fmla="*/ 1260140 h 2016224"/>
              <a:gd name="connsiteX10" fmla="*/ 504056 w 5112568"/>
              <a:gd name="connsiteY10" fmla="*/ 1512168 h 2016224"/>
              <a:gd name="connsiteX11" fmla="*/ 0 w 5112568"/>
              <a:gd name="connsiteY11" fmla="*/ 1008112 h 2016224"/>
              <a:gd name="connsiteX0" fmla="*/ 0 w 5112568"/>
              <a:gd name="connsiteY0" fmla="*/ 1008112 h 2016224"/>
              <a:gd name="connsiteX1" fmla="*/ 504056 w 5112568"/>
              <a:gd name="connsiteY1" fmla="*/ 504056 h 2016224"/>
              <a:gd name="connsiteX2" fmla="*/ 504056 w 5112568"/>
              <a:gd name="connsiteY2" fmla="*/ 756084 h 2016224"/>
              <a:gd name="connsiteX3" fmla="*/ 1784063 w 5112568"/>
              <a:gd name="connsiteY3" fmla="*/ 931930 h 2016224"/>
              <a:gd name="connsiteX4" fmla="*/ 1790575 w 5112568"/>
              <a:gd name="connsiteY4" fmla="*/ 0 h 2016224"/>
              <a:gd name="connsiteX5" fmla="*/ 5112568 w 5112568"/>
              <a:gd name="connsiteY5" fmla="*/ 0 h 2016224"/>
              <a:gd name="connsiteX6" fmla="*/ 5112568 w 5112568"/>
              <a:gd name="connsiteY6" fmla="*/ 2016224 h 2016224"/>
              <a:gd name="connsiteX7" fmla="*/ 1790575 w 5112568"/>
              <a:gd name="connsiteY7" fmla="*/ 2016224 h 2016224"/>
              <a:gd name="connsiteX8" fmla="*/ 1790575 w 5112568"/>
              <a:gd name="connsiteY8" fmla="*/ 1260140 h 2016224"/>
              <a:gd name="connsiteX9" fmla="*/ 504056 w 5112568"/>
              <a:gd name="connsiteY9" fmla="*/ 1260140 h 2016224"/>
              <a:gd name="connsiteX10" fmla="*/ 504056 w 5112568"/>
              <a:gd name="connsiteY10" fmla="*/ 1512168 h 2016224"/>
              <a:gd name="connsiteX11" fmla="*/ 0 w 5112568"/>
              <a:gd name="connsiteY11" fmla="*/ 1008112 h 2016224"/>
              <a:gd name="connsiteX0" fmla="*/ 0 w 5112568"/>
              <a:gd name="connsiteY0" fmla="*/ 1008112 h 2016224"/>
              <a:gd name="connsiteX1" fmla="*/ 504056 w 5112568"/>
              <a:gd name="connsiteY1" fmla="*/ 504056 h 2016224"/>
              <a:gd name="connsiteX2" fmla="*/ 504056 w 5112568"/>
              <a:gd name="connsiteY2" fmla="*/ 756084 h 2016224"/>
              <a:gd name="connsiteX3" fmla="*/ 1784063 w 5112568"/>
              <a:gd name="connsiteY3" fmla="*/ 931930 h 2016224"/>
              <a:gd name="connsiteX4" fmla="*/ 1790575 w 5112568"/>
              <a:gd name="connsiteY4" fmla="*/ 0 h 2016224"/>
              <a:gd name="connsiteX5" fmla="*/ 5112568 w 5112568"/>
              <a:gd name="connsiteY5" fmla="*/ 0 h 2016224"/>
              <a:gd name="connsiteX6" fmla="*/ 5112568 w 5112568"/>
              <a:gd name="connsiteY6" fmla="*/ 2016224 h 2016224"/>
              <a:gd name="connsiteX7" fmla="*/ 1790575 w 5112568"/>
              <a:gd name="connsiteY7" fmla="*/ 2016224 h 2016224"/>
              <a:gd name="connsiteX8" fmla="*/ 1790575 w 5112568"/>
              <a:gd name="connsiteY8" fmla="*/ 1175474 h 2016224"/>
              <a:gd name="connsiteX9" fmla="*/ 504056 w 5112568"/>
              <a:gd name="connsiteY9" fmla="*/ 1260140 h 2016224"/>
              <a:gd name="connsiteX10" fmla="*/ 504056 w 5112568"/>
              <a:gd name="connsiteY10" fmla="*/ 1512168 h 2016224"/>
              <a:gd name="connsiteX11" fmla="*/ 0 w 5112568"/>
              <a:gd name="connsiteY11" fmla="*/ 1008112 h 201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2568" h="2016224">
                <a:moveTo>
                  <a:pt x="0" y="1008112"/>
                </a:moveTo>
                <a:lnTo>
                  <a:pt x="504056" y="504056"/>
                </a:lnTo>
                <a:lnTo>
                  <a:pt x="504056" y="756084"/>
                </a:lnTo>
                <a:lnTo>
                  <a:pt x="1784063" y="931930"/>
                </a:lnTo>
                <a:cubicBezTo>
                  <a:pt x="1786234" y="621287"/>
                  <a:pt x="1788404" y="310643"/>
                  <a:pt x="1790575" y="0"/>
                </a:cubicBezTo>
                <a:lnTo>
                  <a:pt x="5112568" y="0"/>
                </a:lnTo>
                <a:lnTo>
                  <a:pt x="5112568" y="2016224"/>
                </a:lnTo>
                <a:lnTo>
                  <a:pt x="1790575" y="2016224"/>
                </a:lnTo>
                <a:lnTo>
                  <a:pt x="1790575" y="1175474"/>
                </a:lnTo>
                <a:lnTo>
                  <a:pt x="504056" y="1260140"/>
                </a:lnTo>
                <a:lnTo>
                  <a:pt x="504056" y="1512168"/>
                </a:lnTo>
                <a:lnTo>
                  <a:pt x="0" y="1008112"/>
                </a:lnTo>
                <a:close/>
              </a:path>
            </a:pathLst>
          </a:custGeom>
          <a:solidFill>
            <a:srgbClr val="CCFFCC"/>
          </a:solidFill>
          <a:ln w="9525">
            <a:noFill/>
            <a:round/>
            <a:headEnd/>
            <a:tailEnd type="triangle" w="med" len="med"/>
          </a:ln>
          <a:effectLst/>
          <a:scene3d>
            <a:camera prst="orthographicFront"/>
            <a:lightRig rig="threePt" dir="t"/>
          </a:scene3d>
          <a:sp3d>
            <a:bevelT w="101600" prst="riblet"/>
          </a:sp3d>
          <a:extLst/>
        </p:spPr>
        <p:txBody>
          <a:bodyPr rtlCol="0" anchor="ctr"/>
          <a:lstStyle/>
          <a:p>
            <a:pPr algn="ctr">
              <a:defRPr/>
            </a:pPr>
            <a:r>
              <a:rPr lang="ja-JP" altLang="en-US" sz="1400" dirty="0">
                <a:ea typeface="HG丸ｺﾞｼｯｸM-PRO" charset="0"/>
                <a:cs typeface="HG丸ｺﾞｼｯｸM-PRO" charset="0"/>
              </a:rPr>
              <a:t>　　　　　　　　　</a:t>
            </a:r>
            <a:r>
              <a:rPr lang="ja-JP" altLang="en-US" sz="1400" dirty="0">
                <a:effectLst>
                  <a:glow rad="50800">
                    <a:schemeClr val="bg1"/>
                  </a:glow>
                </a:effectLst>
                <a:ea typeface="HG丸ｺﾞｼｯｸM-PRO" charset="0"/>
                <a:cs typeface="HG丸ｺﾞｼｯｸM-PRO" charset="0"/>
              </a:rPr>
              <a:t>メッシュ内を彩色した領域は実況値　</a:t>
            </a:r>
            <a:endParaRPr lang="en-US" altLang="ja-JP" sz="1400" dirty="0">
              <a:effectLst>
                <a:glow rad="50800">
                  <a:schemeClr val="bg1"/>
                </a:glow>
              </a:effectLst>
              <a:ea typeface="HG丸ｺﾞｼｯｸM-PRO" charset="0"/>
              <a:cs typeface="HG丸ｺﾞｼｯｸM-PRO" charset="0"/>
            </a:endParaRPr>
          </a:p>
          <a:p>
            <a:pPr algn="ctr">
              <a:defRPr/>
            </a:pPr>
            <a:r>
              <a:rPr lang="ja-JP" altLang="en-US" sz="1400" dirty="0">
                <a:effectLst>
                  <a:glow rad="50800">
                    <a:schemeClr val="bg1"/>
                  </a:glow>
                </a:effectLst>
                <a:ea typeface="HG丸ｺﾞｼｯｸM-PRO" charset="0"/>
                <a:cs typeface="HG丸ｺﾞｼｯｸM-PRO" charset="0"/>
              </a:rPr>
              <a:t>　　　　　　　　　や予測値で土砂災害警戒避難基準に</a:t>
            </a:r>
            <a:endParaRPr lang="en-US" altLang="ja-JP" sz="1400" dirty="0">
              <a:effectLst>
                <a:glow rad="50800">
                  <a:schemeClr val="bg1"/>
                </a:glow>
              </a:effectLst>
              <a:ea typeface="HG丸ｺﾞｼｯｸM-PRO" charset="0"/>
              <a:cs typeface="HG丸ｺﾞｼｯｸM-PRO" charset="0"/>
            </a:endParaRPr>
          </a:p>
          <a:p>
            <a:pPr algn="ctr">
              <a:defRPr/>
            </a:pPr>
            <a:r>
              <a:rPr lang="ja-JP" altLang="en-US" sz="1400" dirty="0">
                <a:effectLst>
                  <a:glow rad="50800">
                    <a:schemeClr val="bg1"/>
                  </a:glow>
                </a:effectLst>
                <a:ea typeface="HG丸ｺﾞｼｯｸM-PRO" charset="0"/>
                <a:cs typeface="HG丸ｺﾞｼｯｸM-PRO" charset="0"/>
              </a:rPr>
              <a:t>　　　　　　　　　達し、大規模な土砂災害が発生する　　</a:t>
            </a:r>
            <a:endParaRPr lang="en-US" altLang="ja-JP" sz="1400" dirty="0">
              <a:effectLst>
                <a:glow rad="50800">
                  <a:schemeClr val="bg1"/>
                </a:glow>
              </a:effectLst>
              <a:ea typeface="HG丸ｺﾞｼｯｸM-PRO" charset="0"/>
              <a:cs typeface="HG丸ｺﾞｼｯｸM-PRO" charset="0"/>
            </a:endParaRPr>
          </a:p>
          <a:p>
            <a:pPr algn="ctr">
              <a:defRPr/>
            </a:pPr>
            <a:r>
              <a:rPr lang="ja-JP" altLang="en-US" sz="1400" dirty="0">
                <a:effectLst>
                  <a:glow rad="50800">
                    <a:schemeClr val="bg1"/>
                  </a:glow>
                </a:effectLst>
                <a:ea typeface="HG丸ｺﾞｼｯｸM-PRO" charset="0"/>
                <a:cs typeface="HG丸ｺﾞｼｯｸM-PRO" charset="0"/>
              </a:rPr>
              <a:t>　　おそれがあります。</a:t>
            </a:r>
          </a:p>
        </p:txBody>
      </p:sp>
      <p:sp>
        <p:nvSpPr>
          <p:cNvPr id="4" name="テキスト ボックス 6"/>
          <p:cNvSpPr txBox="1">
            <a:spLocks noChangeArrowheads="1"/>
          </p:cNvSpPr>
          <p:nvPr/>
        </p:nvSpPr>
        <p:spPr bwMode="auto">
          <a:xfrm>
            <a:off x="0" y="-3175"/>
            <a:ext cx="9144000" cy="584200"/>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algn="ctr">
              <a:spcBef>
                <a:spcPct val="50000"/>
              </a:spcBef>
              <a:buFontTx/>
              <a:buNone/>
            </a:pPr>
            <a:r>
              <a:rPr lang="ja-JP" altLang="en-US" b="1" dirty="0">
                <a:solidFill>
                  <a:schemeClr val="bg1"/>
                </a:solidFill>
                <a:latin typeface="HG丸ｺﾞｼｯｸM-PRO" pitchFamily="50" charset="-128"/>
                <a:ea typeface="HG丸ｺﾞｼｯｸM-PRO" pitchFamily="50" charset="-128"/>
              </a:rPr>
              <a:t>土砂災害の危険を知らせる情報</a:t>
            </a:r>
          </a:p>
        </p:txBody>
      </p:sp>
      <p:sp>
        <p:nvSpPr>
          <p:cNvPr id="10" name="Rectangle 5"/>
          <p:cNvSpPr>
            <a:spLocks noChangeArrowheads="1"/>
          </p:cNvSpPr>
          <p:nvPr/>
        </p:nvSpPr>
        <p:spPr bwMode="auto">
          <a:xfrm>
            <a:off x="2142158" y="3400677"/>
            <a:ext cx="204188" cy="212562"/>
          </a:xfrm>
          <a:prstGeom prst="rect">
            <a:avLst/>
          </a:prstGeom>
          <a:solidFill>
            <a:srgbClr val="800080">
              <a:alpha val="79999"/>
            </a:srgbClr>
          </a:solidFill>
          <a:ln w="25400">
            <a:solidFill>
              <a:srgbClr val="80008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ja-JP" altLang="en-US"/>
          </a:p>
        </p:txBody>
      </p:sp>
      <p:sp>
        <p:nvSpPr>
          <p:cNvPr id="11" name="Rectangle 6"/>
          <p:cNvSpPr>
            <a:spLocks noChangeArrowheads="1"/>
          </p:cNvSpPr>
          <p:nvPr/>
        </p:nvSpPr>
        <p:spPr bwMode="auto">
          <a:xfrm>
            <a:off x="2357977" y="2354650"/>
            <a:ext cx="206773" cy="212562"/>
          </a:xfrm>
          <a:prstGeom prst="rect">
            <a:avLst/>
          </a:prstGeom>
          <a:solidFill>
            <a:srgbClr val="FF0000">
              <a:alpha val="70195"/>
            </a:srgbClr>
          </a:solidFill>
          <a:ln w="25400">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ja-JP" altLang="en-US"/>
          </a:p>
        </p:txBody>
      </p:sp>
      <p:sp>
        <p:nvSpPr>
          <p:cNvPr id="12" name="Rectangle 7"/>
          <p:cNvSpPr>
            <a:spLocks noChangeArrowheads="1"/>
          </p:cNvSpPr>
          <p:nvPr/>
        </p:nvSpPr>
        <p:spPr bwMode="auto">
          <a:xfrm>
            <a:off x="2772001" y="2350455"/>
            <a:ext cx="206773" cy="211163"/>
          </a:xfrm>
          <a:prstGeom prst="rect">
            <a:avLst/>
          </a:prstGeom>
          <a:solidFill>
            <a:srgbClr val="FFFF00">
              <a:alpha val="59999"/>
            </a:srgbClr>
          </a:solidFill>
          <a:ln w="25400">
            <a:solidFill>
              <a:srgbClr val="FFFF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ja-JP" altLang="en-US"/>
          </a:p>
        </p:txBody>
      </p:sp>
      <p:sp>
        <p:nvSpPr>
          <p:cNvPr id="13" name="Rectangle 8"/>
          <p:cNvSpPr>
            <a:spLocks noChangeArrowheads="1"/>
          </p:cNvSpPr>
          <p:nvPr/>
        </p:nvSpPr>
        <p:spPr bwMode="auto">
          <a:xfrm>
            <a:off x="2550534" y="3197904"/>
            <a:ext cx="204188" cy="212562"/>
          </a:xfrm>
          <a:prstGeom prst="rect">
            <a:avLst/>
          </a:prstGeom>
          <a:solidFill>
            <a:srgbClr val="800080">
              <a:alpha val="79999"/>
            </a:srgbClr>
          </a:solidFill>
          <a:ln w="25400">
            <a:solidFill>
              <a:srgbClr val="80008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ja-JP" altLang="en-US"/>
          </a:p>
        </p:txBody>
      </p:sp>
      <p:sp>
        <p:nvSpPr>
          <p:cNvPr id="14" name="Rectangle 9"/>
          <p:cNvSpPr>
            <a:spLocks noChangeArrowheads="1"/>
          </p:cNvSpPr>
          <p:nvPr/>
        </p:nvSpPr>
        <p:spPr bwMode="auto">
          <a:xfrm>
            <a:off x="2550534" y="2981147"/>
            <a:ext cx="204188" cy="212562"/>
          </a:xfrm>
          <a:prstGeom prst="rect">
            <a:avLst/>
          </a:prstGeom>
          <a:solidFill>
            <a:srgbClr val="800080">
              <a:alpha val="79999"/>
            </a:srgbClr>
          </a:solidFill>
          <a:ln w="25400">
            <a:solidFill>
              <a:srgbClr val="80008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ja-JP" altLang="en-US"/>
          </a:p>
        </p:txBody>
      </p:sp>
      <p:sp>
        <p:nvSpPr>
          <p:cNvPr id="15" name="Rectangle 10"/>
          <p:cNvSpPr>
            <a:spLocks noChangeArrowheads="1"/>
          </p:cNvSpPr>
          <p:nvPr/>
        </p:nvSpPr>
        <p:spPr bwMode="auto">
          <a:xfrm>
            <a:off x="2357977" y="2975553"/>
            <a:ext cx="206773" cy="212562"/>
          </a:xfrm>
          <a:prstGeom prst="rect">
            <a:avLst/>
          </a:prstGeom>
          <a:solidFill>
            <a:srgbClr val="800080">
              <a:alpha val="79999"/>
            </a:srgbClr>
          </a:solidFill>
          <a:ln w="25400">
            <a:solidFill>
              <a:srgbClr val="80008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ja-JP" altLang="en-US"/>
          </a:p>
        </p:txBody>
      </p:sp>
      <p:sp>
        <p:nvSpPr>
          <p:cNvPr id="16" name="Rectangle 11"/>
          <p:cNvSpPr>
            <a:spLocks noChangeArrowheads="1"/>
          </p:cNvSpPr>
          <p:nvPr/>
        </p:nvSpPr>
        <p:spPr bwMode="auto">
          <a:xfrm>
            <a:off x="2360562" y="3189513"/>
            <a:ext cx="204188" cy="212562"/>
          </a:xfrm>
          <a:prstGeom prst="rect">
            <a:avLst/>
          </a:prstGeom>
          <a:solidFill>
            <a:srgbClr val="800080">
              <a:alpha val="79999"/>
            </a:srgbClr>
          </a:solidFill>
          <a:ln w="25400">
            <a:solidFill>
              <a:srgbClr val="80008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ja-JP" altLang="en-US"/>
          </a:p>
        </p:txBody>
      </p:sp>
      <p:sp>
        <p:nvSpPr>
          <p:cNvPr id="17" name="Rectangle 12"/>
          <p:cNvSpPr>
            <a:spLocks noChangeArrowheads="1"/>
          </p:cNvSpPr>
          <p:nvPr/>
        </p:nvSpPr>
        <p:spPr bwMode="auto">
          <a:xfrm>
            <a:off x="2146035" y="3182521"/>
            <a:ext cx="204188" cy="212562"/>
          </a:xfrm>
          <a:prstGeom prst="rect">
            <a:avLst/>
          </a:prstGeom>
          <a:solidFill>
            <a:srgbClr val="800080">
              <a:alpha val="79999"/>
            </a:srgbClr>
          </a:solidFill>
          <a:ln w="25400">
            <a:solidFill>
              <a:srgbClr val="80008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ja-JP" altLang="en-US"/>
          </a:p>
        </p:txBody>
      </p:sp>
      <p:sp>
        <p:nvSpPr>
          <p:cNvPr id="18" name="Rectangle 13"/>
          <p:cNvSpPr>
            <a:spLocks noChangeArrowheads="1"/>
          </p:cNvSpPr>
          <p:nvPr/>
        </p:nvSpPr>
        <p:spPr bwMode="auto">
          <a:xfrm>
            <a:off x="2345054" y="3406270"/>
            <a:ext cx="206773" cy="212562"/>
          </a:xfrm>
          <a:prstGeom prst="rect">
            <a:avLst/>
          </a:prstGeom>
          <a:solidFill>
            <a:srgbClr val="800080">
              <a:alpha val="79999"/>
            </a:srgbClr>
          </a:solidFill>
          <a:ln w="25400">
            <a:solidFill>
              <a:srgbClr val="80008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ja-JP" altLang="en-US"/>
          </a:p>
        </p:txBody>
      </p:sp>
      <p:sp>
        <p:nvSpPr>
          <p:cNvPr id="19" name="Rectangle 14"/>
          <p:cNvSpPr>
            <a:spLocks noChangeArrowheads="1"/>
          </p:cNvSpPr>
          <p:nvPr/>
        </p:nvSpPr>
        <p:spPr bwMode="auto">
          <a:xfrm>
            <a:off x="2351515" y="2561618"/>
            <a:ext cx="206773" cy="212562"/>
          </a:xfrm>
          <a:prstGeom prst="rect">
            <a:avLst/>
          </a:prstGeom>
          <a:solidFill>
            <a:srgbClr val="FF0000">
              <a:alpha val="70195"/>
            </a:srgbClr>
          </a:solidFill>
          <a:ln w="25400">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ja-JP" altLang="en-US"/>
          </a:p>
        </p:txBody>
      </p:sp>
      <p:sp>
        <p:nvSpPr>
          <p:cNvPr id="20" name="Rectangle 15"/>
          <p:cNvSpPr>
            <a:spLocks noChangeArrowheads="1"/>
          </p:cNvSpPr>
          <p:nvPr/>
        </p:nvSpPr>
        <p:spPr bwMode="auto">
          <a:xfrm>
            <a:off x="2555703" y="2757398"/>
            <a:ext cx="204188" cy="212562"/>
          </a:xfrm>
          <a:prstGeom prst="rect">
            <a:avLst/>
          </a:prstGeom>
          <a:solidFill>
            <a:srgbClr val="FF0000">
              <a:alpha val="70195"/>
            </a:srgbClr>
          </a:solidFill>
          <a:ln w="25400">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ja-JP" altLang="en-US"/>
          </a:p>
        </p:txBody>
      </p:sp>
      <p:sp>
        <p:nvSpPr>
          <p:cNvPr id="21" name="Rectangle 16"/>
          <p:cNvSpPr>
            <a:spLocks noChangeArrowheads="1"/>
          </p:cNvSpPr>
          <p:nvPr/>
        </p:nvSpPr>
        <p:spPr bwMode="auto">
          <a:xfrm>
            <a:off x="2774586" y="2981147"/>
            <a:ext cx="204188" cy="212562"/>
          </a:xfrm>
          <a:prstGeom prst="rect">
            <a:avLst/>
          </a:prstGeom>
          <a:solidFill>
            <a:srgbClr val="FF0000">
              <a:alpha val="70195"/>
            </a:srgbClr>
          </a:solidFill>
          <a:ln w="25400">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ja-JP" altLang="en-US"/>
          </a:p>
        </p:txBody>
      </p:sp>
      <p:sp>
        <p:nvSpPr>
          <p:cNvPr id="22" name="Rectangle 17"/>
          <p:cNvSpPr>
            <a:spLocks noChangeArrowheads="1"/>
          </p:cNvSpPr>
          <p:nvPr/>
        </p:nvSpPr>
        <p:spPr bwMode="auto">
          <a:xfrm>
            <a:off x="2566042" y="2561618"/>
            <a:ext cx="204188" cy="212562"/>
          </a:xfrm>
          <a:prstGeom prst="rect">
            <a:avLst/>
          </a:prstGeom>
          <a:solidFill>
            <a:srgbClr val="FF0000">
              <a:alpha val="70195"/>
            </a:srgbClr>
          </a:solidFill>
          <a:ln w="25400">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ja-JP" altLang="en-US"/>
          </a:p>
        </p:txBody>
      </p:sp>
      <p:sp>
        <p:nvSpPr>
          <p:cNvPr id="23" name="Rectangle 18"/>
          <p:cNvSpPr>
            <a:spLocks noChangeArrowheads="1"/>
          </p:cNvSpPr>
          <p:nvPr/>
        </p:nvSpPr>
        <p:spPr bwMode="auto">
          <a:xfrm>
            <a:off x="2777170" y="3188115"/>
            <a:ext cx="204188" cy="212562"/>
          </a:xfrm>
          <a:prstGeom prst="rect">
            <a:avLst/>
          </a:prstGeom>
          <a:solidFill>
            <a:srgbClr val="FF0000">
              <a:alpha val="70195"/>
            </a:srgbClr>
          </a:solidFill>
          <a:ln w="25400">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ja-JP" altLang="en-US"/>
          </a:p>
        </p:txBody>
      </p:sp>
      <p:sp>
        <p:nvSpPr>
          <p:cNvPr id="24" name="Rectangle 19"/>
          <p:cNvSpPr>
            <a:spLocks noChangeArrowheads="1"/>
          </p:cNvSpPr>
          <p:nvPr/>
        </p:nvSpPr>
        <p:spPr bwMode="auto">
          <a:xfrm>
            <a:off x="2555703" y="3406270"/>
            <a:ext cx="204188" cy="212562"/>
          </a:xfrm>
          <a:prstGeom prst="rect">
            <a:avLst/>
          </a:prstGeom>
          <a:solidFill>
            <a:srgbClr val="FF0000">
              <a:alpha val="70195"/>
            </a:srgbClr>
          </a:solidFill>
          <a:ln w="25400">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ja-JP" altLang="en-US"/>
          </a:p>
        </p:txBody>
      </p:sp>
      <p:sp>
        <p:nvSpPr>
          <p:cNvPr id="25" name="Rectangle 20"/>
          <p:cNvSpPr>
            <a:spLocks noChangeArrowheads="1"/>
          </p:cNvSpPr>
          <p:nvPr/>
        </p:nvSpPr>
        <p:spPr bwMode="auto">
          <a:xfrm>
            <a:off x="2555703" y="3609043"/>
            <a:ext cx="204188" cy="212562"/>
          </a:xfrm>
          <a:prstGeom prst="rect">
            <a:avLst/>
          </a:prstGeom>
          <a:solidFill>
            <a:srgbClr val="FF0000">
              <a:alpha val="70195"/>
            </a:srgbClr>
          </a:solidFill>
          <a:ln w="25400">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ja-JP" altLang="en-US"/>
          </a:p>
        </p:txBody>
      </p:sp>
      <p:sp>
        <p:nvSpPr>
          <p:cNvPr id="26" name="Rectangle 21"/>
          <p:cNvSpPr>
            <a:spLocks noChangeArrowheads="1"/>
          </p:cNvSpPr>
          <p:nvPr/>
        </p:nvSpPr>
        <p:spPr bwMode="auto">
          <a:xfrm>
            <a:off x="3000408" y="2572805"/>
            <a:ext cx="204188" cy="212562"/>
          </a:xfrm>
          <a:prstGeom prst="rect">
            <a:avLst/>
          </a:prstGeom>
          <a:solidFill>
            <a:srgbClr val="FFFF00">
              <a:alpha val="59999"/>
            </a:srgbClr>
          </a:solidFill>
          <a:ln w="25400">
            <a:solidFill>
              <a:srgbClr val="FFFF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ja-JP" altLang="en-US"/>
          </a:p>
        </p:txBody>
      </p:sp>
      <p:sp>
        <p:nvSpPr>
          <p:cNvPr id="27" name="Rectangle 22"/>
          <p:cNvSpPr>
            <a:spLocks noChangeArrowheads="1"/>
          </p:cNvSpPr>
          <p:nvPr/>
        </p:nvSpPr>
        <p:spPr bwMode="auto">
          <a:xfrm>
            <a:off x="2781526" y="2136495"/>
            <a:ext cx="206773" cy="212562"/>
          </a:xfrm>
          <a:prstGeom prst="rect">
            <a:avLst/>
          </a:prstGeom>
          <a:solidFill>
            <a:srgbClr val="FFFF00">
              <a:alpha val="59999"/>
            </a:srgbClr>
          </a:solidFill>
          <a:ln w="25400">
            <a:solidFill>
              <a:srgbClr val="FFFF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ja-JP" altLang="en-US"/>
          </a:p>
        </p:txBody>
      </p:sp>
      <p:sp>
        <p:nvSpPr>
          <p:cNvPr id="28" name="Rectangle 23"/>
          <p:cNvSpPr>
            <a:spLocks noChangeArrowheads="1"/>
          </p:cNvSpPr>
          <p:nvPr/>
        </p:nvSpPr>
        <p:spPr bwMode="auto">
          <a:xfrm>
            <a:off x="2560873" y="2137893"/>
            <a:ext cx="206773" cy="212562"/>
          </a:xfrm>
          <a:prstGeom prst="rect">
            <a:avLst/>
          </a:prstGeom>
          <a:solidFill>
            <a:srgbClr val="FFFF00">
              <a:alpha val="59999"/>
            </a:srgbClr>
          </a:solidFill>
          <a:ln w="25400">
            <a:solidFill>
              <a:srgbClr val="FFFF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ja-JP" altLang="en-US"/>
          </a:p>
        </p:txBody>
      </p:sp>
      <p:sp>
        <p:nvSpPr>
          <p:cNvPr id="29" name="Rectangle 24"/>
          <p:cNvSpPr>
            <a:spLocks noChangeArrowheads="1"/>
          </p:cNvSpPr>
          <p:nvPr/>
        </p:nvSpPr>
        <p:spPr bwMode="auto">
          <a:xfrm>
            <a:off x="2998303" y="2136495"/>
            <a:ext cx="204188" cy="212562"/>
          </a:xfrm>
          <a:prstGeom prst="rect">
            <a:avLst/>
          </a:prstGeom>
          <a:solidFill>
            <a:srgbClr val="FFFF00">
              <a:alpha val="59999"/>
            </a:srgbClr>
          </a:solidFill>
          <a:ln w="25400">
            <a:solidFill>
              <a:srgbClr val="FFFF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ja-JP" altLang="en-US"/>
          </a:p>
        </p:txBody>
      </p:sp>
      <p:sp>
        <p:nvSpPr>
          <p:cNvPr id="30" name="Rectangle 25"/>
          <p:cNvSpPr>
            <a:spLocks noChangeArrowheads="1"/>
          </p:cNvSpPr>
          <p:nvPr/>
        </p:nvSpPr>
        <p:spPr bwMode="auto">
          <a:xfrm>
            <a:off x="2560873" y="1923933"/>
            <a:ext cx="206773" cy="212562"/>
          </a:xfrm>
          <a:prstGeom prst="rect">
            <a:avLst/>
          </a:prstGeom>
          <a:solidFill>
            <a:srgbClr val="FFFF00">
              <a:alpha val="59999"/>
            </a:srgbClr>
          </a:solidFill>
          <a:ln w="25400">
            <a:solidFill>
              <a:srgbClr val="FFFF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ja-JP" altLang="en-US"/>
          </a:p>
        </p:txBody>
      </p:sp>
      <p:sp>
        <p:nvSpPr>
          <p:cNvPr id="31" name="Rectangle 26"/>
          <p:cNvSpPr>
            <a:spLocks noChangeArrowheads="1"/>
          </p:cNvSpPr>
          <p:nvPr/>
        </p:nvSpPr>
        <p:spPr bwMode="auto">
          <a:xfrm>
            <a:off x="3446406" y="2981147"/>
            <a:ext cx="204188" cy="212562"/>
          </a:xfrm>
          <a:prstGeom prst="rect">
            <a:avLst/>
          </a:prstGeom>
          <a:solidFill>
            <a:srgbClr val="FFFF00">
              <a:alpha val="59999"/>
            </a:srgbClr>
          </a:solidFill>
          <a:ln w="25400">
            <a:solidFill>
              <a:srgbClr val="FFFF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ja-JP" altLang="en-US"/>
          </a:p>
        </p:txBody>
      </p:sp>
      <p:sp>
        <p:nvSpPr>
          <p:cNvPr id="32" name="Rectangle 27"/>
          <p:cNvSpPr>
            <a:spLocks noChangeArrowheads="1"/>
          </p:cNvSpPr>
          <p:nvPr/>
        </p:nvSpPr>
        <p:spPr bwMode="auto">
          <a:xfrm>
            <a:off x="3226231" y="3202099"/>
            <a:ext cx="206773" cy="212562"/>
          </a:xfrm>
          <a:prstGeom prst="rect">
            <a:avLst/>
          </a:prstGeom>
          <a:solidFill>
            <a:srgbClr val="FFFF00">
              <a:alpha val="59999"/>
            </a:srgbClr>
          </a:solidFill>
          <a:ln w="25400">
            <a:solidFill>
              <a:srgbClr val="FFFF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ja-JP" altLang="en-US"/>
          </a:p>
        </p:txBody>
      </p:sp>
      <p:sp>
        <p:nvSpPr>
          <p:cNvPr id="33" name="Rectangle 28"/>
          <p:cNvSpPr>
            <a:spLocks noChangeArrowheads="1"/>
          </p:cNvSpPr>
          <p:nvPr/>
        </p:nvSpPr>
        <p:spPr bwMode="auto">
          <a:xfrm>
            <a:off x="3454639" y="3195107"/>
            <a:ext cx="206773" cy="212562"/>
          </a:xfrm>
          <a:prstGeom prst="rect">
            <a:avLst/>
          </a:prstGeom>
          <a:solidFill>
            <a:srgbClr val="FFFF00">
              <a:alpha val="59999"/>
            </a:srgbClr>
          </a:solidFill>
          <a:ln w="25400">
            <a:solidFill>
              <a:srgbClr val="FFFF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ja-JP" altLang="en-US"/>
          </a:p>
        </p:txBody>
      </p:sp>
      <p:sp>
        <p:nvSpPr>
          <p:cNvPr id="34" name="Rectangle 29"/>
          <p:cNvSpPr>
            <a:spLocks noChangeArrowheads="1"/>
          </p:cNvSpPr>
          <p:nvPr/>
        </p:nvSpPr>
        <p:spPr bwMode="auto">
          <a:xfrm>
            <a:off x="2782818" y="3406270"/>
            <a:ext cx="204188" cy="212562"/>
          </a:xfrm>
          <a:prstGeom prst="rect">
            <a:avLst/>
          </a:prstGeom>
          <a:solidFill>
            <a:srgbClr val="FFFF00">
              <a:alpha val="59999"/>
            </a:srgbClr>
          </a:solidFill>
          <a:ln w="25400">
            <a:solidFill>
              <a:srgbClr val="FFFF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ja-JP" altLang="en-US"/>
          </a:p>
        </p:txBody>
      </p:sp>
      <p:sp>
        <p:nvSpPr>
          <p:cNvPr id="35" name="Rectangle 30"/>
          <p:cNvSpPr>
            <a:spLocks noChangeArrowheads="1"/>
          </p:cNvSpPr>
          <p:nvPr/>
        </p:nvSpPr>
        <p:spPr bwMode="auto">
          <a:xfrm>
            <a:off x="3009933" y="2767187"/>
            <a:ext cx="204188" cy="212562"/>
          </a:xfrm>
          <a:prstGeom prst="rect">
            <a:avLst/>
          </a:prstGeom>
          <a:solidFill>
            <a:srgbClr val="FFFF00">
              <a:alpha val="59999"/>
            </a:srgbClr>
          </a:solidFill>
          <a:ln w="25400">
            <a:solidFill>
              <a:srgbClr val="FFFF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ja-JP" altLang="en-US"/>
          </a:p>
        </p:txBody>
      </p:sp>
      <p:sp>
        <p:nvSpPr>
          <p:cNvPr id="36" name="Rectangle 31"/>
          <p:cNvSpPr>
            <a:spLocks noChangeArrowheads="1"/>
          </p:cNvSpPr>
          <p:nvPr/>
        </p:nvSpPr>
        <p:spPr bwMode="auto">
          <a:xfrm>
            <a:off x="3007349" y="3202099"/>
            <a:ext cx="204188" cy="212562"/>
          </a:xfrm>
          <a:prstGeom prst="rect">
            <a:avLst/>
          </a:prstGeom>
          <a:solidFill>
            <a:srgbClr val="FFFF00">
              <a:alpha val="59999"/>
            </a:srgbClr>
          </a:solidFill>
          <a:ln w="25400">
            <a:solidFill>
              <a:srgbClr val="FFFF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ja-JP" altLang="en-US"/>
          </a:p>
        </p:txBody>
      </p:sp>
      <p:sp>
        <p:nvSpPr>
          <p:cNvPr id="37" name="Rectangle 32"/>
          <p:cNvSpPr>
            <a:spLocks noChangeArrowheads="1"/>
          </p:cNvSpPr>
          <p:nvPr/>
        </p:nvSpPr>
        <p:spPr bwMode="auto">
          <a:xfrm>
            <a:off x="3447698" y="2768586"/>
            <a:ext cx="204188" cy="212562"/>
          </a:xfrm>
          <a:prstGeom prst="rect">
            <a:avLst/>
          </a:prstGeom>
          <a:solidFill>
            <a:srgbClr val="FFFF00">
              <a:alpha val="59999"/>
            </a:srgbClr>
          </a:solidFill>
          <a:ln w="25400">
            <a:solidFill>
              <a:srgbClr val="FFFF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ja-JP" altLang="en-US"/>
          </a:p>
        </p:txBody>
      </p:sp>
      <p:sp>
        <p:nvSpPr>
          <p:cNvPr id="38" name="Rectangle 33"/>
          <p:cNvSpPr>
            <a:spLocks noChangeArrowheads="1"/>
          </p:cNvSpPr>
          <p:nvPr/>
        </p:nvSpPr>
        <p:spPr bwMode="auto">
          <a:xfrm>
            <a:off x="3228816" y="2768586"/>
            <a:ext cx="204188" cy="212562"/>
          </a:xfrm>
          <a:prstGeom prst="rect">
            <a:avLst/>
          </a:prstGeom>
          <a:solidFill>
            <a:srgbClr val="FFFF00">
              <a:alpha val="59999"/>
            </a:srgbClr>
          </a:solidFill>
          <a:ln w="25400">
            <a:solidFill>
              <a:srgbClr val="FFFF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ja-JP" altLang="en-US"/>
          </a:p>
        </p:txBody>
      </p:sp>
      <p:sp>
        <p:nvSpPr>
          <p:cNvPr id="39" name="Rectangle 34"/>
          <p:cNvSpPr>
            <a:spLocks noChangeArrowheads="1"/>
          </p:cNvSpPr>
          <p:nvPr/>
        </p:nvSpPr>
        <p:spPr bwMode="auto">
          <a:xfrm>
            <a:off x="3001701" y="2354650"/>
            <a:ext cx="204188" cy="212562"/>
          </a:xfrm>
          <a:prstGeom prst="rect">
            <a:avLst/>
          </a:prstGeom>
          <a:solidFill>
            <a:srgbClr val="FFFF00">
              <a:alpha val="59999"/>
            </a:srgbClr>
          </a:solidFill>
          <a:ln w="25400">
            <a:solidFill>
              <a:srgbClr val="FFFF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ja-JP" altLang="en-US"/>
          </a:p>
        </p:txBody>
      </p:sp>
      <p:sp>
        <p:nvSpPr>
          <p:cNvPr id="40" name="Rectangle 35"/>
          <p:cNvSpPr>
            <a:spLocks noChangeArrowheads="1"/>
          </p:cNvSpPr>
          <p:nvPr/>
        </p:nvSpPr>
        <p:spPr bwMode="auto">
          <a:xfrm>
            <a:off x="2781526" y="3609043"/>
            <a:ext cx="206773" cy="211163"/>
          </a:xfrm>
          <a:prstGeom prst="rect">
            <a:avLst/>
          </a:prstGeom>
          <a:solidFill>
            <a:srgbClr val="FFFF00">
              <a:alpha val="59999"/>
            </a:srgbClr>
          </a:solidFill>
          <a:ln w="25400">
            <a:solidFill>
              <a:srgbClr val="FFFF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ja-JP" altLang="en-US"/>
          </a:p>
        </p:txBody>
      </p:sp>
      <p:sp>
        <p:nvSpPr>
          <p:cNvPr id="41" name="Rectangle 36"/>
          <p:cNvSpPr>
            <a:spLocks noChangeArrowheads="1"/>
          </p:cNvSpPr>
          <p:nvPr/>
        </p:nvSpPr>
        <p:spPr bwMode="auto">
          <a:xfrm>
            <a:off x="3009933" y="3613238"/>
            <a:ext cx="204188" cy="212562"/>
          </a:xfrm>
          <a:prstGeom prst="rect">
            <a:avLst/>
          </a:prstGeom>
          <a:solidFill>
            <a:srgbClr val="FFFF00">
              <a:alpha val="59999"/>
            </a:srgbClr>
          </a:solidFill>
          <a:ln w="25400">
            <a:solidFill>
              <a:srgbClr val="FFFF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ja-JP" altLang="en-US"/>
          </a:p>
        </p:txBody>
      </p:sp>
      <p:sp>
        <p:nvSpPr>
          <p:cNvPr id="42" name="Rectangle 39"/>
          <p:cNvSpPr>
            <a:spLocks noChangeArrowheads="1"/>
          </p:cNvSpPr>
          <p:nvPr/>
        </p:nvSpPr>
        <p:spPr bwMode="auto">
          <a:xfrm>
            <a:off x="3009933" y="3406270"/>
            <a:ext cx="204188" cy="212562"/>
          </a:xfrm>
          <a:prstGeom prst="rect">
            <a:avLst/>
          </a:prstGeom>
          <a:solidFill>
            <a:srgbClr val="FFFF00">
              <a:alpha val="59999"/>
            </a:srgbClr>
          </a:solidFill>
          <a:ln w="25400">
            <a:solidFill>
              <a:srgbClr val="FFFF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ja-JP" altLang="en-US"/>
          </a:p>
        </p:txBody>
      </p:sp>
      <p:sp>
        <p:nvSpPr>
          <p:cNvPr id="43" name="Rectangle 40"/>
          <p:cNvSpPr>
            <a:spLocks noChangeArrowheads="1"/>
          </p:cNvSpPr>
          <p:nvPr/>
        </p:nvSpPr>
        <p:spPr bwMode="auto">
          <a:xfrm>
            <a:off x="2997824" y="2982546"/>
            <a:ext cx="204188" cy="212562"/>
          </a:xfrm>
          <a:prstGeom prst="rect">
            <a:avLst/>
          </a:prstGeom>
          <a:solidFill>
            <a:srgbClr val="FF0000">
              <a:alpha val="70195"/>
            </a:srgbClr>
          </a:solidFill>
          <a:ln w="25400">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ja-JP" altLang="en-US"/>
          </a:p>
        </p:txBody>
      </p:sp>
      <p:sp>
        <p:nvSpPr>
          <p:cNvPr id="44" name="Rectangle 41"/>
          <p:cNvSpPr>
            <a:spLocks noChangeArrowheads="1"/>
          </p:cNvSpPr>
          <p:nvPr/>
        </p:nvSpPr>
        <p:spPr bwMode="auto">
          <a:xfrm>
            <a:off x="3227524" y="2982546"/>
            <a:ext cx="206773" cy="212562"/>
          </a:xfrm>
          <a:prstGeom prst="rect">
            <a:avLst/>
          </a:prstGeom>
          <a:solidFill>
            <a:srgbClr val="FF0000">
              <a:alpha val="70195"/>
            </a:srgbClr>
          </a:solidFill>
          <a:ln w="25400">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ja-JP" altLang="en-US"/>
          </a:p>
        </p:txBody>
      </p:sp>
      <p:sp>
        <p:nvSpPr>
          <p:cNvPr id="45" name="Rectangle 42"/>
          <p:cNvSpPr>
            <a:spLocks noChangeArrowheads="1"/>
          </p:cNvSpPr>
          <p:nvPr/>
        </p:nvSpPr>
        <p:spPr bwMode="auto">
          <a:xfrm>
            <a:off x="2773293" y="2775578"/>
            <a:ext cx="204188" cy="212562"/>
          </a:xfrm>
          <a:prstGeom prst="rect">
            <a:avLst/>
          </a:prstGeom>
          <a:solidFill>
            <a:srgbClr val="FF0000">
              <a:alpha val="70195"/>
            </a:srgbClr>
          </a:solidFill>
          <a:ln w="25400">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ja-JP" altLang="en-US"/>
          </a:p>
        </p:txBody>
      </p:sp>
      <p:sp>
        <p:nvSpPr>
          <p:cNvPr id="46" name="Rectangle 43"/>
          <p:cNvSpPr>
            <a:spLocks noChangeArrowheads="1"/>
          </p:cNvSpPr>
          <p:nvPr/>
        </p:nvSpPr>
        <p:spPr bwMode="auto">
          <a:xfrm>
            <a:off x="2773293" y="2567211"/>
            <a:ext cx="204188" cy="212562"/>
          </a:xfrm>
          <a:prstGeom prst="rect">
            <a:avLst/>
          </a:prstGeom>
          <a:solidFill>
            <a:srgbClr val="FF0000">
              <a:alpha val="70195"/>
            </a:srgbClr>
          </a:solidFill>
          <a:ln w="25400">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ja-JP" altLang="en-US"/>
          </a:p>
        </p:txBody>
      </p:sp>
      <p:sp>
        <p:nvSpPr>
          <p:cNvPr id="47" name="Rectangle 44"/>
          <p:cNvSpPr>
            <a:spLocks noChangeArrowheads="1"/>
          </p:cNvSpPr>
          <p:nvPr/>
        </p:nvSpPr>
        <p:spPr bwMode="auto">
          <a:xfrm>
            <a:off x="2566042" y="2354650"/>
            <a:ext cx="204188" cy="212562"/>
          </a:xfrm>
          <a:prstGeom prst="rect">
            <a:avLst/>
          </a:prstGeom>
          <a:solidFill>
            <a:srgbClr val="FF0000">
              <a:alpha val="70195"/>
            </a:srgbClr>
          </a:solidFill>
          <a:ln w="25400">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ja-JP" altLang="en-US"/>
          </a:p>
        </p:txBody>
      </p:sp>
      <p:sp>
        <p:nvSpPr>
          <p:cNvPr id="8" name="AutoShape 47"/>
          <p:cNvSpPr>
            <a:spLocks noChangeArrowheads="1"/>
          </p:cNvSpPr>
          <p:nvPr/>
        </p:nvSpPr>
        <p:spPr bwMode="auto">
          <a:xfrm>
            <a:off x="3454400" y="1124173"/>
            <a:ext cx="5545829" cy="1009204"/>
          </a:xfrm>
          <a:prstGeom prst="wedgeRectCallout">
            <a:avLst>
              <a:gd name="adj1" fmla="val -56145"/>
              <a:gd name="adj2" fmla="val 167177"/>
            </a:avLst>
          </a:prstGeom>
          <a:solidFill>
            <a:schemeClr val="accent6">
              <a:lumMod val="20000"/>
              <a:lumOff val="80000"/>
            </a:schemeClr>
          </a:solidFill>
          <a:ln w="9525">
            <a:noFill/>
            <a:miter lim="800000"/>
            <a:headEnd/>
            <a:tailEnd/>
          </a:ln>
          <a:effectLst/>
          <a:scene3d>
            <a:camera prst="orthographicFront"/>
            <a:lightRig rig="threePt" dir="t"/>
          </a:scene3d>
          <a:sp3d>
            <a:bevelT w="50800" h="50800"/>
          </a:sp3d>
        </p:spPr>
        <p:txBody>
          <a:bodyPr anchor="ctr" anchorCtr="0"/>
          <a:lstStyle/>
          <a:p>
            <a:pPr algn="l">
              <a:defRPr/>
            </a:pPr>
            <a:r>
              <a:rPr lang="en-US" altLang="ja-JP" sz="1600" dirty="0">
                <a:solidFill>
                  <a:srgbClr val="6600CC"/>
                </a:solidFill>
                <a:effectLst>
                  <a:glow rad="50800">
                    <a:schemeClr val="bg1"/>
                  </a:glow>
                </a:effectLst>
                <a:latin typeface="HG丸ｺﾞｼｯｸM-PRO" charset="0"/>
                <a:ea typeface="HG丸ｺﾞｼｯｸM-PRO" charset="0"/>
                <a:cs typeface="HG丸ｺﾞｼｯｸM-PRO" charset="0"/>
              </a:rPr>
              <a:t>■</a:t>
            </a:r>
            <a:r>
              <a:rPr lang="ja-JP" altLang="en-US" sz="1600" dirty="0">
                <a:effectLst>
                  <a:glow rad="50800">
                    <a:schemeClr val="bg1"/>
                  </a:glow>
                </a:effectLst>
                <a:latin typeface="HG丸ｺﾞｼｯｸM-PRO" charset="0"/>
                <a:ea typeface="HG丸ｺﾞｼｯｸM-PRO" charset="0"/>
                <a:cs typeface="HG丸ｺﾞｼｯｸM-PRO" charset="0"/>
              </a:rPr>
              <a:t>：現在</a:t>
            </a:r>
            <a:r>
              <a:rPr lang="ja-JP" altLang="en-US" sz="1000" dirty="0">
                <a:effectLst>
                  <a:glow rad="50800">
                    <a:schemeClr val="bg1"/>
                  </a:glow>
                </a:effectLst>
                <a:latin typeface="HG丸ｺﾞｼｯｸM-PRO" charset="0"/>
                <a:ea typeface="HG丸ｺﾞｼｯｸM-PRO" charset="0"/>
                <a:cs typeface="HG丸ｺﾞｼｯｸM-PRO" charset="0"/>
              </a:rPr>
              <a:t>、</a:t>
            </a:r>
            <a:r>
              <a:rPr lang="ja-JP" altLang="en-US" sz="1600" dirty="0">
                <a:effectLst>
                  <a:glow rad="50800">
                    <a:schemeClr val="bg1"/>
                  </a:glow>
                </a:effectLst>
                <a:latin typeface="HG丸ｺﾞｼｯｸM-PRO" charset="0"/>
                <a:ea typeface="HG丸ｺﾞｼｯｸM-PRO" charset="0"/>
                <a:cs typeface="HG丸ｺﾞｼｯｸM-PRO" charset="0"/>
              </a:rPr>
              <a:t>土砂災害警戒避難基準に達しており</a:t>
            </a:r>
            <a:r>
              <a:rPr lang="ja-JP" altLang="en-US" sz="1000" dirty="0">
                <a:effectLst>
                  <a:glow rad="50800">
                    <a:schemeClr val="bg1"/>
                  </a:glow>
                </a:effectLst>
                <a:latin typeface="HG丸ｺﾞｼｯｸM-PRO" charset="0"/>
                <a:ea typeface="HG丸ｺﾞｼｯｸM-PRO" charset="0"/>
                <a:cs typeface="HG丸ｺﾞｼｯｸM-PRO" charset="0"/>
              </a:rPr>
              <a:t>、</a:t>
            </a:r>
            <a:r>
              <a:rPr lang="ja-JP" altLang="en-US" sz="1600" dirty="0">
                <a:effectLst>
                  <a:glow rad="50800">
                    <a:schemeClr val="bg1"/>
                  </a:glow>
                </a:effectLst>
                <a:latin typeface="HG丸ｺﾞｼｯｸM-PRO" charset="0"/>
                <a:ea typeface="HG丸ｺﾞｼｯｸM-PRO" charset="0"/>
                <a:cs typeface="HG丸ｺﾞｼｯｸM-PRO" charset="0"/>
              </a:rPr>
              <a:t>危険な状態</a:t>
            </a:r>
          </a:p>
          <a:p>
            <a:pPr algn="l">
              <a:defRPr/>
            </a:pPr>
            <a:r>
              <a:rPr lang="ja-JP" altLang="en-US" sz="1600" dirty="0">
                <a:solidFill>
                  <a:srgbClr val="FF0000"/>
                </a:solidFill>
                <a:effectLst>
                  <a:glow rad="50800">
                    <a:schemeClr val="bg1"/>
                  </a:glow>
                </a:effectLst>
                <a:latin typeface="HG丸ｺﾞｼｯｸM-PRO" charset="0"/>
                <a:ea typeface="HG丸ｺﾞｼｯｸM-PRO" charset="0"/>
                <a:cs typeface="HG丸ｺﾞｼｯｸM-PRO" charset="0"/>
              </a:rPr>
              <a:t>■</a:t>
            </a:r>
            <a:r>
              <a:rPr lang="ja-JP" altLang="en-US" sz="1600" dirty="0">
                <a:effectLst>
                  <a:glow rad="50800">
                    <a:schemeClr val="bg1"/>
                  </a:glow>
                </a:effectLst>
                <a:latin typeface="HG丸ｺﾞｼｯｸM-PRO" charset="0"/>
                <a:ea typeface="HG丸ｺﾞｼｯｸM-PRO" charset="0"/>
                <a:cs typeface="HG丸ｺﾞｼｯｸM-PRO" charset="0"/>
              </a:rPr>
              <a:t>：</a:t>
            </a:r>
            <a:r>
              <a:rPr lang="en-US" altLang="ja-JP" sz="1600" dirty="0">
                <a:effectLst>
                  <a:glow rad="50800">
                    <a:schemeClr val="bg1"/>
                  </a:glow>
                </a:effectLst>
                <a:latin typeface="HG丸ｺﾞｼｯｸM-PRO" charset="0"/>
                <a:ea typeface="HG丸ｺﾞｼｯｸM-PRO" charset="0"/>
                <a:cs typeface="HG丸ｺﾞｼｯｸM-PRO" charset="0"/>
              </a:rPr>
              <a:t>1</a:t>
            </a:r>
            <a:r>
              <a:rPr lang="ja-JP" altLang="en-US" sz="1600" dirty="0">
                <a:effectLst>
                  <a:glow rad="50800">
                    <a:schemeClr val="bg1"/>
                  </a:glow>
                </a:effectLst>
                <a:latin typeface="HG丸ｺﾞｼｯｸM-PRO" charset="0"/>
                <a:ea typeface="HG丸ｺﾞｼｯｸM-PRO" charset="0"/>
                <a:cs typeface="HG丸ｺﾞｼｯｸM-PRO" charset="0"/>
              </a:rPr>
              <a:t>時間後に土砂災害警戒避難基準に達する予想</a:t>
            </a:r>
          </a:p>
          <a:p>
            <a:pPr algn="l">
              <a:defRPr/>
            </a:pPr>
            <a:r>
              <a:rPr lang="ja-JP" altLang="en-US" sz="1600" dirty="0">
                <a:solidFill>
                  <a:srgbClr val="FFFF00"/>
                </a:solidFill>
                <a:effectLst>
                  <a:glow rad="50800">
                    <a:schemeClr val="bg1"/>
                  </a:glow>
                </a:effectLst>
                <a:latin typeface="HG丸ｺﾞｼｯｸM-PRO" charset="0"/>
                <a:ea typeface="HG丸ｺﾞｼｯｸM-PRO" charset="0"/>
                <a:cs typeface="HG丸ｺﾞｼｯｸM-PRO" charset="0"/>
              </a:rPr>
              <a:t>■</a:t>
            </a:r>
            <a:r>
              <a:rPr lang="ja-JP" altLang="en-US" sz="1600" dirty="0">
                <a:effectLst>
                  <a:glow rad="50800">
                    <a:schemeClr val="bg1"/>
                  </a:glow>
                </a:effectLst>
                <a:latin typeface="HG丸ｺﾞｼｯｸM-PRO" charset="0"/>
                <a:ea typeface="HG丸ｺﾞｼｯｸM-PRO" charset="0"/>
                <a:cs typeface="HG丸ｺﾞｼｯｸM-PRO" charset="0"/>
              </a:rPr>
              <a:t>：</a:t>
            </a:r>
            <a:r>
              <a:rPr lang="en-US" altLang="ja-JP" sz="1600" dirty="0">
                <a:effectLst>
                  <a:glow rad="50800">
                    <a:schemeClr val="bg1"/>
                  </a:glow>
                </a:effectLst>
                <a:latin typeface="HG丸ｺﾞｼｯｸM-PRO" charset="0"/>
                <a:ea typeface="HG丸ｺﾞｼｯｸM-PRO" charset="0"/>
                <a:cs typeface="HG丸ｺﾞｼｯｸM-PRO" charset="0"/>
              </a:rPr>
              <a:t>2</a:t>
            </a:r>
            <a:r>
              <a:rPr lang="ja-JP" altLang="en-US" sz="1600" dirty="0">
                <a:effectLst>
                  <a:glow rad="50800">
                    <a:schemeClr val="bg1"/>
                  </a:glow>
                </a:effectLst>
                <a:latin typeface="HG丸ｺﾞｼｯｸM-PRO" charset="0"/>
                <a:ea typeface="HG丸ｺﾞｼｯｸM-PRO" charset="0"/>
                <a:cs typeface="HG丸ｺﾞｼｯｸM-PRO" charset="0"/>
              </a:rPr>
              <a:t>時間後に土砂災害警戒避難基準に達する予想</a:t>
            </a:r>
          </a:p>
        </p:txBody>
      </p:sp>
      <p:sp>
        <p:nvSpPr>
          <p:cNvPr id="2" name="スライド番号プレースホルダー 1"/>
          <p:cNvSpPr>
            <a:spLocks noGrp="1"/>
          </p:cNvSpPr>
          <p:nvPr>
            <p:ph type="sldNum" sz="quarter" idx="12"/>
          </p:nvPr>
        </p:nvSpPr>
        <p:spPr>
          <a:xfrm>
            <a:off x="6902896" y="6356350"/>
            <a:ext cx="2133600" cy="365125"/>
          </a:xfrm>
        </p:spPr>
        <p:txBody>
          <a:bodyPr/>
          <a:lstStyle/>
          <a:p>
            <a:fld id="{D2D8002D-B5B0-4BAC-B1F6-782DDCCE6D9C}" type="slidenum">
              <a:rPr kumimoji="1" lang="ja-JP" altLang="en-US" sz="2800" b="1" smtClean="0">
                <a:solidFill>
                  <a:schemeClr val="tx1"/>
                </a:solidFill>
              </a:rPr>
              <a:t>22</a:t>
            </a:fld>
            <a:endParaRPr kumimoji="1" lang="ja-JP" altLang="en-US" sz="2800" b="1" dirty="0">
              <a:solidFill>
                <a:schemeClr val="tx1"/>
              </a:solidFill>
            </a:endParaRPr>
          </a:p>
        </p:txBody>
      </p:sp>
    </p:spTree>
    <p:extLst>
      <p:ext uri="{BB962C8B-B14F-4D97-AF65-F5344CB8AC3E}">
        <p14:creationId xmlns:p14="http://schemas.microsoft.com/office/powerpoint/2010/main" val="599198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pic>
        <p:nvPicPr>
          <p:cNvPr id="4" name="Picture 2" descr="無題5"/>
          <p:cNvPicPr>
            <a:picLocks noChangeAspect="1" noChangeArrowheads="1"/>
          </p:cNvPicPr>
          <p:nvPr/>
        </p:nvPicPr>
        <p:blipFill>
          <a:blip r:embed="rId3" cstate="email">
            <a:extLst>
              <a:ext uri="{28A0092B-C50C-407E-A947-70E740481C1C}">
                <a14:useLocalDpi xmlns:a14="http://schemas.microsoft.com/office/drawing/2010/main" val="0"/>
              </a:ext>
            </a:extLst>
          </a:blip>
          <a:srcRect b="3012"/>
          <a:stretch>
            <a:fillRect/>
          </a:stretch>
        </p:blipFill>
        <p:spPr>
          <a:xfrm>
            <a:off x="250825" y="260350"/>
            <a:ext cx="8424863" cy="63023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 name="Picture 3" descr="２１：２０判定図"/>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a:xfrm>
            <a:off x="1476375" y="1217613"/>
            <a:ext cx="4824413" cy="438308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AutoShape 4"/>
          <p:cNvSpPr>
            <a:spLocks noChangeArrowheads="1"/>
          </p:cNvSpPr>
          <p:nvPr/>
        </p:nvSpPr>
        <p:spPr bwMode="auto">
          <a:xfrm>
            <a:off x="5724525" y="5373190"/>
            <a:ext cx="3095625" cy="719635"/>
          </a:xfrm>
          <a:prstGeom prst="wedgeRectCallout">
            <a:avLst>
              <a:gd name="adj1" fmla="val -89588"/>
              <a:gd name="adj2" fmla="val -21352"/>
            </a:avLst>
          </a:prstGeom>
          <a:solidFill>
            <a:schemeClr val="accent3">
              <a:lumMod val="40000"/>
              <a:lumOff val="60000"/>
            </a:schemeClr>
          </a:solidFill>
          <a:ln w="9525">
            <a:solidFill>
              <a:schemeClr val="tx1"/>
            </a:solidFill>
            <a:miter lim="800000"/>
            <a:headEnd/>
            <a:tailEnd/>
          </a:ln>
          <a:effectLst/>
        </p:spPr>
        <p:txBody>
          <a:bodyPr/>
          <a:lstStyle/>
          <a:p>
            <a:pPr algn="l"/>
            <a:r>
              <a:rPr lang="ja-JP" altLang="en-US" sz="1600" dirty="0">
                <a:latin typeface="ＭＳ Ｐゴシック" pitchFamily="50" charset="-128"/>
                <a:ea typeface="ＭＳ Ｐゴシック" pitchFamily="50" charset="-128"/>
              </a:rPr>
              <a:t>　降った雨が土壌中にたまっている状態を示す指数。</a:t>
            </a:r>
          </a:p>
        </p:txBody>
      </p:sp>
      <p:sp>
        <p:nvSpPr>
          <p:cNvPr id="7" name="Rectangle 5"/>
          <p:cNvSpPr>
            <a:spLocks noChangeArrowheads="1"/>
          </p:cNvSpPr>
          <p:nvPr/>
        </p:nvSpPr>
        <p:spPr bwMode="auto">
          <a:xfrm>
            <a:off x="1908174" y="1557338"/>
            <a:ext cx="3578225" cy="349283"/>
          </a:xfrm>
          <a:prstGeom prst="rect">
            <a:avLst/>
          </a:prstGeom>
          <a:solidFill>
            <a:schemeClr val="bg1">
              <a:alpha val="53999"/>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a:r>
              <a:rPr lang="ja-JP" altLang="en-US" sz="1600" dirty="0">
                <a:ea typeface="HG丸ｺﾞｼｯｸM-PRO" pitchFamily="50" charset="-128"/>
              </a:rPr>
              <a:t>土砂災害が起こる危険性が高い領域</a:t>
            </a:r>
          </a:p>
        </p:txBody>
      </p:sp>
      <p:sp>
        <p:nvSpPr>
          <p:cNvPr id="8" name="Rectangle 6"/>
          <p:cNvSpPr>
            <a:spLocks noChangeArrowheads="1"/>
          </p:cNvSpPr>
          <p:nvPr/>
        </p:nvSpPr>
        <p:spPr bwMode="auto">
          <a:xfrm>
            <a:off x="1908175" y="2060848"/>
            <a:ext cx="1789111" cy="575990"/>
          </a:xfrm>
          <a:prstGeom prst="rect">
            <a:avLst/>
          </a:prstGeom>
          <a:solidFill>
            <a:schemeClr val="bg1">
              <a:alpha val="53999"/>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a:r>
              <a:rPr lang="ja-JP" altLang="en-US" sz="1600" dirty="0">
                <a:ea typeface="HG丸ｺﾞｼｯｸM-PRO" pitchFamily="50" charset="-128"/>
              </a:rPr>
              <a:t>土砂災害が起こる</a:t>
            </a:r>
          </a:p>
          <a:p>
            <a:r>
              <a:rPr lang="ja-JP" altLang="en-US" sz="1600" dirty="0">
                <a:ea typeface="HG丸ｺﾞｼｯｸM-PRO" pitchFamily="50" charset="-128"/>
              </a:rPr>
              <a:t>おそれが低い領域</a:t>
            </a:r>
          </a:p>
        </p:txBody>
      </p:sp>
      <p:sp>
        <p:nvSpPr>
          <p:cNvPr id="9" name="AutoShape 7"/>
          <p:cNvSpPr>
            <a:spLocks noChangeArrowheads="1"/>
          </p:cNvSpPr>
          <p:nvPr/>
        </p:nvSpPr>
        <p:spPr bwMode="auto">
          <a:xfrm>
            <a:off x="1908175" y="2708275"/>
            <a:ext cx="865188" cy="288925"/>
          </a:xfrm>
          <a:prstGeom prst="wedgeRectCallout">
            <a:avLst>
              <a:gd name="adj1" fmla="val 147431"/>
              <a:gd name="adj2" fmla="val 181870"/>
            </a:avLst>
          </a:prstGeom>
          <a:solidFill>
            <a:srgbClr val="FF99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ja-JP" altLang="en-US" sz="1400">
                <a:ea typeface="MS UI Gothic" pitchFamily="50" charset="-128"/>
              </a:rPr>
              <a:t>現時点</a:t>
            </a:r>
          </a:p>
        </p:txBody>
      </p:sp>
      <p:sp>
        <p:nvSpPr>
          <p:cNvPr id="10" name="AutoShape 8"/>
          <p:cNvSpPr>
            <a:spLocks noChangeArrowheads="1"/>
          </p:cNvSpPr>
          <p:nvPr/>
        </p:nvSpPr>
        <p:spPr bwMode="auto">
          <a:xfrm>
            <a:off x="5291138" y="3911533"/>
            <a:ext cx="1009650" cy="288925"/>
          </a:xfrm>
          <a:prstGeom prst="wedgeRectCallout">
            <a:avLst>
              <a:gd name="adj1" fmla="val -187464"/>
              <a:gd name="adj2" fmla="val -55540"/>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r>
              <a:rPr lang="ja-JP" altLang="en-US" sz="1600" dirty="0">
                <a:ea typeface="MS UI Gothic" pitchFamily="50" charset="-128"/>
              </a:rPr>
              <a:t>一時間後</a:t>
            </a:r>
          </a:p>
        </p:txBody>
      </p:sp>
      <p:sp>
        <p:nvSpPr>
          <p:cNvPr id="11" name="AutoShape 9"/>
          <p:cNvSpPr>
            <a:spLocks noChangeArrowheads="1"/>
          </p:cNvSpPr>
          <p:nvPr/>
        </p:nvSpPr>
        <p:spPr bwMode="auto">
          <a:xfrm>
            <a:off x="4643438" y="4581525"/>
            <a:ext cx="1018060" cy="340671"/>
          </a:xfrm>
          <a:prstGeom prst="wedgeRectCallout">
            <a:avLst>
              <a:gd name="adj1" fmla="val -133648"/>
              <a:gd name="adj2" fmla="val 109788"/>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r>
              <a:rPr lang="ja-JP" altLang="en-US" sz="1600" dirty="0">
                <a:ea typeface="MS UI Gothic" pitchFamily="50" charset="-128"/>
              </a:rPr>
              <a:t>二時間後</a:t>
            </a:r>
          </a:p>
        </p:txBody>
      </p:sp>
      <p:sp>
        <p:nvSpPr>
          <p:cNvPr id="12" name="AutoShape 10"/>
          <p:cNvSpPr>
            <a:spLocks noChangeArrowheads="1"/>
          </p:cNvSpPr>
          <p:nvPr/>
        </p:nvSpPr>
        <p:spPr bwMode="auto">
          <a:xfrm>
            <a:off x="5508625" y="1844675"/>
            <a:ext cx="3095625" cy="1873250"/>
          </a:xfrm>
          <a:prstGeom prst="wedgeRectCallout">
            <a:avLst>
              <a:gd name="adj1" fmla="val -112102"/>
              <a:gd name="adj2" fmla="val -35870"/>
            </a:avLst>
          </a:prstGeom>
          <a:solidFill>
            <a:schemeClr val="accent3">
              <a:lumMod val="40000"/>
              <a:lumOff val="60000"/>
            </a:schemeClr>
          </a:solidFill>
          <a:ln w="9525">
            <a:solidFill>
              <a:schemeClr val="tx1"/>
            </a:solidFill>
            <a:miter lim="800000"/>
            <a:headEnd/>
            <a:tailEnd/>
          </a:ln>
          <a:effectLst/>
        </p:spPr>
        <p:txBody>
          <a:bodyPr/>
          <a:lstStyle/>
          <a:p>
            <a:pPr algn="l"/>
            <a:r>
              <a:rPr lang="ja-JP" altLang="en-US" sz="1600" dirty="0">
                <a:latin typeface="ＭＳ Ｐゴシック" pitchFamily="50" charset="-128"/>
                <a:ea typeface="ＭＳ Ｐゴシック" pitchFamily="50" charset="-128"/>
              </a:rPr>
              <a:t>　過去の降雨と土砂災害発生状況の履歴から設定した</a:t>
            </a:r>
            <a:r>
              <a:rPr lang="ja-JP" altLang="en-US" sz="1600" b="1" dirty="0">
                <a:solidFill>
                  <a:srgbClr val="FF0066"/>
                </a:solidFill>
                <a:latin typeface="ＭＳ Ｐゴシック" pitchFamily="50" charset="-128"/>
                <a:ea typeface="ＭＳ Ｐゴシック" pitchFamily="50" charset="-128"/>
              </a:rPr>
              <a:t>土砂災害警戒避難基準線</a:t>
            </a:r>
            <a:r>
              <a:rPr lang="en-US" altLang="ja-JP" sz="1600" dirty="0">
                <a:latin typeface="ＭＳ Ｐゴシック" pitchFamily="50" charset="-128"/>
                <a:ea typeface="ＭＳ Ｐゴシック" pitchFamily="50" charset="-128"/>
              </a:rPr>
              <a:t>(CL)</a:t>
            </a:r>
            <a:r>
              <a:rPr lang="ja-JP" altLang="en-US" sz="1600" dirty="0" err="1">
                <a:latin typeface="ＭＳ Ｐゴシック" pitchFamily="50" charset="-128"/>
                <a:ea typeface="ＭＳ Ｐゴシック" pitchFamily="50" charset="-128"/>
              </a:rPr>
              <a:t>。</a:t>
            </a:r>
            <a:endParaRPr lang="ja-JP" altLang="en-US" sz="1600" dirty="0">
              <a:latin typeface="ＭＳ Ｐゴシック" pitchFamily="50" charset="-128"/>
              <a:ea typeface="ＭＳ Ｐゴシック" pitchFamily="50" charset="-128"/>
            </a:endParaRPr>
          </a:p>
          <a:p>
            <a:pPr algn="l"/>
            <a:r>
              <a:rPr lang="ja-JP" altLang="en-US" sz="1600" dirty="0">
                <a:latin typeface="ＭＳ Ｐゴシック" pitchFamily="50" charset="-128"/>
                <a:ea typeface="ＭＳ Ｐゴシック" pitchFamily="50" charset="-128"/>
              </a:rPr>
              <a:t>　この線に達すると過去に土砂災害が発生した降雨状況と同じになり、土砂災害の危険性が高い状況になります</a:t>
            </a:r>
            <a:r>
              <a:rPr lang="ja-JP" altLang="en-US" sz="1400" dirty="0">
                <a:latin typeface="ＭＳ Ｐゴシック" pitchFamily="50" charset="-128"/>
                <a:ea typeface="ＭＳ Ｐゴシック" pitchFamily="50" charset="-128"/>
              </a:rPr>
              <a:t>。</a:t>
            </a:r>
          </a:p>
        </p:txBody>
      </p:sp>
      <p:sp>
        <p:nvSpPr>
          <p:cNvPr id="13" name="AutoShape 11"/>
          <p:cNvSpPr>
            <a:spLocks noChangeArrowheads="1"/>
          </p:cNvSpPr>
          <p:nvPr/>
        </p:nvSpPr>
        <p:spPr bwMode="auto">
          <a:xfrm>
            <a:off x="198370" y="4437062"/>
            <a:ext cx="2663974" cy="1872257"/>
          </a:xfrm>
          <a:prstGeom prst="wedgeRectCallout">
            <a:avLst>
              <a:gd name="adj1" fmla="val 60797"/>
              <a:gd name="adj2" fmla="val -37363"/>
            </a:avLst>
          </a:prstGeom>
          <a:solidFill>
            <a:schemeClr val="accent3">
              <a:lumMod val="40000"/>
              <a:lumOff val="60000"/>
            </a:schemeClr>
          </a:solidFill>
          <a:ln w="9525">
            <a:solidFill>
              <a:schemeClr val="tx1"/>
            </a:solidFill>
            <a:miter lim="800000"/>
            <a:headEnd/>
            <a:tailEnd/>
          </a:ln>
          <a:effectLst/>
        </p:spPr>
        <p:txBody>
          <a:bodyPr/>
          <a:lstStyle/>
          <a:p>
            <a:pPr algn="l"/>
            <a:r>
              <a:rPr lang="ja-JP" altLang="en-US" sz="1600" dirty="0">
                <a:latin typeface="ＭＳ Ｐゴシック" pitchFamily="50" charset="-128"/>
                <a:ea typeface="ＭＳ Ｐゴシック" pitchFamily="50" charset="-128"/>
              </a:rPr>
              <a:t>　時間の変化</a:t>
            </a:r>
            <a:r>
              <a:rPr lang="ja-JP" altLang="en-US" sz="1600">
                <a:latin typeface="ＭＳ Ｐゴシック" pitchFamily="50" charset="-128"/>
                <a:ea typeface="ＭＳ Ｐゴシック" pitchFamily="50" charset="-128"/>
              </a:rPr>
              <a:t>とともに現在</a:t>
            </a:r>
            <a:r>
              <a:rPr lang="ja-JP" altLang="en-US" sz="1600" dirty="0">
                <a:latin typeface="ＭＳ Ｐゴシック" pitchFamily="50" charset="-128"/>
                <a:ea typeface="ＭＳ Ｐゴシック" pitchFamily="50" charset="-128"/>
              </a:rPr>
              <a:t>までに降った雨と降雨予測データを計算・プロットし、予め定めたレベルに達したかどうかを判断します。</a:t>
            </a:r>
          </a:p>
          <a:p>
            <a:pPr algn="l"/>
            <a:r>
              <a:rPr lang="ja-JP" altLang="en-US" sz="1600" dirty="0">
                <a:latin typeface="ＭＳ Ｐゴシック" pitchFamily="50" charset="-128"/>
                <a:ea typeface="ＭＳ Ｐゴシック" pitchFamily="50" charset="-128"/>
              </a:rPr>
              <a:t>　発生の緊急度を視覚的に把握することができます。</a:t>
            </a:r>
          </a:p>
        </p:txBody>
      </p:sp>
      <p:sp>
        <p:nvSpPr>
          <p:cNvPr id="14" name="テキスト ボックス 6"/>
          <p:cNvSpPr txBox="1">
            <a:spLocks noChangeArrowheads="1"/>
          </p:cNvSpPr>
          <p:nvPr/>
        </p:nvSpPr>
        <p:spPr bwMode="auto">
          <a:xfrm>
            <a:off x="0" y="-3175"/>
            <a:ext cx="9144000" cy="584200"/>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algn="ctr">
              <a:spcBef>
                <a:spcPct val="50000"/>
              </a:spcBef>
              <a:buFontTx/>
              <a:buNone/>
            </a:pPr>
            <a:r>
              <a:rPr lang="ja-JP" altLang="en-US" b="1" dirty="0">
                <a:solidFill>
                  <a:schemeClr val="bg1"/>
                </a:solidFill>
                <a:latin typeface="HG丸ｺﾞｼｯｸM-PRO" pitchFamily="50" charset="-128"/>
                <a:ea typeface="HG丸ｺﾞｼｯｸM-PRO" pitchFamily="50" charset="-128"/>
              </a:rPr>
              <a:t>土砂災害警戒避難判定図の確認</a:t>
            </a:r>
          </a:p>
        </p:txBody>
      </p:sp>
      <p:sp>
        <p:nvSpPr>
          <p:cNvPr id="15" name="スライド番号プレースホルダー 14"/>
          <p:cNvSpPr>
            <a:spLocks noGrp="1"/>
          </p:cNvSpPr>
          <p:nvPr>
            <p:ph type="sldNum" sz="quarter" idx="12"/>
          </p:nvPr>
        </p:nvSpPr>
        <p:spPr>
          <a:xfrm>
            <a:off x="6974904" y="6448251"/>
            <a:ext cx="2133600" cy="365125"/>
          </a:xfrm>
        </p:spPr>
        <p:txBody>
          <a:bodyPr/>
          <a:lstStyle/>
          <a:p>
            <a:fld id="{D2D8002D-B5B0-4BAC-B1F6-782DDCCE6D9C}" type="slidenum">
              <a:rPr kumimoji="1" lang="ja-JP" altLang="en-US" sz="2800" b="1" smtClean="0">
                <a:solidFill>
                  <a:schemeClr val="tx1"/>
                </a:solidFill>
              </a:rPr>
              <a:t>23</a:t>
            </a:fld>
            <a:endParaRPr kumimoji="1" lang="ja-JP" altLang="en-US" sz="2800" b="1">
              <a:solidFill>
                <a:schemeClr val="tx1"/>
              </a:solidFill>
            </a:endParaRPr>
          </a:p>
        </p:txBody>
      </p:sp>
    </p:spTree>
    <p:extLst>
      <p:ext uri="{BB962C8B-B14F-4D97-AF65-F5344CB8AC3E}">
        <p14:creationId xmlns:p14="http://schemas.microsoft.com/office/powerpoint/2010/main" val="3002729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dissolve">
                                      <p:cBhvr>
                                        <p:cTn id="10" dur="500"/>
                                        <p:tgtEl>
                                          <p:spTgt spid="7"/>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dissolve">
                                      <p:cBhvr>
                                        <p:cTn id="13" dur="500"/>
                                        <p:tgtEl>
                                          <p:spTgt spid="12"/>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dissolve">
                                      <p:cBhvr>
                                        <p:cTn id="16" dur="500"/>
                                        <p:tgtEl>
                                          <p:spTgt spid="6"/>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dissolve">
                                      <p:cBhvr>
                                        <p:cTn id="19" dur="5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dissolve">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dissolve">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dissolve">
                                      <p:cBhvr>
                                        <p:cTn id="3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テキスト ボックス 14"/>
          <p:cNvSpPr txBox="1"/>
          <p:nvPr/>
        </p:nvSpPr>
        <p:spPr>
          <a:xfrm>
            <a:off x="275332" y="3501008"/>
            <a:ext cx="8593336" cy="1077218"/>
          </a:xfrm>
          <a:prstGeom prst="rect">
            <a:avLst/>
          </a:prstGeom>
          <a:noFill/>
          <a:ln>
            <a:solidFill>
              <a:schemeClr val="tx1"/>
            </a:solidFill>
          </a:ln>
        </p:spPr>
        <p:txBody>
          <a:bodyPr wrap="square" rtlCol="0">
            <a:spAutoFit/>
          </a:bodyPr>
          <a:lstStyle/>
          <a:p>
            <a:r>
              <a:rPr lang="ja-JP" altLang="en-US" sz="3200" dirty="0"/>
              <a:t>　　　　　　</a:t>
            </a:r>
            <a:endParaRPr lang="en-US" altLang="ja-JP" sz="3200" dirty="0"/>
          </a:p>
          <a:p>
            <a:r>
              <a:rPr lang="ja-JP" altLang="en-US" sz="3200" dirty="0"/>
              <a:t>・表層崩壊、深層崩壊</a:t>
            </a:r>
            <a:endParaRPr lang="en-US" altLang="ja-JP" sz="3200" dirty="0"/>
          </a:p>
        </p:txBody>
      </p:sp>
      <p:sp>
        <p:nvSpPr>
          <p:cNvPr id="3" name="テキスト ボックス 6"/>
          <p:cNvSpPr txBox="1">
            <a:spLocks noChangeArrowheads="1"/>
          </p:cNvSpPr>
          <p:nvPr/>
        </p:nvSpPr>
        <p:spPr bwMode="auto">
          <a:xfrm>
            <a:off x="0" y="-3175"/>
            <a:ext cx="9144000" cy="584200"/>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algn="ctr">
              <a:spcBef>
                <a:spcPct val="50000"/>
              </a:spcBef>
              <a:buFontTx/>
              <a:buNone/>
            </a:pPr>
            <a:r>
              <a:rPr lang="ja-JP" altLang="en-US" b="1" dirty="0">
                <a:solidFill>
                  <a:schemeClr val="bg1"/>
                </a:solidFill>
                <a:latin typeface="HG丸ｺﾞｼｯｸM-PRO" pitchFamily="50" charset="-128"/>
                <a:ea typeface="HG丸ｺﾞｼｯｸM-PRO" pitchFamily="50" charset="-128"/>
              </a:rPr>
              <a:t>土砂災害の概要</a:t>
            </a:r>
          </a:p>
        </p:txBody>
      </p:sp>
      <p:sp>
        <p:nvSpPr>
          <p:cNvPr id="5" name="テキスト ボックス 4"/>
          <p:cNvSpPr txBox="1"/>
          <p:nvPr/>
        </p:nvSpPr>
        <p:spPr>
          <a:xfrm>
            <a:off x="289272" y="1139260"/>
            <a:ext cx="8627592" cy="1569660"/>
          </a:xfrm>
          <a:prstGeom prst="rect">
            <a:avLst/>
          </a:prstGeom>
          <a:noFill/>
          <a:ln>
            <a:solidFill>
              <a:schemeClr val="tx1"/>
            </a:solidFill>
          </a:ln>
        </p:spPr>
        <p:txBody>
          <a:bodyPr wrap="square" rtlCol="0">
            <a:spAutoFit/>
          </a:bodyPr>
          <a:lstStyle/>
          <a:p>
            <a:endParaRPr lang="en-US" altLang="ja-JP" sz="3200" dirty="0"/>
          </a:p>
          <a:p>
            <a:r>
              <a:rPr lang="ja-JP" altLang="en-US" sz="3200" dirty="0"/>
              <a:t>　土砂災害とは、大雨や地震等による土砂の移動が原因となる災害です。</a:t>
            </a:r>
            <a:endParaRPr lang="en-US" altLang="ja-JP" sz="3200" dirty="0"/>
          </a:p>
        </p:txBody>
      </p:sp>
      <p:grpSp>
        <p:nvGrpSpPr>
          <p:cNvPr id="11" name="グループ化 10"/>
          <p:cNvGrpSpPr/>
          <p:nvPr/>
        </p:nvGrpSpPr>
        <p:grpSpPr>
          <a:xfrm>
            <a:off x="251520" y="4869160"/>
            <a:ext cx="8640960" cy="1437258"/>
            <a:chOff x="275904" y="1864952"/>
            <a:chExt cx="8640960" cy="1437258"/>
          </a:xfrm>
        </p:grpSpPr>
        <p:sp>
          <p:nvSpPr>
            <p:cNvPr id="2" name="テキスト ボックス 1"/>
            <p:cNvSpPr txBox="1"/>
            <p:nvPr/>
          </p:nvSpPr>
          <p:spPr>
            <a:xfrm>
              <a:off x="275904" y="2224992"/>
              <a:ext cx="8640960" cy="1077218"/>
            </a:xfrm>
            <a:prstGeom prst="rect">
              <a:avLst/>
            </a:prstGeom>
            <a:noFill/>
            <a:ln>
              <a:solidFill>
                <a:schemeClr val="tx1"/>
              </a:solidFill>
            </a:ln>
          </p:spPr>
          <p:txBody>
            <a:bodyPr wrap="square" rtlCol="0">
              <a:spAutoFit/>
            </a:bodyPr>
            <a:lstStyle/>
            <a:p>
              <a:endParaRPr lang="en-US" altLang="ja-JP" sz="3200" dirty="0"/>
            </a:p>
            <a:p>
              <a:r>
                <a:rPr lang="ja-JP" altLang="en-US" sz="3200" dirty="0"/>
                <a:t>・土石流、がけ崩れ、地すべり</a:t>
              </a:r>
              <a:endParaRPr lang="en-US" altLang="ja-JP" sz="3200" dirty="0"/>
            </a:p>
          </p:txBody>
        </p:sp>
        <p:grpSp>
          <p:nvGrpSpPr>
            <p:cNvPr id="10" name="グループ化 9"/>
            <p:cNvGrpSpPr/>
            <p:nvPr/>
          </p:nvGrpSpPr>
          <p:grpSpPr>
            <a:xfrm>
              <a:off x="275904" y="1864952"/>
              <a:ext cx="2333219" cy="864096"/>
              <a:chOff x="395536" y="1350060"/>
              <a:chExt cx="2333219" cy="864096"/>
            </a:xfrm>
          </p:grpSpPr>
          <p:sp>
            <p:nvSpPr>
              <p:cNvPr id="9" name="円/楕円 8"/>
              <p:cNvSpPr/>
              <p:nvPr/>
            </p:nvSpPr>
            <p:spPr>
              <a:xfrm>
                <a:off x="395536" y="1350060"/>
                <a:ext cx="1944216" cy="8640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533083" y="1584745"/>
                <a:ext cx="2195672" cy="369332"/>
              </a:xfrm>
              <a:prstGeom prst="rect">
                <a:avLst/>
              </a:prstGeom>
              <a:noFill/>
            </p:spPr>
            <p:txBody>
              <a:bodyPr wrap="square" rtlCol="0">
                <a:spAutoFit/>
              </a:bodyPr>
              <a:lstStyle/>
              <a:p>
                <a:r>
                  <a:rPr lang="ja-JP" altLang="en-US" dirty="0"/>
                  <a:t>土砂災害</a:t>
                </a:r>
                <a:r>
                  <a:rPr kumimoji="1" lang="ja-JP" altLang="en-US" dirty="0"/>
                  <a:t>の種類</a:t>
                </a:r>
              </a:p>
            </p:txBody>
          </p:sp>
        </p:grpSp>
      </p:grpSp>
      <p:sp>
        <p:nvSpPr>
          <p:cNvPr id="12" name="円/楕円 11"/>
          <p:cNvSpPr/>
          <p:nvPr/>
        </p:nvSpPr>
        <p:spPr>
          <a:xfrm>
            <a:off x="275904" y="707212"/>
            <a:ext cx="1944216" cy="8640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p:cNvSpPr txBox="1"/>
          <p:nvPr/>
        </p:nvSpPr>
        <p:spPr>
          <a:xfrm>
            <a:off x="470600" y="943228"/>
            <a:ext cx="1806669" cy="369332"/>
          </a:xfrm>
          <a:prstGeom prst="rect">
            <a:avLst/>
          </a:prstGeom>
          <a:noFill/>
        </p:spPr>
        <p:txBody>
          <a:bodyPr wrap="square" rtlCol="0">
            <a:spAutoFit/>
          </a:bodyPr>
          <a:lstStyle/>
          <a:p>
            <a:r>
              <a:rPr lang="ja-JP" altLang="en-US" dirty="0"/>
              <a:t>土砂災害</a:t>
            </a:r>
            <a:r>
              <a:rPr kumimoji="1" lang="ja-JP" altLang="en-US" dirty="0"/>
              <a:t>とは</a:t>
            </a:r>
          </a:p>
        </p:txBody>
      </p:sp>
      <p:sp>
        <p:nvSpPr>
          <p:cNvPr id="14" name="円/楕円 13"/>
          <p:cNvSpPr/>
          <p:nvPr/>
        </p:nvSpPr>
        <p:spPr>
          <a:xfrm>
            <a:off x="273844" y="2996952"/>
            <a:ext cx="1944216" cy="8640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rPr>
              <a:t>発生の様態</a:t>
            </a:r>
            <a:endParaRPr kumimoji="1" lang="ja-JP" altLang="en-US" dirty="0">
              <a:solidFill>
                <a:schemeClr val="tx1"/>
              </a:solidFill>
            </a:endParaRPr>
          </a:p>
        </p:txBody>
      </p:sp>
      <p:sp>
        <p:nvSpPr>
          <p:cNvPr id="4" name="スライド番号プレースホルダー 3"/>
          <p:cNvSpPr>
            <a:spLocks noGrp="1"/>
          </p:cNvSpPr>
          <p:nvPr>
            <p:ph type="sldNum" sz="quarter" idx="12"/>
          </p:nvPr>
        </p:nvSpPr>
        <p:spPr/>
        <p:txBody>
          <a:bodyPr/>
          <a:lstStyle/>
          <a:p>
            <a:fld id="{D2D8002D-B5B0-4BAC-B1F6-782DDCCE6D9C}" type="slidenum">
              <a:rPr kumimoji="1" lang="ja-JP" altLang="en-US" smtClean="0"/>
              <a:t>3</a:t>
            </a:fld>
            <a:endParaRPr kumimoji="1" lang="ja-JP" altLang="en-US"/>
          </a:p>
        </p:txBody>
      </p:sp>
    </p:spTree>
    <p:extLst>
      <p:ext uri="{BB962C8B-B14F-4D97-AF65-F5344CB8AC3E}">
        <p14:creationId xmlns:p14="http://schemas.microsoft.com/office/powerpoint/2010/main" val="6240784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6"/>
          <p:cNvSpPr txBox="1">
            <a:spLocks noChangeArrowheads="1"/>
          </p:cNvSpPr>
          <p:nvPr/>
        </p:nvSpPr>
        <p:spPr bwMode="auto">
          <a:xfrm>
            <a:off x="0" y="-3175"/>
            <a:ext cx="9144000" cy="584775"/>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algn="ctr">
              <a:spcBef>
                <a:spcPct val="50000"/>
              </a:spcBef>
              <a:buFontTx/>
              <a:buNone/>
            </a:pPr>
            <a:r>
              <a:rPr lang="ja-JP" altLang="en-US" b="1" dirty="0">
                <a:solidFill>
                  <a:schemeClr val="bg1"/>
                </a:solidFill>
                <a:latin typeface="HG丸ｺﾞｼｯｸM-PRO" pitchFamily="50" charset="-128"/>
                <a:ea typeface="HG丸ｺﾞｼｯｸM-PRO" pitchFamily="50" charset="-128"/>
              </a:rPr>
              <a:t>表層崩壊と深層崩壊</a:t>
            </a:r>
          </a:p>
        </p:txBody>
      </p:sp>
      <p:sp>
        <p:nvSpPr>
          <p:cNvPr id="3" name="テキスト ボックス 2"/>
          <p:cNvSpPr txBox="1"/>
          <p:nvPr/>
        </p:nvSpPr>
        <p:spPr>
          <a:xfrm>
            <a:off x="173072" y="663079"/>
            <a:ext cx="7783304" cy="400110"/>
          </a:xfrm>
          <a:prstGeom prst="rect">
            <a:avLst/>
          </a:prstGeom>
          <a:noFill/>
          <a:ln>
            <a:noFill/>
          </a:ln>
        </p:spPr>
        <p:txBody>
          <a:bodyPr wrap="square" rtlCol="0">
            <a:spAutoFit/>
          </a:bodyPr>
          <a:lstStyle/>
          <a:p>
            <a:r>
              <a:rPr lang="ja-JP" altLang="en-US" sz="2000" dirty="0">
                <a:latin typeface="HGP創英角ｺﾞｼｯｸUB" panose="020B0900000000000000" pitchFamily="50" charset="-128"/>
                <a:ea typeface="HGP創英角ｺﾞｼｯｸUB" panose="020B0900000000000000" pitchFamily="50" charset="-128"/>
              </a:rPr>
              <a:t>崩壊の深さ（規模）で分類した場合、次のとおりとなります。</a:t>
            </a:r>
            <a:endParaRPr lang="en-US" altLang="ja-JP" sz="2000" dirty="0">
              <a:latin typeface="HGP創英角ｺﾞｼｯｸUB" panose="020B0900000000000000" pitchFamily="50" charset="-128"/>
              <a:ea typeface="HGP創英角ｺﾞｼｯｸUB" panose="020B0900000000000000" pitchFamily="50" charset="-128"/>
            </a:endParaRPr>
          </a:p>
        </p:txBody>
      </p:sp>
      <p:pic>
        <p:nvPicPr>
          <p:cNvPr id="27" name="図 26"/>
          <p:cNvPicPr/>
          <p:nvPr/>
        </p:nvPicPr>
        <p:blipFill rotWithShape="1">
          <a:blip r:embed="rId3">
            <a:extLst>
              <a:ext uri="{28A0092B-C50C-407E-A947-70E740481C1C}">
                <a14:useLocalDpi xmlns:a14="http://schemas.microsoft.com/office/drawing/2010/main" val="0"/>
              </a:ext>
            </a:extLst>
          </a:blip>
          <a:srcRect l="14655" t="4000" r="14654" b="10856"/>
          <a:stretch/>
        </p:blipFill>
        <p:spPr bwMode="auto">
          <a:xfrm>
            <a:off x="6516216" y="1367543"/>
            <a:ext cx="2341728" cy="2316034"/>
          </a:xfrm>
          <a:prstGeom prst="rect">
            <a:avLst/>
          </a:prstGeom>
          <a:noFill/>
          <a:ln>
            <a:noFill/>
          </a:ln>
          <a:extLst>
            <a:ext uri="{53640926-AAD7-44D8-BBD7-CCE9431645EC}">
              <a14:shadowObscured xmlns:a14="http://schemas.microsoft.com/office/drawing/2010/main"/>
            </a:ext>
          </a:extLst>
        </p:spPr>
      </p:pic>
      <p:sp>
        <p:nvSpPr>
          <p:cNvPr id="28" name="テキスト ボックス 71698"/>
          <p:cNvSpPr txBox="1"/>
          <p:nvPr/>
        </p:nvSpPr>
        <p:spPr>
          <a:xfrm>
            <a:off x="7675316" y="2864092"/>
            <a:ext cx="1401214" cy="88516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ja-JP" sz="1000" kern="100" dirty="0">
                <a:effectLst/>
                <a:ea typeface="ＭＳ 明朝"/>
                <a:cs typeface="Times New Roman"/>
              </a:rPr>
              <a:t>表層崩壊</a:t>
            </a:r>
            <a:endParaRPr lang="ja-JP" sz="1200" kern="100" dirty="0">
              <a:effectLst/>
              <a:ea typeface="ＭＳ 明朝"/>
              <a:cs typeface="Times New Roman"/>
            </a:endParaRPr>
          </a:p>
          <a:p>
            <a:pPr algn="just">
              <a:spcAft>
                <a:spcPts val="0"/>
              </a:spcAft>
            </a:pPr>
            <a:r>
              <a:rPr lang="ja-JP" sz="1000" kern="100" dirty="0">
                <a:effectLst/>
                <a:ea typeface="ＭＳ 明朝"/>
                <a:cs typeface="Times New Roman"/>
              </a:rPr>
              <a:t>：表層土のみ崩れる</a:t>
            </a:r>
            <a:endParaRPr lang="ja-JP" sz="1200" kern="100" dirty="0">
              <a:effectLst/>
              <a:ea typeface="ＭＳ 明朝"/>
              <a:cs typeface="Times New Roman"/>
            </a:endParaRPr>
          </a:p>
        </p:txBody>
      </p:sp>
      <p:sp>
        <p:nvSpPr>
          <p:cNvPr id="11" name="テキスト ボックス 10"/>
          <p:cNvSpPr txBox="1"/>
          <p:nvPr/>
        </p:nvSpPr>
        <p:spPr>
          <a:xfrm>
            <a:off x="437828" y="1615193"/>
            <a:ext cx="6408712" cy="1754326"/>
          </a:xfrm>
          <a:prstGeom prst="rect">
            <a:avLst/>
          </a:prstGeom>
          <a:noFill/>
        </p:spPr>
        <p:txBody>
          <a:bodyPr wrap="square" rtlCol="0">
            <a:spAutoFit/>
          </a:bodyPr>
          <a:lstStyle/>
          <a:p>
            <a:r>
              <a:rPr lang="ja-JP" altLang="en-US" b="1" dirty="0"/>
              <a:t>○</a:t>
            </a:r>
            <a:r>
              <a:rPr lang="ja-JP" altLang="ja-JP" b="1" dirty="0"/>
              <a:t>表層崩壊</a:t>
            </a:r>
            <a:endParaRPr lang="ja-JP" altLang="ja-JP" dirty="0"/>
          </a:p>
          <a:p>
            <a:r>
              <a:rPr lang="ja-JP" altLang="en-US" dirty="0">
                <a:latin typeface="HG丸ｺﾞｼｯｸM-PRO" panose="020F0600000000000000" pitchFamily="50" charset="-128"/>
                <a:ea typeface="HG丸ｺﾞｼｯｸM-PRO" panose="020F0600000000000000" pitchFamily="50" charset="-128"/>
              </a:rPr>
              <a:t>・</a:t>
            </a:r>
            <a:r>
              <a:rPr lang="ja-JP" altLang="ja-JP" dirty="0">
                <a:latin typeface="HG丸ｺﾞｼｯｸM-PRO" panose="020F0600000000000000" pitchFamily="50" charset="-128"/>
                <a:ea typeface="HG丸ｺﾞｼｯｸM-PRO" panose="020F0600000000000000" pitchFamily="50" charset="-128"/>
              </a:rPr>
              <a:t>地すべり･がけ崩れなどの斜面崩壊のうち、厚さ</a:t>
            </a:r>
            <a:r>
              <a:rPr lang="en-US" altLang="ja-JP" dirty="0">
                <a:latin typeface="HG丸ｺﾞｼｯｸM-PRO" panose="020F0600000000000000" pitchFamily="50" charset="-128"/>
                <a:ea typeface="HG丸ｺﾞｼｯｸM-PRO" panose="020F0600000000000000" pitchFamily="50" charset="-128"/>
              </a:rPr>
              <a:t>0.5</a:t>
            </a:r>
            <a:r>
              <a:rPr lang="ja-JP" altLang="ja-JP" dirty="0">
                <a:latin typeface="HG丸ｺﾞｼｯｸM-PRO" panose="020F0600000000000000" pitchFamily="50" charset="-128"/>
                <a:ea typeface="HG丸ｺﾞｼｯｸM-PRO" panose="020F0600000000000000" pitchFamily="50" charset="-128"/>
              </a:rPr>
              <a:t>～</a:t>
            </a:r>
            <a:r>
              <a:rPr lang="en-US" altLang="ja-JP" dirty="0">
                <a:latin typeface="HG丸ｺﾞｼｯｸM-PRO" panose="020F0600000000000000" pitchFamily="50" charset="-128"/>
                <a:ea typeface="HG丸ｺﾞｼｯｸM-PRO" panose="020F0600000000000000" pitchFamily="50" charset="-128"/>
              </a:rPr>
              <a:t>2.0m</a:t>
            </a:r>
            <a:r>
              <a:rPr lang="ja-JP" altLang="ja-JP" dirty="0">
                <a:latin typeface="HG丸ｺﾞｼｯｸM-PRO" panose="020F0600000000000000" pitchFamily="50" charset="-128"/>
                <a:ea typeface="HG丸ｺﾞｼｯｸM-PRO" panose="020F0600000000000000" pitchFamily="50" charset="-128"/>
              </a:rPr>
              <a:t>程度の表層土が、表層土と</a:t>
            </a:r>
            <a:r>
              <a:rPr lang="ja-JP" altLang="en-US" dirty="0">
                <a:latin typeface="HG丸ｺﾞｼｯｸM-PRO" panose="020F0600000000000000" pitchFamily="50" charset="-128"/>
                <a:ea typeface="HG丸ｺﾞｼｯｸM-PRO" panose="020F0600000000000000" pitchFamily="50" charset="-128"/>
              </a:rPr>
              <a:t>岩盤</a:t>
            </a:r>
            <a:r>
              <a:rPr lang="ja-JP" altLang="ja-JP" dirty="0">
                <a:latin typeface="HG丸ｺﾞｼｯｸM-PRO" panose="020F0600000000000000" pitchFamily="50" charset="-128"/>
                <a:ea typeface="HG丸ｺﾞｼｯｸM-PRO" panose="020F0600000000000000" pitchFamily="50" charset="-128"/>
              </a:rPr>
              <a:t>の境界に沿って滑落</a:t>
            </a:r>
            <a:endParaRPr lang="en-US" altLang="ja-JP" dirty="0">
              <a:latin typeface="HG丸ｺﾞｼｯｸM-PRO" panose="020F0600000000000000" pitchFamily="50" charset="-128"/>
              <a:ea typeface="HG丸ｺﾞｼｯｸM-PRO" panose="020F0600000000000000" pitchFamily="50" charset="-128"/>
            </a:endParaRPr>
          </a:p>
          <a:p>
            <a:r>
              <a:rPr lang="ja-JP" altLang="en-US" dirty="0">
                <a:latin typeface="HG丸ｺﾞｼｯｸM-PRO" panose="020F0600000000000000" pitchFamily="50" charset="-128"/>
                <a:ea typeface="HG丸ｺﾞｼｯｸM-PRO" panose="020F0600000000000000" pitchFamily="50" charset="-128"/>
              </a:rPr>
              <a:t>・</a:t>
            </a:r>
            <a:r>
              <a:rPr lang="ja-JP" altLang="ja-JP" dirty="0">
                <a:latin typeface="HG丸ｺﾞｼｯｸM-PRO" panose="020F0600000000000000" pitchFamily="50" charset="-128"/>
                <a:ea typeface="HG丸ｺﾞｼｯｸM-PRO" panose="020F0600000000000000" pitchFamily="50" charset="-128"/>
              </a:rPr>
              <a:t>比較的規模の小さな崩壊</a:t>
            </a:r>
          </a:p>
          <a:p>
            <a:r>
              <a:rPr lang="ja-JP" altLang="en-US" dirty="0">
                <a:latin typeface="HG丸ｺﾞｼｯｸM-PRO" panose="020F0600000000000000" pitchFamily="50" charset="-128"/>
                <a:ea typeface="HG丸ｺﾞｼｯｸM-PRO" panose="020F0600000000000000" pitchFamily="50" charset="-128"/>
              </a:rPr>
              <a:t>・</a:t>
            </a:r>
            <a:r>
              <a:rPr lang="ja-JP" altLang="ja-JP" dirty="0">
                <a:latin typeface="HG丸ｺﾞｼｯｸM-PRO" panose="020F0600000000000000" pitchFamily="50" charset="-128"/>
                <a:ea typeface="HG丸ｺﾞｼｯｸM-PRO" panose="020F0600000000000000" pitchFamily="50" charset="-128"/>
              </a:rPr>
              <a:t>土砂災害のうちほとんどの場合は表層崩壊 　　　</a:t>
            </a:r>
            <a:r>
              <a:rPr lang="ja-JP" altLang="en-US" dirty="0">
                <a:latin typeface="HG丸ｺﾞｼｯｸM-PRO" panose="020F0600000000000000" pitchFamily="50" charset="-128"/>
                <a:ea typeface="HG丸ｺﾞｼｯｸM-PRO" panose="020F0600000000000000" pitchFamily="50" charset="-128"/>
              </a:rPr>
              <a:t>　</a:t>
            </a:r>
            <a:endParaRPr lang="en-US" altLang="ja-JP" dirty="0">
              <a:latin typeface="HG丸ｺﾞｼｯｸM-PRO" panose="020F0600000000000000" pitchFamily="50" charset="-128"/>
              <a:ea typeface="HG丸ｺﾞｼｯｸM-PRO" panose="020F0600000000000000" pitchFamily="50" charset="-128"/>
            </a:endParaRPr>
          </a:p>
          <a:p>
            <a:r>
              <a:rPr lang="ja-JP" altLang="en-US" dirty="0">
                <a:latin typeface="HG丸ｺﾞｼｯｸM-PRO" panose="020F0600000000000000" pitchFamily="50" charset="-128"/>
                <a:ea typeface="HG丸ｺﾞｼｯｸM-PRO" panose="020F0600000000000000" pitchFamily="50" charset="-128"/>
              </a:rPr>
              <a:t>・</a:t>
            </a:r>
            <a:r>
              <a:rPr lang="ja-JP" altLang="ja-JP" dirty="0">
                <a:latin typeface="HG丸ｺﾞｼｯｸM-PRO" panose="020F0600000000000000" pitchFamily="50" charset="-128"/>
                <a:ea typeface="HG丸ｺﾞｼｯｸM-PRO" panose="020F0600000000000000" pitchFamily="50" charset="-128"/>
              </a:rPr>
              <a:t>強い雨が数時間続いた場合に発生する場合が多</a:t>
            </a:r>
            <a:r>
              <a:rPr lang="ja-JP" altLang="en-US" dirty="0">
                <a:latin typeface="HG丸ｺﾞｼｯｸM-PRO" panose="020F0600000000000000" pitchFamily="50" charset="-128"/>
                <a:ea typeface="HG丸ｺﾞｼｯｸM-PRO" panose="020F0600000000000000" pitchFamily="50" charset="-128"/>
              </a:rPr>
              <a:t>い</a:t>
            </a:r>
            <a:endParaRPr lang="ja-JP" altLang="ja-JP" dirty="0">
              <a:latin typeface="HG丸ｺﾞｼｯｸM-PRO" panose="020F0600000000000000" pitchFamily="50" charset="-128"/>
              <a:ea typeface="HG丸ｺﾞｼｯｸM-PRO" panose="020F0600000000000000" pitchFamily="50" charset="-128"/>
            </a:endParaRPr>
          </a:p>
        </p:txBody>
      </p:sp>
      <p:pic>
        <p:nvPicPr>
          <p:cNvPr id="29" name="図 28"/>
          <p:cNvPicPr/>
          <p:nvPr/>
        </p:nvPicPr>
        <p:blipFill rotWithShape="1">
          <a:blip r:embed="rId4">
            <a:extLst>
              <a:ext uri="{28A0092B-C50C-407E-A947-70E740481C1C}">
                <a14:useLocalDpi xmlns:a14="http://schemas.microsoft.com/office/drawing/2010/main" val="0"/>
              </a:ext>
            </a:extLst>
          </a:blip>
          <a:srcRect l="5173" t="5517" r="19393" b="3448"/>
          <a:stretch/>
        </p:blipFill>
        <p:spPr bwMode="auto">
          <a:xfrm>
            <a:off x="6092651" y="4130992"/>
            <a:ext cx="2765293" cy="2322344"/>
          </a:xfrm>
          <a:prstGeom prst="rect">
            <a:avLst/>
          </a:prstGeom>
          <a:noFill/>
          <a:ln>
            <a:noFill/>
          </a:ln>
          <a:extLst>
            <a:ext uri="{53640926-AAD7-44D8-BBD7-CCE9431645EC}">
              <a14:shadowObscured xmlns:a14="http://schemas.microsoft.com/office/drawing/2010/main"/>
            </a:ext>
          </a:extLst>
        </p:spPr>
      </p:pic>
      <p:sp>
        <p:nvSpPr>
          <p:cNvPr id="30" name="テキスト ボックス 71704"/>
          <p:cNvSpPr txBox="1"/>
          <p:nvPr/>
        </p:nvSpPr>
        <p:spPr>
          <a:xfrm>
            <a:off x="7687080" y="5915748"/>
            <a:ext cx="1401214" cy="56959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ja-JP" sz="1000" kern="100" dirty="0">
                <a:effectLst/>
                <a:ea typeface="ＭＳ 明朝"/>
                <a:cs typeface="Times New Roman"/>
              </a:rPr>
              <a:t>深層崩壊</a:t>
            </a:r>
            <a:endParaRPr lang="ja-JP" sz="1200" kern="100" dirty="0">
              <a:effectLst/>
              <a:ea typeface="ＭＳ 明朝"/>
              <a:cs typeface="Times New Roman"/>
            </a:endParaRPr>
          </a:p>
          <a:p>
            <a:pPr algn="just">
              <a:spcAft>
                <a:spcPts val="0"/>
              </a:spcAft>
            </a:pPr>
            <a:r>
              <a:rPr lang="ja-JP" sz="1000" kern="100" dirty="0">
                <a:effectLst/>
                <a:ea typeface="ＭＳ 明朝"/>
                <a:cs typeface="Times New Roman"/>
              </a:rPr>
              <a:t>：岩盤から崩れる</a:t>
            </a:r>
            <a:endParaRPr lang="ja-JP" sz="1200" kern="100" dirty="0">
              <a:effectLst/>
              <a:ea typeface="ＭＳ 明朝"/>
              <a:cs typeface="Times New Roman"/>
            </a:endParaRPr>
          </a:p>
        </p:txBody>
      </p:sp>
      <p:sp>
        <p:nvSpPr>
          <p:cNvPr id="31" name="テキスト ボックス 30"/>
          <p:cNvSpPr txBox="1"/>
          <p:nvPr/>
        </p:nvSpPr>
        <p:spPr>
          <a:xfrm>
            <a:off x="476722" y="3641884"/>
            <a:ext cx="6039494" cy="3139321"/>
          </a:xfrm>
          <a:prstGeom prst="rect">
            <a:avLst/>
          </a:prstGeom>
          <a:noFill/>
        </p:spPr>
        <p:txBody>
          <a:bodyPr wrap="square" rtlCol="0">
            <a:spAutoFit/>
          </a:bodyPr>
          <a:lstStyle/>
          <a:p>
            <a:r>
              <a:rPr lang="ja-JP" altLang="en-US" b="1" dirty="0"/>
              <a:t>○</a:t>
            </a:r>
            <a:r>
              <a:rPr lang="ja-JP" altLang="ja-JP" b="1" dirty="0"/>
              <a:t>深層崩壊</a:t>
            </a:r>
            <a:endParaRPr lang="ja-JP" altLang="ja-JP" dirty="0"/>
          </a:p>
          <a:p>
            <a:r>
              <a:rPr lang="ja-JP" altLang="en-US" dirty="0">
                <a:latin typeface="HG丸ｺﾞｼｯｸM-PRO" panose="020F0600000000000000" pitchFamily="50" charset="-128"/>
                <a:ea typeface="HG丸ｺﾞｼｯｸM-PRO" panose="020F0600000000000000" pitchFamily="50" charset="-128"/>
              </a:rPr>
              <a:t>・</a:t>
            </a:r>
            <a:r>
              <a:rPr lang="ja-JP" altLang="ja-JP" dirty="0">
                <a:latin typeface="HG丸ｺﾞｼｯｸM-PRO" panose="020F0600000000000000" pitchFamily="50" charset="-128"/>
                <a:ea typeface="HG丸ｺﾞｼｯｸM-PRO" panose="020F0600000000000000" pitchFamily="50" charset="-128"/>
              </a:rPr>
              <a:t>すべり面が表層崩壊よりも深部で発生</a:t>
            </a:r>
            <a:endParaRPr lang="en-US" altLang="ja-JP" dirty="0">
              <a:latin typeface="HG丸ｺﾞｼｯｸM-PRO" panose="020F0600000000000000" pitchFamily="50" charset="-128"/>
              <a:ea typeface="HG丸ｺﾞｼｯｸM-PRO" panose="020F0600000000000000" pitchFamily="50" charset="-128"/>
            </a:endParaRPr>
          </a:p>
          <a:p>
            <a:r>
              <a:rPr lang="ja-JP" altLang="en-US" dirty="0">
                <a:latin typeface="HG丸ｺﾞｼｯｸM-PRO" panose="020F0600000000000000" pitchFamily="50" charset="-128"/>
                <a:ea typeface="HG丸ｺﾞｼｯｸM-PRO" panose="020F0600000000000000" pitchFamily="50" charset="-128"/>
              </a:rPr>
              <a:t>・</a:t>
            </a:r>
            <a:r>
              <a:rPr lang="ja-JP" altLang="ja-JP" dirty="0">
                <a:latin typeface="HG丸ｺﾞｼｯｸM-PRO" panose="020F0600000000000000" pitchFamily="50" charset="-128"/>
                <a:ea typeface="HG丸ｺﾞｼｯｸM-PRO" panose="020F0600000000000000" pitchFamily="50" charset="-128"/>
              </a:rPr>
              <a:t>表層</a:t>
            </a:r>
            <a:r>
              <a:rPr lang="ja-JP" altLang="en-US" dirty="0">
                <a:latin typeface="HG丸ｺﾞｼｯｸM-PRO" panose="020F0600000000000000" pitchFamily="50" charset="-128"/>
                <a:ea typeface="HG丸ｺﾞｼｯｸM-PRO" panose="020F0600000000000000" pitchFamily="50" charset="-128"/>
              </a:rPr>
              <a:t>土</a:t>
            </a:r>
            <a:r>
              <a:rPr lang="ja-JP" altLang="ja-JP" dirty="0">
                <a:latin typeface="HG丸ｺﾞｼｯｸM-PRO" panose="020F0600000000000000" pitchFamily="50" charset="-128"/>
                <a:ea typeface="HG丸ｺﾞｼｯｸM-PRO" panose="020F0600000000000000" pitchFamily="50" charset="-128"/>
              </a:rPr>
              <a:t>だけでなく</a:t>
            </a:r>
            <a:r>
              <a:rPr lang="ja-JP" altLang="en-US" dirty="0">
                <a:latin typeface="HG丸ｺﾞｼｯｸM-PRO" panose="020F0600000000000000" pitchFamily="50" charset="-128"/>
                <a:ea typeface="HG丸ｺﾞｼｯｸM-PRO" panose="020F0600000000000000" pitchFamily="50" charset="-128"/>
              </a:rPr>
              <a:t>　</a:t>
            </a:r>
            <a:r>
              <a:rPr lang="ja-JP" altLang="ja-JP" dirty="0">
                <a:latin typeface="HG丸ｺﾞｼｯｸM-PRO" panose="020F0600000000000000" pitchFamily="50" charset="-128"/>
                <a:ea typeface="HG丸ｺﾞｼｯｸM-PRO" panose="020F0600000000000000" pitchFamily="50" charset="-128"/>
              </a:rPr>
              <a:t>深層の地盤までもが崩壊土塊となる比較的規模の大きな崩壊現象</a:t>
            </a:r>
            <a:endParaRPr lang="en-US" altLang="ja-JP" dirty="0">
              <a:latin typeface="HG丸ｺﾞｼｯｸM-PRO" panose="020F0600000000000000" pitchFamily="50" charset="-128"/>
              <a:ea typeface="HG丸ｺﾞｼｯｸM-PRO" panose="020F0600000000000000" pitchFamily="50" charset="-128"/>
            </a:endParaRPr>
          </a:p>
          <a:p>
            <a:r>
              <a:rPr lang="ja-JP" altLang="en-US" dirty="0">
                <a:latin typeface="HG丸ｺﾞｼｯｸM-PRO" panose="020F0600000000000000" pitchFamily="50" charset="-128"/>
                <a:ea typeface="HG丸ｺﾞｼｯｸM-PRO" panose="020F0600000000000000" pitchFamily="50" charset="-128"/>
              </a:rPr>
              <a:t>・</a:t>
            </a:r>
            <a:r>
              <a:rPr lang="ja-JP" altLang="ja-JP" dirty="0">
                <a:latin typeface="HG丸ｺﾞｼｯｸM-PRO" panose="020F0600000000000000" pitchFamily="50" charset="-128"/>
                <a:ea typeface="HG丸ｺﾞｼｯｸM-PRO" panose="020F0600000000000000" pitchFamily="50" charset="-128"/>
              </a:rPr>
              <a:t>表層崩壊に比べ、被害が甚大になる可能性が高い</a:t>
            </a:r>
            <a:endParaRPr lang="en-US" altLang="ja-JP" dirty="0">
              <a:latin typeface="HG丸ｺﾞｼｯｸM-PRO" panose="020F0600000000000000" pitchFamily="50" charset="-128"/>
              <a:ea typeface="HG丸ｺﾞｼｯｸM-PRO" panose="020F0600000000000000" pitchFamily="50" charset="-128"/>
            </a:endParaRPr>
          </a:p>
          <a:p>
            <a:r>
              <a:rPr lang="ja-JP" altLang="en-US" dirty="0">
                <a:latin typeface="HG丸ｺﾞｼｯｸM-PRO" panose="020F0600000000000000" pitchFamily="50" charset="-128"/>
                <a:ea typeface="HG丸ｺﾞｼｯｸM-PRO" panose="020F0600000000000000" pitchFamily="50" charset="-128"/>
              </a:rPr>
              <a:t>・</a:t>
            </a:r>
            <a:r>
              <a:rPr lang="ja-JP" altLang="ja-JP" dirty="0">
                <a:latin typeface="HG丸ｺﾞｼｯｸM-PRO" panose="020F0600000000000000" pitchFamily="50" charset="-128"/>
                <a:ea typeface="HG丸ｺﾞｼｯｸM-PRO" panose="020F0600000000000000" pitchFamily="50" charset="-128"/>
              </a:rPr>
              <a:t>地すべりと同様に</a:t>
            </a:r>
            <a:r>
              <a:rPr lang="en-US" altLang="ja-JP" dirty="0" err="1">
                <a:latin typeface="HG丸ｺﾞｼｯｸM-PRO" panose="020F0600000000000000" pitchFamily="50" charset="-128"/>
                <a:ea typeface="HG丸ｺﾞｼｯｸM-PRO" panose="020F0600000000000000" pitchFamily="50" charset="-128"/>
              </a:rPr>
              <a:t>河道閉塞を発生させ、天然ダムを形成することが</a:t>
            </a:r>
            <a:r>
              <a:rPr lang="ja-JP" altLang="ja-JP" dirty="0">
                <a:latin typeface="HG丸ｺﾞｼｯｸM-PRO" panose="020F0600000000000000" pitchFamily="50" charset="-128"/>
                <a:ea typeface="HG丸ｺﾞｼｯｸM-PRO" panose="020F0600000000000000" pitchFamily="50" charset="-128"/>
              </a:rPr>
              <a:t>あ</a:t>
            </a:r>
            <a:r>
              <a:rPr lang="ja-JP" altLang="en-US" dirty="0">
                <a:latin typeface="HG丸ｺﾞｼｯｸM-PRO" panose="020F0600000000000000" pitchFamily="50" charset="-128"/>
                <a:ea typeface="HG丸ｺﾞｼｯｸM-PRO" panose="020F0600000000000000" pitchFamily="50" charset="-128"/>
              </a:rPr>
              <a:t>る</a:t>
            </a:r>
            <a:endParaRPr lang="ja-JP" altLang="ja-JP" dirty="0">
              <a:latin typeface="HG丸ｺﾞｼｯｸM-PRO" panose="020F0600000000000000" pitchFamily="50" charset="-128"/>
              <a:ea typeface="HG丸ｺﾞｼｯｸM-PRO" panose="020F0600000000000000" pitchFamily="50" charset="-128"/>
            </a:endParaRPr>
          </a:p>
          <a:p>
            <a:r>
              <a:rPr lang="ja-JP" altLang="en-US" dirty="0">
                <a:latin typeface="HG丸ｺﾞｼｯｸM-PRO" panose="020F0600000000000000" pitchFamily="50" charset="-128"/>
                <a:ea typeface="HG丸ｺﾞｼｯｸM-PRO" panose="020F0600000000000000" pitchFamily="50" charset="-128"/>
              </a:rPr>
              <a:t>→</a:t>
            </a:r>
            <a:r>
              <a:rPr lang="ja-JP" altLang="ja-JP" dirty="0">
                <a:latin typeface="HG丸ｺﾞｼｯｸM-PRO" panose="020F0600000000000000" pitchFamily="50" charset="-128"/>
                <a:ea typeface="HG丸ｺﾞｼｯｸM-PRO" panose="020F0600000000000000" pitchFamily="50" charset="-128"/>
              </a:rPr>
              <a:t>中山間部では、早期に土砂災害警戒区域外だけではなく、平野部への避難行動が必要。</a:t>
            </a:r>
          </a:p>
          <a:p>
            <a:r>
              <a:rPr lang="ja-JP" altLang="ja-JP" dirty="0">
                <a:latin typeface="HG丸ｺﾞｼｯｸM-PRO" panose="020F0600000000000000" pitchFamily="50" charset="-128"/>
                <a:ea typeface="HG丸ｺﾞｼｯｸM-PRO" panose="020F0600000000000000" pitchFamily="50" charset="-128"/>
              </a:rPr>
              <a:t>　長時間の</a:t>
            </a:r>
            <a:r>
              <a:rPr lang="ja-JP" altLang="en-US" dirty="0">
                <a:latin typeface="HG丸ｺﾞｼｯｸM-PRO" panose="020F0600000000000000" pitchFamily="50" charset="-128"/>
                <a:ea typeface="HG丸ｺﾞｼｯｸM-PRO" panose="020F0600000000000000" pitchFamily="50" charset="-128"/>
              </a:rPr>
              <a:t>降雨が続き、総降雨量が非常に多くなると予想される場合に、</a:t>
            </a:r>
            <a:r>
              <a:rPr lang="ja-JP" altLang="ja-JP" dirty="0">
                <a:latin typeface="HG丸ｺﾞｼｯｸM-PRO" panose="020F0600000000000000" pitchFamily="50" charset="-128"/>
                <a:ea typeface="HG丸ｺﾞｼｯｸM-PRO" panose="020F0600000000000000" pitchFamily="50" charset="-128"/>
              </a:rPr>
              <a:t>発生する</a:t>
            </a:r>
            <a:r>
              <a:rPr lang="ja-JP" altLang="en-US" dirty="0">
                <a:latin typeface="HG丸ｺﾞｼｯｸM-PRO" panose="020F0600000000000000" pitchFamily="50" charset="-128"/>
                <a:ea typeface="HG丸ｺﾞｼｯｸM-PRO" panose="020F0600000000000000" pitchFamily="50" charset="-128"/>
              </a:rPr>
              <a:t>こと</a:t>
            </a:r>
            <a:r>
              <a:rPr lang="ja-JP" altLang="ja-JP" dirty="0">
                <a:latin typeface="HG丸ｺﾞｼｯｸM-PRO" panose="020F0600000000000000" pitchFamily="50" charset="-128"/>
                <a:ea typeface="HG丸ｺﾞｼｯｸM-PRO" panose="020F0600000000000000" pitchFamily="50" charset="-128"/>
              </a:rPr>
              <a:t>が多くな</a:t>
            </a:r>
            <a:r>
              <a:rPr lang="ja-JP" altLang="en-US" dirty="0">
                <a:latin typeface="HG丸ｺﾞｼｯｸM-PRO" panose="020F0600000000000000" pitchFamily="50" charset="-128"/>
                <a:ea typeface="HG丸ｺﾞｼｯｸM-PRO" panose="020F0600000000000000" pitchFamily="50" charset="-128"/>
              </a:rPr>
              <a:t>る</a:t>
            </a:r>
            <a:r>
              <a:rPr lang="ja-JP" altLang="ja-JP" dirty="0">
                <a:latin typeface="HG丸ｺﾞｼｯｸM-PRO" panose="020F0600000000000000" pitchFamily="50" charset="-128"/>
                <a:ea typeface="HG丸ｺﾞｼｯｸM-PRO" panose="020F0600000000000000" pitchFamily="50" charset="-128"/>
              </a:rPr>
              <a:t>。</a:t>
            </a:r>
          </a:p>
        </p:txBody>
      </p:sp>
      <p:sp>
        <p:nvSpPr>
          <p:cNvPr id="4" name="スライド番号プレースホルダー 3"/>
          <p:cNvSpPr>
            <a:spLocks noGrp="1"/>
          </p:cNvSpPr>
          <p:nvPr>
            <p:ph type="sldNum" sz="quarter" idx="12"/>
          </p:nvPr>
        </p:nvSpPr>
        <p:spPr/>
        <p:txBody>
          <a:bodyPr/>
          <a:lstStyle/>
          <a:p>
            <a:fld id="{D2D8002D-B5B0-4BAC-B1F6-782DDCCE6D9C}" type="slidenum">
              <a:rPr kumimoji="1" lang="ja-JP" altLang="en-US" smtClean="0"/>
              <a:t>4</a:t>
            </a:fld>
            <a:endParaRPr kumimoji="1" lang="ja-JP" altLang="en-US"/>
          </a:p>
        </p:txBody>
      </p:sp>
    </p:spTree>
    <p:extLst>
      <p:ext uri="{BB962C8B-B14F-4D97-AF65-F5344CB8AC3E}">
        <p14:creationId xmlns:p14="http://schemas.microsoft.com/office/powerpoint/2010/main" val="39246256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6"/>
          <p:cNvSpPr txBox="1">
            <a:spLocks noChangeArrowheads="1"/>
          </p:cNvSpPr>
          <p:nvPr/>
        </p:nvSpPr>
        <p:spPr bwMode="auto">
          <a:xfrm>
            <a:off x="0" y="-3175"/>
            <a:ext cx="9144000" cy="584775"/>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algn="ctr">
              <a:spcBef>
                <a:spcPct val="50000"/>
              </a:spcBef>
              <a:buFontTx/>
              <a:buNone/>
            </a:pPr>
            <a:r>
              <a:rPr lang="ja-JP" altLang="en-US" b="1" dirty="0">
                <a:solidFill>
                  <a:schemeClr val="bg1"/>
                </a:solidFill>
                <a:latin typeface="HG丸ｺﾞｼｯｸM-PRO" pitchFamily="50" charset="-128"/>
                <a:ea typeface="HG丸ｺﾞｼｯｸM-PRO" pitchFamily="50" charset="-128"/>
              </a:rPr>
              <a:t>深層崩壊の事例</a:t>
            </a:r>
          </a:p>
        </p:txBody>
      </p:sp>
      <p:sp>
        <p:nvSpPr>
          <p:cNvPr id="3" name="テキスト ボックス 2"/>
          <p:cNvSpPr txBox="1"/>
          <p:nvPr/>
        </p:nvSpPr>
        <p:spPr>
          <a:xfrm>
            <a:off x="173072" y="663079"/>
            <a:ext cx="7783304" cy="400110"/>
          </a:xfrm>
          <a:prstGeom prst="rect">
            <a:avLst/>
          </a:prstGeom>
          <a:noFill/>
          <a:ln>
            <a:noFill/>
          </a:ln>
        </p:spPr>
        <p:txBody>
          <a:bodyPr wrap="square" rtlCol="0">
            <a:spAutoFit/>
          </a:bodyPr>
          <a:lstStyle/>
          <a:p>
            <a:r>
              <a:rPr lang="ja-JP" altLang="en-US" sz="2000" dirty="0">
                <a:latin typeface="HGP創英角ｺﾞｼｯｸUB" panose="020B0900000000000000" pitchFamily="50" charset="-128"/>
                <a:ea typeface="HGP創英角ｺﾞｼｯｸUB" panose="020B0900000000000000" pitchFamily="50" charset="-128"/>
              </a:rPr>
              <a:t>昭和２８年有田川水害（和歌山県花園村）</a:t>
            </a:r>
            <a:endParaRPr lang="en-US" altLang="ja-JP" sz="2000" dirty="0">
              <a:latin typeface="HGP創英角ｺﾞｼｯｸUB" panose="020B0900000000000000" pitchFamily="50" charset="-128"/>
              <a:ea typeface="HGP創英角ｺﾞｼｯｸUB" panose="020B0900000000000000" pitchFamily="50" charset="-128"/>
            </a:endParaRPr>
          </a:p>
        </p:txBody>
      </p:sp>
      <p:sp>
        <p:nvSpPr>
          <p:cNvPr id="4" name="スライド番号プレースホルダー 3"/>
          <p:cNvSpPr>
            <a:spLocks noGrp="1"/>
          </p:cNvSpPr>
          <p:nvPr>
            <p:ph type="sldNum" sz="quarter" idx="12"/>
          </p:nvPr>
        </p:nvSpPr>
        <p:spPr>
          <a:xfrm>
            <a:off x="6830888" y="6356350"/>
            <a:ext cx="2133600" cy="365125"/>
          </a:xfrm>
        </p:spPr>
        <p:txBody>
          <a:bodyPr/>
          <a:lstStyle/>
          <a:p>
            <a:fld id="{D2D8002D-B5B0-4BAC-B1F6-782DDCCE6D9C}" type="slidenum">
              <a:rPr kumimoji="1" lang="ja-JP" altLang="en-US" smtClean="0"/>
              <a:t>5</a:t>
            </a:fld>
            <a:endParaRPr kumimoji="1" lang="ja-JP" altLang="en-US" dirty="0"/>
          </a:p>
        </p:txBody>
      </p:sp>
      <p:pic>
        <p:nvPicPr>
          <p:cNvPr id="1028"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15556" t="24177" r="60194" b="12855"/>
          <a:stretch/>
        </p:blipFill>
        <p:spPr bwMode="auto">
          <a:xfrm>
            <a:off x="755576" y="1333500"/>
            <a:ext cx="3672408" cy="53610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テキスト ボックス 13"/>
          <p:cNvSpPr txBox="1"/>
          <p:nvPr/>
        </p:nvSpPr>
        <p:spPr>
          <a:xfrm>
            <a:off x="5252348" y="652626"/>
            <a:ext cx="7783304" cy="400110"/>
          </a:xfrm>
          <a:prstGeom prst="rect">
            <a:avLst/>
          </a:prstGeom>
          <a:noFill/>
          <a:ln>
            <a:noFill/>
          </a:ln>
        </p:spPr>
        <p:txBody>
          <a:bodyPr wrap="square" rtlCol="0">
            <a:spAutoFit/>
          </a:bodyPr>
          <a:lstStyle/>
          <a:p>
            <a:r>
              <a:rPr lang="ja-JP" altLang="en-US" sz="2000" dirty="0">
                <a:latin typeface="HGP創英角ｺﾞｼｯｸUB" panose="020B0900000000000000" pitchFamily="50" charset="-128"/>
                <a:ea typeface="HGP創英角ｺﾞｼｯｸUB" panose="020B0900000000000000" pitchFamily="50" charset="-128"/>
              </a:rPr>
              <a:t>平成２３年紀伊半島大水害</a:t>
            </a:r>
            <a:endParaRPr lang="en-US" altLang="ja-JP" sz="2000" dirty="0">
              <a:latin typeface="HGP創英角ｺﾞｼｯｸUB" panose="020B0900000000000000" pitchFamily="50" charset="-128"/>
              <a:ea typeface="HGP創英角ｺﾞｼｯｸUB" panose="020B0900000000000000" pitchFamily="50" charset="-128"/>
            </a:endParaRPr>
          </a:p>
        </p:txBody>
      </p:sp>
      <p:pic>
        <p:nvPicPr>
          <p:cNvPr id="1029"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l="34032" t="42708" r="36896" b="17969"/>
          <a:stretch/>
        </p:blipFill>
        <p:spPr bwMode="auto">
          <a:xfrm rot="10800000">
            <a:off x="4860032" y="1124745"/>
            <a:ext cx="3782566" cy="2876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rotWithShape="1">
          <a:blip r:embed="rId5">
            <a:extLst>
              <a:ext uri="{28A0092B-C50C-407E-A947-70E740481C1C}">
                <a14:useLocalDpi xmlns:a14="http://schemas.microsoft.com/office/drawing/2010/main" val="0"/>
              </a:ext>
            </a:extLst>
          </a:blip>
          <a:srcRect l="4619" t="39172" r="66603" b="21454"/>
          <a:stretch/>
        </p:blipFill>
        <p:spPr bwMode="auto">
          <a:xfrm rot="10800000">
            <a:off x="4898182" y="3645024"/>
            <a:ext cx="3744416" cy="2880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487814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6"/>
          <p:cNvSpPr txBox="1">
            <a:spLocks noChangeArrowheads="1"/>
          </p:cNvSpPr>
          <p:nvPr/>
        </p:nvSpPr>
        <p:spPr bwMode="auto">
          <a:xfrm>
            <a:off x="0" y="-3175"/>
            <a:ext cx="9144000" cy="584775"/>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algn="ctr">
              <a:spcBef>
                <a:spcPct val="50000"/>
              </a:spcBef>
              <a:buFontTx/>
              <a:buNone/>
            </a:pPr>
            <a:r>
              <a:rPr lang="ja-JP" altLang="en-US" b="1" dirty="0">
                <a:solidFill>
                  <a:schemeClr val="bg1"/>
                </a:solidFill>
                <a:latin typeface="HG丸ｺﾞｼｯｸM-PRO" pitchFamily="50" charset="-128"/>
                <a:ea typeface="HG丸ｺﾞｼｯｸM-PRO" pitchFamily="50" charset="-128"/>
              </a:rPr>
              <a:t>土砂災害の種類</a:t>
            </a:r>
          </a:p>
        </p:txBody>
      </p:sp>
      <p:pic>
        <p:nvPicPr>
          <p:cNvPr id="8" name="図 7"/>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2528584"/>
            <a:ext cx="2783794" cy="2249518"/>
          </a:xfrm>
          <a:prstGeom prst="rect">
            <a:avLst/>
          </a:prstGeom>
          <a:noFill/>
          <a:ln>
            <a:noFill/>
          </a:ln>
        </p:spPr>
      </p:pic>
      <p:pic>
        <p:nvPicPr>
          <p:cNvPr id="9" name="図 8"/>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11580" y="2560116"/>
            <a:ext cx="2187417" cy="2200846"/>
          </a:xfrm>
          <a:prstGeom prst="rect">
            <a:avLst/>
          </a:prstGeom>
          <a:noFill/>
          <a:ln>
            <a:noFill/>
          </a:ln>
        </p:spPr>
      </p:pic>
      <p:pic>
        <p:nvPicPr>
          <p:cNvPr id="10" name="図 9"/>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00192" y="2580377"/>
            <a:ext cx="2194793" cy="2216775"/>
          </a:xfrm>
          <a:prstGeom prst="rect">
            <a:avLst/>
          </a:prstGeom>
          <a:noFill/>
          <a:ln>
            <a:noFill/>
          </a:ln>
        </p:spPr>
      </p:pic>
      <p:sp>
        <p:nvSpPr>
          <p:cNvPr id="11" name="テキスト ボックス 10"/>
          <p:cNvSpPr txBox="1"/>
          <p:nvPr/>
        </p:nvSpPr>
        <p:spPr>
          <a:xfrm>
            <a:off x="467544" y="2122492"/>
            <a:ext cx="8583394" cy="369332"/>
          </a:xfrm>
          <a:prstGeom prst="rect">
            <a:avLst/>
          </a:prstGeom>
          <a:noFill/>
        </p:spPr>
        <p:txBody>
          <a:bodyPr wrap="square" rtlCol="0">
            <a:spAutoFit/>
          </a:bodyPr>
          <a:lstStyle/>
          <a:p>
            <a:r>
              <a:rPr kumimoji="1" lang="ja-JP" altLang="en-US" b="1" dirty="0"/>
              <a:t>　　　　　</a:t>
            </a:r>
            <a:r>
              <a:rPr kumimoji="1" lang="ja-JP" altLang="en-US" b="1"/>
              <a:t>　   </a:t>
            </a:r>
            <a:r>
              <a:rPr lang="ja-JP" altLang="en-US" b="1"/>
              <a:t>土石流</a:t>
            </a:r>
            <a:r>
              <a:rPr kumimoji="1" lang="ja-JP" altLang="en-US" b="1" dirty="0"/>
              <a:t>　　　　　　　　　</a:t>
            </a:r>
            <a:r>
              <a:rPr kumimoji="1" lang="ja-JP" altLang="en-US" b="1"/>
              <a:t>　    </a:t>
            </a:r>
            <a:r>
              <a:rPr kumimoji="1" lang="ja-JP" altLang="en-US" b="1" dirty="0"/>
              <a:t>　　　地すべり　　　　　　　　　　　がけ崩れ</a:t>
            </a:r>
          </a:p>
        </p:txBody>
      </p:sp>
      <p:sp>
        <p:nvSpPr>
          <p:cNvPr id="12" name="テキスト ボックス 11"/>
          <p:cNvSpPr txBox="1"/>
          <p:nvPr/>
        </p:nvSpPr>
        <p:spPr>
          <a:xfrm>
            <a:off x="467544" y="4818638"/>
            <a:ext cx="2848678" cy="1446550"/>
          </a:xfrm>
          <a:prstGeom prst="rect">
            <a:avLst/>
          </a:prstGeom>
          <a:noFill/>
        </p:spPr>
        <p:txBody>
          <a:bodyPr wrap="square" rtlCol="0">
            <a:spAutoFit/>
          </a:bodyPr>
          <a:lstStyle/>
          <a:p>
            <a:r>
              <a:rPr lang="ja-JP" altLang="en-US" sz="2200" dirty="0"/>
              <a:t>　山腹や川底の石や土砂が集中豪雨などによって一気に下流へと押し流される現象</a:t>
            </a:r>
            <a:endParaRPr kumimoji="1" lang="ja-JP" altLang="en-US" sz="2200" dirty="0"/>
          </a:p>
        </p:txBody>
      </p:sp>
      <p:sp>
        <p:nvSpPr>
          <p:cNvPr id="13" name="テキスト ボックス 12"/>
          <p:cNvSpPr txBox="1"/>
          <p:nvPr/>
        </p:nvSpPr>
        <p:spPr>
          <a:xfrm>
            <a:off x="3313956" y="4812248"/>
            <a:ext cx="2895600" cy="1785104"/>
          </a:xfrm>
          <a:prstGeom prst="rect">
            <a:avLst/>
          </a:prstGeom>
          <a:noFill/>
        </p:spPr>
        <p:txBody>
          <a:bodyPr wrap="square" rtlCol="0">
            <a:spAutoFit/>
          </a:bodyPr>
          <a:lstStyle/>
          <a:p>
            <a:r>
              <a:rPr lang="ja-JP" altLang="en-US" sz="2200" dirty="0"/>
              <a:t>　</a:t>
            </a:r>
            <a:r>
              <a:rPr lang="ja-JP" altLang="ja-JP" sz="2200" dirty="0"/>
              <a:t>斜面の一部あるいは全部が地下水の影響と重力によってゆっくりと斜面下方に移動する現象</a:t>
            </a:r>
            <a:endParaRPr kumimoji="1" lang="ja-JP" altLang="en-US" sz="2200" dirty="0"/>
          </a:p>
        </p:txBody>
      </p:sp>
      <p:sp>
        <p:nvSpPr>
          <p:cNvPr id="14" name="テキスト ボックス 13"/>
          <p:cNvSpPr txBox="1"/>
          <p:nvPr/>
        </p:nvSpPr>
        <p:spPr>
          <a:xfrm>
            <a:off x="6300192" y="4815274"/>
            <a:ext cx="2664296" cy="1446550"/>
          </a:xfrm>
          <a:prstGeom prst="rect">
            <a:avLst/>
          </a:prstGeom>
          <a:noFill/>
        </p:spPr>
        <p:txBody>
          <a:bodyPr wrap="square" rtlCol="0">
            <a:spAutoFit/>
          </a:bodyPr>
          <a:lstStyle/>
          <a:p>
            <a:r>
              <a:rPr lang="ja-JP" altLang="en-US" sz="2200" dirty="0"/>
              <a:t>　</a:t>
            </a:r>
            <a:r>
              <a:rPr lang="ja-JP" altLang="ja-JP" sz="2200" dirty="0"/>
              <a:t>雨が地中にしみ込み水分が土の抵抗力を弱め斜面が突然崩れ落ちる現象</a:t>
            </a:r>
            <a:endParaRPr kumimoji="1" lang="ja-JP" altLang="en-US" sz="2200" dirty="0"/>
          </a:p>
        </p:txBody>
      </p:sp>
      <p:sp>
        <p:nvSpPr>
          <p:cNvPr id="15" name="テキスト ボックス 2"/>
          <p:cNvSpPr txBox="1">
            <a:spLocks noChangeArrowheads="1"/>
          </p:cNvSpPr>
          <p:nvPr/>
        </p:nvSpPr>
        <p:spPr bwMode="auto">
          <a:xfrm>
            <a:off x="467544" y="620688"/>
            <a:ext cx="432048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ja-JP" altLang="en-US" sz="2800" dirty="0">
                <a:solidFill>
                  <a:srgbClr val="0000FF"/>
                </a:solidFill>
                <a:latin typeface="Times New Roman" pitchFamily="18" charset="0"/>
              </a:rPr>
              <a:t>雨が続くと・・・</a:t>
            </a:r>
            <a:endParaRPr lang="en-US" altLang="ja-JP" sz="1600" dirty="0">
              <a:solidFill>
                <a:srgbClr val="0000FF"/>
              </a:solidFill>
              <a:latin typeface="Times New Roman" pitchFamily="18" charset="0"/>
            </a:endParaRPr>
          </a:p>
          <a:p>
            <a:pPr eaLnBrk="1" hangingPunct="1">
              <a:spcBef>
                <a:spcPct val="0"/>
              </a:spcBef>
              <a:buFontTx/>
              <a:buNone/>
            </a:pPr>
            <a:r>
              <a:rPr lang="ja-JP" altLang="en-US" sz="2800" dirty="0">
                <a:solidFill>
                  <a:srgbClr val="0000FF"/>
                </a:solidFill>
                <a:latin typeface="Times New Roman" pitchFamily="18" charset="0"/>
              </a:rPr>
              <a:t>集中豪雨になると・・・</a:t>
            </a:r>
          </a:p>
        </p:txBody>
      </p:sp>
      <p:sp>
        <p:nvSpPr>
          <p:cNvPr id="16" name="下矢印 1"/>
          <p:cNvSpPr>
            <a:spLocks noChangeArrowheads="1"/>
          </p:cNvSpPr>
          <p:nvPr/>
        </p:nvSpPr>
        <p:spPr bwMode="auto">
          <a:xfrm rot="16200000">
            <a:off x="4028090" y="752752"/>
            <a:ext cx="346411" cy="538117"/>
          </a:xfrm>
          <a:prstGeom prst="downArrow">
            <a:avLst>
              <a:gd name="adj1" fmla="val 50000"/>
              <a:gd name="adj2" fmla="val 50000"/>
            </a:avLst>
          </a:prstGeom>
          <a:solidFill>
            <a:srgbClr val="CCFFFF"/>
          </a:solidFill>
          <a:ln w="9525" algn="ctr">
            <a:solidFill>
              <a:schemeClr val="tx2"/>
            </a:solidFill>
            <a:round/>
            <a:headEnd/>
            <a:tailEnd/>
          </a:ln>
        </p:spPr>
        <p:txBody>
          <a:bodyPr wrap="square">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endParaRPr lang="ja-JP" altLang="en-US" sz="2000">
              <a:latin typeface="Times New Roman" pitchFamily="18" charset="0"/>
            </a:endParaRPr>
          </a:p>
        </p:txBody>
      </p:sp>
      <p:sp>
        <p:nvSpPr>
          <p:cNvPr id="17" name="テキスト ボックス 2"/>
          <p:cNvSpPr txBox="1">
            <a:spLocks noChangeArrowheads="1"/>
          </p:cNvSpPr>
          <p:nvPr/>
        </p:nvSpPr>
        <p:spPr bwMode="auto">
          <a:xfrm>
            <a:off x="4550475" y="808543"/>
            <a:ext cx="283763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ja-JP" altLang="en-US" sz="2400" dirty="0">
                <a:solidFill>
                  <a:srgbClr val="0000FF"/>
                </a:solidFill>
                <a:latin typeface="Times New Roman" pitchFamily="18" charset="0"/>
              </a:rPr>
              <a:t>土壌に雨水がたまる</a:t>
            </a:r>
          </a:p>
        </p:txBody>
      </p:sp>
      <p:grpSp>
        <p:nvGrpSpPr>
          <p:cNvPr id="18" name="グループ化 17"/>
          <p:cNvGrpSpPr/>
          <p:nvPr/>
        </p:nvGrpSpPr>
        <p:grpSpPr>
          <a:xfrm>
            <a:off x="1900183" y="1270208"/>
            <a:ext cx="5803422" cy="790640"/>
            <a:chOff x="1866354" y="3439416"/>
            <a:chExt cx="5585966" cy="790640"/>
          </a:xfrm>
        </p:grpSpPr>
        <p:sp>
          <p:nvSpPr>
            <p:cNvPr id="19" name="正方形/長方形 18"/>
            <p:cNvSpPr/>
            <p:nvPr/>
          </p:nvSpPr>
          <p:spPr>
            <a:xfrm>
              <a:off x="5908179" y="3439416"/>
              <a:ext cx="144016" cy="263734"/>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p:cNvSpPr/>
            <p:nvPr/>
          </p:nvSpPr>
          <p:spPr>
            <a:xfrm>
              <a:off x="1932966" y="3717032"/>
              <a:ext cx="5442271" cy="99772"/>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下矢印 20"/>
            <p:cNvSpPr/>
            <p:nvPr/>
          </p:nvSpPr>
          <p:spPr>
            <a:xfrm>
              <a:off x="1866354" y="3798008"/>
              <a:ext cx="288032" cy="432048"/>
            </a:xfrm>
            <a:prstGeom prst="downArrow">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下矢印 21"/>
            <p:cNvSpPr/>
            <p:nvPr/>
          </p:nvSpPr>
          <p:spPr>
            <a:xfrm>
              <a:off x="4692643" y="3798008"/>
              <a:ext cx="288032" cy="432048"/>
            </a:xfrm>
            <a:prstGeom prst="downArrow">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下矢印 22"/>
            <p:cNvSpPr/>
            <p:nvPr/>
          </p:nvSpPr>
          <p:spPr>
            <a:xfrm>
              <a:off x="7164288" y="3789040"/>
              <a:ext cx="288032" cy="432048"/>
            </a:xfrm>
            <a:prstGeom prst="downArrow">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 name="テキスト ボックス 3"/>
          <p:cNvSpPr txBox="1"/>
          <p:nvPr/>
        </p:nvSpPr>
        <p:spPr>
          <a:xfrm>
            <a:off x="3728166" y="1197201"/>
            <a:ext cx="3431045" cy="369332"/>
          </a:xfrm>
          <a:prstGeom prst="rect">
            <a:avLst/>
          </a:prstGeom>
          <a:noFill/>
        </p:spPr>
        <p:txBody>
          <a:bodyPr wrap="square" rtlCol="0">
            <a:spAutoFit/>
          </a:bodyPr>
          <a:lstStyle/>
          <a:p>
            <a:r>
              <a:rPr kumimoji="1" lang="ja-JP" altLang="en-US" b="1" dirty="0">
                <a:ln w="10541" cmpd="sng">
                  <a:solidFill>
                    <a:srgbClr val="7D7D7D">
                      <a:tint val="100000"/>
                      <a:shade val="100000"/>
                      <a:satMod val="110000"/>
                    </a:srgbClr>
                  </a:solidFill>
                  <a:prstDash val="solid"/>
                </a:ln>
              </a:rPr>
              <a:t>次のとおり分類される。</a:t>
            </a:r>
          </a:p>
        </p:txBody>
      </p:sp>
      <p:sp>
        <p:nvSpPr>
          <p:cNvPr id="2" name="スライド番号プレースホルダー 1"/>
          <p:cNvSpPr>
            <a:spLocks noGrp="1"/>
          </p:cNvSpPr>
          <p:nvPr>
            <p:ph type="sldNum" sz="quarter" idx="12"/>
          </p:nvPr>
        </p:nvSpPr>
        <p:spPr/>
        <p:txBody>
          <a:bodyPr/>
          <a:lstStyle/>
          <a:p>
            <a:fld id="{D2D8002D-B5B0-4BAC-B1F6-782DDCCE6D9C}" type="slidenum">
              <a:rPr kumimoji="1" lang="ja-JP" altLang="en-US" smtClean="0"/>
              <a:t>6</a:t>
            </a:fld>
            <a:endParaRPr kumimoji="1" lang="ja-JP" altLang="en-US"/>
          </a:p>
        </p:txBody>
      </p:sp>
    </p:spTree>
    <p:extLst>
      <p:ext uri="{BB962C8B-B14F-4D97-AF65-F5344CB8AC3E}">
        <p14:creationId xmlns:p14="http://schemas.microsoft.com/office/powerpoint/2010/main" val="36545004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ChangeArrowheads="1"/>
          </p:cNvSpPr>
          <p:nvPr/>
        </p:nvSpPr>
        <p:spPr bwMode="auto">
          <a:xfrm>
            <a:off x="0" y="-27384"/>
            <a:ext cx="9144000" cy="588534"/>
          </a:xfrm>
          <a:prstGeom prst="rect">
            <a:avLst/>
          </a:prstGeom>
          <a:solidFill>
            <a:srgbClr val="00B0F0"/>
          </a:solidFill>
          <a:ln>
            <a:noFill/>
          </a:ln>
          <a:effectLst/>
          <a:extLst/>
        </p:spPr>
        <p:txBody>
          <a:bodyPr wrap="none" anchor="ctr"/>
          <a:lstStyle>
            <a:lvl1pPr>
              <a:defRPr kumimoji="1" sz="3000">
                <a:solidFill>
                  <a:schemeClr val="tx2"/>
                </a:solidFill>
                <a:latin typeface="Arial" charset="0"/>
                <a:ea typeface="HG丸ｺﾞｼｯｸM-PRO" pitchFamily="50" charset="-128"/>
              </a:defRPr>
            </a:lvl1pPr>
            <a:lvl2pPr marL="742950" indent="-285750">
              <a:defRPr kumimoji="1" sz="3000">
                <a:solidFill>
                  <a:schemeClr val="tx2"/>
                </a:solidFill>
                <a:latin typeface="Arial" charset="0"/>
                <a:ea typeface="HG丸ｺﾞｼｯｸM-PRO" pitchFamily="50" charset="-128"/>
              </a:defRPr>
            </a:lvl2pPr>
            <a:lvl3pPr marL="1143000" indent="-228600">
              <a:defRPr kumimoji="1" sz="3000">
                <a:solidFill>
                  <a:schemeClr val="tx2"/>
                </a:solidFill>
                <a:latin typeface="Arial" charset="0"/>
                <a:ea typeface="HG丸ｺﾞｼｯｸM-PRO" pitchFamily="50" charset="-128"/>
              </a:defRPr>
            </a:lvl3pPr>
            <a:lvl4pPr marL="1600200" indent="-228600">
              <a:defRPr kumimoji="1" sz="3000">
                <a:solidFill>
                  <a:schemeClr val="tx2"/>
                </a:solidFill>
                <a:latin typeface="Arial" charset="0"/>
                <a:ea typeface="HG丸ｺﾞｼｯｸM-PRO" pitchFamily="50" charset="-128"/>
              </a:defRPr>
            </a:lvl4pPr>
            <a:lvl5pPr marL="2057400" indent="-228600">
              <a:defRPr kumimoji="1" sz="3000">
                <a:solidFill>
                  <a:schemeClr val="tx2"/>
                </a:solidFill>
                <a:latin typeface="Arial" charset="0"/>
                <a:ea typeface="HG丸ｺﾞｼｯｸM-PRO" pitchFamily="50" charset="-128"/>
              </a:defRPr>
            </a:lvl5pPr>
            <a:lvl6pPr marL="2514600" indent="-228600" eaLnBrk="0" fontAlgn="base" hangingPunct="0">
              <a:spcBef>
                <a:spcPct val="0"/>
              </a:spcBef>
              <a:spcAft>
                <a:spcPct val="0"/>
              </a:spcAft>
              <a:defRPr kumimoji="1" sz="3000">
                <a:solidFill>
                  <a:schemeClr val="tx2"/>
                </a:solidFill>
                <a:latin typeface="Arial" charset="0"/>
                <a:ea typeface="HG丸ｺﾞｼｯｸM-PRO" pitchFamily="50" charset="-128"/>
              </a:defRPr>
            </a:lvl6pPr>
            <a:lvl7pPr marL="2971800" indent="-228600" eaLnBrk="0" fontAlgn="base" hangingPunct="0">
              <a:spcBef>
                <a:spcPct val="0"/>
              </a:spcBef>
              <a:spcAft>
                <a:spcPct val="0"/>
              </a:spcAft>
              <a:defRPr kumimoji="1" sz="3000">
                <a:solidFill>
                  <a:schemeClr val="tx2"/>
                </a:solidFill>
                <a:latin typeface="Arial" charset="0"/>
                <a:ea typeface="HG丸ｺﾞｼｯｸM-PRO" pitchFamily="50" charset="-128"/>
              </a:defRPr>
            </a:lvl7pPr>
            <a:lvl8pPr marL="3429000" indent="-228600" eaLnBrk="0" fontAlgn="base" hangingPunct="0">
              <a:spcBef>
                <a:spcPct val="0"/>
              </a:spcBef>
              <a:spcAft>
                <a:spcPct val="0"/>
              </a:spcAft>
              <a:defRPr kumimoji="1" sz="3000">
                <a:solidFill>
                  <a:schemeClr val="tx2"/>
                </a:solidFill>
                <a:latin typeface="Arial" charset="0"/>
                <a:ea typeface="HG丸ｺﾞｼｯｸM-PRO" pitchFamily="50" charset="-128"/>
              </a:defRPr>
            </a:lvl8pPr>
            <a:lvl9pPr marL="3886200" indent="-228600" eaLnBrk="0" fontAlgn="base" hangingPunct="0">
              <a:spcBef>
                <a:spcPct val="0"/>
              </a:spcBef>
              <a:spcAft>
                <a:spcPct val="0"/>
              </a:spcAft>
              <a:defRPr kumimoji="1" sz="3000">
                <a:solidFill>
                  <a:schemeClr val="tx2"/>
                </a:solidFill>
                <a:latin typeface="Arial" charset="0"/>
                <a:ea typeface="HG丸ｺﾞｼｯｸM-PRO" pitchFamily="50" charset="-128"/>
              </a:defRPr>
            </a:lvl9pPr>
          </a:lstStyle>
          <a:p>
            <a:pPr algn="ctr" eaLnBrk="1" hangingPunct="1">
              <a:spcBef>
                <a:spcPct val="0"/>
              </a:spcBef>
            </a:pPr>
            <a:r>
              <a:rPr lang="ja-JP" altLang="en-US" sz="2800" b="1" dirty="0">
                <a:solidFill>
                  <a:srgbClr val="FFFFFF"/>
                </a:solidFill>
              </a:rPr>
              <a:t>土砂災害による被害</a:t>
            </a:r>
            <a:endParaRPr lang="en-US" altLang="ja-JP" sz="2800" b="1" dirty="0">
              <a:solidFill>
                <a:srgbClr val="FFFFFF"/>
              </a:solidFill>
            </a:endParaRPr>
          </a:p>
        </p:txBody>
      </p:sp>
      <p:pic>
        <p:nvPicPr>
          <p:cNvPr id="5" name="Picture 11" descr="IMG_1095"/>
          <p:cNvPicPr/>
          <p:nvPr/>
        </p:nvPicPr>
        <p:blipFill rotWithShape="1">
          <a:blip r:embed="rId3" cstate="email">
            <a:lum bright="-10000"/>
            <a:extLst>
              <a:ext uri="{28A0092B-C50C-407E-A947-70E740481C1C}">
                <a14:useLocalDpi xmlns:a14="http://schemas.microsoft.com/office/drawing/2010/main" val="0"/>
              </a:ext>
            </a:extLst>
          </a:blip>
          <a:srcRect l="-1" r="21" b="16375"/>
          <a:stretch/>
        </p:blipFill>
        <p:spPr bwMode="auto">
          <a:xfrm>
            <a:off x="251520" y="620688"/>
            <a:ext cx="4076700" cy="2557145"/>
          </a:xfrm>
          <a:prstGeom prst="rect">
            <a:avLst/>
          </a:prstGeom>
          <a:noFill/>
          <a:ln w="38100" cmpd="sng">
            <a:solidFill>
              <a:schemeClr val="bg1"/>
            </a:solidFill>
            <a:miter lim="800000"/>
            <a:headEnd/>
            <a:tailEnd/>
          </a:ln>
          <a:effectLst>
            <a:outerShdw blurRad="50800" dist="38100" dir="2700000" algn="tl" rotWithShape="0">
              <a:srgbClr val="000000">
                <a:alpha val="43000"/>
              </a:srgbClr>
            </a:outerShdw>
          </a:effectLst>
          <a:extLst/>
        </p:spPr>
      </p:pic>
      <p:sp>
        <p:nvSpPr>
          <p:cNvPr id="6" name="Text Box 2"/>
          <p:cNvSpPr txBox="1">
            <a:spLocks noChangeArrowheads="1"/>
          </p:cNvSpPr>
          <p:nvPr/>
        </p:nvSpPr>
        <p:spPr bwMode="auto">
          <a:xfrm>
            <a:off x="308670" y="3197825"/>
            <a:ext cx="4407346" cy="715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08000" tIns="36000" rIns="108000" bIns="36000">
            <a:noAutofit/>
          </a:bodyPr>
          <a:lstStyle/>
          <a:p>
            <a:pPr fontAlgn="base">
              <a:spcAft>
                <a:spcPts val="0"/>
              </a:spcAft>
            </a:pPr>
            <a:r>
              <a:rPr lang="ja-JP" kern="1200" dirty="0">
                <a:latin typeface="ＭＳ Ｐゴシック"/>
                <a:ea typeface="HGP創英角ｺﾞｼｯｸUB"/>
                <a:cs typeface="HGS創英角ｺﾞｼｯｸUB"/>
              </a:rPr>
              <a:t>田辺市　深谷地内</a:t>
            </a:r>
            <a:r>
              <a:rPr lang="ja-JP" altLang="en-US" kern="1200" dirty="0">
                <a:latin typeface="ＭＳ Ｐゴシック"/>
                <a:ea typeface="HGP創英角ｺﾞｼｯｸUB"/>
                <a:cs typeface="HGS創英角ｺﾞｼｯｸUB"/>
              </a:rPr>
              <a:t>（紀伊半島大水害）</a:t>
            </a:r>
            <a:endParaRPr lang="ja-JP" sz="3200" dirty="0">
              <a:latin typeface="ＭＳ Ｐゴシック"/>
              <a:cs typeface="ＭＳ Ｐゴシック"/>
            </a:endParaRPr>
          </a:p>
        </p:txBody>
      </p:sp>
      <p:pic>
        <p:nvPicPr>
          <p:cNvPr id="7" name="図 6"/>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0570" y="3681890"/>
            <a:ext cx="4057650" cy="25202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Text Box 2"/>
          <p:cNvSpPr txBox="1">
            <a:spLocks noChangeArrowheads="1"/>
          </p:cNvSpPr>
          <p:nvPr/>
        </p:nvSpPr>
        <p:spPr bwMode="auto">
          <a:xfrm>
            <a:off x="295722" y="6237695"/>
            <a:ext cx="4407346" cy="715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08000" tIns="36000" rIns="108000" bIns="36000">
            <a:noAutofit/>
          </a:bodyPr>
          <a:lstStyle/>
          <a:p>
            <a:pPr fontAlgn="base">
              <a:spcAft>
                <a:spcPts val="0"/>
              </a:spcAft>
            </a:pPr>
            <a:r>
              <a:rPr lang="ja-JP" altLang="ja-JP" b="1" dirty="0"/>
              <a:t>橋本市慶賀野地区</a:t>
            </a:r>
            <a:r>
              <a:rPr lang="ja-JP" altLang="en-US" kern="1200" dirty="0">
                <a:latin typeface="ＭＳ Ｐゴシック"/>
                <a:ea typeface="HGP創英角ｺﾞｼｯｸUB"/>
                <a:cs typeface="HGS創英角ｺﾞｼｯｸUB"/>
              </a:rPr>
              <a:t>（紀伊半島大水害）</a:t>
            </a:r>
            <a:endParaRPr lang="ja-JP" sz="3200" dirty="0">
              <a:latin typeface="ＭＳ Ｐゴシック"/>
              <a:cs typeface="ＭＳ Ｐゴシック"/>
            </a:endParaRPr>
          </a:p>
        </p:txBody>
      </p:sp>
      <p:sp>
        <p:nvSpPr>
          <p:cNvPr id="9" name="正方形/長方形 8"/>
          <p:cNvSpPr/>
          <p:nvPr/>
        </p:nvSpPr>
        <p:spPr>
          <a:xfrm>
            <a:off x="308670" y="620688"/>
            <a:ext cx="2751162" cy="3240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r>
              <a:rPr kumimoji="1" lang="ja-JP" altLang="en-US"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土石流</a:t>
            </a:r>
          </a:p>
        </p:txBody>
      </p:sp>
      <p:sp>
        <p:nvSpPr>
          <p:cNvPr id="10" name="正方形/長方形 9"/>
          <p:cNvSpPr/>
          <p:nvPr/>
        </p:nvSpPr>
        <p:spPr>
          <a:xfrm>
            <a:off x="270570" y="3751126"/>
            <a:ext cx="2751162" cy="3240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r>
              <a:rPr lang="ja-JP" altLang="en-US"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地すべり</a:t>
            </a:r>
            <a:endParaRPr kumimoji="1" lang="ja-JP" altLang="en-US"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11" name="コンテンツ プレースホルダー 2"/>
          <p:cNvPicPr/>
          <p:nvPr/>
        </p:nvPicPr>
        <p:blipFill rotWithShape="1">
          <a:blip r:embed="rId5">
            <a:extLst>
              <a:ext uri="{28A0092B-C50C-407E-A947-70E740481C1C}">
                <a14:useLocalDpi xmlns:a14="http://schemas.microsoft.com/office/drawing/2010/main" val="0"/>
              </a:ext>
            </a:extLst>
          </a:blip>
          <a:srcRect l="7" t="635" r="3770" b="4518"/>
          <a:stretch/>
        </p:blipFill>
        <p:spPr>
          <a:xfrm>
            <a:off x="4716016" y="639366"/>
            <a:ext cx="3888432" cy="253846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2" name="Text Box 2"/>
          <p:cNvSpPr txBox="1">
            <a:spLocks noChangeArrowheads="1"/>
          </p:cNvSpPr>
          <p:nvPr/>
        </p:nvSpPr>
        <p:spPr bwMode="auto">
          <a:xfrm>
            <a:off x="4645918" y="3140968"/>
            <a:ext cx="4407346" cy="715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08000" tIns="36000" rIns="108000" bIns="36000">
            <a:noAutofit/>
          </a:bodyPr>
          <a:lstStyle/>
          <a:p>
            <a:pPr fontAlgn="base">
              <a:spcAft>
                <a:spcPts val="0"/>
              </a:spcAft>
            </a:pPr>
            <a:r>
              <a:rPr lang="ja-JP" altLang="en-US" sz="2000" dirty="0">
                <a:latin typeface="HGP創英角ｺﾞｼｯｸUB" panose="020B0900000000000000" pitchFamily="50" charset="-128"/>
                <a:ea typeface="HGP創英角ｺﾞｼｯｸUB" panose="020B0900000000000000" pitchFamily="50" charset="-128"/>
                <a:cs typeface="ＭＳ Ｐゴシック"/>
              </a:rPr>
              <a:t>県内でのがけ崩れ</a:t>
            </a:r>
            <a:endParaRPr lang="ja-JP" sz="2000" dirty="0">
              <a:latin typeface="HGP創英角ｺﾞｼｯｸUB" panose="020B0900000000000000" pitchFamily="50" charset="-128"/>
              <a:ea typeface="HGP創英角ｺﾞｼｯｸUB" panose="020B0900000000000000" pitchFamily="50" charset="-128"/>
              <a:cs typeface="ＭＳ Ｐゴシック"/>
            </a:endParaRPr>
          </a:p>
        </p:txBody>
      </p:sp>
      <p:sp>
        <p:nvSpPr>
          <p:cNvPr id="13" name="正方形/長方形 12"/>
          <p:cNvSpPr/>
          <p:nvPr/>
        </p:nvSpPr>
        <p:spPr>
          <a:xfrm>
            <a:off x="4724772" y="639366"/>
            <a:ext cx="2751162" cy="3240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r>
              <a:rPr kumimoji="1" lang="ja-JP" altLang="en-US" b="1" dirty="0">
                <a:ln w="17780" cmpd="sng">
                  <a:solidFill>
                    <a:srgbClr val="FFFFFF"/>
                  </a:solidFill>
                  <a:prstDash val="solid"/>
                  <a:miter lim="800000"/>
                </a:ln>
                <a:solidFill>
                  <a:schemeClr val="tx1"/>
                </a:solidFill>
                <a:effectLst>
                  <a:outerShdw blurRad="50800" algn="tl" rotWithShape="0">
                    <a:srgbClr val="000000"/>
                  </a:outerShdw>
                </a:effectLst>
              </a:rPr>
              <a:t>がけ崩れ</a:t>
            </a:r>
          </a:p>
        </p:txBody>
      </p:sp>
      <p:pic>
        <p:nvPicPr>
          <p:cNvPr id="1026"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l="2017" t="23366" r="3310"/>
          <a:stretch/>
        </p:blipFill>
        <p:spPr bwMode="auto">
          <a:xfrm>
            <a:off x="4582244" y="3555484"/>
            <a:ext cx="4471020" cy="2714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ext Box 2"/>
          <p:cNvSpPr txBox="1">
            <a:spLocks noChangeArrowheads="1"/>
          </p:cNvSpPr>
          <p:nvPr/>
        </p:nvSpPr>
        <p:spPr bwMode="auto">
          <a:xfrm>
            <a:off x="4773166" y="6242073"/>
            <a:ext cx="4407346" cy="715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08000" tIns="36000" rIns="108000" bIns="36000">
            <a:noAutofit/>
          </a:bodyPr>
          <a:lstStyle/>
          <a:p>
            <a:pPr fontAlgn="base">
              <a:spcAft>
                <a:spcPts val="0"/>
              </a:spcAft>
            </a:pPr>
            <a:r>
              <a:rPr lang="ja-JP" altLang="en-US" sz="2000" dirty="0">
                <a:latin typeface="HGP創英角ｺﾞｼｯｸUB" panose="020B0900000000000000" pitchFamily="50" charset="-128"/>
                <a:ea typeface="HGP創英角ｺﾞｼｯｸUB" panose="020B0900000000000000" pitchFamily="50" charset="-128"/>
                <a:cs typeface="ＭＳ Ｐゴシック"/>
              </a:rPr>
              <a:t>近年の和歌山県内での土砂災害</a:t>
            </a:r>
            <a:endParaRPr lang="ja-JP" sz="2000" dirty="0">
              <a:latin typeface="HGP創英角ｺﾞｼｯｸUB" panose="020B0900000000000000" pitchFamily="50" charset="-128"/>
              <a:ea typeface="HGP創英角ｺﾞｼｯｸUB" panose="020B0900000000000000" pitchFamily="50" charset="-128"/>
              <a:cs typeface="ＭＳ Ｐゴシック"/>
            </a:endParaRPr>
          </a:p>
        </p:txBody>
      </p:sp>
      <p:sp>
        <p:nvSpPr>
          <p:cNvPr id="2" name="スライド番号プレースホルダー 1"/>
          <p:cNvSpPr>
            <a:spLocks noGrp="1"/>
          </p:cNvSpPr>
          <p:nvPr>
            <p:ph type="sldNum" sz="quarter" idx="12"/>
          </p:nvPr>
        </p:nvSpPr>
        <p:spPr>
          <a:xfrm>
            <a:off x="6974904" y="6356350"/>
            <a:ext cx="2133600" cy="365125"/>
          </a:xfrm>
        </p:spPr>
        <p:txBody>
          <a:bodyPr/>
          <a:lstStyle/>
          <a:p>
            <a:fld id="{D2D8002D-B5B0-4BAC-B1F6-782DDCCE6D9C}" type="slidenum">
              <a:rPr kumimoji="1" lang="ja-JP" altLang="en-US" sz="2800" b="1" smtClean="0">
                <a:solidFill>
                  <a:schemeClr val="tx1"/>
                </a:solidFill>
              </a:rPr>
              <a:t>7</a:t>
            </a:fld>
            <a:endParaRPr kumimoji="1" lang="ja-JP" altLang="en-US" sz="2800" b="1">
              <a:solidFill>
                <a:schemeClr val="tx1"/>
              </a:solidFill>
            </a:endParaRPr>
          </a:p>
        </p:txBody>
      </p:sp>
    </p:spTree>
    <p:extLst>
      <p:ext uri="{BB962C8B-B14F-4D97-AF65-F5344CB8AC3E}">
        <p14:creationId xmlns:p14="http://schemas.microsoft.com/office/powerpoint/2010/main" val="28365962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コンテンツ プレースホルダー 1"/>
          <p:cNvSpPr txBox="1">
            <a:spLocks/>
          </p:cNvSpPr>
          <p:nvPr/>
        </p:nvSpPr>
        <p:spPr bwMode="auto">
          <a:xfrm>
            <a:off x="35496" y="836712"/>
            <a:ext cx="3384376" cy="6708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27" tIns="45714" rIns="91427" bIns="45714"/>
          <a:lstStyle>
            <a:lvl1pPr eaLnBrk="0" hangingPunct="0">
              <a:defRPr kumimoji="1" sz="1200">
                <a:solidFill>
                  <a:schemeClr val="tx1"/>
                </a:solidFill>
                <a:latin typeface="Arial" charset="0"/>
                <a:ea typeface="$ＪＳゴシック" charset="0"/>
                <a:cs typeface="$ＪＳゴシック" charset="0"/>
              </a:defRPr>
            </a:lvl1pPr>
            <a:lvl2pPr marL="742950" indent="-285750" eaLnBrk="0" hangingPunct="0">
              <a:defRPr kumimoji="1" sz="1200">
                <a:solidFill>
                  <a:schemeClr val="tx1"/>
                </a:solidFill>
                <a:latin typeface="Arial" charset="0"/>
                <a:ea typeface="$ＪＳゴシック" charset="0"/>
                <a:cs typeface="$ＪＳゴシック" charset="0"/>
              </a:defRPr>
            </a:lvl2pPr>
            <a:lvl3pPr marL="1143000" indent="-228600" eaLnBrk="0" hangingPunct="0">
              <a:defRPr kumimoji="1" sz="1200">
                <a:solidFill>
                  <a:schemeClr val="tx1"/>
                </a:solidFill>
                <a:latin typeface="Arial" charset="0"/>
                <a:ea typeface="$ＪＳゴシック" charset="0"/>
                <a:cs typeface="$ＪＳゴシック" charset="0"/>
              </a:defRPr>
            </a:lvl3pPr>
            <a:lvl4pPr marL="1600200" indent="-228600" eaLnBrk="0" hangingPunct="0">
              <a:defRPr kumimoji="1" sz="1200">
                <a:solidFill>
                  <a:schemeClr val="tx1"/>
                </a:solidFill>
                <a:latin typeface="Arial" charset="0"/>
                <a:ea typeface="$ＪＳゴシック" charset="0"/>
                <a:cs typeface="$ＪＳゴシック" charset="0"/>
              </a:defRPr>
            </a:lvl4pPr>
            <a:lvl5pPr marL="2057400" indent="-228600" eaLnBrk="0" hangingPunct="0">
              <a:defRPr kumimoji="1" sz="1200">
                <a:solidFill>
                  <a:schemeClr val="tx1"/>
                </a:solidFill>
                <a:latin typeface="Arial" charset="0"/>
                <a:ea typeface="$ＪＳゴシック" charset="0"/>
                <a:cs typeface="$ＪＳゴシック" charset="0"/>
              </a:defRPr>
            </a:lvl5pPr>
            <a:lvl6pPr marL="2514600" indent="-228600" algn="ctr" eaLnBrk="0" fontAlgn="base" hangingPunct="0">
              <a:spcBef>
                <a:spcPct val="0"/>
              </a:spcBef>
              <a:spcAft>
                <a:spcPct val="0"/>
              </a:spcAft>
              <a:defRPr kumimoji="1" sz="1200">
                <a:solidFill>
                  <a:schemeClr val="tx1"/>
                </a:solidFill>
                <a:latin typeface="Arial" charset="0"/>
                <a:ea typeface="$ＪＳゴシック" charset="0"/>
                <a:cs typeface="$ＪＳゴシック" charset="0"/>
              </a:defRPr>
            </a:lvl6pPr>
            <a:lvl7pPr marL="2971800" indent="-228600" algn="ctr" eaLnBrk="0" fontAlgn="base" hangingPunct="0">
              <a:spcBef>
                <a:spcPct val="0"/>
              </a:spcBef>
              <a:spcAft>
                <a:spcPct val="0"/>
              </a:spcAft>
              <a:defRPr kumimoji="1" sz="1200">
                <a:solidFill>
                  <a:schemeClr val="tx1"/>
                </a:solidFill>
                <a:latin typeface="Arial" charset="0"/>
                <a:ea typeface="$ＪＳゴシック" charset="0"/>
                <a:cs typeface="$ＪＳゴシック" charset="0"/>
              </a:defRPr>
            </a:lvl7pPr>
            <a:lvl8pPr marL="3429000" indent="-228600" algn="ctr" eaLnBrk="0" fontAlgn="base" hangingPunct="0">
              <a:spcBef>
                <a:spcPct val="0"/>
              </a:spcBef>
              <a:spcAft>
                <a:spcPct val="0"/>
              </a:spcAft>
              <a:defRPr kumimoji="1" sz="1200">
                <a:solidFill>
                  <a:schemeClr val="tx1"/>
                </a:solidFill>
                <a:latin typeface="Arial" charset="0"/>
                <a:ea typeface="$ＪＳゴシック" charset="0"/>
                <a:cs typeface="$ＪＳゴシック" charset="0"/>
              </a:defRPr>
            </a:lvl8pPr>
            <a:lvl9pPr marL="3886200" indent="-228600" algn="ctr" eaLnBrk="0" fontAlgn="base" hangingPunct="0">
              <a:spcBef>
                <a:spcPct val="0"/>
              </a:spcBef>
              <a:spcAft>
                <a:spcPct val="0"/>
              </a:spcAft>
              <a:defRPr kumimoji="1" sz="1200">
                <a:solidFill>
                  <a:schemeClr val="tx1"/>
                </a:solidFill>
                <a:latin typeface="Arial" charset="0"/>
                <a:ea typeface="$ＪＳゴシック" charset="0"/>
                <a:cs typeface="$ＪＳゴシック" charset="0"/>
              </a:defRPr>
            </a:lvl9pPr>
          </a:lstStyle>
          <a:p>
            <a:pPr eaLnBrk="1" hangingPunct="1">
              <a:spcBef>
                <a:spcPct val="20000"/>
              </a:spcBef>
              <a:defRPr/>
            </a:pPr>
            <a:r>
              <a:rPr lang="ja-JP" altLang="en-US" sz="2800" dirty="0">
                <a:solidFill>
                  <a:srgbClr val="C00000"/>
                </a:solidFill>
                <a:effectLst>
                  <a:glow rad="76200">
                    <a:schemeClr val="bg1"/>
                  </a:glow>
                  <a:outerShdw blurRad="25400" dist="12700" dir="2700000" algn="tl" rotWithShape="0">
                    <a:srgbClr val="000000">
                      <a:alpha val="62000"/>
                    </a:srgbClr>
                  </a:outerShdw>
                </a:effectLst>
                <a:latin typeface="HGP創英角ｺﾞｼｯｸUB" pitchFamily="50" charset="-128"/>
                <a:ea typeface="HGP創英角ｺﾞｼｯｸUB" pitchFamily="50" charset="-128"/>
                <a:cs typeface="HGS明朝E" charset="0"/>
              </a:rPr>
              <a:t>土砂災害防止法</a:t>
            </a:r>
            <a:endParaRPr lang="en-US" altLang="ja-JP" sz="1600" dirty="0">
              <a:solidFill>
                <a:srgbClr val="C00000"/>
              </a:solidFill>
              <a:effectLst>
                <a:glow rad="76200">
                  <a:schemeClr val="bg1"/>
                </a:glow>
                <a:outerShdw blurRad="25400" dist="12700" dir="2700000" algn="tl" rotWithShape="0">
                  <a:srgbClr val="000000">
                    <a:alpha val="62000"/>
                  </a:srgbClr>
                </a:outerShdw>
              </a:effectLst>
              <a:latin typeface="HGP創英角ｺﾞｼｯｸUB" pitchFamily="50" charset="-128"/>
              <a:ea typeface="HGP創英角ｺﾞｼｯｸUB" pitchFamily="50" charset="-128"/>
              <a:cs typeface="HGS明朝E" charset="0"/>
            </a:endParaRPr>
          </a:p>
        </p:txBody>
      </p:sp>
      <p:pic>
        <p:nvPicPr>
          <p:cNvPr id="95234" name="Picture 2" descr="kuikidosekiry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96" y="4762847"/>
            <a:ext cx="2009775" cy="192405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95238" name="Picture 6" descr="kuikigak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83918" y="4786585"/>
            <a:ext cx="2000250" cy="185737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95240" name="Picture 8" descr="kuikijisuberi"/>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23728" y="4762847"/>
            <a:ext cx="1857375" cy="200025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0" name="コンテンツ プレースホルダー 1"/>
          <p:cNvSpPr txBox="1">
            <a:spLocks/>
          </p:cNvSpPr>
          <p:nvPr/>
        </p:nvSpPr>
        <p:spPr bwMode="auto">
          <a:xfrm>
            <a:off x="385019" y="1556792"/>
            <a:ext cx="8507461" cy="1872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27" tIns="45714" rIns="91427" bIns="45714"/>
          <a:lstStyle>
            <a:lvl1pPr eaLnBrk="0" hangingPunct="0">
              <a:defRPr kumimoji="1" sz="1200">
                <a:solidFill>
                  <a:schemeClr val="tx1"/>
                </a:solidFill>
                <a:latin typeface="Arial" charset="0"/>
                <a:ea typeface="$ＪＳゴシック" charset="0"/>
                <a:cs typeface="$ＪＳゴシック" charset="0"/>
              </a:defRPr>
            </a:lvl1pPr>
            <a:lvl2pPr marL="742950" indent="-285750" eaLnBrk="0" hangingPunct="0">
              <a:defRPr kumimoji="1" sz="1200">
                <a:solidFill>
                  <a:schemeClr val="tx1"/>
                </a:solidFill>
                <a:latin typeface="Arial" charset="0"/>
                <a:ea typeface="$ＪＳゴシック" charset="0"/>
                <a:cs typeface="$ＪＳゴシック" charset="0"/>
              </a:defRPr>
            </a:lvl2pPr>
            <a:lvl3pPr marL="1143000" indent="-228600" eaLnBrk="0" hangingPunct="0">
              <a:defRPr kumimoji="1" sz="1200">
                <a:solidFill>
                  <a:schemeClr val="tx1"/>
                </a:solidFill>
                <a:latin typeface="Arial" charset="0"/>
                <a:ea typeface="$ＪＳゴシック" charset="0"/>
                <a:cs typeface="$ＪＳゴシック" charset="0"/>
              </a:defRPr>
            </a:lvl3pPr>
            <a:lvl4pPr marL="1600200" indent="-228600" eaLnBrk="0" hangingPunct="0">
              <a:defRPr kumimoji="1" sz="1200">
                <a:solidFill>
                  <a:schemeClr val="tx1"/>
                </a:solidFill>
                <a:latin typeface="Arial" charset="0"/>
                <a:ea typeface="$ＪＳゴシック" charset="0"/>
                <a:cs typeface="$ＪＳゴシック" charset="0"/>
              </a:defRPr>
            </a:lvl4pPr>
            <a:lvl5pPr marL="2057400" indent="-228600" eaLnBrk="0" hangingPunct="0">
              <a:defRPr kumimoji="1" sz="1200">
                <a:solidFill>
                  <a:schemeClr val="tx1"/>
                </a:solidFill>
                <a:latin typeface="Arial" charset="0"/>
                <a:ea typeface="$ＪＳゴシック" charset="0"/>
                <a:cs typeface="$ＪＳゴシック" charset="0"/>
              </a:defRPr>
            </a:lvl5pPr>
            <a:lvl6pPr marL="2514600" indent="-228600" algn="ctr" eaLnBrk="0" fontAlgn="base" hangingPunct="0">
              <a:spcBef>
                <a:spcPct val="0"/>
              </a:spcBef>
              <a:spcAft>
                <a:spcPct val="0"/>
              </a:spcAft>
              <a:defRPr kumimoji="1" sz="1200">
                <a:solidFill>
                  <a:schemeClr val="tx1"/>
                </a:solidFill>
                <a:latin typeface="Arial" charset="0"/>
                <a:ea typeface="$ＪＳゴシック" charset="0"/>
                <a:cs typeface="$ＪＳゴシック" charset="0"/>
              </a:defRPr>
            </a:lvl6pPr>
            <a:lvl7pPr marL="2971800" indent="-228600" algn="ctr" eaLnBrk="0" fontAlgn="base" hangingPunct="0">
              <a:spcBef>
                <a:spcPct val="0"/>
              </a:spcBef>
              <a:spcAft>
                <a:spcPct val="0"/>
              </a:spcAft>
              <a:defRPr kumimoji="1" sz="1200">
                <a:solidFill>
                  <a:schemeClr val="tx1"/>
                </a:solidFill>
                <a:latin typeface="Arial" charset="0"/>
                <a:ea typeface="$ＪＳゴシック" charset="0"/>
                <a:cs typeface="$ＪＳゴシック" charset="0"/>
              </a:defRPr>
            </a:lvl7pPr>
            <a:lvl8pPr marL="3429000" indent="-228600" algn="ctr" eaLnBrk="0" fontAlgn="base" hangingPunct="0">
              <a:spcBef>
                <a:spcPct val="0"/>
              </a:spcBef>
              <a:spcAft>
                <a:spcPct val="0"/>
              </a:spcAft>
              <a:defRPr kumimoji="1" sz="1200">
                <a:solidFill>
                  <a:schemeClr val="tx1"/>
                </a:solidFill>
                <a:latin typeface="Arial" charset="0"/>
                <a:ea typeface="$ＪＳゴシック" charset="0"/>
                <a:cs typeface="$ＪＳゴシック" charset="0"/>
              </a:defRPr>
            </a:lvl8pPr>
            <a:lvl9pPr marL="3886200" indent="-228600" algn="ctr" eaLnBrk="0" fontAlgn="base" hangingPunct="0">
              <a:spcBef>
                <a:spcPct val="0"/>
              </a:spcBef>
              <a:spcAft>
                <a:spcPct val="0"/>
              </a:spcAft>
              <a:defRPr kumimoji="1" sz="1200">
                <a:solidFill>
                  <a:schemeClr val="tx1"/>
                </a:solidFill>
                <a:latin typeface="Arial" charset="0"/>
                <a:ea typeface="$ＪＳゴシック" charset="0"/>
                <a:cs typeface="$ＪＳゴシック" charset="0"/>
              </a:defRPr>
            </a:lvl9pPr>
          </a:lstStyle>
          <a:p>
            <a:pPr algn="l" eaLnBrk="1" hangingPunct="1">
              <a:spcBef>
                <a:spcPct val="20000"/>
              </a:spcBef>
              <a:defRPr/>
            </a:pPr>
            <a:r>
              <a:rPr lang="ja-JP" altLang="en-US" sz="2000" dirty="0">
                <a:latin typeface="HGP創英角ｺﾞｼｯｸUB"/>
                <a:ea typeface="HGP創英角ｺﾞｼｯｸUB"/>
                <a:cs typeface="HGP創英角ｺﾞｼｯｸUB"/>
              </a:rPr>
              <a:t>土砂災害から住民の生命を守るため、土砂災害のおそれのある区域について危険の周知、警戒避難態勢の整備、住宅等の新規立地の抑制、既存住宅の移転促進等のソフト対策を推進するものです。</a:t>
            </a:r>
          </a:p>
        </p:txBody>
      </p:sp>
      <p:pic>
        <p:nvPicPr>
          <p:cNvPr id="6146" name="Picture 2"/>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2339752" y="2521868"/>
            <a:ext cx="3092700" cy="20592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コンテンツ プレースホルダー 1"/>
          <p:cNvSpPr txBox="1">
            <a:spLocks/>
          </p:cNvSpPr>
          <p:nvPr/>
        </p:nvSpPr>
        <p:spPr bwMode="auto">
          <a:xfrm>
            <a:off x="6047707" y="2779009"/>
            <a:ext cx="2844773" cy="23833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27" tIns="45714" rIns="91427" bIns="45714"/>
          <a:lstStyle>
            <a:lvl1pPr eaLnBrk="0" hangingPunct="0">
              <a:defRPr kumimoji="1" sz="1200">
                <a:solidFill>
                  <a:schemeClr val="tx1"/>
                </a:solidFill>
                <a:latin typeface="Arial" charset="0"/>
                <a:ea typeface="$ＪＳゴシック" charset="0"/>
                <a:cs typeface="$ＪＳゴシック" charset="0"/>
              </a:defRPr>
            </a:lvl1pPr>
            <a:lvl2pPr marL="742950" indent="-285750" eaLnBrk="0" hangingPunct="0">
              <a:defRPr kumimoji="1" sz="1200">
                <a:solidFill>
                  <a:schemeClr val="tx1"/>
                </a:solidFill>
                <a:latin typeface="Arial" charset="0"/>
                <a:ea typeface="$ＪＳゴシック" charset="0"/>
                <a:cs typeface="$ＪＳゴシック" charset="0"/>
              </a:defRPr>
            </a:lvl2pPr>
            <a:lvl3pPr marL="1143000" indent="-228600" eaLnBrk="0" hangingPunct="0">
              <a:defRPr kumimoji="1" sz="1200">
                <a:solidFill>
                  <a:schemeClr val="tx1"/>
                </a:solidFill>
                <a:latin typeface="Arial" charset="0"/>
                <a:ea typeface="$ＪＳゴシック" charset="0"/>
                <a:cs typeface="$ＪＳゴシック" charset="0"/>
              </a:defRPr>
            </a:lvl3pPr>
            <a:lvl4pPr marL="1600200" indent="-228600" eaLnBrk="0" hangingPunct="0">
              <a:defRPr kumimoji="1" sz="1200">
                <a:solidFill>
                  <a:schemeClr val="tx1"/>
                </a:solidFill>
                <a:latin typeface="Arial" charset="0"/>
                <a:ea typeface="$ＪＳゴシック" charset="0"/>
                <a:cs typeface="$ＪＳゴシック" charset="0"/>
              </a:defRPr>
            </a:lvl4pPr>
            <a:lvl5pPr marL="2057400" indent="-228600" eaLnBrk="0" hangingPunct="0">
              <a:defRPr kumimoji="1" sz="1200">
                <a:solidFill>
                  <a:schemeClr val="tx1"/>
                </a:solidFill>
                <a:latin typeface="Arial" charset="0"/>
                <a:ea typeface="$ＪＳゴシック" charset="0"/>
                <a:cs typeface="$ＪＳゴシック" charset="0"/>
              </a:defRPr>
            </a:lvl5pPr>
            <a:lvl6pPr marL="2514600" indent="-228600" algn="ctr" eaLnBrk="0" fontAlgn="base" hangingPunct="0">
              <a:spcBef>
                <a:spcPct val="0"/>
              </a:spcBef>
              <a:spcAft>
                <a:spcPct val="0"/>
              </a:spcAft>
              <a:defRPr kumimoji="1" sz="1200">
                <a:solidFill>
                  <a:schemeClr val="tx1"/>
                </a:solidFill>
                <a:latin typeface="Arial" charset="0"/>
                <a:ea typeface="$ＪＳゴシック" charset="0"/>
                <a:cs typeface="$ＪＳゴシック" charset="0"/>
              </a:defRPr>
            </a:lvl6pPr>
            <a:lvl7pPr marL="2971800" indent="-228600" algn="ctr" eaLnBrk="0" fontAlgn="base" hangingPunct="0">
              <a:spcBef>
                <a:spcPct val="0"/>
              </a:spcBef>
              <a:spcAft>
                <a:spcPct val="0"/>
              </a:spcAft>
              <a:defRPr kumimoji="1" sz="1200">
                <a:solidFill>
                  <a:schemeClr val="tx1"/>
                </a:solidFill>
                <a:latin typeface="Arial" charset="0"/>
                <a:ea typeface="$ＪＳゴシック" charset="0"/>
                <a:cs typeface="$ＪＳゴシック" charset="0"/>
              </a:defRPr>
            </a:lvl7pPr>
            <a:lvl8pPr marL="3429000" indent="-228600" algn="ctr" eaLnBrk="0" fontAlgn="base" hangingPunct="0">
              <a:spcBef>
                <a:spcPct val="0"/>
              </a:spcBef>
              <a:spcAft>
                <a:spcPct val="0"/>
              </a:spcAft>
              <a:defRPr kumimoji="1" sz="1200">
                <a:solidFill>
                  <a:schemeClr val="tx1"/>
                </a:solidFill>
                <a:latin typeface="Arial" charset="0"/>
                <a:ea typeface="$ＪＳゴシック" charset="0"/>
                <a:cs typeface="$ＪＳゴシック" charset="0"/>
              </a:defRPr>
            </a:lvl8pPr>
            <a:lvl9pPr marL="3886200" indent="-228600" algn="ctr" eaLnBrk="0" fontAlgn="base" hangingPunct="0">
              <a:spcBef>
                <a:spcPct val="0"/>
              </a:spcBef>
              <a:spcAft>
                <a:spcPct val="0"/>
              </a:spcAft>
              <a:defRPr kumimoji="1" sz="1200">
                <a:solidFill>
                  <a:schemeClr val="tx1"/>
                </a:solidFill>
                <a:latin typeface="Arial" charset="0"/>
                <a:ea typeface="$ＪＳゴシック" charset="0"/>
                <a:cs typeface="$ＪＳゴシック" charset="0"/>
              </a:defRPr>
            </a:lvl9pPr>
          </a:lstStyle>
          <a:p>
            <a:pPr algn="l" eaLnBrk="1" hangingPunct="1">
              <a:spcBef>
                <a:spcPts val="0"/>
              </a:spcBef>
              <a:defRPr/>
            </a:pPr>
            <a:r>
              <a:rPr lang="ja-JP" altLang="en-US" sz="1800" dirty="0">
                <a:solidFill>
                  <a:srgbClr val="C00000"/>
                </a:solidFill>
                <a:effectLst>
                  <a:glow rad="76200">
                    <a:schemeClr val="bg1"/>
                  </a:glow>
                  <a:outerShdw blurRad="50800" dist="38100" dir="2700000" algn="tl" rotWithShape="0">
                    <a:srgbClr val="000000">
                      <a:alpha val="43000"/>
                    </a:srgbClr>
                  </a:outerShdw>
                </a:effectLst>
                <a:latin typeface="HGP創英角ｺﾞｼｯｸUB"/>
                <a:ea typeface="HGP創英角ｺﾞｼｯｸUB"/>
                <a:cs typeface="HGP創英角ｺﾞｼｯｸUB"/>
              </a:rPr>
              <a:t>基礎調査の実施</a:t>
            </a:r>
          </a:p>
          <a:p>
            <a:pPr algn="l" eaLnBrk="1" hangingPunct="1">
              <a:spcBef>
                <a:spcPts val="0"/>
              </a:spcBef>
              <a:defRPr/>
            </a:pPr>
            <a:r>
              <a:rPr lang="ja-JP" altLang="en-US" sz="1600" dirty="0">
                <a:effectLst>
                  <a:glow rad="76200">
                    <a:schemeClr val="bg1"/>
                  </a:glow>
                </a:effectLst>
                <a:latin typeface="HGP創英角ｺﾞｼｯｸUB"/>
                <a:ea typeface="HGP創英角ｺﾞｼｯｸUB"/>
                <a:cs typeface="HGP創英角ｺﾞｼｯｸUB"/>
              </a:rPr>
              <a:t>渓流や斜面など土砂災害により被害を受けるおそれのある区域の地形、地質、土地利用状況について調査。</a:t>
            </a:r>
            <a:endParaRPr lang="en-US" altLang="ja-JP" sz="1600" dirty="0">
              <a:effectLst>
                <a:glow rad="76200">
                  <a:schemeClr val="bg1"/>
                </a:glow>
              </a:effectLst>
              <a:latin typeface="HGP創英角ｺﾞｼｯｸUB"/>
              <a:ea typeface="HGP創英角ｺﾞｼｯｸUB"/>
              <a:cs typeface="HGP創英角ｺﾞｼｯｸUB"/>
            </a:endParaRPr>
          </a:p>
          <a:p>
            <a:pPr algn="l" eaLnBrk="1" hangingPunct="1">
              <a:spcBef>
                <a:spcPts val="0"/>
              </a:spcBef>
              <a:defRPr/>
            </a:pPr>
            <a:r>
              <a:rPr lang="en-US" altLang="ja-JP" sz="1600" dirty="0">
                <a:effectLst>
                  <a:glow rad="76200">
                    <a:schemeClr val="bg1"/>
                  </a:glow>
                </a:effectLst>
                <a:latin typeface="HGP創英角ｺﾞｼｯｸUB"/>
                <a:ea typeface="HGP創英角ｺﾞｼｯｸUB"/>
                <a:cs typeface="HGP創英角ｺﾞｼｯｸUB"/>
              </a:rPr>
              <a:t>(</a:t>
            </a:r>
            <a:r>
              <a:rPr lang="ja-JP" altLang="en-US" sz="1600" dirty="0">
                <a:effectLst>
                  <a:glow rad="76200">
                    <a:schemeClr val="bg1"/>
                  </a:glow>
                </a:effectLst>
                <a:latin typeface="HGP創英角ｺﾞｼｯｸUB"/>
                <a:ea typeface="HGP創英角ｺﾞｼｯｸUB"/>
                <a:cs typeface="HGP創英角ｺﾞｼｯｸUB"/>
              </a:rPr>
              <a:t>平成</a:t>
            </a:r>
            <a:r>
              <a:rPr lang="en-US" altLang="ja-JP" sz="1600" dirty="0">
                <a:effectLst>
                  <a:glow rad="76200">
                    <a:schemeClr val="bg1"/>
                  </a:glow>
                </a:effectLst>
                <a:latin typeface="HGP創英角ｺﾞｼｯｸUB"/>
                <a:ea typeface="HGP創英角ｺﾞｼｯｸUB"/>
                <a:cs typeface="HGP創英角ｺﾞｼｯｸUB"/>
              </a:rPr>
              <a:t>31</a:t>
            </a:r>
            <a:r>
              <a:rPr lang="ja-JP" altLang="en-US" sz="1600" dirty="0">
                <a:effectLst>
                  <a:glow rad="76200">
                    <a:schemeClr val="bg1"/>
                  </a:glow>
                </a:effectLst>
                <a:latin typeface="HGP創英角ｺﾞｼｯｸUB"/>
                <a:ea typeface="HGP創英角ｺﾞｼｯｸUB"/>
                <a:cs typeface="HGP創英角ｺﾞｼｯｸUB"/>
              </a:rPr>
              <a:t>年度までに基礎調査完了予定）</a:t>
            </a:r>
          </a:p>
        </p:txBody>
      </p:sp>
      <p:sp>
        <p:nvSpPr>
          <p:cNvPr id="12" name="コンテンツ プレースホルダー 1"/>
          <p:cNvSpPr txBox="1">
            <a:spLocks/>
          </p:cNvSpPr>
          <p:nvPr/>
        </p:nvSpPr>
        <p:spPr bwMode="auto">
          <a:xfrm>
            <a:off x="6084168" y="5403296"/>
            <a:ext cx="2808312" cy="1554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27" tIns="45714" rIns="91427" bIns="45714"/>
          <a:lstStyle>
            <a:lvl1pPr eaLnBrk="0" hangingPunct="0">
              <a:defRPr kumimoji="1" sz="1200">
                <a:solidFill>
                  <a:schemeClr val="tx1"/>
                </a:solidFill>
                <a:latin typeface="Arial" charset="0"/>
                <a:ea typeface="$ＪＳゴシック" charset="0"/>
                <a:cs typeface="$ＪＳゴシック" charset="0"/>
              </a:defRPr>
            </a:lvl1pPr>
            <a:lvl2pPr marL="742950" indent="-285750" eaLnBrk="0" hangingPunct="0">
              <a:defRPr kumimoji="1" sz="1200">
                <a:solidFill>
                  <a:schemeClr val="tx1"/>
                </a:solidFill>
                <a:latin typeface="Arial" charset="0"/>
                <a:ea typeface="$ＪＳゴシック" charset="0"/>
                <a:cs typeface="$ＪＳゴシック" charset="0"/>
              </a:defRPr>
            </a:lvl2pPr>
            <a:lvl3pPr marL="1143000" indent="-228600" eaLnBrk="0" hangingPunct="0">
              <a:defRPr kumimoji="1" sz="1200">
                <a:solidFill>
                  <a:schemeClr val="tx1"/>
                </a:solidFill>
                <a:latin typeface="Arial" charset="0"/>
                <a:ea typeface="$ＪＳゴシック" charset="0"/>
                <a:cs typeface="$ＪＳゴシック" charset="0"/>
              </a:defRPr>
            </a:lvl3pPr>
            <a:lvl4pPr marL="1600200" indent="-228600" eaLnBrk="0" hangingPunct="0">
              <a:defRPr kumimoji="1" sz="1200">
                <a:solidFill>
                  <a:schemeClr val="tx1"/>
                </a:solidFill>
                <a:latin typeface="Arial" charset="0"/>
                <a:ea typeface="$ＪＳゴシック" charset="0"/>
                <a:cs typeface="$ＪＳゴシック" charset="0"/>
              </a:defRPr>
            </a:lvl4pPr>
            <a:lvl5pPr marL="2057400" indent="-228600" eaLnBrk="0" hangingPunct="0">
              <a:defRPr kumimoji="1" sz="1200">
                <a:solidFill>
                  <a:schemeClr val="tx1"/>
                </a:solidFill>
                <a:latin typeface="Arial" charset="0"/>
                <a:ea typeface="$ＪＳゴシック" charset="0"/>
                <a:cs typeface="$ＪＳゴシック" charset="0"/>
              </a:defRPr>
            </a:lvl5pPr>
            <a:lvl6pPr marL="2514600" indent="-228600" algn="ctr" eaLnBrk="0" fontAlgn="base" hangingPunct="0">
              <a:spcBef>
                <a:spcPct val="0"/>
              </a:spcBef>
              <a:spcAft>
                <a:spcPct val="0"/>
              </a:spcAft>
              <a:defRPr kumimoji="1" sz="1200">
                <a:solidFill>
                  <a:schemeClr val="tx1"/>
                </a:solidFill>
                <a:latin typeface="Arial" charset="0"/>
                <a:ea typeface="$ＪＳゴシック" charset="0"/>
                <a:cs typeface="$ＪＳゴシック" charset="0"/>
              </a:defRPr>
            </a:lvl6pPr>
            <a:lvl7pPr marL="2971800" indent="-228600" algn="ctr" eaLnBrk="0" fontAlgn="base" hangingPunct="0">
              <a:spcBef>
                <a:spcPct val="0"/>
              </a:spcBef>
              <a:spcAft>
                <a:spcPct val="0"/>
              </a:spcAft>
              <a:defRPr kumimoji="1" sz="1200">
                <a:solidFill>
                  <a:schemeClr val="tx1"/>
                </a:solidFill>
                <a:latin typeface="Arial" charset="0"/>
                <a:ea typeface="$ＪＳゴシック" charset="0"/>
                <a:cs typeface="$ＪＳゴシック" charset="0"/>
              </a:defRPr>
            </a:lvl7pPr>
            <a:lvl8pPr marL="3429000" indent="-228600" algn="ctr" eaLnBrk="0" fontAlgn="base" hangingPunct="0">
              <a:spcBef>
                <a:spcPct val="0"/>
              </a:spcBef>
              <a:spcAft>
                <a:spcPct val="0"/>
              </a:spcAft>
              <a:defRPr kumimoji="1" sz="1200">
                <a:solidFill>
                  <a:schemeClr val="tx1"/>
                </a:solidFill>
                <a:latin typeface="Arial" charset="0"/>
                <a:ea typeface="$ＪＳゴシック" charset="0"/>
                <a:cs typeface="$ＪＳゴシック" charset="0"/>
              </a:defRPr>
            </a:lvl8pPr>
            <a:lvl9pPr marL="3886200" indent="-228600" algn="ctr" eaLnBrk="0" fontAlgn="base" hangingPunct="0">
              <a:spcBef>
                <a:spcPct val="0"/>
              </a:spcBef>
              <a:spcAft>
                <a:spcPct val="0"/>
              </a:spcAft>
              <a:defRPr kumimoji="1" sz="1200">
                <a:solidFill>
                  <a:schemeClr val="tx1"/>
                </a:solidFill>
                <a:latin typeface="Arial" charset="0"/>
                <a:ea typeface="$ＪＳゴシック" charset="0"/>
                <a:cs typeface="$ＪＳゴシック" charset="0"/>
              </a:defRPr>
            </a:lvl9pPr>
          </a:lstStyle>
          <a:p>
            <a:pPr algn="l" eaLnBrk="1" hangingPunct="1">
              <a:spcBef>
                <a:spcPts val="0"/>
              </a:spcBef>
              <a:defRPr/>
            </a:pPr>
            <a:r>
              <a:rPr lang="ja-JP" altLang="en-US" sz="1800" dirty="0">
                <a:solidFill>
                  <a:srgbClr val="C00000"/>
                </a:solidFill>
                <a:effectLst>
                  <a:glow rad="76200">
                    <a:schemeClr val="bg1"/>
                  </a:glow>
                  <a:outerShdw blurRad="50800" dist="38100" dir="2700000" algn="tl" rotWithShape="0">
                    <a:srgbClr val="000000">
                      <a:alpha val="43000"/>
                    </a:srgbClr>
                  </a:outerShdw>
                </a:effectLst>
                <a:latin typeface="HGP創英角ｺﾞｼｯｸUB"/>
                <a:ea typeface="HGP創英角ｺﾞｼｯｸUB"/>
                <a:cs typeface="HGP創英角ｺﾞｼｯｸUB"/>
              </a:rPr>
              <a:t>区域の指定</a:t>
            </a:r>
          </a:p>
          <a:p>
            <a:pPr algn="l" eaLnBrk="1" hangingPunct="1">
              <a:spcBef>
                <a:spcPts val="0"/>
              </a:spcBef>
              <a:defRPr/>
            </a:pPr>
            <a:r>
              <a:rPr lang="ja-JP" altLang="en-US" sz="1600" dirty="0">
                <a:effectLst>
                  <a:glow rad="76200">
                    <a:schemeClr val="bg1"/>
                  </a:glow>
                </a:effectLst>
                <a:latin typeface="HGP創英角ｺﾞｼｯｸUB"/>
                <a:ea typeface="HGP創英角ｺﾞｼｯｸUB"/>
                <a:cs typeface="HGP創英角ｺﾞｼｯｸUB"/>
              </a:rPr>
              <a:t>基礎調査に基づき、土砂災害警戒区域、土砂災害特別警戒区域を指定。</a:t>
            </a:r>
          </a:p>
        </p:txBody>
      </p:sp>
      <p:sp>
        <p:nvSpPr>
          <p:cNvPr id="13" name="コンテンツ プレースホルダー 1"/>
          <p:cNvSpPr txBox="1">
            <a:spLocks/>
          </p:cNvSpPr>
          <p:nvPr/>
        </p:nvSpPr>
        <p:spPr bwMode="auto">
          <a:xfrm>
            <a:off x="2843808" y="885931"/>
            <a:ext cx="6300192" cy="6708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27" tIns="45714" rIns="91427" bIns="45714"/>
          <a:lstStyle>
            <a:lvl1pPr eaLnBrk="0" hangingPunct="0">
              <a:defRPr kumimoji="1" sz="1200">
                <a:solidFill>
                  <a:schemeClr val="tx1"/>
                </a:solidFill>
                <a:latin typeface="Arial" charset="0"/>
                <a:ea typeface="$ＪＳゴシック" charset="0"/>
                <a:cs typeface="$ＪＳゴシック" charset="0"/>
              </a:defRPr>
            </a:lvl1pPr>
            <a:lvl2pPr marL="742950" indent="-285750" eaLnBrk="0" hangingPunct="0">
              <a:defRPr kumimoji="1" sz="1200">
                <a:solidFill>
                  <a:schemeClr val="tx1"/>
                </a:solidFill>
                <a:latin typeface="Arial" charset="0"/>
                <a:ea typeface="$ＪＳゴシック" charset="0"/>
                <a:cs typeface="$ＪＳゴシック" charset="0"/>
              </a:defRPr>
            </a:lvl2pPr>
            <a:lvl3pPr marL="1143000" indent="-228600" eaLnBrk="0" hangingPunct="0">
              <a:defRPr kumimoji="1" sz="1200">
                <a:solidFill>
                  <a:schemeClr val="tx1"/>
                </a:solidFill>
                <a:latin typeface="Arial" charset="0"/>
                <a:ea typeface="$ＪＳゴシック" charset="0"/>
                <a:cs typeface="$ＪＳゴシック" charset="0"/>
              </a:defRPr>
            </a:lvl3pPr>
            <a:lvl4pPr marL="1600200" indent="-228600" eaLnBrk="0" hangingPunct="0">
              <a:defRPr kumimoji="1" sz="1200">
                <a:solidFill>
                  <a:schemeClr val="tx1"/>
                </a:solidFill>
                <a:latin typeface="Arial" charset="0"/>
                <a:ea typeface="$ＪＳゴシック" charset="0"/>
                <a:cs typeface="$ＪＳゴシック" charset="0"/>
              </a:defRPr>
            </a:lvl4pPr>
            <a:lvl5pPr marL="2057400" indent="-228600" eaLnBrk="0" hangingPunct="0">
              <a:defRPr kumimoji="1" sz="1200">
                <a:solidFill>
                  <a:schemeClr val="tx1"/>
                </a:solidFill>
                <a:latin typeface="Arial" charset="0"/>
                <a:ea typeface="$ＪＳゴシック" charset="0"/>
                <a:cs typeface="$ＪＳゴシック" charset="0"/>
              </a:defRPr>
            </a:lvl5pPr>
            <a:lvl6pPr marL="2514600" indent="-228600" algn="ctr" eaLnBrk="0" fontAlgn="base" hangingPunct="0">
              <a:spcBef>
                <a:spcPct val="0"/>
              </a:spcBef>
              <a:spcAft>
                <a:spcPct val="0"/>
              </a:spcAft>
              <a:defRPr kumimoji="1" sz="1200">
                <a:solidFill>
                  <a:schemeClr val="tx1"/>
                </a:solidFill>
                <a:latin typeface="Arial" charset="0"/>
                <a:ea typeface="$ＪＳゴシック" charset="0"/>
                <a:cs typeface="$ＪＳゴシック" charset="0"/>
              </a:defRPr>
            </a:lvl6pPr>
            <a:lvl7pPr marL="2971800" indent="-228600" algn="ctr" eaLnBrk="0" fontAlgn="base" hangingPunct="0">
              <a:spcBef>
                <a:spcPct val="0"/>
              </a:spcBef>
              <a:spcAft>
                <a:spcPct val="0"/>
              </a:spcAft>
              <a:defRPr kumimoji="1" sz="1200">
                <a:solidFill>
                  <a:schemeClr val="tx1"/>
                </a:solidFill>
                <a:latin typeface="Arial" charset="0"/>
                <a:ea typeface="$ＪＳゴシック" charset="0"/>
                <a:cs typeface="$ＪＳゴシック" charset="0"/>
              </a:defRPr>
            </a:lvl7pPr>
            <a:lvl8pPr marL="3429000" indent="-228600" algn="ctr" eaLnBrk="0" fontAlgn="base" hangingPunct="0">
              <a:spcBef>
                <a:spcPct val="0"/>
              </a:spcBef>
              <a:spcAft>
                <a:spcPct val="0"/>
              </a:spcAft>
              <a:defRPr kumimoji="1" sz="1200">
                <a:solidFill>
                  <a:schemeClr val="tx1"/>
                </a:solidFill>
                <a:latin typeface="Arial" charset="0"/>
                <a:ea typeface="$ＪＳゴシック" charset="0"/>
                <a:cs typeface="$ＪＳゴシック" charset="0"/>
              </a:defRPr>
            </a:lvl8pPr>
            <a:lvl9pPr marL="3886200" indent="-228600" algn="ctr" eaLnBrk="0" fontAlgn="base" hangingPunct="0">
              <a:spcBef>
                <a:spcPct val="0"/>
              </a:spcBef>
              <a:spcAft>
                <a:spcPct val="0"/>
              </a:spcAft>
              <a:defRPr kumimoji="1" sz="1200">
                <a:solidFill>
                  <a:schemeClr val="tx1"/>
                </a:solidFill>
                <a:latin typeface="Arial" charset="0"/>
                <a:ea typeface="$ＪＳゴシック" charset="0"/>
                <a:cs typeface="$ＪＳゴシック" charset="0"/>
              </a:defRPr>
            </a:lvl9pPr>
          </a:lstStyle>
          <a:p>
            <a:pPr eaLnBrk="1" hangingPunct="1">
              <a:spcBef>
                <a:spcPct val="20000"/>
              </a:spcBef>
              <a:defRPr/>
            </a:pPr>
            <a:r>
              <a:rPr lang="ja-JP" altLang="en-US" sz="1400" dirty="0">
                <a:solidFill>
                  <a:srgbClr val="C00000"/>
                </a:solidFill>
                <a:effectLst>
                  <a:glow rad="76200">
                    <a:schemeClr val="bg1"/>
                  </a:glow>
                  <a:outerShdw blurRad="25400" dist="12700" dir="2700000" algn="tl" rotWithShape="0">
                    <a:srgbClr val="000000">
                      <a:alpha val="62000"/>
                    </a:srgbClr>
                  </a:outerShdw>
                </a:effectLst>
                <a:latin typeface="HGP創英角ｺﾞｼｯｸUB" pitchFamily="50" charset="-128"/>
                <a:ea typeface="HGP創英角ｺﾞｼｯｸUB" pitchFamily="50" charset="-128"/>
                <a:cs typeface="HGS明朝E" charset="0"/>
              </a:rPr>
              <a:t>「土砂災害警戒区域等における土砂災害防止対策の推進に関する法律」</a:t>
            </a:r>
            <a:endParaRPr lang="en-US" altLang="ja-JP" sz="1400" dirty="0">
              <a:solidFill>
                <a:srgbClr val="C00000"/>
              </a:solidFill>
              <a:effectLst>
                <a:glow rad="76200">
                  <a:schemeClr val="bg1"/>
                </a:glow>
                <a:outerShdw blurRad="25400" dist="12700" dir="2700000" algn="tl" rotWithShape="0">
                  <a:srgbClr val="000000">
                    <a:alpha val="62000"/>
                  </a:srgbClr>
                </a:outerShdw>
              </a:effectLst>
              <a:latin typeface="HGP創英角ｺﾞｼｯｸUB" pitchFamily="50" charset="-128"/>
              <a:ea typeface="HGP創英角ｺﾞｼｯｸUB" pitchFamily="50" charset="-128"/>
              <a:cs typeface="HGS明朝E" charset="0"/>
            </a:endParaRPr>
          </a:p>
        </p:txBody>
      </p:sp>
      <p:sp>
        <p:nvSpPr>
          <p:cNvPr id="2" name="下矢印 1"/>
          <p:cNvSpPr/>
          <p:nvPr/>
        </p:nvSpPr>
        <p:spPr bwMode="auto">
          <a:xfrm>
            <a:off x="7308304" y="4822330"/>
            <a:ext cx="648072" cy="680070"/>
          </a:xfrm>
          <a:prstGeom prst="downArrow">
            <a:avLst/>
          </a:prstGeom>
          <a:solidFill>
            <a:srgbClr val="00B050">
              <a:alpha val="67000"/>
            </a:srgbClr>
          </a:solidFill>
          <a:ln w="25400">
            <a:solidFill>
              <a:srgbClr val="0070C0"/>
            </a:solidFill>
            <a:miter lim="800000"/>
            <a:headEnd/>
            <a:tailEnd/>
          </a:ln>
          <a:effectLst/>
          <a:extLst/>
        </p:spPr>
        <p:txBody>
          <a:bodyPr wrap="none" rtlCol="0" anchor="ctr"/>
          <a:lstStyle/>
          <a:p>
            <a:pPr algn="ctr"/>
            <a:endParaRPr kumimoji="1" lang="ja-JP" altLang="en-US" sz="3200" b="1" dirty="0">
              <a:solidFill>
                <a:srgbClr val="FFFF00"/>
              </a:solidFill>
              <a:effectLst>
                <a:glow rad="76200">
                  <a:schemeClr val="bg1"/>
                </a:glow>
                <a:innerShdw blurRad="63500" dist="50800" dir="13500000">
                  <a:srgbClr val="000000">
                    <a:alpha val="50000"/>
                  </a:srgbClr>
                </a:innerShdw>
              </a:effectLst>
              <a:ea typeface="HGP創英角ｺﾞｼｯｸUB"/>
              <a:cs typeface="ＭＳ Ｐゴシック" charset="0"/>
            </a:endParaRPr>
          </a:p>
        </p:txBody>
      </p:sp>
      <p:sp>
        <p:nvSpPr>
          <p:cNvPr id="14" name="Rectangle 6"/>
          <p:cNvSpPr>
            <a:spLocks noChangeArrowheads="1"/>
          </p:cNvSpPr>
          <p:nvPr/>
        </p:nvSpPr>
        <p:spPr bwMode="auto">
          <a:xfrm>
            <a:off x="0" y="-27384"/>
            <a:ext cx="9144000" cy="588534"/>
          </a:xfrm>
          <a:prstGeom prst="rect">
            <a:avLst/>
          </a:prstGeom>
          <a:solidFill>
            <a:srgbClr val="00B0F0"/>
          </a:solidFill>
          <a:ln>
            <a:noFill/>
          </a:ln>
          <a:effectLst/>
          <a:extLst/>
        </p:spPr>
        <p:txBody>
          <a:bodyPr wrap="none" anchor="ctr"/>
          <a:lstStyle>
            <a:lvl1pPr>
              <a:defRPr kumimoji="1" sz="3000">
                <a:solidFill>
                  <a:schemeClr val="tx2"/>
                </a:solidFill>
                <a:latin typeface="Arial" charset="0"/>
                <a:ea typeface="HG丸ｺﾞｼｯｸM-PRO" pitchFamily="50" charset="-128"/>
              </a:defRPr>
            </a:lvl1pPr>
            <a:lvl2pPr marL="742950" indent="-285750">
              <a:defRPr kumimoji="1" sz="3000">
                <a:solidFill>
                  <a:schemeClr val="tx2"/>
                </a:solidFill>
                <a:latin typeface="Arial" charset="0"/>
                <a:ea typeface="HG丸ｺﾞｼｯｸM-PRO" pitchFamily="50" charset="-128"/>
              </a:defRPr>
            </a:lvl2pPr>
            <a:lvl3pPr marL="1143000" indent="-228600">
              <a:defRPr kumimoji="1" sz="3000">
                <a:solidFill>
                  <a:schemeClr val="tx2"/>
                </a:solidFill>
                <a:latin typeface="Arial" charset="0"/>
                <a:ea typeface="HG丸ｺﾞｼｯｸM-PRO" pitchFamily="50" charset="-128"/>
              </a:defRPr>
            </a:lvl3pPr>
            <a:lvl4pPr marL="1600200" indent="-228600">
              <a:defRPr kumimoji="1" sz="3000">
                <a:solidFill>
                  <a:schemeClr val="tx2"/>
                </a:solidFill>
                <a:latin typeface="Arial" charset="0"/>
                <a:ea typeface="HG丸ｺﾞｼｯｸM-PRO" pitchFamily="50" charset="-128"/>
              </a:defRPr>
            </a:lvl4pPr>
            <a:lvl5pPr marL="2057400" indent="-228600">
              <a:defRPr kumimoji="1" sz="3000">
                <a:solidFill>
                  <a:schemeClr val="tx2"/>
                </a:solidFill>
                <a:latin typeface="Arial" charset="0"/>
                <a:ea typeface="HG丸ｺﾞｼｯｸM-PRO" pitchFamily="50" charset="-128"/>
              </a:defRPr>
            </a:lvl5pPr>
            <a:lvl6pPr marL="2514600" indent="-228600" eaLnBrk="0" fontAlgn="base" hangingPunct="0">
              <a:spcBef>
                <a:spcPct val="0"/>
              </a:spcBef>
              <a:spcAft>
                <a:spcPct val="0"/>
              </a:spcAft>
              <a:defRPr kumimoji="1" sz="3000">
                <a:solidFill>
                  <a:schemeClr val="tx2"/>
                </a:solidFill>
                <a:latin typeface="Arial" charset="0"/>
                <a:ea typeface="HG丸ｺﾞｼｯｸM-PRO" pitchFamily="50" charset="-128"/>
              </a:defRPr>
            </a:lvl6pPr>
            <a:lvl7pPr marL="2971800" indent="-228600" eaLnBrk="0" fontAlgn="base" hangingPunct="0">
              <a:spcBef>
                <a:spcPct val="0"/>
              </a:spcBef>
              <a:spcAft>
                <a:spcPct val="0"/>
              </a:spcAft>
              <a:defRPr kumimoji="1" sz="3000">
                <a:solidFill>
                  <a:schemeClr val="tx2"/>
                </a:solidFill>
                <a:latin typeface="Arial" charset="0"/>
                <a:ea typeface="HG丸ｺﾞｼｯｸM-PRO" pitchFamily="50" charset="-128"/>
              </a:defRPr>
            </a:lvl7pPr>
            <a:lvl8pPr marL="3429000" indent="-228600" eaLnBrk="0" fontAlgn="base" hangingPunct="0">
              <a:spcBef>
                <a:spcPct val="0"/>
              </a:spcBef>
              <a:spcAft>
                <a:spcPct val="0"/>
              </a:spcAft>
              <a:defRPr kumimoji="1" sz="3000">
                <a:solidFill>
                  <a:schemeClr val="tx2"/>
                </a:solidFill>
                <a:latin typeface="Arial" charset="0"/>
                <a:ea typeface="HG丸ｺﾞｼｯｸM-PRO" pitchFamily="50" charset="-128"/>
              </a:defRPr>
            </a:lvl8pPr>
            <a:lvl9pPr marL="3886200" indent="-228600" eaLnBrk="0" fontAlgn="base" hangingPunct="0">
              <a:spcBef>
                <a:spcPct val="0"/>
              </a:spcBef>
              <a:spcAft>
                <a:spcPct val="0"/>
              </a:spcAft>
              <a:defRPr kumimoji="1" sz="3000">
                <a:solidFill>
                  <a:schemeClr val="tx2"/>
                </a:solidFill>
                <a:latin typeface="Arial" charset="0"/>
                <a:ea typeface="HG丸ｺﾞｼｯｸM-PRO" pitchFamily="50" charset="-128"/>
              </a:defRPr>
            </a:lvl9pPr>
          </a:lstStyle>
          <a:p>
            <a:pPr algn="ctr" eaLnBrk="1" hangingPunct="1">
              <a:spcBef>
                <a:spcPct val="0"/>
              </a:spcBef>
            </a:pPr>
            <a:r>
              <a:rPr lang="ja-JP" altLang="en-US" sz="2800" b="1" dirty="0">
                <a:solidFill>
                  <a:srgbClr val="FFFFFF"/>
                </a:solidFill>
              </a:rPr>
              <a:t>土砂災害対策の推進①</a:t>
            </a:r>
            <a:endParaRPr lang="en-US" altLang="ja-JP" sz="2800" b="1" dirty="0">
              <a:solidFill>
                <a:srgbClr val="FFFFFF"/>
              </a:solidFill>
            </a:endParaRPr>
          </a:p>
        </p:txBody>
      </p:sp>
      <p:sp>
        <p:nvSpPr>
          <p:cNvPr id="3" name="スライド番号プレースホルダー 2"/>
          <p:cNvSpPr>
            <a:spLocks noGrp="1"/>
          </p:cNvSpPr>
          <p:nvPr>
            <p:ph type="sldNum" sz="quarter" idx="12"/>
          </p:nvPr>
        </p:nvSpPr>
        <p:spPr/>
        <p:txBody>
          <a:bodyPr/>
          <a:lstStyle/>
          <a:p>
            <a:fld id="{D2D8002D-B5B0-4BAC-B1F6-782DDCCE6D9C}" type="slidenum">
              <a:rPr kumimoji="1" lang="ja-JP" altLang="en-US" smtClean="0"/>
              <a:t>8</a:t>
            </a:fld>
            <a:endParaRPr kumimoji="1" lang="ja-JP" altLang="en-US"/>
          </a:p>
        </p:txBody>
      </p:sp>
    </p:spTree>
    <p:extLst>
      <p:ext uri="{BB962C8B-B14F-4D97-AF65-F5344CB8AC3E}">
        <p14:creationId xmlns:p14="http://schemas.microsoft.com/office/powerpoint/2010/main" val="41661088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コンテンツ プレースホルダー 1"/>
          <p:cNvSpPr txBox="1">
            <a:spLocks/>
          </p:cNvSpPr>
          <p:nvPr/>
        </p:nvSpPr>
        <p:spPr bwMode="auto">
          <a:xfrm>
            <a:off x="15652" y="615461"/>
            <a:ext cx="3528392" cy="6708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27" tIns="45714" rIns="91427" bIns="45714"/>
          <a:lstStyle>
            <a:lvl1pPr eaLnBrk="0" hangingPunct="0">
              <a:defRPr kumimoji="1" sz="1200">
                <a:solidFill>
                  <a:schemeClr val="tx1"/>
                </a:solidFill>
                <a:latin typeface="Arial" charset="0"/>
                <a:ea typeface="$ＪＳゴシック" charset="0"/>
                <a:cs typeface="$ＪＳゴシック" charset="0"/>
              </a:defRPr>
            </a:lvl1pPr>
            <a:lvl2pPr marL="742950" indent="-285750" eaLnBrk="0" hangingPunct="0">
              <a:defRPr kumimoji="1" sz="1200">
                <a:solidFill>
                  <a:schemeClr val="tx1"/>
                </a:solidFill>
                <a:latin typeface="Arial" charset="0"/>
                <a:ea typeface="$ＪＳゴシック" charset="0"/>
                <a:cs typeface="$ＪＳゴシック" charset="0"/>
              </a:defRPr>
            </a:lvl2pPr>
            <a:lvl3pPr marL="1143000" indent="-228600" eaLnBrk="0" hangingPunct="0">
              <a:defRPr kumimoji="1" sz="1200">
                <a:solidFill>
                  <a:schemeClr val="tx1"/>
                </a:solidFill>
                <a:latin typeface="Arial" charset="0"/>
                <a:ea typeface="$ＪＳゴシック" charset="0"/>
                <a:cs typeface="$ＪＳゴシック" charset="0"/>
              </a:defRPr>
            </a:lvl3pPr>
            <a:lvl4pPr marL="1600200" indent="-228600" eaLnBrk="0" hangingPunct="0">
              <a:defRPr kumimoji="1" sz="1200">
                <a:solidFill>
                  <a:schemeClr val="tx1"/>
                </a:solidFill>
                <a:latin typeface="Arial" charset="0"/>
                <a:ea typeface="$ＪＳゴシック" charset="0"/>
                <a:cs typeface="$ＪＳゴシック" charset="0"/>
              </a:defRPr>
            </a:lvl4pPr>
            <a:lvl5pPr marL="2057400" indent="-228600" eaLnBrk="0" hangingPunct="0">
              <a:defRPr kumimoji="1" sz="1200">
                <a:solidFill>
                  <a:schemeClr val="tx1"/>
                </a:solidFill>
                <a:latin typeface="Arial" charset="0"/>
                <a:ea typeface="$ＪＳゴシック" charset="0"/>
                <a:cs typeface="$ＪＳゴシック" charset="0"/>
              </a:defRPr>
            </a:lvl5pPr>
            <a:lvl6pPr marL="2514600" indent="-228600" algn="ctr" eaLnBrk="0" fontAlgn="base" hangingPunct="0">
              <a:spcBef>
                <a:spcPct val="0"/>
              </a:spcBef>
              <a:spcAft>
                <a:spcPct val="0"/>
              </a:spcAft>
              <a:defRPr kumimoji="1" sz="1200">
                <a:solidFill>
                  <a:schemeClr val="tx1"/>
                </a:solidFill>
                <a:latin typeface="Arial" charset="0"/>
                <a:ea typeface="$ＪＳゴシック" charset="0"/>
                <a:cs typeface="$ＪＳゴシック" charset="0"/>
              </a:defRPr>
            </a:lvl6pPr>
            <a:lvl7pPr marL="2971800" indent="-228600" algn="ctr" eaLnBrk="0" fontAlgn="base" hangingPunct="0">
              <a:spcBef>
                <a:spcPct val="0"/>
              </a:spcBef>
              <a:spcAft>
                <a:spcPct val="0"/>
              </a:spcAft>
              <a:defRPr kumimoji="1" sz="1200">
                <a:solidFill>
                  <a:schemeClr val="tx1"/>
                </a:solidFill>
                <a:latin typeface="Arial" charset="0"/>
                <a:ea typeface="$ＪＳゴシック" charset="0"/>
                <a:cs typeface="$ＪＳゴシック" charset="0"/>
              </a:defRPr>
            </a:lvl7pPr>
            <a:lvl8pPr marL="3429000" indent="-228600" algn="ctr" eaLnBrk="0" fontAlgn="base" hangingPunct="0">
              <a:spcBef>
                <a:spcPct val="0"/>
              </a:spcBef>
              <a:spcAft>
                <a:spcPct val="0"/>
              </a:spcAft>
              <a:defRPr kumimoji="1" sz="1200">
                <a:solidFill>
                  <a:schemeClr val="tx1"/>
                </a:solidFill>
                <a:latin typeface="Arial" charset="0"/>
                <a:ea typeface="$ＪＳゴシック" charset="0"/>
                <a:cs typeface="$ＪＳゴシック" charset="0"/>
              </a:defRPr>
            </a:lvl8pPr>
            <a:lvl9pPr marL="3886200" indent="-228600" algn="ctr" eaLnBrk="0" fontAlgn="base" hangingPunct="0">
              <a:spcBef>
                <a:spcPct val="0"/>
              </a:spcBef>
              <a:spcAft>
                <a:spcPct val="0"/>
              </a:spcAft>
              <a:defRPr kumimoji="1" sz="1200">
                <a:solidFill>
                  <a:schemeClr val="tx1"/>
                </a:solidFill>
                <a:latin typeface="Arial" charset="0"/>
                <a:ea typeface="$ＪＳゴシック" charset="0"/>
                <a:cs typeface="$ＪＳゴシック" charset="0"/>
              </a:defRPr>
            </a:lvl9pPr>
          </a:lstStyle>
          <a:p>
            <a:pPr eaLnBrk="1" hangingPunct="1">
              <a:spcBef>
                <a:spcPct val="20000"/>
              </a:spcBef>
              <a:defRPr/>
            </a:pPr>
            <a:r>
              <a:rPr lang="ja-JP" altLang="en-US" sz="2800" dirty="0">
                <a:solidFill>
                  <a:srgbClr val="FB9309"/>
                </a:solidFill>
                <a:effectLst>
                  <a:glow rad="76200">
                    <a:schemeClr val="bg1"/>
                  </a:glow>
                  <a:outerShdw blurRad="25400" dist="12700" dir="2700000" algn="tl" rotWithShape="0">
                    <a:srgbClr val="000000">
                      <a:alpha val="62000"/>
                    </a:srgbClr>
                  </a:outerShdw>
                </a:effectLst>
                <a:latin typeface="HGP創英角ｺﾞｼｯｸUB" pitchFamily="50" charset="-128"/>
                <a:ea typeface="HGP創英角ｺﾞｼｯｸUB" pitchFamily="50" charset="-128"/>
                <a:cs typeface="HGS明朝E" charset="0"/>
              </a:rPr>
              <a:t>土砂災害警戒区域</a:t>
            </a:r>
            <a:endParaRPr lang="en-US" altLang="ja-JP" sz="2800" dirty="0">
              <a:solidFill>
                <a:srgbClr val="FB9309"/>
              </a:solidFill>
              <a:effectLst>
                <a:glow rad="76200">
                  <a:schemeClr val="bg1"/>
                </a:glow>
                <a:outerShdw blurRad="25400" dist="12700" dir="2700000" algn="tl" rotWithShape="0">
                  <a:srgbClr val="000000">
                    <a:alpha val="62000"/>
                  </a:srgbClr>
                </a:outerShdw>
              </a:effectLst>
              <a:latin typeface="HGP創英角ｺﾞｼｯｸUB" pitchFamily="50" charset="-128"/>
              <a:ea typeface="HGP創英角ｺﾞｼｯｸUB" pitchFamily="50" charset="-128"/>
              <a:cs typeface="HGS明朝E" charset="0"/>
            </a:endParaRPr>
          </a:p>
        </p:txBody>
      </p:sp>
      <p:sp>
        <p:nvSpPr>
          <p:cNvPr id="12" name="コンテンツ プレースホルダー 1"/>
          <p:cNvSpPr txBox="1">
            <a:spLocks/>
          </p:cNvSpPr>
          <p:nvPr/>
        </p:nvSpPr>
        <p:spPr bwMode="auto">
          <a:xfrm>
            <a:off x="327869" y="1154460"/>
            <a:ext cx="8642866" cy="59469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27" tIns="45714" rIns="91427" bIns="45714"/>
          <a:lstStyle>
            <a:lvl1pPr eaLnBrk="0" hangingPunct="0">
              <a:defRPr kumimoji="1" sz="1200">
                <a:solidFill>
                  <a:schemeClr val="tx1"/>
                </a:solidFill>
                <a:latin typeface="Arial" charset="0"/>
                <a:ea typeface="$ＪＳゴシック" charset="0"/>
                <a:cs typeface="$ＪＳゴシック" charset="0"/>
              </a:defRPr>
            </a:lvl1pPr>
            <a:lvl2pPr marL="742950" indent="-285750" eaLnBrk="0" hangingPunct="0">
              <a:defRPr kumimoji="1" sz="1200">
                <a:solidFill>
                  <a:schemeClr val="tx1"/>
                </a:solidFill>
                <a:latin typeface="Arial" charset="0"/>
                <a:ea typeface="$ＪＳゴシック" charset="0"/>
                <a:cs typeface="$ＪＳゴシック" charset="0"/>
              </a:defRPr>
            </a:lvl2pPr>
            <a:lvl3pPr marL="1143000" indent="-228600" eaLnBrk="0" hangingPunct="0">
              <a:defRPr kumimoji="1" sz="1200">
                <a:solidFill>
                  <a:schemeClr val="tx1"/>
                </a:solidFill>
                <a:latin typeface="Arial" charset="0"/>
                <a:ea typeface="$ＪＳゴシック" charset="0"/>
                <a:cs typeface="$ＪＳゴシック" charset="0"/>
              </a:defRPr>
            </a:lvl3pPr>
            <a:lvl4pPr marL="1600200" indent="-228600" eaLnBrk="0" hangingPunct="0">
              <a:defRPr kumimoji="1" sz="1200">
                <a:solidFill>
                  <a:schemeClr val="tx1"/>
                </a:solidFill>
                <a:latin typeface="Arial" charset="0"/>
                <a:ea typeface="$ＪＳゴシック" charset="0"/>
                <a:cs typeface="$ＪＳゴシック" charset="0"/>
              </a:defRPr>
            </a:lvl4pPr>
            <a:lvl5pPr marL="2057400" indent="-228600" eaLnBrk="0" hangingPunct="0">
              <a:defRPr kumimoji="1" sz="1200">
                <a:solidFill>
                  <a:schemeClr val="tx1"/>
                </a:solidFill>
                <a:latin typeface="Arial" charset="0"/>
                <a:ea typeface="$ＪＳゴシック" charset="0"/>
                <a:cs typeface="$ＪＳゴシック" charset="0"/>
              </a:defRPr>
            </a:lvl5pPr>
            <a:lvl6pPr marL="2514600" indent="-228600" algn="ctr" eaLnBrk="0" fontAlgn="base" hangingPunct="0">
              <a:spcBef>
                <a:spcPct val="0"/>
              </a:spcBef>
              <a:spcAft>
                <a:spcPct val="0"/>
              </a:spcAft>
              <a:defRPr kumimoji="1" sz="1200">
                <a:solidFill>
                  <a:schemeClr val="tx1"/>
                </a:solidFill>
                <a:latin typeface="Arial" charset="0"/>
                <a:ea typeface="$ＪＳゴシック" charset="0"/>
                <a:cs typeface="$ＪＳゴシック" charset="0"/>
              </a:defRPr>
            </a:lvl6pPr>
            <a:lvl7pPr marL="2971800" indent="-228600" algn="ctr" eaLnBrk="0" fontAlgn="base" hangingPunct="0">
              <a:spcBef>
                <a:spcPct val="0"/>
              </a:spcBef>
              <a:spcAft>
                <a:spcPct val="0"/>
              </a:spcAft>
              <a:defRPr kumimoji="1" sz="1200">
                <a:solidFill>
                  <a:schemeClr val="tx1"/>
                </a:solidFill>
                <a:latin typeface="Arial" charset="0"/>
                <a:ea typeface="$ＪＳゴシック" charset="0"/>
                <a:cs typeface="$ＪＳゴシック" charset="0"/>
              </a:defRPr>
            </a:lvl7pPr>
            <a:lvl8pPr marL="3429000" indent="-228600" algn="ctr" eaLnBrk="0" fontAlgn="base" hangingPunct="0">
              <a:spcBef>
                <a:spcPct val="0"/>
              </a:spcBef>
              <a:spcAft>
                <a:spcPct val="0"/>
              </a:spcAft>
              <a:defRPr kumimoji="1" sz="1200">
                <a:solidFill>
                  <a:schemeClr val="tx1"/>
                </a:solidFill>
                <a:latin typeface="Arial" charset="0"/>
                <a:ea typeface="$ＪＳゴシック" charset="0"/>
                <a:cs typeface="$ＪＳゴシック" charset="0"/>
              </a:defRPr>
            </a:lvl8pPr>
            <a:lvl9pPr marL="3886200" indent="-228600" algn="ctr" eaLnBrk="0" fontAlgn="base" hangingPunct="0">
              <a:spcBef>
                <a:spcPct val="0"/>
              </a:spcBef>
              <a:spcAft>
                <a:spcPct val="0"/>
              </a:spcAft>
              <a:defRPr kumimoji="1" sz="1200">
                <a:solidFill>
                  <a:schemeClr val="tx1"/>
                </a:solidFill>
                <a:latin typeface="Arial" charset="0"/>
                <a:ea typeface="$ＪＳゴシック" charset="0"/>
                <a:cs typeface="$ＪＳゴシック" charset="0"/>
              </a:defRPr>
            </a:lvl9pPr>
          </a:lstStyle>
          <a:p>
            <a:pPr algn="l" eaLnBrk="1" hangingPunct="1">
              <a:spcBef>
                <a:spcPct val="20000"/>
              </a:spcBef>
              <a:defRPr/>
            </a:pPr>
            <a:r>
              <a:rPr lang="ja-JP" altLang="en-US" sz="2000" dirty="0">
                <a:latin typeface="HGP創英角ｺﾞｼｯｸUB"/>
                <a:ea typeface="HGP創英角ｺﾞｼｯｸUB"/>
                <a:cs typeface="HGP創英角ｺﾞｼｯｸUB"/>
              </a:rPr>
              <a:t>土砂災害が発生した場合に、住民等の生命又は身体に危害が生じるおそれがあると認められる区域で、以下の対策が行われます。 </a:t>
            </a:r>
          </a:p>
          <a:p>
            <a:pPr algn="l" eaLnBrk="1" hangingPunct="1">
              <a:spcBef>
                <a:spcPct val="20000"/>
              </a:spcBef>
              <a:defRPr/>
            </a:pPr>
            <a:r>
              <a:rPr lang="en-US" altLang="ja-JP" sz="2000" dirty="0">
                <a:latin typeface="HGP創英角ｺﾞｼｯｸUB"/>
                <a:ea typeface="HGP創英角ｺﾞｼｯｸUB"/>
                <a:cs typeface="HGP創英角ｺﾞｼｯｸUB"/>
              </a:rPr>
              <a:t>1.</a:t>
            </a:r>
            <a:r>
              <a:rPr lang="ja-JP" altLang="en-US" sz="2000" dirty="0">
                <a:latin typeface="HGP創英角ｺﾞｼｯｸUB"/>
                <a:ea typeface="HGP創英角ｺﾞｼｯｸUB"/>
                <a:cs typeface="HGP創英角ｺﾞｼｯｸUB"/>
              </a:rPr>
              <a:t>市町村地域防災計画への記載 </a:t>
            </a:r>
            <a:endParaRPr lang="en-US" altLang="ja-JP" sz="2000" dirty="0">
              <a:latin typeface="HGP創英角ｺﾞｼｯｸUB"/>
              <a:ea typeface="HGP創英角ｺﾞｼｯｸUB"/>
              <a:cs typeface="HGP創英角ｺﾞｼｯｸUB"/>
            </a:endParaRPr>
          </a:p>
          <a:p>
            <a:pPr algn="l" eaLnBrk="1" hangingPunct="1">
              <a:spcBef>
                <a:spcPct val="20000"/>
              </a:spcBef>
              <a:defRPr/>
            </a:pPr>
            <a:r>
              <a:rPr lang="en-US" altLang="ja-JP" sz="2000" dirty="0">
                <a:latin typeface="HGP創英角ｺﾞｼｯｸUB"/>
                <a:ea typeface="HGP創英角ｺﾞｼｯｸUB"/>
                <a:cs typeface="HGP創英角ｺﾞｼｯｸUB"/>
              </a:rPr>
              <a:t>2.</a:t>
            </a:r>
            <a:r>
              <a:rPr lang="ja-JP" altLang="en-US" sz="2000" dirty="0">
                <a:latin typeface="HGP創英角ｺﾞｼｯｸUB"/>
                <a:ea typeface="HGP創英角ｺﾞｼｯｸUB"/>
                <a:cs typeface="HGP創英角ｺﾞｼｯｸUB"/>
              </a:rPr>
              <a:t>災害時要援護者関連施設利用者のための警戒避難体制</a:t>
            </a:r>
            <a:endParaRPr lang="en-US" altLang="ja-JP" sz="2000" dirty="0">
              <a:latin typeface="HGP創英角ｺﾞｼｯｸUB"/>
              <a:ea typeface="HGP創英角ｺﾞｼｯｸUB"/>
              <a:cs typeface="HGP創英角ｺﾞｼｯｸUB"/>
            </a:endParaRPr>
          </a:p>
          <a:p>
            <a:pPr algn="l" eaLnBrk="1" hangingPunct="1">
              <a:spcBef>
                <a:spcPct val="20000"/>
              </a:spcBef>
              <a:defRPr/>
            </a:pPr>
            <a:r>
              <a:rPr lang="en-US" altLang="ja-JP" sz="2000" dirty="0">
                <a:latin typeface="HGP創英角ｺﾞｼｯｸUB"/>
                <a:ea typeface="HGP創英角ｺﾞｼｯｸUB"/>
                <a:cs typeface="HGP創英角ｺﾞｼｯｸUB"/>
              </a:rPr>
              <a:t>3.</a:t>
            </a:r>
            <a:r>
              <a:rPr lang="ja-JP" altLang="en-US" sz="2000" dirty="0">
                <a:latin typeface="HGP創英角ｺﾞｼｯｸUB"/>
                <a:ea typeface="HGP創英角ｺﾞｼｯｸUB"/>
                <a:cs typeface="HGP創英角ｺﾞｼｯｸUB"/>
              </a:rPr>
              <a:t>土砂災害ハザードマップによる周知の徹底 </a:t>
            </a:r>
            <a:endParaRPr lang="en-US" altLang="ja-JP" sz="2000" dirty="0">
              <a:latin typeface="HGP創英角ｺﾞｼｯｸUB"/>
              <a:ea typeface="HGP創英角ｺﾞｼｯｸUB"/>
              <a:cs typeface="HGP創英角ｺﾞｼｯｸUB"/>
            </a:endParaRPr>
          </a:p>
          <a:p>
            <a:pPr algn="l" eaLnBrk="1" hangingPunct="1">
              <a:spcBef>
                <a:spcPct val="20000"/>
              </a:spcBef>
              <a:defRPr/>
            </a:pPr>
            <a:r>
              <a:rPr lang="en-US" altLang="ja-JP" sz="2000" dirty="0">
                <a:latin typeface="HGP創英角ｺﾞｼｯｸUB"/>
                <a:ea typeface="HGP創英角ｺﾞｼｯｸUB"/>
                <a:cs typeface="HGP創英角ｺﾞｼｯｸUB"/>
              </a:rPr>
              <a:t>4.</a:t>
            </a:r>
            <a:r>
              <a:rPr lang="ja-JP" altLang="en-US" sz="2000" dirty="0">
                <a:latin typeface="HGP創英角ｺﾞｼｯｸUB"/>
                <a:ea typeface="HGP創英角ｺﾞｼｯｸUB"/>
                <a:cs typeface="HGP創英角ｺﾞｼｯｸUB"/>
              </a:rPr>
              <a:t>宅地建物取引における措置（説明の義務）</a:t>
            </a:r>
            <a:endParaRPr lang="en-US" altLang="ja-JP" sz="2000" dirty="0">
              <a:latin typeface="HGP創英角ｺﾞｼｯｸUB"/>
              <a:ea typeface="HGP創英角ｺﾞｼｯｸUB"/>
              <a:cs typeface="HGP創英角ｺﾞｼｯｸUB"/>
            </a:endParaRPr>
          </a:p>
          <a:p>
            <a:pPr algn="l" eaLnBrk="1" hangingPunct="1">
              <a:spcBef>
                <a:spcPct val="20000"/>
              </a:spcBef>
              <a:defRPr/>
            </a:pPr>
            <a:endParaRPr lang="en-US" altLang="ja-JP" sz="2000" dirty="0">
              <a:latin typeface="HGP創英角ｺﾞｼｯｸUB"/>
              <a:ea typeface="HGP創英角ｺﾞｼｯｸUB"/>
              <a:cs typeface="HGP創英角ｺﾞｼｯｸUB"/>
            </a:endParaRPr>
          </a:p>
          <a:p>
            <a:pPr algn="l" eaLnBrk="1" hangingPunct="1">
              <a:spcBef>
                <a:spcPct val="20000"/>
              </a:spcBef>
              <a:defRPr/>
            </a:pPr>
            <a:r>
              <a:rPr lang="ja-JP" altLang="en-US" sz="2000" dirty="0">
                <a:latin typeface="HGP創英角ｺﾞｼｯｸUB"/>
                <a:ea typeface="HGP創英角ｺﾞｼｯｸUB"/>
                <a:cs typeface="HGP創英角ｺﾞｼｯｸUB"/>
              </a:rPr>
              <a:t>土砂災害が発生した場合に、建築物に損壊が生じ、住民等の生命又は身体に著しい危害</a:t>
            </a:r>
            <a:r>
              <a:rPr lang="ja-JP" altLang="en-US" sz="2000">
                <a:latin typeface="HGP創英角ｺﾞｼｯｸUB"/>
                <a:ea typeface="HGP創英角ｺﾞｼｯｸUB"/>
                <a:cs typeface="HGP創英角ｺﾞｼｯｸUB"/>
              </a:rPr>
              <a:t>が生じる</a:t>
            </a:r>
            <a:r>
              <a:rPr lang="ja-JP" altLang="en-US" sz="2000" dirty="0">
                <a:latin typeface="HGP創英角ｺﾞｼｯｸUB"/>
                <a:ea typeface="HGP創英角ｺﾞｼｯｸUB"/>
                <a:cs typeface="HGP創英角ｺﾞｼｯｸUB"/>
              </a:rPr>
              <a:t>おそれがあると認められる区域で、以下の対策が行われます。 </a:t>
            </a:r>
          </a:p>
          <a:p>
            <a:pPr algn="l" eaLnBrk="1" hangingPunct="1">
              <a:spcBef>
                <a:spcPct val="20000"/>
              </a:spcBef>
              <a:defRPr/>
            </a:pPr>
            <a:r>
              <a:rPr lang="en-US" altLang="ja-JP" sz="2000" dirty="0">
                <a:latin typeface="HGP創英角ｺﾞｼｯｸUB"/>
                <a:ea typeface="HGP創英角ｺﾞｼｯｸUB"/>
                <a:cs typeface="HGP創英角ｺﾞｼｯｸUB"/>
              </a:rPr>
              <a:t>1.</a:t>
            </a:r>
            <a:r>
              <a:rPr lang="ja-JP" altLang="en-US" sz="2000" dirty="0">
                <a:latin typeface="HGP創英角ｺﾞｼｯｸUB"/>
                <a:ea typeface="HGP創英角ｺﾞｼｯｸUB"/>
                <a:cs typeface="HGP創英角ｺﾞｼｯｸUB"/>
              </a:rPr>
              <a:t>特定の開発行為に対する許可制</a:t>
            </a:r>
            <a:endParaRPr lang="en-US" altLang="ja-JP" sz="2000" dirty="0">
              <a:latin typeface="HGP創英角ｺﾞｼｯｸUB"/>
              <a:ea typeface="HGP創英角ｺﾞｼｯｸUB"/>
              <a:cs typeface="HGP創英角ｺﾞｼｯｸUB"/>
            </a:endParaRPr>
          </a:p>
          <a:p>
            <a:pPr algn="l" eaLnBrk="1" hangingPunct="1">
              <a:spcBef>
                <a:spcPct val="20000"/>
              </a:spcBef>
              <a:defRPr/>
            </a:pPr>
            <a:r>
              <a:rPr lang="en-US" altLang="ja-JP" sz="2000" dirty="0">
                <a:latin typeface="HGP創英角ｺﾞｼｯｸUB"/>
                <a:ea typeface="HGP創英角ｺﾞｼｯｸUB"/>
                <a:cs typeface="HGP創英角ｺﾞｼｯｸUB"/>
              </a:rPr>
              <a:t>2.</a:t>
            </a:r>
            <a:r>
              <a:rPr lang="ja-JP" altLang="en-US" sz="2000" dirty="0">
                <a:latin typeface="HGP創英角ｺﾞｼｯｸUB"/>
                <a:ea typeface="HGP創英角ｺﾞｼｯｸUB"/>
                <a:cs typeface="HGP創英角ｺﾞｼｯｸUB"/>
              </a:rPr>
              <a:t>建築物の構造の規制 </a:t>
            </a:r>
            <a:endParaRPr lang="en-US" altLang="ja-JP" sz="2000" dirty="0">
              <a:latin typeface="HGP創英角ｺﾞｼｯｸUB"/>
              <a:ea typeface="HGP創英角ｺﾞｼｯｸUB"/>
              <a:cs typeface="HGP創英角ｺﾞｼｯｸUB"/>
            </a:endParaRPr>
          </a:p>
          <a:p>
            <a:pPr algn="l" eaLnBrk="1" hangingPunct="1">
              <a:spcBef>
                <a:spcPct val="20000"/>
              </a:spcBef>
              <a:defRPr/>
            </a:pPr>
            <a:r>
              <a:rPr lang="en-US" altLang="ja-JP" sz="2000" dirty="0">
                <a:latin typeface="HGP創英角ｺﾞｼｯｸUB"/>
                <a:ea typeface="HGP創英角ｺﾞｼｯｸUB"/>
                <a:cs typeface="HGP創英角ｺﾞｼｯｸUB"/>
              </a:rPr>
              <a:t>3.</a:t>
            </a:r>
            <a:r>
              <a:rPr lang="ja-JP" altLang="en-US" sz="2000" dirty="0">
                <a:latin typeface="HGP創英角ｺﾞｼｯｸUB"/>
                <a:ea typeface="HGP創英角ｺﾞｼｯｸUB"/>
                <a:cs typeface="HGP創英角ｺﾞｼｯｸUB"/>
              </a:rPr>
              <a:t>建築物の移転等の勧告及び支援措置</a:t>
            </a:r>
            <a:endParaRPr lang="en-US" altLang="ja-JP" sz="2000" dirty="0">
              <a:latin typeface="HGP創英角ｺﾞｼｯｸUB"/>
              <a:ea typeface="HGP創英角ｺﾞｼｯｸUB"/>
              <a:cs typeface="HGP創英角ｺﾞｼｯｸUB"/>
            </a:endParaRPr>
          </a:p>
          <a:p>
            <a:pPr algn="l" eaLnBrk="1" hangingPunct="1">
              <a:spcBef>
                <a:spcPct val="20000"/>
              </a:spcBef>
              <a:defRPr/>
            </a:pPr>
            <a:r>
              <a:rPr lang="en-US" altLang="ja-JP" sz="2000" dirty="0">
                <a:latin typeface="HGP創英角ｺﾞｼｯｸUB"/>
                <a:ea typeface="HGP創英角ｺﾞｼｯｸUB"/>
                <a:cs typeface="HGP創英角ｺﾞｼｯｸUB"/>
              </a:rPr>
              <a:t>4.</a:t>
            </a:r>
            <a:r>
              <a:rPr lang="ja-JP" altLang="en-US" sz="2000" dirty="0">
                <a:latin typeface="HGP創英角ｺﾞｼｯｸUB"/>
                <a:ea typeface="HGP創英角ｺﾞｼｯｸUB"/>
                <a:cs typeface="HGP創英角ｺﾞｼｯｸUB"/>
              </a:rPr>
              <a:t>宅地建物取引における措置 （説明の義務）</a:t>
            </a:r>
          </a:p>
          <a:p>
            <a:pPr algn="l" eaLnBrk="1" hangingPunct="1">
              <a:spcBef>
                <a:spcPct val="20000"/>
              </a:spcBef>
              <a:defRPr/>
            </a:pPr>
            <a:endParaRPr lang="en-US" altLang="ja-JP" sz="2000" dirty="0">
              <a:latin typeface="HGP創英角ｺﾞｼｯｸUB"/>
              <a:ea typeface="HGP創英角ｺﾞｼｯｸUB"/>
              <a:cs typeface="HGP創英角ｺﾞｼｯｸUB"/>
            </a:endParaRPr>
          </a:p>
        </p:txBody>
      </p:sp>
      <p:pic>
        <p:nvPicPr>
          <p:cNvPr id="2" name="Picture 2" descr="hinantaise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8998" y="1675605"/>
            <a:ext cx="2360500" cy="1931319"/>
          </a:xfrm>
          <a:prstGeom prst="rect">
            <a:avLst/>
          </a:prstGeom>
          <a:noFill/>
          <a:extLst>
            <a:ext uri="{909E8E84-426E-40DD-AFC4-6F175D3DCCD1}">
              <a14:hiddenFill xmlns:a14="http://schemas.microsoft.com/office/drawing/2010/main">
                <a:solidFill>
                  <a:srgbClr val="FFFFFF"/>
                </a:solidFill>
              </a14:hiddenFill>
            </a:ext>
          </a:extLst>
        </p:spPr>
      </p:pic>
      <p:sp>
        <p:nvSpPr>
          <p:cNvPr id="13" name="コンテンツ プレースホルダー 1"/>
          <p:cNvSpPr txBox="1">
            <a:spLocks/>
          </p:cNvSpPr>
          <p:nvPr/>
        </p:nvSpPr>
        <p:spPr bwMode="auto">
          <a:xfrm>
            <a:off x="3011413" y="615461"/>
            <a:ext cx="3312368" cy="6708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27" tIns="45714" rIns="91427" bIns="45714"/>
          <a:lstStyle>
            <a:lvl1pPr eaLnBrk="0" hangingPunct="0">
              <a:defRPr kumimoji="1" sz="1200">
                <a:solidFill>
                  <a:schemeClr val="tx1"/>
                </a:solidFill>
                <a:latin typeface="Arial" charset="0"/>
                <a:ea typeface="$ＪＳゴシック" charset="0"/>
                <a:cs typeface="$ＪＳゴシック" charset="0"/>
              </a:defRPr>
            </a:lvl1pPr>
            <a:lvl2pPr marL="742950" indent="-285750" eaLnBrk="0" hangingPunct="0">
              <a:defRPr kumimoji="1" sz="1200">
                <a:solidFill>
                  <a:schemeClr val="tx1"/>
                </a:solidFill>
                <a:latin typeface="Arial" charset="0"/>
                <a:ea typeface="$ＪＳゴシック" charset="0"/>
                <a:cs typeface="$ＪＳゴシック" charset="0"/>
              </a:defRPr>
            </a:lvl2pPr>
            <a:lvl3pPr marL="1143000" indent="-228600" eaLnBrk="0" hangingPunct="0">
              <a:defRPr kumimoji="1" sz="1200">
                <a:solidFill>
                  <a:schemeClr val="tx1"/>
                </a:solidFill>
                <a:latin typeface="Arial" charset="0"/>
                <a:ea typeface="$ＪＳゴシック" charset="0"/>
                <a:cs typeface="$ＪＳゴシック" charset="0"/>
              </a:defRPr>
            </a:lvl3pPr>
            <a:lvl4pPr marL="1600200" indent="-228600" eaLnBrk="0" hangingPunct="0">
              <a:defRPr kumimoji="1" sz="1200">
                <a:solidFill>
                  <a:schemeClr val="tx1"/>
                </a:solidFill>
                <a:latin typeface="Arial" charset="0"/>
                <a:ea typeface="$ＪＳゴシック" charset="0"/>
                <a:cs typeface="$ＪＳゴシック" charset="0"/>
              </a:defRPr>
            </a:lvl4pPr>
            <a:lvl5pPr marL="2057400" indent="-228600" eaLnBrk="0" hangingPunct="0">
              <a:defRPr kumimoji="1" sz="1200">
                <a:solidFill>
                  <a:schemeClr val="tx1"/>
                </a:solidFill>
                <a:latin typeface="Arial" charset="0"/>
                <a:ea typeface="$ＪＳゴシック" charset="0"/>
                <a:cs typeface="$ＪＳゴシック" charset="0"/>
              </a:defRPr>
            </a:lvl5pPr>
            <a:lvl6pPr marL="2514600" indent="-228600" algn="ctr" eaLnBrk="0" fontAlgn="base" hangingPunct="0">
              <a:spcBef>
                <a:spcPct val="0"/>
              </a:spcBef>
              <a:spcAft>
                <a:spcPct val="0"/>
              </a:spcAft>
              <a:defRPr kumimoji="1" sz="1200">
                <a:solidFill>
                  <a:schemeClr val="tx1"/>
                </a:solidFill>
                <a:latin typeface="Arial" charset="0"/>
                <a:ea typeface="$ＪＳゴシック" charset="0"/>
                <a:cs typeface="$ＪＳゴシック" charset="0"/>
              </a:defRPr>
            </a:lvl6pPr>
            <a:lvl7pPr marL="2971800" indent="-228600" algn="ctr" eaLnBrk="0" fontAlgn="base" hangingPunct="0">
              <a:spcBef>
                <a:spcPct val="0"/>
              </a:spcBef>
              <a:spcAft>
                <a:spcPct val="0"/>
              </a:spcAft>
              <a:defRPr kumimoji="1" sz="1200">
                <a:solidFill>
                  <a:schemeClr val="tx1"/>
                </a:solidFill>
                <a:latin typeface="Arial" charset="0"/>
                <a:ea typeface="$ＪＳゴシック" charset="0"/>
                <a:cs typeface="$ＪＳゴシック" charset="0"/>
              </a:defRPr>
            </a:lvl7pPr>
            <a:lvl8pPr marL="3429000" indent="-228600" algn="ctr" eaLnBrk="0" fontAlgn="base" hangingPunct="0">
              <a:spcBef>
                <a:spcPct val="0"/>
              </a:spcBef>
              <a:spcAft>
                <a:spcPct val="0"/>
              </a:spcAft>
              <a:defRPr kumimoji="1" sz="1200">
                <a:solidFill>
                  <a:schemeClr val="tx1"/>
                </a:solidFill>
                <a:latin typeface="Arial" charset="0"/>
                <a:ea typeface="$ＪＳゴシック" charset="0"/>
                <a:cs typeface="$ＪＳゴシック" charset="0"/>
              </a:defRPr>
            </a:lvl8pPr>
            <a:lvl9pPr marL="3886200" indent="-228600" algn="ctr" eaLnBrk="0" fontAlgn="base" hangingPunct="0">
              <a:spcBef>
                <a:spcPct val="0"/>
              </a:spcBef>
              <a:spcAft>
                <a:spcPct val="0"/>
              </a:spcAft>
              <a:defRPr kumimoji="1" sz="1200">
                <a:solidFill>
                  <a:schemeClr val="tx1"/>
                </a:solidFill>
                <a:latin typeface="Arial" charset="0"/>
                <a:ea typeface="$ＪＳゴシック" charset="0"/>
                <a:cs typeface="$ＪＳゴシック" charset="0"/>
              </a:defRPr>
            </a:lvl9pPr>
          </a:lstStyle>
          <a:p>
            <a:pPr eaLnBrk="1" hangingPunct="1">
              <a:spcBef>
                <a:spcPct val="20000"/>
              </a:spcBef>
              <a:defRPr/>
            </a:pPr>
            <a:r>
              <a:rPr lang="ja-JP" altLang="en-US" sz="2800" dirty="0">
                <a:solidFill>
                  <a:srgbClr val="FB9309"/>
                </a:solidFill>
                <a:effectLst>
                  <a:glow rad="76200">
                    <a:schemeClr val="bg1"/>
                  </a:glow>
                  <a:outerShdw blurRad="25400" dist="12700" dir="2700000" algn="tl" rotWithShape="0">
                    <a:srgbClr val="000000">
                      <a:alpha val="62000"/>
                    </a:srgbClr>
                  </a:outerShdw>
                </a:effectLst>
                <a:latin typeface="HGP創英角ｺﾞｼｯｸUB" pitchFamily="50" charset="-128"/>
                <a:ea typeface="HGP創英角ｺﾞｼｯｸUB" pitchFamily="50" charset="-128"/>
                <a:cs typeface="HGS明朝E" charset="0"/>
              </a:rPr>
              <a:t>（イエローゾーン）</a:t>
            </a:r>
            <a:endParaRPr lang="en-US" altLang="ja-JP" sz="2800" dirty="0">
              <a:solidFill>
                <a:srgbClr val="FB9309"/>
              </a:solidFill>
              <a:effectLst>
                <a:glow rad="76200">
                  <a:schemeClr val="bg1"/>
                </a:glow>
                <a:outerShdw blurRad="25400" dist="12700" dir="2700000" algn="tl" rotWithShape="0">
                  <a:srgbClr val="000000">
                    <a:alpha val="62000"/>
                  </a:srgbClr>
                </a:outerShdw>
              </a:effectLst>
              <a:latin typeface="HGP創英角ｺﾞｼｯｸUB" pitchFamily="50" charset="-128"/>
              <a:ea typeface="HGP創英角ｺﾞｼｯｸUB" pitchFamily="50" charset="-128"/>
              <a:cs typeface="HGS明朝E" charset="0"/>
            </a:endParaRPr>
          </a:p>
        </p:txBody>
      </p:sp>
      <p:sp>
        <p:nvSpPr>
          <p:cNvPr id="8" name="Rectangle 6"/>
          <p:cNvSpPr>
            <a:spLocks noChangeArrowheads="1"/>
          </p:cNvSpPr>
          <p:nvPr/>
        </p:nvSpPr>
        <p:spPr bwMode="auto">
          <a:xfrm>
            <a:off x="0" y="-27384"/>
            <a:ext cx="9144000" cy="588534"/>
          </a:xfrm>
          <a:prstGeom prst="rect">
            <a:avLst/>
          </a:prstGeom>
          <a:solidFill>
            <a:srgbClr val="00B0F0"/>
          </a:solidFill>
          <a:ln>
            <a:noFill/>
          </a:ln>
          <a:effectLst/>
          <a:extLst/>
        </p:spPr>
        <p:txBody>
          <a:bodyPr wrap="none" anchor="ctr"/>
          <a:lstStyle>
            <a:lvl1pPr>
              <a:defRPr kumimoji="1" sz="3000">
                <a:solidFill>
                  <a:schemeClr val="tx2"/>
                </a:solidFill>
                <a:latin typeface="Arial" charset="0"/>
                <a:ea typeface="HG丸ｺﾞｼｯｸM-PRO" pitchFamily="50" charset="-128"/>
              </a:defRPr>
            </a:lvl1pPr>
            <a:lvl2pPr marL="742950" indent="-285750">
              <a:defRPr kumimoji="1" sz="3000">
                <a:solidFill>
                  <a:schemeClr val="tx2"/>
                </a:solidFill>
                <a:latin typeface="Arial" charset="0"/>
                <a:ea typeface="HG丸ｺﾞｼｯｸM-PRO" pitchFamily="50" charset="-128"/>
              </a:defRPr>
            </a:lvl2pPr>
            <a:lvl3pPr marL="1143000" indent="-228600">
              <a:defRPr kumimoji="1" sz="3000">
                <a:solidFill>
                  <a:schemeClr val="tx2"/>
                </a:solidFill>
                <a:latin typeface="Arial" charset="0"/>
                <a:ea typeface="HG丸ｺﾞｼｯｸM-PRO" pitchFamily="50" charset="-128"/>
              </a:defRPr>
            </a:lvl3pPr>
            <a:lvl4pPr marL="1600200" indent="-228600">
              <a:defRPr kumimoji="1" sz="3000">
                <a:solidFill>
                  <a:schemeClr val="tx2"/>
                </a:solidFill>
                <a:latin typeface="Arial" charset="0"/>
                <a:ea typeface="HG丸ｺﾞｼｯｸM-PRO" pitchFamily="50" charset="-128"/>
              </a:defRPr>
            </a:lvl4pPr>
            <a:lvl5pPr marL="2057400" indent="-228600">
              <a:defRPr kumimoji="1" sz="3000">
                <a:solidFill>
                  <a:schemeClr val="tx2"/>
                </a:solidFill>
                <a:latin typeface="Arial" charset="0"/>
                <a:ea typeface="HG丸ｺﾞｼｯｸM-PRO" pitchFamily="50" charset="-128"/>
              </a:defRPr>
            </a:lvl5pPr>
            <a:lvl6pPr marL="2514600" indent="-228600" eaLnBrk="0" fontAlgn="base" hangingPunct="0">
              <a:spcBef>
                <a:spcPct val="0"/>
              </a:spcBef>
              <a:spcAft>
                <a:spcPct val="0"/>
              </a:spcAft>
              <a:defRPr kumimoji="1" sz="3000">
                <a:solidFill>
                  <a:schemeClr val="tx2"/>
                </a:solidFill>
                <a:latin typeface="Arial" charset="0"/>
                <a:ea typeface="HG丸ｺﾞｼｯｸM-PRO" pitchFamily="50" charset="-128"/>
              </a:defRPr>
            </a:lvl6pPr>
            <a:lvl7pPr marL="2971800" indent="-228600" eaLnBrk="0" fontAlgn="base" hangingPunct="0">
              <a:spcBef>
                <a:spcPct val="0"/>
              </a:spcBef>
              <a:spcAft>
                <a:spcPct val="0"/>
              </a:spcAft>
              <a:defRPr kumimoji="1" sz="3000">
                <a:solidFill>
                  <a:schemeClr val="tx2"/>
                </a:solidFill>
                <a:latin typeface="Arial" charset="0"/>
                <a:ea typeface="HG丸ｺﾞｼｯｸM-PRO" pitchFamily="50" charset="-128"/>
              </a:defRPr>
            </a:lvl7pPr>
            <a:lvl8pPr marL="3429000" indent="-228600" eaLnBrk="0" fontAlgn="base" hangingPunct="0">
              <a:spcBef>
                <a:spcPct val="0"/>
              </a:spcBef>
              <a:spcAft>
                <a:spcPct val="0"/>
              </a:spcAft>
              <a:defRPr kumimoji="1" sz="3000">
                <a:solidFill>
                  <a:schemeClr val="tx2"/>
                </a:solidFill>
                <a:latin typeface="Arial" charset="0"/>
                <a:ea typeface="HG丸ｺﾞｼｯｸM-PRO" pitchFamily="50" charset="-128"/>
              </a:defRPr>
            </a:lvl8pPr>
            <a:lvl9pPr marL="3886200" indent="-228600" eaLnBrk="0" fontAlgn="base" hangingPunct="0">
              <a:spcBef>
                <a:spcPct val="0"/>
              </a:spcBef>
              <a:spcAft>
                <a:spcPct val="0"/>
              </a:spcAft>
              <a:defRPr kumimoji="1" sz="3000">
                <a:solidFill>
                  <a:schemeClr val="tx2"/>
                </a:solidFill>
                <a:latin typeface="Arial" charset="0"/>
                <a:ea typeface="HG丸ｺﾞｼｯｸM-PRO" pitchFamily="50" charset="-128"/>
              </a:defRPr>
            </a:lvl9pPr>
          </a:lstStyle>
          <a:p>
            <a:pPr algn="ctr" eaLnBrk="1" hangingPunct="1">
              <a:spcBef>
                <a:spcPct val="0"/>
              </a:spcBef>
            </a:pPr>
            <a:r>
              <a:rPr lang="ja-JP" altLang="en-US" sz="2800" b="1" dirty="0">
                <a:solidFill>
                  <a:srgbClr val="FFFFFF"/>
                </a:solidFill>
              </a:rPr>
              <a:t>土砂災害対策の推進②</a:t>
            </a:r>
            <a:endParaRPr lang="en-US" altLang="ja-JP" sz="2800" b="1" dirty="0">
              <a:solidFill>
                <a:srgbClr val="FFFFFF"/>
              </a:solidFill>
            </a:endParaRPr>
          </a:p>
        </p:txBody>
      </p:sp>
      <p:sp>
        <p:nvSpPr>
          <p:cNvPr id="9" name="コンテンツ プレースホルダー 1"/>
          <p:cNvSpPr txBox="1">
            <a:spLocks/>
          </p:cNvSpPr>
          <p:nvPr/>
        </p:nvSpPr>
        <p:spPr bwMode="auto">
          <a:xfrm>
            <a:off x="35495" y="3211614"/>
            <a:ext cx="4632101" cy="6708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27" tIns="45714" rIns="91427" bIns="45714"/>
          <a:lstStyle>
            <a:lvl1pPr eaLnBrk="0" hangingPunct="0">
              <a:defRPr kumimoji="1" sz="1200">
                <a:solidFill>
                  <a:schemeClr val="tx1"/>
                </a:solidFill>
                <a:latin typeface="Arial" charset="0"/>
                <a:ea typeface="$ＪＳゴシック" charset="0"/>
                <a:cs typeface="$ＪＳゴシック" charset="0"/>
              </a:defRPr>
            </a:lvl1pPr>
            <a:lvl2pPr marL="742950" indent="-285750" eaLnBrk="0" hangingPunct="0">
              <a:defRPr kumimoji="1" sz="1200">
                <a:solidFill>
                  <a:schemeClr val="tx1"/>
                </a:solidFill>
                <a:latin typeface="Arial" charset="0"/>
                <a:ea typeface="$ＪＳゴシック" charset="0"/>
                <a:cs typeface="$ＪＳゴシック" charset="0"/>
              </a:defRPr>
            </a:lvl2pPr>
            <a:lvl3pPr marL="1143000" indent="-228600" eaLnBrk="0" hangingPunct="0">
              <a:defRPr kumimoji="1" sz="1200">
                <a:solidFill>
                  <a:schemeClr val="tx1"/>
                </a:solidFill>
                <a:latin typeface="Arial" charset="0"/>
                <a:ea typeface="$ＪＳゴシック" charset="0"/>
                <a:cs typeface="$ＪＳゴシック" charset="0"/>
              </a:defRPr>
            </a:lvl3pPr>
            <a:lvl4pPr marL="1600200" indent="-228600" eaLnBrk="0" hangingPunct="0">
              <a:defRPr kumimoji="1" sz="1200">
                <a:solidFill>
                  <a:schemeClr val="tx1"/>
                </a:solidFill>
                <a:latin typeface="Arial" charset="0"/>
                <a:ea typeface="$ＪＳゴシック" charset="0"/>
                <a:cs typeface="$ＪＳゴシック" charset="0"/>
              </a:defRPr>
            </a:lvl4pPr>
            <a:lvl5pPr marL="2057400" indent="-228600" eaLnBrk="0" hangingPunct="0">
              <a:defRPr kumimoji="1" sz="1200">
                <a:solidFill>
                  <a:schemeClr val="tx1"/>
                </a:solidFill>
                <a:latin typeface="Arial" charset="0"/>
                <a:ea typeface="$ＪＳゴシック" charset="0"/>
                <a:cs typeface="$ＪＳゴシック" charset="0"/>
              </a:defRPr>
            </a:lvl5pPr>
            <a:lvl6pPr marL="2514600" indent="-228600" algn="ctr" eaLnBrk="0" fontAlgn="base" hangingPunct="0">
              <a:spcBef>
                <a:spcPct val="0"/>
              </a:spcBef>
              <a:spcAft>
                <a:spcPct val="0"/>
              </a:spcAft>
              <a:defRPr kumimoji="1" sz="1200">
                <a:solidFill>
                  <a:schemeClr val="tx1"/>
                </a:solidFill>
                <a:latin typeface="Arial" charset="0"/>
                <a:ea typeface="$ＪＳゴシック" charset="0"/>
                <a:cs typeface="$ＪＳゴシック" charset="0"/>
              </a:defRPr>
            </a:lvl6pPr>
            <a:lvl7pPr marL="2971800" indent="-228600" algn="ctr" eaLnBrk="0" fontAlgn="base" hangingPunct="0">
              <a:spcBef>
                <a:spcPct val="0"/>
              </a:spcBef>
              <a:spcAft>
                <a:spcPct val="0"/>
              </a:spcAft>
              <a:defRPr kumimoji="1" sz="1200">
                <a:solidFill>
                  <a:schemeClr val="tx1"/>
                </a:solidFill>
                <a:latin typeface="Arial" charset="0"/>
                <a:ea typeface="$ＪＳゴシック" charset="0"/>
                <a:cs typeface="$ＪＳゴシック" charset="0"/>
              </a:defRPr>
            </a:lvl7pPr>
            <a:lvl8pPr marL="3429000" indent="-228600" algn="ctr" eaLnBrk="0" fontAlgn="base" hangingPunct="0">
              <a:spcBef>
                <a:spcPct val="0"/>
              </a:spcBef>
              <a:spcAft>
                <a:spcPct val="0"/>
              </a:spcAft>
              <a:defRPr kumimoji="1" sz="1200">
                <a:solidFill>
                  <a:schemeClr val="tx1"/>
                </a:solidFill>
                <a:latin typeface="Arial" charset="0"/>
                <a:ea typeface="$ＪＳゴシック" charset="0"/>
                <a:cs typeface="$ＪＳゴシック" charset="0"/>
              </a:defRPr>
            </a:lvl8pPr>
            <a:lvl9pPr marL="3886200" indent="-228600" algn="ctr" eaLnBrk="0" fontAlgn="base" hangingPunct="0">
              <a:spcBef>
                <a:spcPct val="0"/>
              </a:spcBef>
              <a:spcAft>
                <a:spcPct val="0"/>
              </a:spcAft>
              <a:defRPr kumimoji="1" sz="1200">
                <a:solidFill>
                  <a:schemeClr val="tx1"/>
                </a:solidFill>
                <a:latin typeface="Arial" charset="0"/>
                <a:ea typeface="$ＪＳゴシック" charset="0"/>
                <a:cs typeface="$ＪＳゴシック" charset="0"/>
              </a:defRPr>
            </a:lvl9pPr>
          </a:lstStyle>
          <a:p>
            <a:pPr eaLnBrk="1" hangingPunct="1">
              <a:spcBef>
                <a:spcPct val="20000"/>
              </a:spcBef>
              <a:defRPr/>
            </a:pPr>
            <a:r>
              <a:rPr lang="zh-TW" altLang="en-US" sz="2800" dirty="0">
                <a:solidFill>
                  <a:srgbClr val="FF0000"/>
                </a:solidFill>
                <a:effectLst>
                  <a:glow rad="76200">
                    <a:schemeClr val="bg1"/>
                  </a:glow>
                  <a:outerShdw blurRad="25400" dist="12700" dir="2700000" algn="tl" rotWithShape="0">
                    <a:srgbClr val="000000">
                      <a:alpha val="62000"/>
                    </a:srgbClr>
                  </a:outerShdw>
                </a:effectLst>
                <a:latin typeface="HGP創英角ｺﾞｼｯｸUB" pitchFamily="50" charset="-128"/>
                <a:ea typeface="HGP創英角ｺﾞｼｯｸUB" pitchFamily="50" charset="-128"/>
                <a:cs typeface="HGS明朝E" charset="0"/>
              </a:rPr>
              <a:t>土砂災害特別警戒区域</a:t>
            </a:r>
            <a:endParaRPr lang="en-US" altLang="ja-JP" sz="2800" dirty="0">
              <a:solidFill>
                <a:srgbClr val="FF0000"/>
              </a:solidFill>
              <a:effectLst>
                <a:glow rad="76200">
                  <a:schemeClr val="bg1"/>
                </a:glow>
                <a:outerShdw blurRad="25400" dist="12700" dir="2700000" algn="tl" rotWithShape="0">
                  <a:srgbClr val="000000">
                    <a:alpha val="62000"/>
                  </a:srgbClr>
                </a:outerShdw>
              </a:effectLst>
              <a:latin typeface="HGP創英角ｺﾞｼｯｸUB" pitchFamily="50" charset="-128"/>
              <a:ea typeface="HGP創英角ｺﾞｼｯｸUB" pitchFamily="50" charset="-128"/>
              <a:cs typeface="HGS明朝E" charset="0"/>
            </a:endParaRPr>
          </a:p>
        </p:txBody>
      </p:sp>
      <p:sp>
        <p:nvSpPr>
          <p:cNvPr id="10" name="コンテンツ プレースホルダー 1"/>
          <p:cNvSpPr txBox="1">
            <a:spLocks/>
          </p:cNvSpPr>
          <p:nvPr/>
        </p:nvSpPr>
        <p:spPr bwMode="auto">
          <a:xfrm>
            <a:off x="3563888" y="3206281"/>
            <a:ext cx="3233936" cy="6708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27" tIns="45714" rIns="91427" bIns="45714"/>
          <a:lstStyle>
            <a:lvl1pPr eaLnBrk="0" hangingPunct="0">
              <a:defRPr kumimoji="1" sz="1200">
                <a:solidFill>
                  <a:schemeClr val="tx1"/>
                </a:solidFill>
                <a:latin typeface="Arial" charset="0"/>
                <a:ea typeface="$ＪＳゴシック" charset="0"/>
                <a:cs typeface="$ＪＳゴシック" charset="0"/>
              </a:defRPr>
            </a:lvl1pPr>
            <a:lvl2pPr marL="742950" indent="-285750" eaLnBrk="0" hangingPunct="0">
              <a:defRPr kumimoji="1" sz="1200">
                <a:solidFill>
                  <a:schemeClr val="tx1"/>
                </a:solidFill>
                <a:latin typeface="Arial" charset="0"/>
                <a:ea typeface="$ＪＳゴシック" charset="0"/>
                <a:cs typeface="$ＪＳゴシック" charset="0"/>
              </a:defRPr>
            </a:lvl2pPr>
            <a:lvl3pPr marL="1143000" indent="-228600" eaLnBrk="0" hangingPunct="0">
              <a:defRPr kumimoji="1" sz="1200">
                <a:solidFill>
                  <a:schemeClr val="tx1"/>
                </a:solidFill>
                <a:latin typeface="Arial" charset="0"/>
                <a:ea typeface="$ＪＳゴシック" charset="0"/>
                <a:cs typeface="$ＪＳゴシック" charset="0"/>
              </a:defRPr>
            </a:lvl3pPr>
            <a:lvl4pPr marL="1600200" indent="-228600" eaLnBrk="0" hangingPunct="0">
              <a:defRPr kumimoji="1" sz="1200">
                <a:solidFill>
                  <a:schemeClr val="tx1"/>
                </a:solidFill>
                <a:latin typeface="Arial" charset="0"/>
                <a:ea typeface="$ＪＳゴシック" charset="0"/>
                <a:cs typeface="$ＪＳゴシック" charset="0"/>
              </a:defRPr>
            </a:lvl4pPr>
            <a:lvl5pPr marL="2057400" indent="-228600" eaLnBrk="0" hangingPunct="0">
              <a:defRPr kumimoji="1" sz="1200">
                <a:solidFill>
                  <a:schemeClr val="tx1"/>
                </a:solidFill>
                <a:latin typeface="Arial" charset="0"/>
                <a:ea typeface="$ＪＳゴシック" charset="0"/>
                <a:cs typeface="$ＪＳゴシック" charset="0"/>
              </a:defRPr>
            </a:lvl5pPr>
            <a:lvl6pPr marL="2514600" indent="-228600" algn="ctr" eaLnBrk="0" fontAlgn="base" hangingPunct="0">
              <a:spcBef>
                <a:spcPct val="0"/>
              </a:spcBef>
              <a:spcAft>
                <a:spcPct val="0"/>
              </a:spcAft>
              <a:defRPr kumimoji="1" sz="1200">
                <a:solidFill>
                  <a:schemeClr val="tx1"/>
                </a:solidFill>
                <a:latin typeface="Arial" charset="0"/>
                <a:ea typeface="$ＪＳゴシック" charset="0"/>
                <a:cs typeface="$ＪＳゴシック" charset="0"/>
              </a:defRPr>
            </a:lvl6pPr>
            <a:lvl7pPr marL="2971800" indent="-228600" algn="ctr" eaLnBrk="0" fontAlgn="base" hangingPunct="0">
              <a:spcBef>
                <a:spcPct val="0"/>
              </a:spcBef>
              <a:spcAft>
                <a:spcPct val="0"/>
              </a:spcAft>
              <a:defRPr kumimoji="1" sz="1200">
                <a:solidFill>
                  <a:schemeClr val="tx1"/>
                </a:solidFill>
                <a:latin typeface="Arial" charset="0"/>
                <a:ea typeface="$ＪＳゴシック" charset="0"/>
                <a:cs typeface="$ＪＳゴシック" charset="0"/>
              </a:defRPr>
            </a:lvl7pPr>
            <a:lvl8pPr marL="3429000" indent="-228600" algn="ctr" eaLnBrk="0" fontAlgn="base" hangingPunct="0">
              <a:spcBef>
                <a:spcPct val="0"/>
              </a:spcBef>
              <a:spcAft>
                <a:spcPct val="0"/>
              </a:spcAft>
              <a:defRPr kumimoji="1" sz="1200">
                <a:solidFill>
                  <a:schemeClr val="tx1"/>
                </a:solidFill>
                <a:latin typeface="Arial" charset="0"/>
                <a:ea typeface="$ＪＳゴシック" charset="0"/>
                <a:cs typeface="$ＪＳゴシック" charset="0"/>
              </a:defRPr>
            </a:lvl8pPr>
            <a:lvl9pPr marL="3886200" indent="-228600" algn="ctr" eaLnBrk="0" fontAlgn="base" hangingPunct="0">
              <a:spcBef>
                <a:spcPct val="0"/>
              </a:spcBef>
              <a:spcAft>
                <a:spcPct val="0"/>
              </a:spcAft>
              <a:defRPr kumimoji="1" sz="1200">
                <a:solidFill>
                  <a:schemeClr val="tx1"/>
                </a:solidFill>
                <a:latin typeface="Arial" charset="0"/>
                <a:ea typeface="$ＪＳゴシック" charset="0"/>
                <a:cs typeface="$ＪＳゴシック" charset="0"/>
              </a:defRPr>
            </a:lvl9pPr>
          </a:lstStyle>
          <a:p>
            <a:pPr eaLnBrk="1" hangingPunct="1">
              <a:spcBef>
                <a:spcPct val="20000"/>
              </a:spcBef>
              <a:defRPr/>
            </a:pPr>
            <a:r>
              <a:rPr lang="ja-JP" altLang="en-US" sz="2800" dirty="0">
                <a:solidFill>
                  <a:srgbClr val="FF0000"/>
                </a:solidFill>
                <a:effectLst>
                  <a:glow rad="76200">
                    <a:schemeClr val="bg1"/>
                  </a:glow>
                  <a:outerShdw blurRad="25400" dist="12700" dir="2700000" algn="tl" rotWithShape="0">
                    <a:srgbClr val="000000">
                      <a:alpha val="62000"/>
                    </a:srgbClr>
                  </a:outerShdw>
                </a:effectLst>
                <a:latin typeface="HGP創英角ｺﾞｼｯｸUB" pitchFamily="50" charset="-128"/>
                <a:ea typeface="HGP創英角ｺﾞｼｯｸUB" pitchFamily="50" charset="-128"/>
                <a:cs typeface="HGS明朝E" charset="0"/>
              </a:rPr>
              <a:t>（レッドゾーン）</a:t>
            </a:r>
            <a:endParaRPr lang="en-US" altLang="ja-JP" sz="2800" dirty="0">
              <a:solidFill>
                <a:srgbClr val="FF0000"/>
              </a:solidFill>
              <a:effectLst>
                <a:glow rad="76200">
                  <a:schemeClr val="bg1"/>
                </a:glow>
                <a:outerShdw blurRad="25400" dist="12700" dir="2700000" algn="tl" rotWithShape="0">
                  <a:srgbClr val="000000">
                    <a:alpha val="62000"/>
                  </a:srgbClr>
                </a:outerShdw>
              </a:effectLst>
              <a:latin typeface="HGP創英角ｺﾞｼｯｸUB" pitchFamily="50" charset="-128"/>
              <a:ea typeface="HGP創英角ｺﾞｼｯｸUB" pitchFamily="50" charset="-128"/>
              <a:cs typeface="HGS明朝E" charset="0"/>
            </a:endParaRPr>
          </a:p>
        </p:txBody>
      </p:sp>
      <p:pic>
        <p:nvPicPr>
          <p:cNvPr id="14" name="Picture 3"/>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292080" y="4365104"/>
            <a:ext cx="1824236" cy="14774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4"/>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7187531" y="4366413"/>
            <a:ext cx="1783204" cy="14558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テキスト ボックス 2"/>
          <p:cNvSpPr txBox="1">
            <a:spLocks noChangeArrowheads="1"/>
          </p:cNvSpPr>
          <p:nvPr/>
        </p:nvSpPr>
        <p:spPr bwMode="auto">
          <a:xfrm>
            <a:off x="107504" y="5825599"/>
            <a:ext cx="8568952"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ja-JP" altLang="en-US" sz="2800" b="1" dirty="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latin typeface="Times New Roman" pitchFamily="18" charset="0"/>
              </a:rPr>
              <a:t>土砂災害危険箇所</a:t>
            </a:r>
            <a:endParaRPr lang="en-US" altLang="ja-JP" sz="2800" b="1" dirty="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latin typeface="Times New Roman" pitchFamily="18" charset="0"/>
            </a:endParaRPr>
          </a:p>
          <a:p>
            <a:pPr eaLnBrk="1" hangingPunct="1">
              <a:spcBef>
                <a:spcPct val="0"/>
              </a:spcBef>
              <a:buNone/>
            </a:pPr>
            <a:r>
              <a:rPr lang="ja-JP" altLang="en-US" sz="1800" dirty="0">
                <a:solidFill>
                  <a:srgbClr val="0000FF"/>
                </a:solidFill>
                <a:latin typeface="Times New Roman" pitchFamily="18" charset="0"/>
              </a:rPr>
              <a:t>　　</a:t>
            </a:r>
            <a:r>
              <a:rPr lang="ja-JP" altLang="en-US" sz="1800" dirty="0">
                <a:latin typeface="HG創英角ｺﾞｼｯｸUB" panose="020B0909000000000000" pitchFamily="49" charset="-128"/>
                <a:ea typeface="HG創英角ｺﾞｼｯｸUB" panose="020B0909000000000000" pitchFamily="49" charset="-128"/>
              </a:rPr>
              <a:t>土砂崩れ等が発生するおそれがある箇所。県内に</a:t>
            </a:r>
            <a:r>
              <a:rPr lang="en-US" altLang="ja-JP" sz="1800" dirty="0">
                <a:latin typeface="HG創英角ｺﾞｼｯｸUB" panose="020B0909000000000000" pitchFamily="49" charset="-128"/>
                <a:ea typeface="HG創英角ｺﾞｼｯｸUB" panose="020B0909000000000000" pitchFamily="49" charset="-128"/>
              </a:rPr>
              <a:t>18,487</a:t>
            </a:r>
            <a:r>
              <a:rPr lang="ja-JP" altLang="en-US" sz="1800" dirty="0">
                <a:latin typeface="HG創英角ｺﾞｼｯｸUB" panose="020B0909000000000000" pitchFamily="49" charset="-128"/>
                <a:ea typeface="HG創英角ｺﾞｼｯｸUB" panose="020B0909000000000000" pitchFamily="49" charset="-128"/>
              </a:rPr>
              <a:t>箇所存在</a:t>
            </a:r>
          </a:p>
        </p:txBody>
      </p:sp>
      <p:sp>
        <p:nvSpPr>
          <p:cNvPr id="3" name="スライド番号プレースホルダー 2"/>
          <p:cNvSpPr>
            <a:spLocks noGrp="1"/>
          </p:cNvSpPr>
          <p:nvPr>
            <p:ph type="sldNum" sz="quarter" idx="12"/>
          </p:nvPr>
        </p:nvSpPr>
        <p:spPr>
          <a:xfrm>
            <a:off x="6902896" y="6356350"/>
            <a:ext cx="2133600" cy="365125"/>
          </a:xfrm>
        </p:spPr>
        <p:txBody>
          <a:bodyPr/>
          <a:lstStyle/>
          <a:p>
            <a:fld id="{D2D8002D-B5B0-4BAC-B1F6-782DDCCE6D9C}" type="slidenum">
              <a:rPr kumimoji="1" lang="ja-JP" altLang="en-US" sz="2800" b="1" smtClean="0">
                <a:solidFill>
                  <a:schemeClr val="tx1"/>
                </a:solidFill>
              </a:rPr>
              <a:t>9</a:t>
            </a:fld>
            <a:endParaRPr kumimoji="1" lang="ja-JP" altLang="en-US" sz="2800" b="1" dirty="0">
              <a:solidFill>
                <a:schemeClr val="tx1"/>
              </a:solidFill>
            </a:endParaRPr>
          </a:p>
        </p:txBody>
      </p:sp>
    </p:spTree>
    <p:extLst>
      <p:ext uri="{BB962C8B-B14F-4D97-AF65-F5344CB8AC3E}">
        <p14:creationId xmlns:p14="http://schemas.microsoft.com/office/powerpoint/2010/main" val="1615287437"/>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1680</TotalTime>
  <Words>3524</Words>
  <Application>Microsoft Office PowerPoint</Application>
  <PresentationFormat>画面に合わせる (4:3)</PresentationFormat>
  <Paragraphs>418</Paragraphs>
  <Slides>23</Slides>
  <Notes>23</Notes>
  <HiddenSlides>0</HiddenSlides>
  <MMClips>0</MMClips>
  <ScaleCrop>false</ScaleCrop>
  <HeadingPairs>
    <vt:vector size="4" baseType="variant">
      <vt:variant>
        <vt:lpstr>テーマ</vt:lpstr>
      </vt:variant>
      <vt:variant>
        <vt:i4>1</vt:i4>
      </vt:variant>
      <vt:variant>
        <vt:lpstr>スライド タイトル</vt:lpstr>
      </vt:variant>
      <vt:variant>
        <vt:i4>23</vt:i4>
      </vt:variant>
    </vt:vector>
  </HeadingPairs>
  <TitlesOfParts>
    <vt:vector size="24" baseType="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H27024</dc:creator>
  <cp:lastModifiedBy>129569</cp:lastModifiedBy>
  <cp:revision>177</cp:revision>
  <cp:lastPrinted>2017-03-09T06:45:02Z</cp:lastPrinted>
  <dcterms:created xsi:type="dcterms:W3CDTF">2016-01-05T08:29:59Z</dcterms:created>
  <dcterms:modified xsi:type="dcterms:W3CDTF">2018-06-21T10:09:49Z</dcterms:modified>
</cp:coreProperties>
</file>