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2" r:id="rId1"/>
    <p:sldMasterId id="2147484484" r:id="rId2"/>
    <p:sldMasterId id="2147484496" r:id="rId3"/>
    <p:sldMasterId id="2147484508" r:id="rId4"/>
  </p:sldMasterIdLst>
  <p:notesMasterIdLst>
    <p:notesMasterId r:id="rId17"/>
  </p:notesMasterIdLst>
  <p:handoutMasterIdLst>
    <p:handoutMasterId r:id="rId18"/>
  </p:handoutMasterIdLst>
  <p:sldIdLst>
    <p:sldId id="566" r:id="rId5"/>
    <p:sldId id="562" r:id="rId6"/>
    <p:sldId id="569" r:id="rId7"/>
    <p:sldId id="572" r:id="rId8"/>
    <p:sldId id="556" r:id="rId9"/>
    <p:sldId id="574" r:id="rId10"/>
    <p:sldId id="571" r:id="rId11"/>
    <p:sldId id="559" r:id="rId12"/>
    <p:sldId id="575" r:id="rId13"/>
    <p:sldId id="576" r:id="rId14"/>
    <p:sldId id="560" r:id="rId15"/>
    <p:sldId id="573" r:id="rId16"/>
  </p:sldIdLst>
  <p:sldSz cx="9144000" cy="6858000" type="screen4x3"/>
  <p:notesSz cx="6889750" cy="9812338"/>
  <p:defaultTextStyle>
    <a:defPPr>
      <a:defRPr lang="ja-JP"/>
    </a:defPPr>
    <a:lvl1pPr algn="ctr" rtl="0" fontAlgn="base">
      <a:spcBef>
        <a:spcPct val="50000"/>
      </a:spcBef>
      <a:spcAft>
        <a:spcPct val="0"/>
      </a:spcAft>
      <a:defRPr kumimoji="1" sz="3000" kern="1200">
        <a:solidFill>
          <a:schemeClr val="tx1"/>
        </a:solidFill>
        <a:latin typeface="Arial" pitchFamily="34" charset="0"/>
        <a:ea typeface="MS UI Gothic" pitchFamily="50" charset="-128"/>
        <a:cs typeface="+mn-cs"/>
      </a:defRPr>
    </a:lvl1pPr>
    <a:lvl2pPr marL="457200" algn="ctr" rtl="0" fontAlgn="base">
      <a:spcBef>
        <a:spcPct val="50000"/>
      </a:spcBef>
      <a:spcAft>
        <a:spcPct val="0"/>
      </a:spcAft>
      <a:defRPr kumimoji="1" sz="3000" kern="1200">
        <a:solidFill>
          <a:schemeClr val="tx1"/>
        </a:solidFill>
        <a:latin typeface="Arial" pitchFamily="34" charset="0"/>
        <a:ea typeface="MS UI Gothic" pitchFamily="50" charset="-128"/>
        <a:cs typeface="+mn-cs"/>
      </a:defRPr>
    </a:lvl2pPr>
    <a:lvl3pPr marL="914400" algn="ctr" rtl="0" fontAlgn="base">
      <a:spcBef>
        <a:spcPct val="50000"/>
      </a:spcBef>
      <a:spcAft>
        <a:spcPct val="0"/>
      </a:spcAft>
      <a:defRPr kumimoji="1" sz="3000" kern="1200">
        <a:solidFill>
          <a:schemeClr val="tx1"/>
        </a:solidFill>
        <a:latin typeface="Arial" pitchFamily="34" charset="0"/>
        <a:ea typeface="MS UI Gothic" pitchFamily="50" charset="-128"/>
        <a:cs typeface="+mn-cs"/>
      </a:defRPr>
    </a:lvl3pPr>
    <a:lvl4pPr marL="1371600" algn="ctr" rtl="0" fontAlgn="base">
      <a:spcBef>
        <a:spcPct val="50000"/>
      </a:spcBef>
      <a:spcAft>
        <a:spcPct val="0"/>
      </a:spcAft>
      <a:defRPr kumimoji="1" sz="3000" kern="1200">
        <a:solidFill>
          <a:schemeClr val="tx1"/>
        </a:solidFill>
        <a:latin typeface="Arial" pitchFamily="34" charset="0"/>
        <a:ea typeface="MS UI Gothic" pitchFamily="50" charset="-128"/>
        <a:cs typeface="+mn-cs"/>
      </a:defRPr>
    </a:lvl4pPr>
    <a:lvl5pPr marL="1828800" algn="ctr" rtl="0" fontAlgn="base">
      <a:spcBef>
        <a:spcPct val="50000"/>
      </a:spcBef>
      <a:spcAft>
        <a:spcPct val="0"/>
      </a:spcAft>
      <a:defRPr kumimoji="1" sz="3000" kern="1200">
        <a:solidFill>
          <a:schemeClr val="tx1"/>
        </a:solidFill>
        <a:latin typeface="Arial" pitchFamily="34" charset="0"/>
        <a:ea typeface="MS UI Gothic" pitchFamily="50" charset="-128"/>
        <a:cs typeface="+mn-cs"/>
      </a:defRPr>
    </a:lvl5pPr>
    <a:lvl6pPr marL="2286000" algn="l" defTabSz="914400" rtl="0" eaLnBrk="1" latinLnBrk="0" hangingPunct="1">
      <a:defRPr kumimoji="1" sz="3000" kern="1200">
        <a:solidFill>
          <a:schemeClr val="tx1"/>
        </a:solidFill>
        <a:latin typeface="Arial" pitchFamily="34" charset="0"/>
        <a:ea typeface="MS UI Gothic" pitchFamily="50" charset="-128"/>
        <a:cs typeface="+mn-cs"/>
      </a:defRPr>
    </a:lvl6pPr>
    <a:lvl7pPr marL="2743200" algn="l" defTabSz="914400" rtl="0" eaLnBrk="1" latinLnBrk="0" hangingPunct="1">
      <a:defRPr kumimoji="1" sz="3000" kern="1200">
        <a:solidFill>
          <a:schemeClr val="tx1"/>
        </a:solidFill>
        <a:latin typeface="Arial" pitchFamily="34" charset="0"/>
        <a:ea typeface="MS UI Gothic" pitchFamily="50" charset="-128"/>
        <a:cs typeface="+mn-cs"/>
      </a:defRPr>
    </a:lvl7pPr>
    <a:lvl8pPr marL="3200400" algn="l" defTabSz="914400" rtl="0" eaLnBrk="1" latinLnBrk="0" hangingPunct="1">
      <a:defRPr kumimoji="1" sz="3000" kern="1200">
        <a:solidFill>
          <a:schemeClr val="tx1"/>
        </a:solidFill>
        <a:latin typeface="Arial" pitchFamily="34" charset="0"/>
        <a:ea typeface="MS UI Gothic" pitchFamily="50" charset="-128"/>
        <a:cs typeface="+mn-cs"/>
      </a:defRPr>
    </a:lvl8pPr>
    <a:lvl9pPr marL="3657600" algn="l" defTabSz="914400" rtl="0" eaLnBrk="1" latinLnBrk="0" hangingPunct="1">
      <a:defRPr kumimoji="1" sz="3000" kern="1200">
        <a:solidFill>
          <a:schemeClr val="tx1"/>
        </a:solidFill>
        <a:latin typeface="Arial" pitchFamily="34" charset="0"/>
        <a:ea typeface="MS UI Gothic"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F368"/>
    <a:srgbClr val="FFFF99"/>
    <a:srgbClr val="FF99FF"/>
    <a:srgbClr val="FF3399"/>
    <a:srgbClr val="E8EC3E"/>
    <a:srgbClr val="FF0000"/>
    <a:srgbClr val="C0C0C0"/>
    <a:srgbClr val="FFFF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6" autoAdjust="0"/>
    <p:restoredTop sz="77314" autoAdjust="0"/>
  </p:normalViewPr>
  <p:slideViewPr>
    <p:cSldViewPr>
      <p:cViewPr>
        <p:scale>
          <a:sx n="59" d="100"/>
          <a:sy n="59" d="100"/>
        </p:scale>
        <p:origin x="-15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424" y="72"/>
      </p:cViewPr>
      <p:guideLst>
        <p:guide orient="horz" pos="3090"/>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38" name="Rectangle 2"/>
          <p:cNvSpPr>
            <a:spLocks noGrp="1" noChangeArrowheads="1"/>
          </p:cNvSpPr>
          <p:nvPr>
            <p:ph type="hdr" sz="quarter"/>
          </p:nvPr>
        </p:nvSpPr>
        <p:spPr bwMode="auto">
          <a:xfrm>
            <a:off x="5" y="2"/>
            <a:ext cx="2986951" cy="49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7" tIns="45678" rIns="91357" bIns="45678" numCol="1" anchor="t" anchorCtr="0" compatLnSpc="1">
            <a:prstTxWarp prst="textNoShape">
              <a:avLst/>
            </a:prstTxWarp>
          </a:bodyPr>
          <a:lstStyle>
            <a:lvl1pPr algn="l">
              <a:spcBef>
                <a:spcPct val="0"/>
              </a:spcBef>
              <a:defRPr sz="1200">
                <a:latin typeface="Arial" charset="0"/>
                <a:ea typeface="ＭＳ Ｐゴシック" pitchFamily="50" charset="-128"/>
              </a:defRPr>
            </a:lvl1pPr>
          </a:lstStyle>
          <a:p>
            <a:pPr>
              <a:defRPr/>
            </a:pPr>
            <a:endParaRPr lang="en-US" altLang="ja-JP"/>
          </a:p>
        </p:txBody>
      </p:sp>
      <p:sp>
        <p:nvSpPr>
          <p:cNvPr id="321539" name="Rectangle 3"/>
          <p:cNvSpPr>
            <a:spLocks noGrp="1" noChangeArrowheads="1"/>
          </p:cNvSpPr>
          <p:nvPr>
            <p:ph type="dt" sz="quarter" idx="1"/>
          </p:nvPr>
        </p:nvSpPr>
        <p:spPr bwMode="auto">
          <a:xfrm>
            <a:off x="3902803" y="2"/>
            <a:ext cx="2985344" cy="49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7" tIns="45678" rIns="91357" bIns="45678" numCol="1" anchor="t" anchorCtr="0" compatLnSpc="1">
            <a:prstTxWarp prst="textNoShape">
              <a:avLst/>
            </a:prstTxWarp>
          </a:bodyPr>
          <a:lstStyle>
            <a:lvl1pPr algn="r">
              <a:spcBef>
                <a:spcPct val="0"/>
              </a:spcBef>
              <a:defRPr sz="1200">
                <a:latin typeface="Arial" charset="0"/>
                <a:ea typeface="ＭＳ Ｐゴシック" pitchFamily="50" charset="-128"/>
              </a:defRPr>
            </a:lvl1pPr>
          </a:lstStyle>
          <a:p>
            <a:pPr>
              <a:defRPr/>
            </a:pPr>
            <a:r>
              <a:rPr lang="en-US" altLang="ja-JP" smtClean="0"/>
              <a:t>2016/12/18</a:t>
            </a:r>
            <a:endParaRPr lang="en-US" altLang="ja-JP" dirty="0"/>
          </a:p>
        </p:txBody>
      </p:sp>
      <p:sp>
        <p:nvSpPr>
          <p:cNvPr id="321540" name="Rectangle 4"/>
          <p:cNvSpPr>
            <a:spLocks noGrp="1" noChangeArrowheads="1"/>
          </p:cNvSpPr>
          <p:nvPr>
            <p:ph type="ftr" sz="quarter" idx="2"/>
          </p:nvPr>
        </p:nvSpPr>
        <p:spPr bwMode="auto">
          <a:xfrm>
            <a:off x="5" y="9320235"/>
            <a:ext cx="2986951"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7" tIns="45678" rIns="91357" bIns="45678" numCol="1" anchor="b" anchorCtr="0" compatLnSpc="1">
            <a:prstTxWarp prst="textNoShape">
              <a:avLst/>
            </a:prstTxWarp>
          </a:bodyPr>
          <a:lstStyle>
            <a:lvl1pPr algn="l">
              <a:spcBef>
                <a:spcPct val="0"/>
              </a:spcBef>
              <a:defRPr sz="1200">
                <a:latin typeface="Arial" charset="0"/>
                <a:ea typeface="ＭＳ Ｐゴシック" pitchFamily="50" charset="-128"/>
              </a:defRPr>
            </a:lvl1pPr>
          </a:lstStyle>
          <a:p>
            <a:pPr>
              <a:defRPr/>
            </a:pPr>
            <a:endParaRPr lang="en-US" altLang="ja-JP"/>
          </a:p>
        </p:txBody>
      </p:sp>
      <p:sp>
        <p:nvSpPr>
          <p:cNvPr id="321541" name="Rectangle 5"/>
          <p:cNvSpPr>
            <a:spLocks noGrp="1" noChangeArrowheads="1"/>
          </p:cNvSpPr>
          <p:nvPr>
            <p:ph type="sldNum" sz="quarter" idx="3"/>
          </p:nvPr>
        </p:nvSpPr>
        <p:spPr bwMode="auto">
          <a:xfrm>
            <a:off x="3902803" y="9320235"/>
            <a:ext cx="2985344"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7" tIns="45678" rIns="91357" bIns="45678" numCol="1" anchor="b" anchorCtr="0" compatLnSpc="1">
            <a:prstTxWarp prst="textNoShape">
              <a:avLst/>
            </a:prstTxWarp>
          </a:bodyPr>
          <a:lstStyle>
            <a:lvl1pPr algn="r">
              <a:spcBef>
                <a:spcPct val="0"/>
              </a:spcBef>
              <a:buClrTx/>
              <a:buSzTx/>
              <a:buFontTx/>
              <a:buNone/>
              <a:defRPr sz="1200">
                <a:solidFill>
                  <a:schemeClr val="tx1"/>
                </a:solidFill>
                <a:latin typeface="Arial" charset="0"/>
                <a:ea typeface="ＭＳ Ｐゴシック" pitchFamily="50" charset="-128"/>
              </a:defRPr>
            </a:lvl1pPr>
          </a:lstStyle>
          <a:p>
            <a:pPr>
              <a:defRPr/>
            </a:pPr>
            <a:fld id="{67C076CB-88C2-4B0B-BFBF-F0517A8288C4}" type="slidenum">
              <a:rPr lang="en-US" altLang="ja-JP"/>
              <a:pPr>
                <a:defRPr/>
              </a:pPr>
              <a:t>‹#›</a:t>
            </a:fld>
            <a:endParaRPr lang="en-US" altLang="ja-JP" dirty="0"/>
          </a:p>
        </p:txBody>
      </p:sp>
    </p:spTree>
    <p:extLst>
      <p:ext uri="{BB962C8B-B14F-4D97-AF65-F5344CB8AC3E}">
        <p14:creationId xmlns:p14="http://schemas.microsoft.com/office/powerpoint/2010/main" val="211122256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hdr" sz="quarter"/>
          </p:nvPr>
        </p:nvSpPr>
        <p:spPr bwMode="auto">
          <a:xfrm>
            <a:off x="5" y="2"/>
            <a:ext cx="2986951" cy="49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4" tIns="46078" rIns="92154" bIns="46078" numCol="1" anchor="t" anchorCtr="0" compatLnSpc="1">
            <a:prstTxWarp prst="textNoShape">
              <a:avLst/>
            </a:prstTxWarp>
          </a:bodyPr>
          <a:lstStyle>
            <a:lvl1pPr algn="l" defTabSz="921816">
              <a:spcBef>
                <a:spcPct val="0"/>
              </a:spcBef>
              <a:defRPr sz="1200">
                <a:latin typeface="Arial" charset="0"/>
                <a:ea typeface="ＭＳ Ｐゴシック" pitchFamily="50" charset="-128"/>
              </a:defRPr>
            </a:lvl1pPr>
          </a:lstStyle>
          <a:p>
            <a:pPr>
              <a:defRPr/>
            </a:pPr>
            <a:endParaRPr lang="en-US" altLang="ja-JP"/>
          </a:p>
        </p:txBody>
      </p:sp>
      <p:sp>
        <p:nvSpPr>
          <p:cNvPr id="287747" name="Rectangle 3"/>
          <p:cNvSpPr>
            <a:spLocks noGrp="1" noChangeArrowheads="1"/>
          </p:cNvSpPr>
          <p:nvPr>
            <p:ph type="dt" idx="1"/>
          </p:nvPr>
        </p:nvSpPr>
        <p:spPr bwMode="auto">
          <a:xfrm>
            <a:off x="3902803" y="2"/>
            <a:ext cx="2985344" cy="49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4" tIns="46078" rIns="92154" bIns="46078" numCol="1" anchor="t" anchorCtr="0" compatLnSpc="1">
            <a:prstTxWarp prst="textNoShape">
              <a:avLst/>
            </a:prstTxWarp>
          </a:bodyPr>
          <a:lstStyle>
            <a:lvl1pPr algn="r" defTabSz="921816">
              <a:spcBef>
                <a:spcPct val="0"/>
              </a:spcBef>
              <a:defRPr sz="1200">
                <a:latin typeface="Arial" charset="0"/>
                <a:ea typeface="ＭＳ Ｐゴシック" pitchFamily="50" charset="-128"/>
              </a:defRPr>
            </a:lvl1pPr>
          </a:lstStyle>
          <a:p>
            <a:pPr>
              <a:defRPr/>
            </a:pPr>
            <a:r>
              <a:rPr lang="en-US" altLang="ja-JP" smtClean="0"/>
              <a:t>2016/12/18</a:t>
            </a:r>
            <a:endParaRPr lang="en-US" altLang="ja-JP" dirty="0"/>
          </a:p>
        </p:txBody>
      </p:sp>
      <p:sp>
        <p:nvSpPr>
          <p:cNvPr id="30724" name="Rectangle 4"/>
          <p:cNvSpPr>
            <a:spLocks noGrp="1" noRot="1" noChangeAspect="1" noChangeArrowheads="1" noTextEdit="1"/>
          </p:cNvSpPr>
          <p:nvPr>
            <p:ph type="sldImg" idx="2"/>
          </p:nvPr>
        </p:nvSpPr>
        <p:spPr bwMode="auto">
          <a:xfrm>
            <a:off x="993775" y="735013"/>
            <a:ext cx="4911725" cy="368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9" name="Rectangle 5"/>
          <p:cNvSpPr>
            <a:spLocks noGrp="1" noChangeArrowheads="1"/>
          </p:cNvSpPr>
          <p:nvPr>
            <p:ph type="body" sz="quarter" idx="3"/>
          </p:nvPr>
        </p:nvSpPr>
        <p:spPr bwMode="auto">
          <a:xfrm>
            <a:off x="687690" y="4662469"/>
            <a:ext cx="5514371" cy="441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4" tIns="46078" rIns="92154" bIns="4607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87750" name="Rectangle 6"/>
          <p:cNvSpPr>
            <a:spLocks noGrp="1" noChangeArrowheads="1"/>
          </p:cNvSpPr>
          <p:nvPr>
            <p:ph type="ftr" sz="quarter" idx="4"/>
          </p:nvPr>
        </p:nvSpPr>
        <p:spPr bwMode="auto">
          <a:xfrm>
            <a:off x="5" y="9320235"/>
            <a:ext cx="2986951"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4" tIns="46078" rIns="92154" bIns="46078" numCol="1" anchor="b" anchorCtr="0" compatLnSpc="1">
            <a:prstTxWarp prst="textNoShape">
              <a:avLst/>
            </a:prstTxWarp>
          </a:bodyPr>
          <a:lstStyle>
            <a:lvl1pPr algn="l" defTabSz="921816">
              <a:spcBef>
                <a:spcPct val="0"/>
              </a:spcBef>
              <a:defRPr sz="1200">
                <a:latin typeface="Arial" charset="0"/>
                <a:ea typeface="ＭＳ Ｐゴシック" pitchFamily="50" charset="-128"/>
              </a:defRPr>
            </a:lvl1pPr>
          </a:lstStyle>
          <a:p>
            <a:pPr>
              <a:defRPr/>
            </a:pPr>
            <a:endParaRPr lang="en-US" altLang="ja-JP"/>
          </a:p>
        </p:txBody>
      </p:sp>
      <p:sp>
        <p:nvSpPr>
          <p:cNvPr id="287751" name="Rectangle 7"/>
          <p:cNvSpPr>
            <a:spLocks noGrp="1" noChangeArrowheads="1"/>
          </p:cNvSpPr>
          <p:nvPr>
            <p:ph type="sldNum" sz="quarter" idx="5"/>
          </p:nvPr>
        </p:nvSpPr>
        <p:spPr bwMode="auto">
          <a:xfrm>
            <a:off x="3902803" y="9320235"/>
            <a:ext cx="2985344"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4" tIns="46078" rIns="92154" bIns="46078" numCol="1" anchor="b" anchorCtr="0" compatLnSpc="1">
            <a:prstTxWarp prst="textNoShape">
              <a:avLst/>
            </a:prstTxWarp>
          </a:bodyPr>
          <a:lstStyle>
            <a:lvl1pPr algn="r" defTabSz="921816">
              <a:spcBef>
                <a:spcPct val="0"/>
              </a:spcBef>
              <a:buClrTx/>
              <a:buSzTx/>
              <a:buFontTx/>
              <a:buNone/>
              <a:defRPr sz="1200">
                <a:solidFill>
                  <a:schemeClr val="tx1"/>
                </a:solidFill>
                <a:latin typeface="Arial" charset="0"/>
                <a:ea typeface="ＭＳ Ｐゴシック" pitchFamily="50" charset="-128"/>
              </a:defRPr>
            </a:lvl1pPr>
          </a:lstStyle>
          <a:p>
            <a:pPr>
              <a:defRPr/>
            </a:pPr>
            <a:fld id="{8C38ABB1-27EF-4047-BAFC-DE81C167FDD9}" type="slidenum">
              <a:rPr lang="en-US" altLang="ja-JP"/>
              <a:pPr>
                <a:defRPr/>
              </a:pPr>
              <a:t>‹#›</a:t>
            </a:fld>
            <a:endParaRPr lang="en-US" altLang="ja-JP" dirty="0"/>
          </a:p>
        </p:txBody>
      </p:sp>
    </p:spTree>
    <p:extLst>
      <p:ext uri="{BB962C8B-B14F-4D97-AF65-F5344CB8AC3E}">
        <p14:creationId xmlns:p14="http://schemas.microsoft.com/office/powerpoint/2010/main" val="261482673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1965" eaLnBrk="0" hangingPunct="0">
              <a:spcBef>
                <a:spcPct val="30000"/>
              </a:spcBef>
              <a:defRPr kumimoji="1" sz="1200">
                <a:solidFill>
                  <a:schemeClr val="tx1"/>
                </a:solidFill>
                <a:latin typeface="Arial" pitchFamily="34" charset="0"/>
                <a:ea typeface="ＭＳ Ｐ明朝" pitchFamily="18" charset="-128"/>
              </a:defRPr>
            </a:lvl1pPr>
            <a:lvl2pPr marL="742649" indent="-285635" algn="l" defTabSz="921965" eaLnBrk="0" hangingPunct="0">
              <a:spcBef>
                <a:spcPct val="30000"/>
              </a:spcBef>
              <a:defRPr kumimoji="1" sz="1200">
                <a:solidFill>
                  <a:schemeClr val="tx1"/>
                </a:solidFill>
                <a:latin typeface="Arial" pitchFamily="34" charset="0"/>
                <a:ea typeface="ＭＳ Ｐ明朝" pitchFamily="18" charset="-128"/>
              </a:defRPr>
            </a:lvl2pPr>
            <a:lvl3pPr marL="1142537" indent="-228508" algn="l" defTabSz="921965" eaLnBrk="0" hangingPunct="0">
              <a:spcBef>
                <a:spcPct val="30000"/>
              </a:spcBef>
              <a:defRPr kumimoji="1" sz="1200">
                <a:solidFill>
                  <a:schemeClr val="tx1"/>
                </a:solidFill>
                <a:latin typeface="Arial" pitchFamily="34" charset="0"/>
                <a:ea typeface="ＭＳ Ｐ明朝" pitchFamily="18" charset="-128"/>
              </a:defRPr>
            </a:lvl3pPr>
            <a:lvl4pPr marL="1599552" indent="-228508" algn="l" defTabSz="921965" eaLnBrk="0" hangingPunct="0">
              <a:spcBef>
                <a:spcPct val="30000"/>
              </a:spcBef>
              <a:defRPr kumimoji="1" sz="1200">
                <a:solidFill>
                  <a:schemeClr val="tx1"/>
                </a:solidFill>
                <a:latin typeface="Arial" pitchFamily="34" charset="0"/>
                <a:ea typeface="ＭＳ Ｐ明朝" pitchFamily="18" charset="-128"/>
              </a:defRPr>
            </a:lvl4pPr>
            <a:lvl5pPr marL="2056567" indent="-228508" algn="l" defTabSz="921965" eaLnBrk="0" hangingPunct="0">
              <a:spcBef>
                <a:spcPct val="30000"/>
              </a:spcBef>
              <a:defRPr kumimoji="1" sz="1200">
                <a:solidFill>
                  <a:schemeClr val="tx1"/>
                </a:solidFill>
                <a:latin typeface="Arial" pitchFamily="34" charset="0"/>
                <a:ea typeface="ＭＳ Ｐ明朝" pitchFamily="18" charset="-128"/>
              </a:defRPr>
            </a:lvl5pPr>
            <a:lvl6pPr marL="2513582" indent="-228508" defTabSz="921965"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0597" indent="-228508" defTabSz="921965"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7612" indent="-228508" defTabSz="921965"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4626" indent="-228508" defTabSz="921965"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B6033371-284A-4A4B-9010-E7EC34F2F9C7}" type="slidenum">
              <a:rPr lang="en-US" altLang="ja-JP" smtClean="0">
                <a:ea typeface="ＭＳ Ｐゴシック" pitchFamily="50" charset="-128"/>
              </a:rPr>
              <a:pPr algn="r" eaLnBrk="1" hangingPunct="1">
                <a:spcBef>
                  <a:spcPct val="0"/>
                </a:spcBef>
              </a:pPr>
              <a:t>1</a:t>
            </a:fld>
            <a:endParaRPr lang="en-US" altLang="ja-JP" smtClean="0">
              <a:ea typeface="ＭＳ Ｐゴシック" pitchFamily="50" charset="-128"/>
            </a:endParaRPr>
          </a:p>
        </p:txBody>
      </p:sp>
      <p:sp>
        <p:nvSpPr>
          <p:cNvPr id="31747" name="Rectangle 7"/>
          <p:cNvSpPr txBox="1">
            <a:spLocks noGrp="1" noChangeArrowheads="1"/>
          </p:cNvSpPr>
          <p:nvPr/>
        </p:nvSpPr>
        <p:spPr bwMode="auto">
          <a:xfrm>
            <a:off x="3902802" y="9320235"/>
            <a:ext cx="2985344"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9" tIns="46084" rIns="92169" bIns="46084" anchor="b"/>
          <a:lstStyle>
            <a:lvl1pPr algn="l" defTabSz="922338" eaLnBrk="0" hangingPunct="0">
              <a:spcBef>
                <a:spcPct val="30000"/>
              </a:spcBef>
              <a:defRPr kumimoji="1" sz="1200">
                <a:solidFill>
                  <a:schemeClr val="tx1"/>
                </a:solidFill>
                <a:latin typeface="Arial" pitchFamily="34" charset="0"/>
                <a:ea typeface="ＭＳ Ｐ明朝" pitchFamily="18" charset="-128"/>
              </a:defRPr>
            </a:lvl1pPr>
            <a:lvl2pPr marL="742950" indent="-287338" algn="l" defTabSz="922338" eaLnBrk="0" hangingPunct="0">
              <a:spcBef>
                <a:spcPct val="30000"/>
              </a:spcBef>
              <a:defRPr kumimoji="1" sz="1200">
                <a:solidFill>
                  <a:schemeClr val="tx1"/>
                </a:solidFill>
                <a:latin typeface="Arial" pitchFamily="34" charset="0"/>
                <a:ea typeface="ＭＳ Ｐ明朝" pitchFamily="18" charset="-128"/>
              </a:defRPr>
            </a:lvl2pPr>
            <a:lvl3pPr marL="1143000" indent="-228600" algn="l" defTabSz="922338" eaLnBrk="0" hangingPunct="0">
              <a:spcBef>
                <a:spcPct val="30000"/>
              </a:spcBef>
              <a:defRPr kumimoji="1" sz="1200">
                <a:solidFill>
                  <a:schemeClr val="tx1"/>
                </a:solidFill>
                <a:latin typeface="Arial" pitchFamily="34" charset="0"/>
                <a:ea typeface="ＭＳ Ｐ明朝" pitchFamily="18" charset="-128"/>
              </a:defRPr>
            </a:lvl3pPr>
            <a:lvl4pPr marL="1600200" indent="-231775" algn="l" defTabSz="922338" eaLnBrk="0" hangingPunct="0">
              <a:spcBef>
                <a:spcPct val="30000"/>
              </a:spcBef>
              <a:defRPr kumimoji="1" sz="1200">
                <a:solidFill>
                  <a:schemeClr val="tx1"/>
                </a:solidFill>
                <a:latin typeface="Arial" pitchFamily="34" charset="0"/>
                <a:ea typeface="ＭＳ Ｐ明朝" pitchFamily="18" charset="-128"/>
              </a:defRPr>
            </a:lvl4pPr>
            <a:lvl5pPr marL="2057400" indent="-228600" algn="l" defTabSz="922338" eaLnBrk="0" hangingPunct="0">
              <a:spcBef>
                <a:spcPct val="30000"/>
              </a:spcBef>
              <a:defRPr kumimoji="1" sz="1200">
                <a:solidFill>
                  <a:schemeClr val="tx1"/>
                </a:solidFill>
                <a:latin typeface="Arial" pitchFamily="34" charset="0"/>
                <a:ea typeface="ＭＳ Ｐ明朝" pitchFamily="18" charset="-128"/>
              </a:defRPr>
            </a:lvl5pPr>
            <a:lvl6pPr marL="2514600" indent="-228600" defTabSz="922338"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defTabSz="922338"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defTabSz="922338"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defTabSz="922338"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E15D7705-5B18-4AB0-8728-86C50FC8FDC6}" type="slidenum">
              <a:rPr lang="en-US" altLang="ja-JP">
                <a:ea typeface="ＭＳ Ｐゴシック" pitchFamily="50" charset="-128"/>
              </a:rPr>
              <a:pPr algn="r" eaLnBrk="1" hangingPunct="1">
                <a:spcBef>
                  <a:spcPct val="0"/>
                </a:spcBef>
              </a:pPr>
              <a:t>1</a:t>
            </a:fld>
            <a:endParaRPr lang="en-US" altLang="ja-JP">
              <a:ea typeface="ＭＳ Ｐゴシック" pitchFamily="50" charset="-128"/>
            </a:endParaRPr>
          </a:p>
        </p:txBody>
      </p:sp>
      <p:sp>
        <p:nvSpPr>
          <p:cNvPr id="31748" name="Rectangle 2"/>
          <p:cNvSpPr>
            <a:spLocks noGrp="1" noRot="1" noChangeAspect="1" noChangeArrowheads="1" noTextEdit="1"/>
          </p:cNvSpPr>
          <p:nvPr>
            <p:ph type="sldImg"/>
          </p:nvPr>
        </p:nvSpPr>
        <p:spPr>
          <a:xfrm>
            <a:off x="993775" y="735013"/>
            <a:ext cx="4911725" cy="3683000"/>
          </a:xfrm>
          <a:ln/>
        </p:spPr>
      </p:sp>
      <p:sp>
        <p:nvSpPr>
          <p:cNvPr id="31749" name="Rectangle 3"/>
          <p:cNvSpPr>
            <a:spLocks noGrp="1" noChangeArrowheads="1"/>
          </p:cNvSpPr>
          <p:nvPr>
            <p:ph type="body" idx="1"/>
          </p:nvPr>
        </p:nvSpPr>
        <p:spPr>
          <a:xfrm>
            <a:off x="237801" y="4662471"/>
            <a:ext cx="6414151" cy="4722020"/>
          </a:xfrm>
          <a:noFill/>
        </p:spPr>
        <p:txBody>
          <a:bodyPr/>
          <a:lstStyle/>
          <a:p>
            <a:pPr eaLnBrk="1" hangingPunct="1"/>
            <a:r>
              <a:rPr lang="ja-JP" altLang="en-US" sz="1400" dirty="0">
                <a:latin typeface="Arial" pitchFamily="34" charset="0"/>
                <a:ea typeface="HG丸ｺﾞｼｯｸM-PRO" pitchFamily="50" charset="-128"/>
              </a:rPr>
              <a:t>最後に、避難所運営ゲーム（ＨＵＧ）の課題をもとに、地域で必要な備えについてご説明させていただきます。</a:t>
            </a:r>
          </a:p>
          <a:p>
            <a:pPr eaLnBrk="1" hangingPunct="1"/>
            <a:endParaRPr lang="ja-JP" altLang="en-US" sz="1400" b="1" dirty="0">
              <a:latin typeface="Arial" pitchFamily="34" charset="0"/>
              <a:ea typeface="HG丸ｺﾞｼｯｸM-PRO" pitchFamily="50" charset="-128"/>
            </a:endParaRPr>
          </a:p>
        </p:txBody>
      </p:sp>
      <p:sp>
        <p:nvSpPr>
          <p:cNvPr id="2" name="日付プレースホルダー 1"/>
          <p:cNvSpPr>
            <a:spLocks noGrp="1"/>
          </p:cNvSpPr>
          <p:nvPr>
            <p:ph type="dt" idx="10"/>
          </p:nvPr>
        </p:nvSpPr>
        <p:spPr/>
        <p:txBody>
          <a:bodyPr/>
          <a:lstStyle/>
          <a:p>
            <a:pPr>
              <a:defRPr/>
            </a:pPr>
            <a:r>
              <a:rPr lang="en-US" altLang="ja-JP" smtClean="0"/>
              <a:t>2016/12/18</a:t>
            </a:r>
            <a:endParaRPr lang="en-US"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35013"/>
            <a:ext cx="4908550" cy="3681412"/>
          </a:xfrm>
        </p:spPr>
      </p:sp>
      <p:sp>
        <p:nvSpPr>
          <p:cNvPr id="3" name="ノート プレースホルダー 2"/>
          <p:cNvSpPr>
            <a:spLocks noGrp="1"/>
          </p:cNvSpPr>
          <p:nvPr>
            <p:ph type="body" idx="1"/>
          </p:nvPr>
        </p:nvSpPr>
        <p:spPr>
          <a:xfrm>
            <a:off x="687690" y="4662469"/>
            <a:ext cx="5703352" cy="4414846"/>
          </a:xfrm>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そういったなかで、連携が取れている避難所についての報道もありました。</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kern="1200" dirty="0" smtClean="0">
                <a:solidFill>
                  <a:srgbClr val="FF0000"/>
                </a:solidFill>
                <a:latin typeface="HG丸ｺﾞｼｯｸM-PRO" panose="020F0600000000000000" pitchFamily="50" charset="-128"/>
                <a:ea typeface="HG丸ｺﾞｼｯｸM-PRO" panose="020F0600000000000000" pitchFamily="50" charset="-128"/>
              </a:rPr>
              <a:t>ある小学校に設けられた避難所においては、</a:t>
            </a:r>
            <a:endParaRPr kumimoji="1" lang="en-US" altLang="ja-JP" kern="1200"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kern="1200" dirty="0" smtClean="0">
                <a:solidFill>
                  <a:schemeClr val="tx1"/>
                </a:solidFill>
                <a:latin typeface="HG丸ｺﾞｼｯｸM-PRO" panose="020F0600000000000000" pitchFamily="50" charset="-128"/>
                <a:ea typeface="HG丸ｺﾞｼｯｸM-PRO" panose="020F0600000000000000" pitchFamily="50" charset="-128"/>
              </a:rPr>
              <a:t>以前地域において「防災に役立つかもしれない」と作成していた</a:t>
            </a:r>
            <a:r>
              <a:rPr kumimoji="1" lang="ja-JP" altLang="en-US" b="1" kern="1200" dirty="0" smtClean="0">
                <a:solidFill>
                  <a:schemeClr val="tx1"/>
                </a:solidFill>
                <a:latin typeface="HG丸ｺﾞｼｯｸM-PRO" panose="020F0600000000000000" pitchFamily="50" charset="-128"/>
                <a:ea typeface="HG丸ｺﾞｼｯｸM-PRO" panose="020F0600000000000000" pitchFamily="50" charset="-128"/>
              </a:rPr>
              <a:t>「職業名簿」</a:t>
            </a:r>
            <a:r>
              <a:rPr kumimoji="1" lang="ja-JP" altLang="en-US" kern="1200" dirty="0" smtClean="0">
                <a:solidFill>
                  <a:schemeClr val="tx1"/>
                </a:solidFill>
                <a:latin typeface="HG丸ｺﾞｼｯｸM-PRO" panose="020F0600000000000000" pitchFamily="50" charset="-128"/>
                <a:ea typeface="HG丸ｺﾞｼｯｸM-PRO" panose="020F0600000000000000" pitchFamily="50" charset="-128"/>
              </a:rPr>
              <a:t>をもとに、</a:t>
            </a:r>
            <a:endParaRPr kumimoji="1" lang="en-US" altLang="ja-JP" kern="12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kern="1200" dirty="0" smtClean="0">
                <a:solidFill>
                  <a:schemeClr val="tx1"/>
                </a:solidFill>
                <a:latin typeface="HG丸ｺﾞｼｯｸM-PRO" panose="020F0600000000000000" pitchFamily="50" charset="-128"/>
                <a:ea typeface="HG丸ｺﾞｼｯｸM-PRO" panose="020F0600000000000000" pitchFamily="50" charset="-128"/>
              </a:rPr>
              <a:t>調理員は炊き出し担当、看護師・介護士の資格を持つ人は医療班等の役割を担ってもらうなど、</a:t>
            </a:r>
            <a:endParaRPr kumimoji="1" lang="en-US" altLang="ja-JP" kern="12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kern="1200" dirty="0" smtClean="0">
                <a:solidFill>
                  <a:schemeClr val="tx1"/>
                </a:solidFill>
                <a:latin typeface="HG丸ｺﾞｼｯｸM-PRO" panose="020F0600000000000000" pitchFamily="50" charset="-128"/>
                <a:ea typeface="HG丸ｺﾞｼｯｸM-PRO" panose="020F0600000000000000" pitchFamily="50" charset="-128"/>
              </a:rPr>
              <a:t>それぞれが出来ることを見つけ働くことで、避難所全体の雰囲気が良くなったとされています。</a:t>
            </a:r>
            <a:endParaRPr kumimoji="1" lang="en-US" altLang="ja-JP" kern="12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kern="1200" dirty="0" smtClean="0">
                <a:solidFill>
                  <a:schemeClr val="tx1"/>
                </a:solidFill>
                <a:latin typeface="HG丸ｺﾞｼｯｸM-PRO" panose="020F0600000000000000" pitchFamily="50" charset="-128"/>
                <a:ea typeface="HG丸ｺﾞｼｯｸM-PRO" panose="020F0600000000000000" pitchFamily="50" charset="-128"/>
              </a:rPr>
              <a:t>専門家が「このように住民同士の連携が上手くいくのは珍しい」として、</a:t>
            </a:r>
            <a:r>
              <a:rPr kumimoji="1" lang="ja-JP" altLang="en-US" b="1" kern="1200" dirty="0" smtClean="0">
                <a:solidFill>
                  <a:schemeClr val="tx1"/>
                </a:solidFill>
                <a:latin typeface="HG丸ｺﾞｼｯｸM-PRO" panose="020F0600000000000000" pitchFamily="50" charset="-128"/>
                <a:ea typeface="HG丸ｺﾞｼｯｸM-PRO" panose="020F0600000000000000" pitchFamily="50" charset="-128"/>
              </a:rPr>
              <a:t>「奇跡」の避難所運営</a:t>
            </a:r>
            <a:r>
              <a:rPr kumimoji="1" lang="ja-JP" altLang="en-US" b="0" kern="1200" dirty="0" smtClean="0">
                <a:solidFill>
                  <a:schemeClr val="tx1"/>
                </a:solidFill>
                <a:latin typeface="HG丸ｺﾞｼｯｸM-PRO" panose="020F0600000000000000" pitchFamily="50" charset="-128"/>
                <a:ea typeface="HG丸ｺﾞｼｯｸM-PRO" panose="020F0600000000000000" pitchFamily="50" charset="-128"/>
              </a:rPr>
              <a:t>と称したほどです。</a:t>
            </a:r>
            <a:endParaRPr kumimoji="1" lang="en-US" altLang="ja-JP" b="0" kern="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b="0" kern="12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kern="1200" dirty="0" smtClean="0">
                <a:solidFill>
                  <a:schemeClr val="tx1"/>
                </a:solidFill>
                <a:latin typeface="HG丸ｺﾞｼｯｸM-PRO" panose="020F0600000000000000" pitchFamily="50" charset="-128"/>
                <a:ea typeface="HG丸ｺﾞｼｯｸM-PRO" panose="020F0600000000000000" pitchFamily="50" charset="-128"/>
              </a:rPr>
              <a:t>そのほかにも、震災後にボランティアが減っていく中、必要に迫られルールを作り避難所の運営を行うなどして、</a:t>
            </a:r>
            <a:endParaRPr kumimoji="1" lang="en-US" altLang="ja-JP" kern="12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kern="1200" dirty="0" smtClean="0">
                <a:solidFill>
                  <a:schemeClr val="tx1"/>
                </a:solidFill>
                <a:latin typeface="HG丸ｺﾞｼｯｸM-PRO" panose="020F0600000000000000" pitchFamily="50" charset="-128"/>
                <a:ea typeface="HG丸ｺﾞｼｯｸM-PRO" panose="020F0600000000000000" pitchFamily="50" charset="-128"/>
              </a:rPr>
              <a:t>地域で連携しあうことで助け合った避難所は、明るさを取り戻し、快適さが保たれている例が</a:t>
            </a:r>
            <a:endParaRPr kumimoji="1" lang="en-US" altLang="ja-JP" kern="12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kern="1200" dirty="0" smtClean="0">
                <a:solidFill>
                  <a:schemeClr val="tx1"/>
                </a:solidFill>
                <a:latin typeface="HG丸ｺﾞｼｯｸM-PRO" panose="020F0600000000000000" pitchFamily="50" charset="-128"/>
                <a:ea typeface="HG丸ｺﾞｼｯｸM-PRO" panose="020F0600000000000000" pitchFamily="50" charset="-128"/>
              </a:rPr>
              <a:t>多数紹介されています。</a:t>
            </a:r>
            <a:endParaRPr kumimoji="1" lang="en-US" altLang="ja-JP" kern="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AD84E050-CC54-43A8-B4B7-9C46E2452EFB}" type="slidenum">
              <a:rPr lang="ja-JP" altLang="en-US" smtClean="0">
                <a:solidFill>
                  <a:prstClr val="black"/>
                </a:solidFill>
              </a:rPr>
              <a:pPr/>
              <a:t>10</a:t>
            </a:fld>
            <a:endParaRPr lang="ja-JP" altLang="en-US">
              <a:solidFill>
                <a:prstClr val="black"/>
              </a:solidFill>
            </a:endParaRPr>
          </a:p>
        </p:txBody>
      </p:sp>
      <p:sp>
        <p:nvSpPr>
          <p:cNvPr id="5" name="日付プレースホルダー 4"/>
          <p:cNvSpPr>
            <a:spLocks noGrp="1"/>
          </p:cNvSpPr>
          <p:nvPr>
            <p:ph type="dt" idx="11"/>
          </p:nvPr>
        </p:nvSpPr>
        <p:spPr/>
        <p:txBody>
          <a:bodyPr/>
          <a:lstStyle/>
          <a:p>
            <a:pPr>
              <a:defRPr/>
            </a:pPr>
            <a:r>
              <a:rPr lang="en-US" altLang="ja-JP" smtClean="0"/>
              <a:t>2016/12/18</a:t>
            </a:r>
            <a:endParaRPr lang="en-US" altLang="ja-JP" dirty="0"/>
          </a:p>
        </p:txBody>
      </p:sp>
    </p:spTree>
    <p:extLst>
      <p:ext uri="{BB962C8B-B14F-4D97-AF65-F5344CB8AC3E}">
        <p14:creationId xmlns:p14="http://schemas.microsoft.com/office/powerpoint/2010/main" val="182979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BCF7B3A1-24C7-471F-A703-03F8FB9D1903}" type="slidenum">
              <a:rPr lang="en-US" altLang="ja-JP"/>
              <a:pPr>
                <a:defRPr/>
              </a:pPr>
              <a:t>11</a:t>
            </a:fld>
            <a:endParaRPr lang="en-US" altLang="ja-JP"/>
          </a:p>
        </p:txBody>
      </p:sp>
      <p:sp>
        <p:nvSpPr>
          <p:cNvPr id="488450" name="Rectangle 2"/>
          <p:cNvSpPr>
            <a:spLocks noGrp="1" noRot="1" noChangeAspect="1" noChangeArrowheads="1" noTextEdit="1"/>
          </p:cNvSpPr>
          <p:nvPr>
            <p:ph type="sldImg"/>
          </p:nvPr>
        </p:nvSpPr>
        <p:spPr>
          <a:xfrm>
            <a:off x="993775" y="735013"/>
            <a:ext cx="4911725" cy="3683000"/>
          </a:xfrm>
          <a:ln/>
        </p:spPr>
      </p:sp>
      <p:sp>
        <p:nvSpPr>
          <p:cNvPr id="488451" name="Rectangle 3"/>
          <p:cNvSpPr>
            <a:spLocks noGrp="1" noChangeArrowheads="1"/>
          </p:cNvSpPr>
          <p:nvPr>
            <p:ph type="body" idx="1"/>
          </p:nvPr>
        </p:nvSpPr>
        <p:spPr>
          <a:xfrm>
            <a:off x="2" y="4404874"/>
            <a:ext cx="6889749" cy="5122234"/>
          </a:xfrm>
        </p:spPr>
        <p:txBody>
          <a:bodyPr/>
          <a:lstStyle/>
          <a:p>
            <a:r>
              <a:rPr lang="ja-JP" altLang="en-US" dirty="0">
                <a:ea typeface="HG丸ｺﾞｼｯｸM-PRO" pitchFamily="50" charset="-128"/>
              </a:rPr>
              <a:t>○</a:t>
            </a:r>
            <a:r>
              <a:rPr lang="ja-JP" altLang="en-US" dirty="0" smtClean="0">
                <a:ea typeface="HG丸ｺﾞｼｯｸM-PRO" pitchFamily="50" charset="-128"/>
              </a:rPr>
              <a:t>今日</a:t>
            </a:r>
            <a:r>
              <a:rPr lang="ja-JP" altLang="en-US" dirty="0">
                <a:ea typeface="HG丸ｺﾞｼｯｸM-PRO" pitchFamily="50" charset="-128"/>
              </a:rPr>
              <a:t>、皆さんにＨＵＧを体験していただいて、分かっていただいたと</a:t>
            </a:r>
            <a:r>
              <a:rPr lang="ja-JP" altLang="en-US" dirty="0" smtClean="0">
                <a:ea typeface="HG丸ｺﾞｼｯｸM-PRO" pitchFamily="50" charset="-128"/>
              </a:rPr>
              <a:t>思います</a:t>
            </a:r>
            <a:r>
              <a:rPr lang="ja-JP" altLang="en-US" dirty="0">
                <a:ea typeface="HG丸ｺﾞｼｯｸM-PRO" pitchFamily="50" charset="-128"/>
              </a:rPr>
              <a:t>が、</a:t>
            </a:r>
            <a:r>
              <a:rPr lang="ja-JP" altLang="en-US" dirty="0" smtClean="0">
                <a:ea typeface="HG丸ｺﾞｼｯｸM-PRO" pitchFamily="50" charset="-128"/>
              </a:rPr>
              <a:t>避難所</a:t>
            </a:r>
            <a:endParaRPr lang="en-US" altLang="ja-JP" dirty="0" smtClean="0">
              <a:ea typeface="HG丸ｺﾞｼｯｸM-PRO" pitchFamily="50" charset="-128"/>
            </a:endParaRPr>
          </a:p>
          <a:p>
            <a:r>
              <a:rPr lang="ja-JP" altLang="en-US" dirty="0">
                <a:ea typeface="HG丸ｺﾞｼｯｸM-PRO" pitchFamily="50" charset="-128"/>
              </a:rPr>
              <a:t>　</a:t>
            </a:r>
            <a:r>
              <a:rPr lang="ja-JP" altLang="en-US" dirty="0" smtClean="0">
                <a:ea typeface="HG丸ｺﾞｼｯｸM-PRO" pitchFamily="50" charset="-128"/>
              </a:rPr>
              <a:t>運営</a:t>
            </a:r>
            <a:r>
              <a:rPr lang="ja-JP" altLang="en-US" dirty="0">
                <a:ea typeface="HG丸ｺﾞｼｯｸM-PRO" pitchFamily="50" charset="-128"/>
              </a:rPr>
              <a:t>方法を知らないと、円滑に避難所運営すること</a:t>
            </a:r>
            <a:r>
              <a:rPr lang="ja-JP" altLang="en-US" dirty="0" smtClean="0">
                <a:ea typeface="HG丸ｺﾞｼｯｸM-PRO" pitchFamily="50" charset="-128"/>
              </a:rPr>
              <a:t>は難しい</a:t>
            </a:r>
            <a:r>
              <a:rPr lang="ja-JP" altLang="en-US" dirty="0">
                <a:ea typeface="HG丸ｺﾞｼｯｸM-PRO" pitchFamily="50" charset="-128"/>
              </a:rPr>
              <a:t>です</a:t>
            </a:r>
            <a:r>
              <a:rPr lang="ja-JP" altLang="en-US" dirty="0" smtClean="0">
                <a:ea typeface="HG丸ｺﾞｼｯｸM-PRO" pitchFamily="50" charset="-128"/>
              </a:rPr>
              <a:t>。</a:t>
            </a:r>
            <a:endParaRPr lang="en-US" altLang="ja-JP" dirty="0" smtClean="0">
              <a:ea typeface="HG丸ｺﾞｼｯｸM-PRO" pitchFamily="50" charset="-128"/>
            </a:endParaRPr>
          </a:p>
          <a:p>
            <a:endParaRPr lang="en-US" altLang="ja-JP" dirty="0">
              <a:ea typeface="HG丸ｺﾞｼｯｸM-PRO" pitchFamily="50" charset="-128"/>
            </a:endParaRPr>
          </a:p>
          <a:p>
            <a:r>
              <a:rPr lang="ja-JP" altLang="en-US" dirty="0" smtClean="0">
                <a:ea typeface="HG丸ｺﾞｼｯｸM-PRO" pitchFamily="50" charset="-128"/>
              </a:rPr>
              <a:t>○特に東日本大震災では、日頃からやっていたことや備えていたことでも一部しかできなか</a:t>
            </a:r>
            <a:endParaRPr lang="en-US" altLang="ja-JP" dirty="0" smtClean="0">
              <a:ea typeface="HG丸ｺﾞｼｯｸM-PRO" pitchFamily="50" charset="-128"/>
            </a:endParaRPr>
          </a:p>
          <a:p>
            <a:r>
              <a:rPr lang="ja-JP" altLang="en-US" dirty="0">
                <a:ea typeface="HG丸ｺﾞｼｯｸM-PRO" pitchFamily="50" charset="-128"/>
              </a:rPr>
              <a:t>　</a:t>
            </a:r>
            <a:r>
              <a:rPr lang="ja-JP" altLang="en-US" dirty="0" smtClean="0">
                <a:ea typeface="HG丸ｺﾞｼｯｸM-PRO" pitchFamily="50" charset="-128"/>
              </a:rPr>
              <a:t>った、また普段からやっていなかったことは、全くできなかったという検証結果がありま</a:t>
            </a:r>
            <a:endParaRPr lang="en-US" altLang="ja-JP" dirty="0" smtClean="0">
              <a:ea typeface="HG丸ｺﾞｼｯｸM-PRO" pitchFamily="50" charset="-128"/>
            </a:endParaRPr>
          </a:p>
          <a:p>
            <a:r>
              <a:rPr lang="ja-JP" altLang="en-US" dirty="0">
                <a:ea typeface="HG丸ｺﾞｼｯｸM-PRO" pitchFamily="50" charset="-128"/>
              </a:rPr>
              <a:t>　</a:t>
            </a:r>
            <a:r>
              <a:rPr lang="ja-JP" altLang="en-US" dirty="0" smtClean="0">
                <a:ea typeface="HG丸ｺﾞｼｯｸM-PRO" pitchFamily="50" charset="-128"/>
              </a:rPr>
              <a:t>す。</a:t>
            </a:r>
            <a:endParaRPr lang="en-US" altLang="ja-JP" dirty="0" smtClean="0">
              <a:ea typeface="HG丸ｺﾞｼｯｸM-PRO" pitchFamily="50" charset="-128"/>
            </a:endParaRPr>
          </a:p>
          <a:p>
            <a:endParaRPr lang="en-US" altLang="ja-JP" dirty="0" smtClean="0">
              <a:ea typeface="HG丸ｺﾞｼｯｸM-PRO" pitchFamily="50" charset="-128"/>
            </a:endParaRPr>
          </a:p>
          <a:p>
            <a:r>
              <a:rPr lang="ja-JP" altLang="en-US" dirty="0" smtClean="0">
                <a:ea typeface="HG丸ｺﾞｼｯｸM-PRO" pitchFamily="50" charset="-128"/>
              </a:rPr>
              <a:t>○お配り</a:t>
            </a:r>
            <a:r>
              <a:rPr lang="ja-JP" altLang="en-US" dirty="0">
                <a:ea typeface="HG丸ｺﾞｼｯｸM-PRO" pitchFamily="50" charset="-128"/>
              </a:rPr>
              <a:t>した</a:t>
            </a:r>
            <a:r>
              <a:rPr lang="ja-JP" altLang="en-US" dirty="0" smtClean="0">
                <a:ea typeface="HG丸ｺﾞｼｯｸM-PRO" pitchFamily="50" charset="-128"/>
              </a:rPr>
              <a:t>マニュアルを</a:t>
            </a:r>
            <a:r>
              <a:rPr lang="ja-JP" altLang="en-US" dirty="0">
                <a:ea typeface="HG丸ｺﾞｼｯｸM-PRO" pitchFamily="50" charset="-128"/>
              </a:rPr>
              <a:t>読んでいただき、少しでも</a:t>
            </a:r>
            <a:r>
              <a:rPr lang="ja-JP" altLang="en-US" dirty="0" smtClean="0">
                <a:ea typeface="HG丸ｺﾞｼｯｸM-PRO" pitchFamily="50" charset="-128"/>
              </a:rPr>
              <a:t>避難所運営</a:t>
            </a:r>
            <a:r>
              <a:rPr lang="ja-JP" altLang="en-US" dirty="0">
                <a:ea typeface="HG丸ｺﾞｼｯｸM-PRO" pitchFamily="50" charset="-128"/>
              </a:rPr>
              <a:t>方法を</a:t>
            </a:r>
            <a:r>
              <a:rPr lang="ja-JP" altLang="en-US" dirty="0" smtClean="0">
                <a:ea typeface="HG丸ｺﾞｼｯｸM-PRO" pitchFamily="50" charset="-128"/>
              </a:rPr>
              <a:t>知っていただき、備</a:t>
            </a:r>
            <a:endParaRPr lang="en-US" altLang="ja-JP" dirty="0" smtClean="0">
              <a:ea typeface="HG丸ｺﾞｼｯｸM-PRO" pitchFamily="50" charset="-128"/>
            </a:endParaRPr>
          </a:p>
          <a:p>
            <a:r>
              <a:rPr lang="ja-JP" altLang="en-US" dirty="0">
                <a:ea typeface="HG丸ｺﾞｼｯｸM-PRO" pitchFamily="50" charset="-128"/>
              </a:rPr>
              <a:t>　</a:t>
            </a:r>
            <a:r>
              <a:rPr lang="ja-JP" altLang="en-US" dirty="0" smtClean="0">
                <a:ea typeface="HG丸ｺﾞｼｯｸM-PRO" pitchFamily="50" charset="-128"/>
              </a:rPr>
              <a:t>えていただけたらと思います。また</a:t>
            </a:r>
            <a:r>
              <a:rPr lang="ja-JP" altLang="en-US" dirty="0">
                <a:ea typeface="HG丸ｺﾞｼｯｸM-PRO" pitchFamily="50" charset="-128"/>
              </a:rPr>
              <a:t>、地域</a:t>
            </a:r>
            <a:r>
              <a:rPr lang="ja-JP" altLang="en-US" dirty="0" smtClean="0">
                <a:ea typeface="HG丸ｺﾞｼｯｸM-PRO" pitchFamily="50" charset="-128"/>
              </a:rPr>
              <a:t>でもマニュアルを共有していただきたいと思います。</a:t>
            </a:r>
            <a:endParaRPr lang="ja-JP" altLang="en-US" dirty="0">
              <a:ea typeface="HG丸ｺﾞｼｯｸM-PRO" pitchFamily="50" charset="-128"/>
            </a:endParaRPr>
          </a:p>
          <a:p>
            <a:endParaRPr lang="ja-JP" altLang="en-US" dirty="0">
              <a:ea typeface="HG丸ｺﾞｼｯｸM-PRO" pitchFamily="50" charset="-128"/>
            </a:endParaRPr>
          </a:p>
          <a:p>
            <a:r>
              <a:rPr lang="ja-JP" altLang="en-US" dirty="0">
                <a:ea typeface="HG丸ｺﾞｼｯｸM-PRO" pitchFamily="50" charset="-128"/>
              </a:rPr>
              <a:t>○</a:t>
            </a:r>
            <a:r>
              <a:rPr lang="ja-JP" altLang="en-US" dirty="0" smtClean="0">
                <a:ea typeface="HG丸ｺﾞｼｯｸM-PRO" pitchFamily="50" charset="-128"/>
              </a:rPr>
              <a:t>また</a:t>
            </a:r>
            <a:r>
              <a:rPr lang="ja-JP" altLang="en-US" dirty="0">
                <a:ea typeface="HG丸ｺﾞｼｯｸM-PRO" pitchFamily="50" charset="-128"/>
              </a:rPr>
              <a:t>、「地域で協力して避難所運営する」ということが一番重要に</a:t>
            </a:r>
            <a:r>
              <a:rPr lang="ja-JP" altLang="en-US" dirty="0" smtClean="0">
                <a:ea typeface="HG丸ｺﾞｼｯｸM-PRO" pitchFamily="50" charset="-128"/>
              </a:rPr>
              <a:t>なります</a:t>
            </a:r>
            <a:r>
              <a:rPr lang="ja-JP" altLang="en-US" dirty="0">
                <a:ea typeface="HG丸ｺﾞｼｯｸM-PRO" pitchFamily="50" charset="-128"/>
              </a:rPr>
              <a:t>。大規模</a:t>
            </a:r>
            <a:r>
              <a:rPr lang="ja-JP" altLang="en-US" dirty="0" smtClean="0">
                <a:ea typeface="HG丸ｺﾞｼｯｸM-PRO" pitchFamily="50" charset="-128"/>
              </a:rPr>
              <a:t>災害</a:t>
            </a:r>
            <a:endParaRPr lang="en-US" altLang="ja-JP" dirty="0" smtClean="0">
              <a:ea typeface="HG丸ｺﾞｼｯｸM-PRO" pitchFamily="50" charset="-128"/>
            </a:endParaRPr>
          </a:p>
          <a:p>
            <a:r>
              <a:rPr lang="ja-JP" altLang="en-US" dirty="0">
                <a:ea typeface="HG丸ｺﾞｼｯｸM-PRO" pitchFamily="50" charset="-128"/>
              </a:rPr>
              <a:t>　</a:t>
            </a:r>
            <a:r>
              <a:rPr lang="ja-JP" altLang="en-US" dirty="0" smtClean="0">
                <a:ea typeface="HG丸ｺﾞｼｯｸM-PRO" pitchFamily="50" charset="-128"/>
              </a:rPr>
              <a:t>時</a:t>
            </a:r>
            <a:r>
              <a:rPr lang="ja-JP" altLang="en-US" dirty="0">
                <a:ea typeface="HG丸ｺﾞｼｯｸM-PRO" pitchFamily="50" charset="-128"/>
              </a:rPr>
              <a:t>には、市町村職員も人手が足りず、避難所運営が</a:t>
            </a:r>
            <a:r>
              <a:rPr lang="ja-JP" altLang="en-US" dirty="0" smtClean="0">
                <a:ea typeface="HG丸ｺﾞｼｯｸM-PRO" pitchFamily="50" charset="-128"/>
              </a:rPr>
              <a:t>困難</a:t>
            </a:r>
            <a:r>
              <a:rPr lang="ja-JP" altLang="en-US" dirty="0">
                <a:ea typeface="HG丸ｺﾞｼｯｸM-PRO" pitchFamily="50" charset="-128"/>
              </a:rPr>
              <a:t>になります。</a:t>
            </a:r>
          </a:p>
          <a:p>
            <a:endParaRPr lang="en-US" altLang="ja-JP" dirty="0">
              <a:ea typeface="HG丸ｺﾞｼｯｸM-PRO" pitchFamily="50" charset="-128"/>
            </a:endParaRPr>
          </a:p>
          <a:p>
            <a:r>
              <a:rPr lang="ja-JP" altLang="en-US" dirty="0">
                <a:ea typeface="HG丸ｺﾞｼｯｸM-PRO" pitchFamily="50" charset="-128"/>
              </a:rPr>
              <a:t>○</a:t>
            </a:r>
            <a:r>
              <a:rPr lang="ja-JP" altLang="en-US" dirty="0" smtClean="0">
                <a:ea typeface="HG丸ｺﾞｼｯｸM-PRO" pitchFamily="50" charset="-128"/>
              </a:rPr>
              <a:t>そこ</a:t>
            </a:r>
            <a:r>
              <a:rPr lang="ja-JP" altLang="en-US" dirty="0">
                <a:ea typeface="HG丸ｺﾞｼｯｸM-PRO" pitchFamily="50" charset="-128"/>
              </a:rPr>
              <a:t>で、地域の皆さんの力が非常に重要になります</a:t>
            </a:r>
            <a:r>
              <a:rPr lang="ja-JP" altLang="en-US" dirty="0" smtClean="0">
                <a:ea typeface="HG丸ｺﾞｼｯｸM-PRO" pitchFamily="50" charset="-128"/>
              </a:rPr>
              <a:t>。皆さん、地域のリーダーの方々を中心</a:t>
            </a:r>
            <a:endParaRPr lang="en-US" altLang="ja-JP" dirty="0" smtClean="0">
              <a:ea typeface="HG丸ｺﾞｼｯｸM-PRO" pitchFamily="50" charset="-128"/>
            </a:endParaRPr>
          </a:p>
          <a:p>
            <a:r>
              <a:rPr lang="ja-JP" altLang="en-US" dirty="0">
                <a:ea typeface="HG丸ｺﾞｼｯｸM-PRO" pitchFamily="50" charset="-128"/>
              </a:rPr>
              <a:t>　</a:t>
            </a:r>
            <a:r>
              <a:rPr lang="ja-JP" altLang="en-US" dirty="0" smtClean="0">
                <a:ea typeface="HG丸ｺﾞｼｯｸM-PRO" pitchFamily="50" charset="-128"/>
              </a:rPr>
              <a:t>に事前</a:t>
            </a:r>
            <a:r>
              <a:rPr lang="ja-JP" altLang="en-US" dirty="0">
                <a:ea typeface="HG丸ｺﾞｼｯｸM-PRO" pitchFamily="50" charset="-128"/>
              </a:rPr>
              <a:t>に避難所運営に関わる方を決めていただき、</a:t>
            </a:r>
            <a:r>
              <a:rPr lang="ja-JP" altLang="en-US" dirty="0" smtClean="0">
                <a:ea typeface="HG丸ｺﾞｼｯｸM-PRO" pitchFamily="50" charset="-128"/>
              </a:rPr>
              <a:t>災害時</a:t>
            </a:r>
            <a:r>
              <a:rPr lang="ja-JP" altLang="en-US" dirty="0">
                <a:ea typeface="HG丸ｺﾞｼｯｸM-PRO" pitchFamily="50" charset="-128"/>
              </a:rPr>
              <a:t>に少しでも快適に</a:t>
            </a:r>
            <a:r>
              <a:rPr lang="ja-JP" altLang="en-US" dirty="0" smtClean="0">
                <a:ea typeface="HG丸ｺﾞｼｯｸM-PRO" pitchFamily="50" charset="-128"/>
              </a:rPr>
              <a:t>過ごせるよう</a:t>
            </a:r>
            <a:endParaRPr lang="en-US" altLang="ja-JP" dirty="0" smtClean="0">
              <a:ea typeface="HG丸ｺﾞｼｯｸM-PRO" pitchFamily="50" charset="-128"/>
            </a:endParaRPr>
          </a:p>
          <a:p>
            <a:r>
              <a:rPr lang="ja-JP" altLang="en-US" dirty="0">
                <a:ea typeface="HG丸ｺﾞｼｯｸM-PRO" pitchFamily="50" charset="-128"/>
              </a:rPr>
              <a:t>　</a:t>
            </a:r>
            <a:r>
              <a:rPr lang="ja-JP" altLang="en-US" dirty="0" smtClean="0">
                <a:ea typeface="HG丸ｺﾞｼｯｸM-PRO" pitchFamily="50" charset="-128"/>
              </a:rPr>
              <a:t>市町村</a:t>
            </a:r>
            <a:r>
              <a:rPr lang="ja-JP" altLang="en-US" dirty="0">
                <a:ea typeface="HG丸ｺﾞｼｯｸM-PRO" pitchFamily="50" charset="-128"/>
              </a:rPr>
              <a:t>と協力して避難所運営を</a:t>
            </a:r>
            <a:r>
              <a:rPr lang="ja-JP" altLang="en-US" dirty="0" smtClean="0">
                <a:ea typeface="HG丸ｺﾞｼｯｸM-PRO" pitchFamily="50" charset="-128"/>
              </a:rPr>
              <a:t>行っていただきたい</a:t>
            </a:r>
            <a:r>
              <a:rPr lang="ja-JP" altLang="en-US" dirty="0">
                <a:ea typeface="HG丸ｺﾞｼｯｸM-PRO" pitchFamily="50" charset="-128"/>
              </a:rPr>
              <a:t>と思います。</a:t>
            </a:r>
            <a:endParaRPr lang="en-US" altLang="ja-JP" dirty="0">
              <a:ea typeface="HG丸ｺﾞｼｯｸM-PRO" pitchFamily="50" charset="-128"/>
            </a:endParaRPr>
          </a:p>
        </p:txBody>
      </p:sp>
      <p:sp>
        <p:nvSpPr>
          <p:cNvPr id="2" name="日付プレースホルダー 1"/>
          <p:cNvSpPr>
            <a:spLocks noGrp="1"/>
          </p:cNvSpPr>
          <p:nvPr>
            <p:ph type="dt" idx="10"/>
          </p:nvPr>
        </p:nvSpPr>
        <p:spPr/>
        <p:txBody>
          <a:bodyPr/>
          <a:lstStyle/>
          <a:p>
            <a:pPr>
              <a:defRPr/>
            </a:pPr>
            <a:r>
              <a:rPr lang="en-US" altLang="ja-JP" smtClean="0"/>
              <a:t>2016/12/18</a:t>
            </a:r>
            <a:endParaRPr lang="en-US"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93775" y="735013"/>
            <a:ext cx="4911725" cy="3683000"/>
          </a:xfrm>
          <a:ln/>
        </p:spPr>
      </p:sp>
      <p:sp>
        <p:nvSpPr>
          <p:cNvPr id="46083" name="Rectangle 3"/>
          <p:cNvSpPr>
            <a:spLocks noGrp="1" noChangeArrowheads="1"/>
          </p:cNvSpPr>
          <p:nvPr>
            <p:ph type="body" idx="1"/>
          </p:nvPr>
        </p:nvSpPr>
        <p:spPr>
          <a:xfrm>
            <a:off x="130438" y="4662469"/>
            <a:ext cx="6628876" cy="4414846"/>
          </a:xfrm>
          <a:noFill/>
        </p:spPr>
        <p:txBody>
          <a:bodyPr/>
          <a:lstStyle/>
          <a:p>
            <a:pPr marL="179315" indent="-179315" eaLnBrk="1" hangingPunct="1"/>
            <a:r>
              <a:rPr lang="ja-JP" altLang="en-US" sz="1400" dirty="0">
                <a:latin typeface="HG丸ｺﾞｼｯｸM-PRO" panose="020F0600000000000000" pitchFamily="50" charset="-128"/>
                <a:ea typeface="HG丸ｺﾞｼｯｸM-PRO" panose="020F0600000000000000" pitchFamily="50" charset="-128"/>
              </a:rPr>
              <a:t>・皆様、長時間ありがとうございました。</a:t>
            </a:r>
            <a:endParaRPr lang="en-US" altLang="ja-JP" sz="1400" dirty="0">
              <a:latin typeface="HG丸ｺﾞｼｯｸM-PRO" panose="020F0600000000000000" pitchFamily="50" charset="-128"/>
              <a:ea typeface="HG丸ｺﾞｼｯｸM-PRO" panose="020F0600000000000000" pitchFamily="50" charset="-128"/>
            </a:endParaRPr>
          </a:p>
          <a:p>
            <a:pPr marL="179315" indent="-179315" eaLnBrk="1" hangingPunct="1"/>
            <a:endParaRPr lang="en-US" altLang="ja-JP" sz="1400" dirty="0">
              <a:latin typeface="HG丸ｺﾞｼｯｸM-PRO" panose="020F0600000000000000" pitchFamily="50" charset="-128"/>
              <a:ea typeface="HG丸ｺﾞｼｯｸM-PRO" panose="020F0600000000000000" pitchFamily="50" charset="-128"/>
            </a:endParaRPr>
          </a:p>
          <a:p>
            <a:pPr marL="179315" indent="-179315" eaLnBrk="1" hangingPunct="1"/>
            <a:endParaRPr lang="en-US" altLang="ja-JP" sz="1400" dirty="0">
              <a:latin typeface="HG丸ｺﾞｼｯｸM-PRO" panose="020F0600000000000000" pitchFamily="50" charset="-128"/>
              <a:ea typeface="HG丸ｺﾞｼｯｸM-PRO" panose="020F0600000000000000" pitchFamily="50" charset="-128"/>
            </a:endParaRPr>
          </a:p>
          <a:p>
            <a:pPr marL="179315" indent="-179315" eaLnBrk="1" hangingPunct="1"/>
            <a:endParaRPr lang="en-US" altLang="ja-JP" sz="1400" dirty="0">
              <a:latin typeface="HG丸ｺﾞｼｯｸM-PRO" panose="020F0600000000000000" pitchFamily="50" charset="-128"/>
              <a:ea typeface="HG丸ｺﾞｼｯｸM-PRO" panose="020F0600000000000000" pitchFamily="50" charset="-128"/>
            </a:endParaRPr>
          </a:p>
        </p:txBody>
      </p:sp>
      <p:sp>
        <p:nvSpPr>
          <p:cNvPr id="46084" name="スライド番号プレースホルダ 3"/>
          <p:cNvSpPr txBox="1">
            <a:spLocks noGrp="1"/>
          </p:cNvSpPr>
          <p:nvPr/>
        </p:nvSpPr>
        <p:spPr bwMode="auto">
          <a:xfrm>
            <a:off x="3902802" y="9320235"/>
            <a:ext cx="2985344"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0" tIns="46089" rIns="92180" bIns="46089" anchor="b"/>
          <a:lstStyle>
            <a:lvl1pPr algn="l" defTabSz="922338" eaLnBrk="0" hangingPunct="0">
              <a:spcBef>
                <a:spcPct val="30000"/>
              </a:spcBef>
              <a:defRPr kumimoji="1" sz="1200">
                <a:solidFill>
                  <a:schemeClr val="tx1"/>
                </a:solidFill>
                <a:latin typeface="Arial" pitchFamily="34" charset="0"/>
                <a:ea typeface="ＭＳ Ｐ明朝" pitchFamily="18" charset="-128"/>
              </a:defRPr>
            </a:lvl1pPr>
            <a:lvl2pPr marL="742950" indent="-285750" algn="l" defTabSz="922338" eaLnBrk="0" hangingPunct="0">
              <a:spcBef>
                <a:spcPct val="30000"/>
              </a:spcBef>
              <a:defRPr kumimoji="1" sz="1200">
                <a:solidFill>
                  <a:schemeClr val="tx1"/>
                </a:solidFill>
                <a:latin typeface="Arial" pitchFamily="34" charset="0"/>
                <a:ea typeface="ＭＳ Ｐ明朝" pitchFamily="18" charset="-128"/>
              </a:defRPr>
            </a:lvl2pPr>
            <a:lvl3pPr marL="1143000" indent="-228600" algn="l" defTabSz="922338" eaLnBrk="0" hangingPunct="0">
              <a:spcBef>
                <a:spcPct val="30000"/>
              </a:spcBef>
              <a:defRPr kumimoji="1" sz="1200">
                <a:solidFill>
                  <a:schemeClr val="tx1"/>
                </a:solidFill>
                <a:latin typeface="Arial" pitchFamily="34" charset="0"/>
                <a:ea typeface="ＭＳ Ｐ明朝" pitchFamily="18" charset="-128"/>
              </a:defRPr>
            </a:lvl3pPr>
            <a:lvl4pPr marL="1600200" indent="-228600" algn="l" defTabSz="922338" eaLnBrk="0" hangingPunct="0">
              <a:spcBef>
                <a:spcPct val="30000"/>
              </a:spcBef>
              <a:defRPr kumimoji="1" sz="1200">
                <a:solidFill>
                  <a:schemeClr val="tx1"/>
                </a:solidFill>
                <a:latin typeface="Arial" pitchFamily="34" charset="0"/>
                <a:ea typeface="ＭＳ Ｐ明朝" pitchFamily="18" charset="-128"/>
              </a:defRPr>
            </a:lvl4pPr>
            <a:lvl5pPr marL="2057400" indent="-228600" algn="l" defTabSz="922338" eaLnBrk="0" hangingPunct="0">
              <a:spcBef>
                <a:spcPct val="30000"/>
              </a:spcBef>
              <a:defRPr kumimoji="1" sz="1200">
                <a:solidFill>
                  <a:schemeClr val="tx1"/>
                </a:solidFill>
                <a:latin typeface="Arial" pitchFamily="34" charset="0"/>
                <a:ea typeface="ＭＳ Ｐ明朝" pitchFamily="18" charset="-128"/>
              </a:defRPr>
            </a:lvl5pPr>
            <a:lvl6pPr marL="2514600" indent="-228600" defTabSz="922338"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defTabSz="922338"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defTabSz="922338"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defTabSz="922338"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50000"/>
              </a:spcBef>
            </a:pPr>
            <a:fld id="{CE849DC2-1F3A-42D7-A378-B18032555ACC}" type="slidenum">
              <a:rPr lang="en-US" altLang="ja-JP">
                <a:ea typeface="ＭＳ Ｐゴシック" pitchFamily="50" charset="-128"/>
              </a:rPr>
              <a:pPr algn="r" eaLnBrk="1" hangingPunct="1">
                <a:spcBef>
                  <a:spcPct val="50000"/>
                </a:spcBef>
              </a:pPr>
              <a:t>12</a:t>
            </a:fld>
            <a:endParaRPr lang="en-US" altLang="ja-JP">
              <a:ea typeface="ＭＳ Ｐゴシック" pitchFamily="50" charset="-128"/>
            </a:endParaRPr>
          </a:p>
        </p:txBody>
      </p:sp>
      <p:sp>
        <p:nvSpPr>
          <p:cNvPr id="2" name="日付プレースホルダー 1"/>
          <p:cNvSpPr>
            <a:spLocks noGrp="1"/>
          </p:cNvSpPr>
          <p:nvPr>
            <p:ph type="dt" idx="10"/>
          </p:nvPr>
        </p:nvSpPr>
        <p:spPr/>
        <p:txBody>
          <a:bodyPr/>
          <a:lstStyle/>
          <a:p>
            <a:pPr>
              <a:defRPr/>
            </a:pPr>
            <a:r>
              <a:rPr lang="en-US" altLang="ja-JP" smtClean="0"/>
              <a:t>2016/12/18</a:t>
            </a:r>
            <a:endParaRPr lang="en-US"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a:defRPr/>
            </a:pPr>
            <a:fld id="{33471512-11DF-4333-BA0E-7D5A9416C0C3}" type="slidenum">
              <a:rPr lang="en-US" altLang="ja-JP"/>
              <a:pPr>
                <a:defRPr/>
              </a:pPr>
              <a:t>2</a:t>
            </a:fld>
            <a:endParaRPr lang="en-US" altLang="ja-JP" dirty="0"/>
          </a:p>
        </p:txBody>
      </p:sp>
      <p:sp>
        <p:nvSpPr>
          <p:cNvPr id="467970" name="Rectangle 7"/>
          <p:cNvSpPr txBox="1">
            <a:spLocks noGrp="1" noChangeArrowheads="1"/>
          </p:cNvSpPr>
          <p:nvPr/>
        </p:nvSpPr>
        <p:spPr bwMode="auto">
          <a:xfrm>
            <a:off x="3902803" y="9320235"/>
            <a:ext cx="2985344"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6" tIns="46082" rIns="92166" bIns="46082" anchor="b"/>
          <a:lstStyle>
            <a:lvl1pPr defTabSz="922338"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defTabSz="922338"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defTabSz="922338"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defTabSz="922338"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defTabSz="922338"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defTabSz="922338"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defTabSz="922338"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defTabSz="922338"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defTabSz="922338"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r" eaLnBrk="1" hangingPunct="1">
              <a:spcBef>
                <a:spcPct val="0"/>
              </a:spcBef>
              <a:buClrTx/>
              <a:buSzTx/>
              <a:buFontTx/>
              <a:buNone/>
            </a:pPr>
            <a:fld id="{E24C15DF-4C75-4215-A134-8FAA19C2BC37}" type="slidenum">
              <a:rPr lang="en-US" altLang="ja-JP" sz="1200">
                <a:solidFill>
                  <a:schemeClr val="tx1"/>
                </a:solidFill>
              </a:rPr>
              <a:pPr algn="r" eaLnBrk="1" hangingPunct="1">
                <a:spcBef>
                  <a:spcPct val="0"/>
                </a:spcBef>
                <a:buClrTx/>
                <a:buSzTx/>
                <a:buFontTx/>
                <a:buNone/>
              </a:pPr>
              <a:t>2</a:t>
            </a:fld>
            <a:endParaRPr lang="en-US" altLang="ja-JP" sz="1200" dirty="0">
              <a:solidFill>
                <a:schemeClr val="tx1"/>
              </a:solidFill>
            </a:endParaRPr>
          </a:p>
        </p:txBody>
      </p:sp>
      <p:sp>
        <p:nvSpPr>
          <p:cNvPr id="467971" name="Rectangle 7"/>
          <p:cNvSpPr txBox="1">
            <a:spLocks noGrp="1" noChangeArrowheads="1"/>
          </p:cNvSpPr>
          <p:nvPr/>
        </p:nvSpPr>
        <p:spPr bwMode="auto">
          <a:xfrm>
            <a:off x="3902803" y="9320235"/>
            <a:ext cx="2985344"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6" tIns="46082" rIns="92166" bIns="46082" anchor="b"/>
          <a:lstStyle>
            <a:lvl1pPr defTabSz="922338"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defTabSz="922338"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defTabSz="922338"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defTabSz="922338"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defTabSz="922338"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defTabSz="922338"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defTabSz="922338"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defTabSz="922338"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defTabSz="922338"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r" eaLnBrk="1" hangingPunct="1">
              <a:spcBef>
                <a:spcPct val="0"/>
              </a:spcBef>
              <a:buClrTx/>
              <a:buSzTx/>
              <a:buFontTx/>
              <a:buNone/>
            </a:pPr>
            <a:fld id="{11C70F7D-2D48-4097-B9B4-48A7D68CA9A4}" type="slidenum">
              <a:rPr lang="en-US" altLang="ja-JP" sz="1200">
                <a:solidFill>
                  <a:schemeClr val="tx1"/>
                </a:solidFill>
              </a:rPr>
              <a:pPr algn="r" eaLnBrk="1" hangingPunct="1">
                <a:spcBef>
                  <a:spcPct val="0"/>
                </a:spcBef>
                <a:buClrTx/>
                <a:buSzTx/>
                <a:buFontTx/>
                <a:buNone/>
              </a:pPr>
              <a:t>2</a:t>
            </a:fld>
            <a:endParaRPr lang="en-US" altLang="ja-JP" sz="1200" dirty="0">
              <a:solidFill>
                <a:schemeClr val="tx1"/>
              </a:solidFill>
            </a:endParaRPr>
          </a:p>
        </p:txBody>
      </p:sp>
      <p:sp>
        <p:nvSpPr>
          <p:cNvPr id="467972" name="Rectangle 2"/>
          <p:cNvSpPr>
            <a:spLocks noGrp="1" noRot="1" noChangeAspect="1" noChangeArrowheads="1" noTextEdit="1"/>
          </p:cNvSpPr>
          <p:nvPr>
            <p:ph type="sldImg"/>
          </p:nvPr>
        </p:nvSpPr>
        <p:spPr>
          <a:xfrm>
            <a:off x="990600" y="735013"/>
            <a:ext cx="4908550" cy="3681412"/>
          </a:xfrm>
          <a:ln/>
        </p:spPr>
      </p:sp>
      <p:sp>
        <p:nvSpPr>
          <p:cNvPr id="467973" name="Rectangle 3"/>
          <p:cNvSpPr>
            <a:spLocks noGrp="1" noChangeArrowheads="1"/>
          </p:cNvSpPr>
          <p:nvPr>
            <p:ph type="body" idx="1"/>
          </p:nvPr>
        </p:nvSpPr>
        <p:spPr>
          <a:xfrm>
            <a:off x="130438" y="4660901"/>
            <a:ext cx="6555222" cy="5043410"/>
          </a:xfrm>
        </p:spPr>
        <p:txBody>
          <a:bodyPr lIns="92166" tIns="46082" rIns="92166" bIns="46082"/>
          <a:lstStyle/>
          <a:p>
            <a:pPr marL="268135" indent="-268135" eaLnBrk="1" hangingPunct="1"/>
            <a:r>
              <a:rPr lang="ja-JP" altLang="en-US" sz="1400" dirty="0">
                <a:latin typeface="HG丸ｺﾞｼｯｸM-PRO" panose="020F0600000000000000" pitchFamily="50" charset="-128"/>
                <a:ea typeface="HG丸ｺﾞｼｯｸM-PRO" panose="020F0600000000000000" pitchFamily="50" charset="-128"/>
              </a:rPr>
              <a:t>実際に避難所運営ゲームを行ってみて、</a:t>
            </a:r>
            <a:endParaRPr lang="en-US" altLang="ja-JP" sz="1400" dirty="0">
              <a:latin typeface="HG丸ｺﾞｼｯｸM-PRO" panose="020F0600000000000000" pitchFamily="50" charset="-128"/>
              <a:ea typeface="HG丸ｺﾞｼｯｸM-PRO" panose="020F0600000000000000" pitchFamily="50" charset="-128"/>
            </a:endParaRPr>
          </a:p>
          <a:p>
            <a:pPr marL="268135" indent="-268135" eaLnBrk="1" hangingPunct="1"/>
            <a:endParaRPr lang="en-US" altLang="ja-JP" sz="1400" dirty="0">
              <a:latin typeface="HG丸ｺﾞｼｯｸM-PRO" panose="020F0600000000000000" pitchFamily="50" charset="-128"/>
              <a:ea typeface="HG丸ｺﾞｼｯｸM-PRO" panose="020F0600000000000000" pitchFamily="50" charset="-128"/>
            </a:endParaRPr>
          </a:p>
          <a:p>
            <a:pPr marL="268135" indent="-268135" eaLnBrk="1" hangingPunct="1"/>
            <a:r>
              <a:rPr lang="ja-JP" altLang="en-US" sz="1400" dirty="0">
                <a:latin typeface="HG丸ｺﾞｼｯｸM-PRO" panose="020F0600000000000000" pitchFamily="50" charset="-128"/>
                <a:ea typeface="HG丸ｺﾞｼｯｸM-PRO" panose="020F0600000000000000" pitchFamily="50" charset="-128"/>
              </a:rPr>
              <a:t>①　避難所運営に必要なスペースの確保</a:t>
            </a:r>
          </a:p>
          <a:p>
            <a:pPr marL="268135" indent="-268135" eaLnBrk="1" hangingPunct="1"/>
            <a:r>
              <a:rPr lang="ja-JP" altLang="en-US" sz="1400" dirty="0">
                <a:latin typeface="HG丸ｺﾞｼｯｸM-PRO" panose="020F0600000000000000" pitchFamily="50" charset="-128"/>
                <a:ea typeface="HG丸ｺﾞｼｯｸM-PRO" panose="020F0600000000000000" pitchFamily="50" charset="-128"/>
              </a:rPr>
              <a:t>②　大勢の避難者や地区外の避難者への対応</a:t>
            </a:r>
          </a:p>
          <a:p>
            <a:pPr marL="268135" indent="-268135" eaLnBrk="1" hangingPunct="1"/>
            <a:r>
              <a:rPr lang="ja-JP" altLang="en-US" sz="1400" dirty="0">
                <a:latin typeface="HG丸ｺﾞｼｯｸM-PRO" panose="020F0600000000000000" pitchFamily="50" charset="-128"/>
                <a:ea typeface="HG丸ｺﾞｼｯｸM-PRO" panose="020F0600000000000000" pitchFamily="50" charset="-128"/>
              </a:rPr>
              <a:t>　　 高齢者・障害者など要配慮者への配慮</a:t>
            </a:r>
          </a:p>
          <a:p>
            <a:pPr marL="268135" indent="-268135" eaLnBrk="1" hangingPunct="1"/>
            <a:r>
              <a:rPr lang="ja-JP" altLang="en-US" sz="1400" dirty="0">
                <a:latin typeface="HG丸ｺﾞｼｯｸM-PRO" panose="020F0600000000000000" pitchFamily="50" charset="-128"/>
                <a:ea typeface="HG丸ｺﾞｼｯｸM-PRO" panose="020F0600000000000000" pitchFamily="50" charset="-128"/>
              </a:rPr>
              <a:t>③　食料・トイレなど物資の確保</a:t>
            </a:r>
          </a:p>
          <a:p>
            <a:pPr marL="268135" indent="-268135" eaLnBrk="1" hangingPunct="1"/>
            <a:endParaRPr lang="en-US" altLang="ja-JP" sz="1400" dirty="0">
              <a:latin typeface="HG丸ｺﾞｼｯｸM-PRO" panose="020F0600000000000000" pitchFamily="50" charset="-128"/>
              <a:ea typeface="HG丸ｺﾞｼｯｸM-PRO" panose="020F0600000000000000" pitchFamily="50" charset="-128"/>
            </a:endParaRPr>
          </a:p>
          <a:p>
            <a:pPr marL="268135" indent="-268135" eaLnBrk="1" hangingPunct="1"/>
            <a:r>
              <a:rPr lang="ja-JP" altLang="en-US" sz="1400" dirty="0">
                <a:latin typeface="HG丸ｺﾞｼｯｸM-PRO" panose="020F0600000000000000" pitchFamily="50" charset="-128"/>
                <a:ea typeface="HG丸ｺﾞｼｯｸM-PRO" panose="020F0600000000000000" pitchFamily="50" charset="-128"/>
              </a:rPr>
              <a:t>など、限られたスペースと人材の中で運営する避難所においては様々な課題が</a:t>
            </a:r>
            <a:endParaRPr lang="en-US" altLang="ja-JP" sz="1400" dirty="0">
              <a:latin typeface="HG丸ｺﾞｼｯｸM-PRO" panose="020F0600000000000000" pitchFamily="50" charset="-128"/>
              <a:ea typeface="HG丸ｺﾞｼｯｸM-PRO" panose="020F0600000000000000" pitchFamily="50" charset="-128"/>
            </a:endParaRPr>
          </a:p>
          <a:p>
            <a:pPr marL="268135" indent="-268135" eaLnBrk="1" hangingPunct="1"/>
            <a:r>
              <a:rPr lang="ja-JP" altLang="en-US" sz="1400" dirty="0">
                <a:latin typeface="HG丸ｺﾞｼｯｸM-PRO" panose="020F0600000000000000" pitchFamily="50" charset="-128"/>
                <a:ea typeface="HG丸ｺﾞｼｯｸM-PRO" panose="020F0600000000000000" pitchFamily="50" charset="-128"/>
              </a:rPr>
              <a:t>あり、その中に、「正しい解」があるもの、ないものもある中で、最善を尽く</a:t>
            </a:r>
            <a:endParaRPr lang="en-US" altLang="ja-JP" sz="1400" dirty="0">
              <a:latin typeface="HG丸ｺﾞｼｯｸM-PRO" panose="020F0600000000000000" pitchFamily="50" charset="-128"/>
              <a:ea typeface="HG丸ｺﾞｼｯｸM-PRO" panose="020F0600000000000000" pitchFamily="50" charset="-128"/>
            </a:endParaRPr>
          </a:p>
          <a:p>
            <a:pPr marL="268135" indent="-268135" eaLnBrk="1" hangingPunct="1"/>
            <a:r>
              <a:rPr lang="ja-JP" altLang="en-US" sz="1400" dirty="0" err="1">
                <a:latin typeface="HG丸ｺﾞｼｯｸM-PRO" panose="020F0600000000000000" pitchFamily="50" charset="-128"/>
                <a:ea typeface="HG丸ｺﾞｼｯｸM-PRO" panose="020F0600000000000000" pitchFamily="50" charset="-128"/>
              </a:rPr>
              <a:t>すような</a:t>
            </a:r>
            <a:r>
              <a:rPr lang="ja-JP" altLang="en-US" sz="1400" dirty="0">
                <a:latin typeface="HG丸ｺﾞｼｯｸM-PRO" panose="020F0600000000000000" pitchFamily="50" charset="-128"/>
                <a:ea typeface="HG丸ｺﾞｼｯｸM-PRO" panose="020F0600000000000000" pitchFamily="50" charset="-128"/>
              </a:rPr>
              <a:t>対応が求められることを認識いただいたと思います。</a:t>
            </a:r>
            <a:endParaRPr lang="en-US" altLang="ja-JP" sz="1400" dirty="0">
              <a:latin typeface="HG丸ｺﾞｼｯｸM-PRO" panose="020F0600000000000000" pitchFamily="50" charset="-128"/>
              <a:ea typeface="HG丸ｺﾞｼｯｸM-PRO" panose="020F0600000000000000" pitchFamily="50" charset="-128"/>
            </a:endParaRPr>
          </a:p>
          <a:p>
            <a:pPr marL="268135" indent="-268135" eaLnBrk="1" hangingPunct="1"/>
            <a:endParaRPr lang="en-US" altLang="ja-JP" sz="1400" dirty="0">
              <a:latin typeface="HG丸ｺﾞｼｯｸM-PRO" panose="020F0600000000000000" pitchFamily="50" charset="-128"/>
              <a:ea typeface="HG丸ｺﾞｼｯｸM-PRO" panose="020F0600000000000000" pitchFamily="50" charset="-128"/>
            </a:endParaRPr>
          </a:p>
          <a:p>
            <a:pPr marL="268135" indent="-268135" eaLnBrk="1" hangingPunct="1"/>
            <a:r>
              <a:rPr lang="ja-JP" altLang="en-US" sz="1400" dirty="0">
                <a:latin typeface="HG丸ｺﾞｼｯｸM-PRO" panose="020F0600000000000000" pitchFamily="50" charset="-128"/>
                <a:ea typeface="HG丸ｺﾞｼｯｸM-PRO" panose="020F0600000000000000" pitchFamily="50" charset="-128"/>
              </a:rPr>
              <a:t>これから、避難所運営ゲーム（ＨＵＧ）で出た課題に対する対応できるように</a:t>
            </a:r>
            <a:endParaRPr lang="en-US" altLang="ja-JP" sz="1400" dirty="0">
              <a:latin typeface="HG丸ｺﾞｼｯｸM-PRO" panose="020F0600000000000000" pitchFamily="50" charset="-128"/>
              <a:ea typeface="HG丸ｺﾞｼｯｸM-PRO" panose="020F0600000000000000" pitchFamily="50" charset="-128"/>
            </a:endParaRPr>
          </a:p>
          <a:p>
            <a:pPr marL="268135" indent="-268135" eaLnBrk="1" hangingPunct="1"/>
            <a:r>
              <a:rPr lang="ja-JP" altLang="en-US" sz="1400" dirty="0">
                <a:latin typeface="HG丸ｺﾞｼｯｸM-PRO" panose="020F0600000000000000" pitchFamily="50" charset="-128"/>
                <a:ea typeface="HG丸ｺﾞｼｯｸM-PRO" panose="020F0600000000000000" pitchFamily="50" charset="-128"/>
              </a:rPr>
              <a:t>するため、運営の基本的な考え方や、地域で備えておくべきことについて、</a:t>
            </a:r>
            <a:r>
              <a:rPr lang="ja-JP" altLang="en-US" sz="1400" dirty="0" err="1">
                <a:latin typeface="HG丸ｺﾞｼｯｸM-PRO" panose="020F0600000000000000" pitchFamily="50" charset="-128"/>
                <a:ea typeface="HG丸ｺﾞｼｯｸM-PRO" panose="020F0600000000000000" pitchFamily="50" charset="-128"/>
              </a:rPr>
              <a:t>お</a:t>
            </a:r>
            <a:endParaRPr lang="en-US" altLang="ja-JP" sz="1400" dirty="0">
              <a:latin typeface="HG丸ｺﾞｼｯｸM-PRO" panose="020F0600000000000000" pitchFamily="50" charset="-128"/>
              <a:ea typeface="HG丸ｺﾞｼｯｸM-PRO" panose="020F0600000000000000" pitchFamily="50" charset="-128"/>
            </a:endParaRPr>
          </a:p>
          <a:p>
            <a:pPr marL="268135" indent="-268135" eaLnBrk="1" hangingPunct="1"/>
            <a:r>
              <a:rPr lang="ja-JP" altLang="en-US" sz="1400" dirty="0">
                <a:latin typeface="HG丸ｺﾞｼｯｸM-PRO" panose="020F0600000000000000" pitchFamily="50" charset="-128"/>
                <a:ea typeface="HG丸ｺﾞｼｯｸM-PRO" panose="020F0600000000000000" pitchFamily="50" charset="-128"/>
              </a:rPr>
              <a:t>配りさせていただいている避難所運営マニュアル作成モデルをもとに説明させ</a:t>
            </a:r>
            <a:endParaRPr lang="en-US" altLang="ja-JP" sz="1400" dirty="0">
              <a:latin typeface="HG丸ｺﾞｼｯｸM-PRO" panose="020F0600000000000000" pitchFamily="50" charset="-128"/>
              <a:ea typeface="HG丸ｺﾞｼｯｸM-PRO" panose="020F0600000000000000" pitchFamily="50" charset="-128"/>
            </a:endParaRPr>
          </a:p>
          <a:p>
            <a:pPr marL="268135" indent="-268135" eaLnBrk="1" hangingPunct="1"/>
            <a:r>
              <a:rPr lang="ja-JP" altLang="en-US" sz="1400" dirty="0">
                <a:latin typeface="HG丸ｺﾞｼｯｸM-PRO" panose="020F0600000000000000" pitchFamily="50" charset="-128"/>
                <a:ea typeface="HG丸ｺﾞｼｯｸM-PRO" panose="020F0600000000000000" pitchFamily="50" charset="-128"/>
              </a:rPr>
              <a:t>ていただきたいと思います。</a:t>
            </a:r>
            <a:endParaRPr lang="en-US" altLang="ja-JP" sz="1400" dirty="0">
              <a:latin typeface="HG丸ｺﾞｼｯｸM-PRO" panose="020F0600000000000000" pitchFamily="50" charset="-128"/>
              <a:ea typeface="HG丸ｺﾞｼｯｸM-PRO" panose="020F0600000000000000" pitchFamily="50" charset="-128"/>
            </a:endParaRPr>
          </a:p>
          <a:p>
            <a:pPr marL="268135" indent="-268135" eaLnBrk="1" hangingPunct="1"/>
            <a:r>
              <a:rPr lang="ja-JP" altLang="en-US" sz="1400" dirty="0">
                <a:latin typeface="HG丸ｺﾞｼｯｸM-PRO" panose="020F0600000000000000" pitchFamily="50" charset="-128"/>
                <a:ea typeface="HG丸ｺﾞｼｯｸM-PRO" panose="020F0600000000000000" pitchFamily="50" charset="-128"/>
              </a:rPr>
              <a:t>本日は、「大規模避難所版」の「市町村避難所運営マニュアル作成モデル」及</a:t>
            </a:r>
            <a:endParaRPr lang="en-US" altLang="ja-JP" sz="1400" dirty="0">
              <a:latin typeface="HG丸ｺﾞｼｯｸM-PRO" panose="020F0600000000000000" pitchFamily="50" charset="-128"/>
              <a:ea typeface="HG丸ｺﾞｼｯｸM-PRO" panose="020F0600000000000000" pitchFamily="50" charset="-128"/>
            </a:endParaRPr>
          </a:p>
          <a:p>
            <a:pPr marL="268135" indent="-268135" eaLnBrk="1" hangingPunct="1"/>
            <a:r>
              <a:rPr lang="ja-JP" altLang="en-US" sz="1400" dirty="0">
                <a:latin typeface="HG丸ｺﾞｼｯｸM-PRO" panose="020F0600000000000000" pitchFamily="50" charset="-128"/>
                <a:ea typeface="HG丸ｺﾞｼｯｸM-PRO" panose="020F0600000000000000" pitchFamily="50" charset="-128"/>
              </a:rPr>
              <a:t>び「資料編」を配布させていただいております。</a:t>
            </a:r>
            <a:endParaRPr lang="en-US" altLang="ja-JP" sz="1400" dirty="0">
              <a:latin typeface="ＭＳ ゴシック" pitchFamily="49" charset="-128"/>
              <a:ea typeface="ＭＳ ゴシック" pitchFamily="49" charset="-128"/>
            </a:endParaRPr>
          </a:p>
        </p:txBody>
      </p:sp>
      <p:sp>
        <p:nvSpPr>
          <p:cNvPr id="2" name="日付プレースホルダー 1"/>
          <p:cNvSpPr>
            <a:spLocks noGrp="1"/>
          </p:cNvSpPr>
          <p:nvPr>
            <p:ph type="dt" idx="10"/>
          </p:nvPr>
        </p:nvSpPr>
        <p:spPr/>
        <p:txBody>
          <a:bodyPr/>
          <a:lstStyle/>
          <a:p>
            <a:pPr>
              <a:defRPr/>
            </a:pPr>
            <a:r>
              <a:rPr lang="en-US" altLang="ja-JP" smtClean="0"/>
              <a:t>2016/12/18</a:t>
            </a:r>
            <a:endParaRPr lang="en-US"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lgn="l" defTabSz="921965" eaLnBrk="0" hangingPunct="0">
              <a:spcBef>
                <a:spcPct val="30000"/>
              </a:spcBef>
              <a:defRPr kumimoji="1" sz="1200">
                <a:solidFill>
                  <a:schemeClr val="tx1"/>
                </a:solidFill>
                <a:latin typeface="Arial" pitchFamily="34" charset="0"/>
                <a:ea typeface="ＭＳ Ｐ明朝" pitchFamily="18" charset="-128"/>
              </a:defRPr>
            </a:lvl1pPr>
            <a:lvl2pPr marL="742649" indent="-285635" algn="l" defTabSz="921965" eaLnBrk="0" hangingPunct="0">
              <a:spcBef>
                <a:spcPct val="30000"/>
              </a:spcBef>
              <a:defRPr kumimoji="1" sz="1200">
                <a:solidFill>
                  <a:schemeClr val="tx1"/>
                </a:solidFill>
                <a:latin typeface="Arial" pitchFamily="34" charset="0"/>
                <a:ea typeface="ＭＳ Ｐ明朝" pitchFamily="18" charset="-128"/>
              </a:defRPr>
            </a:lvl2pPr>
            <a:lvl3pPr marL="1142537" indent="-228508" algn="l" defTabSz="921965" eaLnBrk="0" hangingPunct="0">
              <a:spcBef>
                <a:spcPct val="30000"/>
              </a:spcBef>
              <a:defRPr kumimoji="1" sz="1200">
                <a:solidFill>
                  <a:schemeClr val="tx1"/>
                </a:solidFill>
                <a:latin typeface="Arial" pitchFamily="34" charset="0"/>
                <a:ea typeface="ＭＳ Ｐ明朝" pitchFamily="18" charset="-128"/>
              </a:defRPr>
            </a:lvl3pPr>
            <a:lvl4pPr marL="1599552" indent="-228508" algn="l" defTabSz="921965" eaLnBrk="0" hangingPunct="0">
              <a:spcBef>
                <a:spcPct val="30000"/>
              </a:spcBef>
              <a:defRPr kumimoji="1" sz="1200">
                <a:solidFill>
                  <a:schemeClr val="tx1"/>
                </a:solidFill>
                <a:latin typeface="Arial" pitchFamily="34" charset="0"/>
                <a:ea typeface="ＭＳ Ｐ明朝" pitchFamily="18" charset="-128"/>
              </a:defRPr>
            </a:lvl4pPr>
            <a:lvl5pPr marL="2056567" indent="-228508" algn="l" defTabSz="921965" eaLnBrk="0" hangingPunct="0">
              <a:spcBef>
                <a:spcPct val="30000"/>
              </a:spcBef>
              <a:defRPr kumimoji="1" sz="1200">
                <a:solidFill>
                  <a:schemeClr val="tx1"/>
                </a:solidFill>
                <a:latin typeface="Arial" pitchFamily="34" charset="0"/>
                <a:ea typeface="ＭＳ Ｐ明朝" pitchFamily="18" charset="-128"/>
              </a:defRPr>
            </a:lvl5pPr>
            <a:lvl6pPr marL="2513582" indent="-228508" defTabSz="921965"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0597" indent="-228508" defTabSz="921965"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7612" indent="-228508" defTabSz="921965"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4626" indent="-228508" defTabSz="921965"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F2151AEA-E913-47A2-97FA-CB9B1EB863C0}" type="slidenum">
              <a:rPr lang="en-US" altLang="ja-JP" smtClean="0">
                <a:ea typeface="ＭＳ Ｐゴシック" pitchFamily="50" charset="-128"/>
              </a:rPr>
              <a:pPr algn="r" eaLnBrk="1" hangingPunct="1">
                <a:spcBef>
                  <a:spcPct val="0"/>
                </a:spcBef>
              </a:pPr>
              <a:t>3</a:t>
            </a:fld>
            <a:endParaRPr lang="en-US" altLang="ja-JP" smtClean="0">
              <a:ea typeface="ＭＳ Ｐゴシック" pitchFamily="50" charset="-128"/>
            </a:endParaRPr>
          </a:p>
        </p:txBody>
      </p:sp>
      <p:sp>
        <p:nvSpPr>
          <p:cNvPr id="37891" name="Rectangle 2"/>
          <p:cNvSpPr>
            <a:spLocks noGrp="1" noRot="1" noChangeAspect="1" noChangeArrowheads="1" noTextEdit="1"/>
          </p:cNvSpPr>
          <p:nvPr>
            <p:ph type="sldImg"/>
          </p:nvPr>
        </p:nvSpPr>
        <p:spPr>
          <a:xfrm>
            <a:off x="993775" y="735013"/>
            <a:ext cx="4911725" cy="3683000"/>
          </a:xfrm>
          <a:ln/>
        </p:spPr>
      </p:sp>
      <p:sp>
        <p:nvSpPr>
          <p:cNvPr id="37892" name="Rectangle 3"/>
          <p:cNvSpPr>
            <a:spLocks noGrp="1" noChangeArrowheads="1"/>
          </p:cNvSpPr>
          <p:nvPr>
            <p:ph type="body" idx="1"/>
          </p:nvPr>
        </p:nvSpPr>
        <p:spPr>
          <a:xfrm>
            <a:off x="3" y="4476485"/>
            <a:ext cx="6889750" cy="5335855"/>
          </a:xfrm>
          <a:noFill/>
        </p:spPr>
        <p:txBody>
          <a:bodyPr/>
          <a:lstStyle/>
          <a:p>
            <a:r>
              <a:rPr lang="ja-JP" altLang="en-US" dirty="0">
                <a:latin typeface="Arial" pitchFamily="34" charset="0"/>
                <a:ea typeface="HG丸ｺﾞｼｯｸM-PRO" pitchFamily="50" charset="-128"/>
              </a:rPr>
              <a:t>○</a:t>
            </a:r>
            <a:r>
              <a:rPr lang="ja-JP" altLang="en-US" dirty="0" smtClean="0">
                <a:latin typeface="Arial" pitchFamily="34" charset="0"/>
                <a:ea typeface="HG丸ｺﾞｼｯｸM-PRO" pitchFamily="50" charset="-128"/>
              </a:rPr>
              <a:t>まず、避難所運営の</a:t>
            </a:r>
            <a:r>
              <a:rPr lang="ja-JP" altLang="en-US" dirty="0">
                <a:latin typeface="Arial" pitchFamily="34" charset="0"/>
                <a:ea typeface="HG丸ｺﾞｼｯｸM-PRO" pitchFamily="50" charset="-128"/>
              </a:rPr>
              <a:t>空間</a:t>
            </a:r>
            <a:r>
              <a:rPr lang="ja-JP" altLang="en-US" dirty="0" smtClean="0">
                <a:latin typeface="Arial" pitchFamily="34" charset="0"/>
                <a:ea typeface="HG丸ｺﾞｼｯｸM-PRO" pitchFamily="50" charset="-128"/>
              </a:rPr>
              <a:t>配置についてです。</a:t>
            </a:r>
            <a:endParaRPr lang="en-US" altLang="ja-JP" dirty="0" smtClean="0">
              <a:latin typeface="Arial" pitchFamily="34" charset="0"/>
              <a:ea typeface="HG丸ｺﾞｼｯｸM-PRO" pitchFamily="50" charset="-128"/>
            </a:endParaRPr>
          </a:p>
          <a:p>
            <a:r>
              <a:rPr lang="ja-JP" altLang="en-US" dirty="0">
                <a:latin typeface="Arial" pitchFamily="34" charset="0"/>
                <a:ea typeface="HG丸ｺﾞｼｯｸM-PRO" pitchFamily="50" charset="-128"/>
              </a:rPr>
              <a:t>　</a:t>
            </a:r>
            <a:endParaRPr lang="en-US" altLang="ja-JP" dirty="0">
              <a:latin typeface="Arial" pitchFamily="34" charset="0"/>
              <a:ea typeface="HG丸ｺﾞｼｯｸM-PRO" pitchFamily="50" charset="-128"/>
            </a:endParaRPr>
          </a:p>
          <a:p>
            <a:r>
              <a:rPr lang="ja-JP" altLang="en-US" dirty="0" smtClean="0">
                <a:latin typeface="Arial" pitchFamily="34" charset="0"/>
                <a:ea typeface="HG丸ｺﾞｼｯｸM-PRO" pitchFamily="50" charset="-128"/>
              </a:rPr>
              <a:t>○避難所</a:t>
            </a:r>
            <a:r>
              <a:rPr lang="ja-JP" altLang="en-US" dirty="0">
                <a:latin typeface="Arial" pitchFamily="34" charset="0"/>
                <a:ea typeface="HG丸ｺﾞｼｯｸM-PRO" pitchFamily="50" charset="-128"/>
              </a:rPr>
              <a:t>の空間としては</a:t>
            </a:r>
            <a:r>
              <a:rPr lang="ja-JP" altLang="en-US" dirty="0" smtClean="0">
                <a:latin typeface="Arial" pitchFamily="34" charset="0"/>
                <a:ea typeface="HG丸ｺﾞｼｯｸM-PRO" pitchFamily="50" charset="-128"/>
              </a:rPr>
              <a:t>、一般の避難者が居住する体育館などの「居住空間」、その他、避難者が共同で使用する「共有</a:t>
            </a:r>
            <a:r>
              <a:rPr lang="ja-JP" altLang="en-US" dirty="0">
                <a:latin typeface="Arial" pitchFamily="34" charset="0"/>
                <a:ea typeface="HG丸ｺﾞｼｯｸM-PRO" pitchFamily="50" charset="-128"/>
              </a:rPr>
              <a:t>空間</a:t>
            </a:r>
            <a:r>
              <a:rPr lang="ja-JP" altLang="en-US" dirty="0" smtClean="0">
                <a:latin typeface="Arial" pitchFamily="34" charset="0"/>
                <a:ea typeface="HG丸ｺﾞｼｯｸM-PRO" pitchFamily="50" charset="-128"/>
              </a:rPr>
              <a:t>」を設定します。</a:t>
            </a:r>
            <a:endParaRPr lang="en-US" altLang="ja-JP" dirty="0" smtClean="0">
              <a:latin typeface="Arial" pitchFamily="34" charset="0"/>
              <a:ea typeface="HG丸ｺﾞｼｯｸM-PRO" pitchFamily="50" charset="-128"/>
            </a:endParaRPr>
          </a:p>
          <a:p>
            <a:endParaRPr lang="en-US" altLang="ja-JP" dirty="0" smtClean="0">
              <a:latin typeface="Arial" pitchFamily="34" charset="0"/>
              <a:ea typeface="HG丸ｺﾞｼｯｸM-PRO" pitchFamily="50" charset="-128"/>
            </a:endParaRPr>
          </a:p>
          <a:p>
            <a:r>
              <a:rPr lang="ja-JP" altLang="en-US" dirty="0" smtClean="0">
                <a:latin typeface="Arial" pitchFamily="34" charset="0"/>
                <a:ea typeface="HG丸ｺﾞｼｯｸM-PRO" pitchFamily="50" charset="-128"/>
              </a:rPr>
              <a:t>○「</a:t>
            </a:r>
            <a:r>
              <a:rPr lang="ja-JP" altLang="en-US" dirty="0">
                <a:latin typeface="Arial" pitchFamily="34" charset="0"/>
                <a:ea typeface="HG丸ｺﾞｼｯｸM-PRO" pitchFamily="50" charset="-128"/>
              </a:rPr>
              <a:t>居住空間」については、今回のように避難所が学校である場合、学校の早期再開を考慮</a:t>
            </a:r>
            <a:r>
              <a:rPr lang="ja-JP" altLang="en-US" dirty="0" smtClean="0">
                <a:latin typeface="Arial" pitchFamily="34" charset="0"/>
                <a:ea typeface="HG丸ｺﾞｼｯｸM-PRO" pitchFamily="50" charset="-128"/>
              </a:rPr>
              <a:t>し</a:t>
            </a:r>
            <a:endParaRPr lang="en-US" altLang="ja-JP" dirty="0" smtClean="0">
              <a:latin typeface="Arial" pitchFamily="34" charset="0"/>
              <a:ea typeface="HG丸ｺﾞｼｯｸM-PRO" pitchFamily="50" charset="-128"/>
            </a:endParaRPr>
          </a:p>
          <a:p>
            <a:r>
              <a:rPr lang="ja-JP" altLang="en-US" dirty="0" smtClean="0">
                <a:latin typeface="Arial" pitchFamily="34" charset="0"/>
                <a:ea typeface="HG丸ｺﾞｼｯｸM-PRO" pitchFamily="50" charset="-128"/>
              </a:rPr>
              <a:t>　</a:t>
            </a:r>
            <a:r>
              <a:rPr lang="ja-JP" altLang="en-US" dirty="0" err="1" smtClean="0">
                <a:latin typeface="Arial" pitchFamily="34" charset="0"/>
                <a:ea typeface="HG丸ｺﾞｼｯｸM-PRO" pitchFamily="50" charset="-128"/>
              </a:rPr>
              <a:t>て</a:t>
            </a:r>
            <a:r>
              <a:rPr lang="ja-JP" altLang="en-US" dirty="0">
                <a:latin typeface="Arial" pitchFamily="34" charset="0"/>
                <a:ea typeface="HG丸ｺﾞｼｯｸM-PRO" pitchFamily="50" charset="-128"/>
              </a:rPr>
              <a:t>設定します。解放する順序としては、まず体育館に避難者を収容し、避難者が入り</a:t>
            </a:r>
            <a:r>
              <a:rPr lang="ja-JP" altLang="en-US" dirty="0" smtClean="0">
                <a:latin typeface="Arial" pitchFamily="34" charset="0"/>
                <a:ea typeface="HG丸ｺﾞｼｯｸM-PRO" pitchFamily="50" charset="-128"/>
              </a:rPr>
              <a:t>きら</a:t>
            </a:r>
            <a:endParaRPr lang="en-US" altLang="ja-JP" dirty="0" smtClean="0">
              <a:latin typeface="Arial" pitchFamily="34" charset="0"/>
              <a:ea typeface="HG丸ｺﾞｼｯｸM-PRO" pitchFamily="50" charset="-128"/>
            </a:endParaRPr>
          </a:p>
          <a:p>
            <a:r>
              <a:rPr lang="ja-JP" altLang="en-US" dirty="0">
                <a:latin typeface="Arial" pitchFamily="34" charset="0"/>
                <a:ea typeface="HG丸ｺﾞｼｯｸM-PRO" pitchFamily="50" charset="-128"/>
              </a:rPr>
              <a:t>　</a:t>
            </a:r>
            <a:r>
              <a:rPr lang="ja-JP" altLang="en-US" dirty="0" smtClean="0">
                <a:latin typeface="Arial" pitchFamily="34" charset="0"/>
                <a:ea typeface="HG丸ｺﾞｼｯｸM-PRO" pitchFamily="50" charset="-128"/>
              </a:rPr>
              <a:t>ない</a:t>
            </a:r>
            <a:r>
              <a:rPr lang="ja-JP" altLang="en-US" dirty="0">
                <a:latin typeface="Arial" pitchFamily="34" charset="0"/>
                <a:ea typeface="HG丸ｺﾞｼｯｸM-PRO" pitchFamily="50" charset="-128"/>
              </a:rPr>
              <a:t>場合、特別教室、教室の順に解放するという順序になります</a:t>
            </a:r>
            <a:r>
              <a:rPr lang="ja-JP" altLang="en-US" dirty="0" smtClean="0">
                <a:latin typeface="Arial" pitchFamily="34" charset="0"/>
                <a:ea typeface="HG丸ｺﾞｼｯｸM-PRO" pitchFamily="50" charset="-128"/>
              </a:rPr>
              <a:t>。すぐ</a:t>
            </a:r>
            <a:r>
              <a:rPr lang="ja-JP" altLang="en-US" dirty="0">
                <a:latin typeface="Arial" pitchFamily="34" charset="0"/>
                <a:ea typeface="HG丸ｺﾞｼｯｸM-PRO" pitchFamily="50" charset="-128"/>
              </a:rPr>
              <a:t>に帰る旅行者</a:t>
            </a:r>
            <a:r>
              <a:rPr lang="ja-JP" altLang="en-US" dirty="0" smtClean="0">
                <a:latin typeface="Arial" pitchFamily="34" charset="0"/>
                <a:ea typeface="HG丸ｺﾞｼｯｸM-PRO" pitchFamily="50" charset="-128"/>
              </a:rPr>
              <a:t>など　</a:t>
            </a:r>
            <a:endParaRPr lang="en-US" altLang="ja-JP" dirty="0" smtClean="0">
              <a:latin typeface="Arial" pitchFamily="34" charset="0"/>
              <a:ea typeface="HG丸ｺﾞｼｯｸM-PRO" pitchFamily="50" charset="-128"/>
            </a:endParaRPr>
          </a:p>
          <a:p>
            <a:r>
              <a:rPr lang="ja-JP" altLang="en-US" dirty="0">
                <a:latin typeface="Arial" pitchFamily="34" charset="0"/>
                <a:ea typeface="HG丸ｺﾞｼｯｸM-PRO" pitchFamily="50" charset="-128"/>
              </a:rPr>
              <a:t>　</a:t>
            </a:r>
            <a:r>
              <a:rPr lang="ja-JP" altLang="en-US" dirty="0" smtClean="0">
                <a:latin typeface="Arial" pitchFamily="34" charset="0"/>
                <a:ea typeface="HG丸ｺﾞｼｯｸM-PRO" pitchFamily="50" charset="-128"/>
              </a:rPr>
              <a:t>は</a:t>
            </a:r>
            <a:r>
              <a:rPr lang="ja-JP" altLang="en-US" dirty="0">
                <a:latin typeface="Arial" pitchFamily="34" charset="0"/>
                <a:ea typeface="HG丸ｺﾞｼｯｸM-PRO" pitchFamily="50" charset="-128"/>
              </a:rPr>
              <a:t>特別教室、スペースが足りない場合は教室を割り当てることになります。</a:t>
            </a:r>
          </a:p>
          <a:p>
            <a:endParaRPr lang="en-US" altLang="ja-JP" dirty="0">
              <a:latin typeface="Arial" pitchFamily="34" charset="0"/>
              <a:ea typeface="HG丸ｺﾞｼｯｸM-PRO" pitchFamily="50" charset="-128"/>
            </a:endParaRPr>
          </a:p>
          <a:p>
            <a:r>
              <a:rPr lang="ja-JP" altLang="en-US" dirty="0" smtClean="0">
                <a:latin typeface="Arial" pitchFamily="34" charset="0"/>
                <a:ea typeface="HG丸ｺﾞｼｯｸM-PRO" pitchFamily="50" charset="-128"/>
              </a:rPr>
              <a:t>○また、「共有空間」を設定する際には、その場所が適しているか考慮することが必要に</a:t>
            </a:r>
            <a:r>
              <a:rPr lang="ja-JP" altLang="en-US" dirty="0" err="1" smtClean="0">
                <a:latin typeface="Arial" pitchFamily="34" charset="0"/>
                <a:ea typeface="HG丸ｺﾞｼｯｸM-PRO" pitchFamily="50" charset="-128"/>
              </a:rPr>
              <a:t>な</a:t>
            </a:r>
            <a:endParaRPr lang="en-US" altLang="ja-JP" dirty="0" smtClean="0">
              <a:latin typeface="Arial" pitchFamily="34" charset="0"/>
              <a:ea typeface="HG丸ｺﾞｼｯｸM-PRO" pitchFamily="50" charset="-128"/>
            </a:endParaRPr>
          </a:p>
          <a:p>
            <a:r>
              <a:rPr lang="ja-JP" altLang="en-US" dirty="0">
                <a:latin typeface="Arial" pitchFamily="34" charset="0"/>
                <a:ea typeface="HG丸ｺﾞｼｯｸM-PRO" pitchFamily="50" charset="-128"/>
              </a:rPr>
              <a:t>　</a:t>
            </a:r>
            <a:r>
              <a:rPr lang="ja-JP" altLang="en-US" dirty="0" smtClean="0">
                <a:latin typeface="Arial" pitchFamily="34" charset="0"/>
                <a:ea typeface="HG丸ｺﾞｼｯｸM-PRO" pitchFamily="50" charset="-128"/>
              </a:rPr>
              <a:t>ります。</a:t>
            </a:r>
            <a:r>
              <a:rPr lang="ja-JP" altLang="en-US" dirty="0">
                <a:latin typeface="Arial" pitchFamily="34" charset="0"/>
                <a:ea typeface="HG丸ｺﾞｼｯｸM-PRO" pitchFamily="50" charset="-128"/>
              </a:rPr>
              <a:t>（例：避難所運営本部・外部との</a:t>
            </a:r>
            <a:r>
              <a:rPr lang="ja-JP" altLang="en-US" dirty="0" smtClean="0">
                <a:latin typeface="Arial" pitchFamily="34" charset="0"/>
                <a:ea typeface="HG丸ｺﾞｼｯｸM-PRO" pitchFamily="50" charset="-128"/>
              </a:rPr>
              <a:t>連絡用</a:t>
            </a:r>
            <a:r>
              <a:rPr lang="ja-JP" altLang="en-US" dirty="0">
                <a:latin typeface="Arial" pitchFamily="34" charset="0"/>
                <a:ea typeface="HG丸ｺﾞｼｯｸM-PRO" pitchFamily="50" charset="-128"/>
              </a:rPr>
              <a:t>に通信機器が使用可能な場所など）</a:t>
            </a:r>
            <a:endParaRPr lang="en-US" altLang="ja-JP" dirty="0">
              <a:latin typeface="Arial" pitchFamily="34" charset="0"/>
              <a:ea typeface="HG丸ｺﾞｼｯｸM-PRO" pitchFamily="50" charset="-128"/>
            </a:endParaRPr>
          </a:p>
          <a:p>
            <a:endParaRPr lang="en-US" altLang="ja-JP" dirty="0" smtClean="0">
              <a:latin typeface="Arial" pitchFamily="34" charset="0"/>
              <a:ea typeface="HG丸ｺﾞｼｯｸM-PRO" pitchFamily="50" charset="-128"/>
            </a:endParaRPr>
          </a:p>
          <a:p>
            <a:r>
              <a:rPr lang="ja-JP" altLang="en-US" dirty="0" smtClean="0">
                <a:latin typeface="Arial" pitchFamily="34" charset="0"/>
                <a:ea typeface="HG丸ｺﾞｼｯｸM-PRO" pitchFamily="50" charset="-128"/>
              </a:rPr>
              <a:t>　　　　（次ページへ「避難所運営ゲーム（ＨＵＧ）共有スペース設定」へ）</a:t>
            </a:r>
            <a:endParaRPr lang="en-US" altLang="ja-JP" dirty="0">
              <a:latin typeface="Arial" pitchFamily="34" charset="0"/>
              <a:ea typeface="HG丸ｺﾞｼｯｸM-PRO" pitchFamily="50" charset="-128"/>
            </a:endParaRPr>
          </a:p>
          <a:p>
            <a:endParaRPr lang="ja-JP" altLang="en-US" dirty="0" smtClean="0">
              <a:latin typeface="Arial" pitchFamily="34" charset="0"/>
              <a:ea typeface="HG丸ｺﾞｼｯｸM-PRO" pitchFamily="50" charset="-128"/>
            </a:endParaRPr>
          </a:p>
        </p:txBody>
      </p:sp>
      <p:sp>
        <p:nvSpPr>
          <p:cNvPr id="2" name="日付プレースホルダー 1"/>
          <p:cNvSpPr>
            <a:spLocks noGrp="1"/>
          </p:cNvSpPr>
          <p:nvPr>
            <p:ph type="dt" idx="10"/>
          </p:nvPr>
        </p:nvSpPr>
        <p:spPr/>
        <p:txBody>
          <a:bodyPr/>
          <a:lstStyle/>
          <a:p>
            <a:pPr>
              <a:defRPr/>
            </a:pPr>
            <a:r>
              <a:rPr lang="en-US" altLang="ja-JP" smtClean="0"/>
              <a:t>2016/12/18</a:t>
            </a:r>
            <a:endParaRPr lang="en-US"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4052C619-71E7-40AD-8790-4D386F996CB3}" type="slidenum">
              <a:rPr lang="en-US" altLang="ja-JP"/>
              <a:pPr>
                <a:defRPr/>
              </a:pPr>
              <a:t>4</a:t>
            </a:fld>
            <a:endParaRPr lang="en-US" altLang="ja-JP"/>
          </a:p>
        </p:txBody>
      </p:sp>
      <p:sp>
        <p:nvSpPr>
          <p:cNvPr id="497666" name="Rectangle 2"/>
          <p:cNvSpPr>
            <a:spLocks noGrp="1" noRot="1" noChangeAspect="1" noChangeArrowheads="1" noTextEdit="1"/>
          </p:cNvSpPr>
          <p:nvPr>
            <p:ph type="sldImg"/>
          </p:nvPr>
        </p:nvSpPr>
        <p:spPr>
          <a:xfrm>
            <a:off x="993775" y="735013"/>
            <a:ext cx="4911725" cy="3683000"/>
          </a:xfrm>
          <a:ln/>
        </p:spPr>
      </p:sp>
      <p:sp>
        <p:nvSpPr>
          <p:cNvPr id="497667" name="Rectangle 3"/>
          <p:cNvSpPr>
            <a:spLocks noGrp="1" noChangeArrowheads="1"/>
          </p:cNvSpPr>
          <p:nvPr>
            <p:ph type="body" idx="1"/>
          </p:nvPr>
        </p:nvSpPr>
        <p:spPr>
          <a:xfrm>
            <a:off x="2" y="4476486"/>
            <a:ext cx="6870471" cy="5335854"/>
          </a:xfrm>
        </p:spPr>
        <p:txBody>
          <a:bodyPr/>
          <a:lstStyle/>
          <a:p>
            <a:r>
              <a:rPr lang="ja-JP" altLang="en-US" sz="1400" dirty="0">
                <a:latin typeface="HG丸ｺﾞｼｯｸM-PRO" pitchFamily="50" charset="-128"/>
                <a:ea typeface="HG丸ｺﾞｼｯｸM-PRO" pitchFamily="50" charset="-128"/>
              </a:rPr>
              <a:t>○避難所運営ゲーム（ＨＵＧ）の共有スペースの設定の一例です。</a:t>
            </a:r>
            <a:endParaRPr lang="en-US" altLang="ja-JP" sz="16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・避難所運営本部室・・外部との連絡用に電話等の設備がある事務室を設定。</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a:t>
            </a:r>
            <a:r>
              <a:rPr lang="ja-JP" altLang="en-US" sz="1400" dirty="0">
                <a:solidFill>
                  <a:srgbClr val="FF0000"/>
                </a:solidFill>
                <a:latin typeface="HG丸ｺﾞｼｯｸM-PRO" pitchFamily="50" charset="-128"/>
                <a:ea typeface="HG丸ｺﾞｼｯｸM-PRO" pitchFamily="50" charset="-128"/>
              </a:rPr>
              <a:t>ただし、本部は外部からの方がまず足を運ぶ場所でもあるため、</a:t>
            </a:r>
            <a:endParaRPr lang="en-US" altLang="ja-JP" sz="1400" dirty="0">
              <a:solidFill>
                <a:srgbClr val="FF0000"/>
              </a:solidFill>
              <a:latin typeface="HG丸ｺﾞｼｯｸM-PRO" pitchFamily="50" charset="-128"/>
              <a:ea typeface="HG丸ｺﾞｼｯｸM-PRO" pitchFamily="50" charset="-128"/>
            </a:endParaRPr>
          </a:p>
          <a:p>
            <a:r>
              <a:rPr lang="ja-JP" altLang="en-US" sz="1400" dirty="0">
                <a:solidFill>
                  <a:srgbClr val="FF0000"/>
                </a:solidFill>
                <a:latin typeface="HG丸ｺﾞｼｯｸM-PRO" pitchFamily="50" charset="-128"/>
                <a:ea typeface="HG丸ｺﾞｼｯｸM-PRO" pitchFamily="50" charset="-128"/>
              </a:rPr>
              <a:t>　わかりやすく外に外部からの受付を作っておくことも良いでしょう。</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・仮設トイレ・・・臭気の問題があるので、居住スペースである体育館から</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少し離れていて、夜間も安全に行ける場所</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・ペットの飼育場・・鳴声や臭気が避難者の迷惑とならないよう居住空間</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から離れたグラウンドの一角</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・駐車スペース・・・救援物資等の荷卸しがしやすい場所で、緊急車両等</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の駐車スペースを確保した上で避難者の駐車スペースを</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確保</a:t>
            </a:r>
            <a:endParaRPr lang="en-US" altLang="ja-JP" sz="1400" dirty="0">
              <a:latin typeface="HG丸ｺﾞｼｯｸM-PRO" pitchFamily="50" charset="-128"/>
              <a:ea typeface="HG丸ｺﾞｼｯｸM-PRO" pitchFamily="50" charset="-128"/>
            </a:endParaRPr>
          </a:p>
          <a:p>
            <a:r>
              <a:rPr lang="en-US" altLang="ja-JP" sz="1400" dirty="0">
                <a:latin typeface="HG丸ｺﾞｼｯｸM-PRO" pitchFamily="50" charset="-128"/>
                <a:ea typeface="HG丸ｺﾞｼｯｸM-PRO" pitchFamily="50" charset="-128"/>
              </a:rPr>
              <a:t>※</a:t>
            </a:r>
            <a:r>
              <a:rPr lang="ja-JP" altLang="en-US" sz="1400" dirty="0">
                <a:latin typeface="HG丸ｺﾞｼｯｸM-PRO" pitchFamily="50" charset="-128"/>
                <a:ea typeface="HG丸ｺﾞｼｯｸM-PRO" pitchFamily="50" charset="-128"/>
              </a:rPr>
              <a:t>エコノミークラス症候群を引き起こす恐れがあるので、車での生活は原則不可になりますが、やむを得ず車中泊を行う場合は定期的に運動を行う等エコノミークラス症候群対策の周知が重要になってきます。</a:t>
            </a:r>
            <a:endParaRPr lang="en-US" altLang="ja-JP" sz="16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避難所運営ゲーム（ＨＵＧ）では、その場で判断し共有空間を設定いただきましたが、予め事前に避難所の空間としてどこを使用するか避難所の施設利用計画を決めていただくと、避難所の開設がスムーズになります。</a:t>
            </a:r>
            <a:endParaRPr lang="en-US" altLang="ja-JP" sz="1400" dirty="0">
              <a:latin typeface="HG丸ｺﾞｼｯｸM-PRO" pitchFamily="50" charset="-128"/>
              <a:ea typeface="HG丸ｺﾞｼｯｸM-PRO" pitchFamily="50" charset="-128"/>
            </a:endParaRPr>
          </a:p>
          <a:p>
            <a:pPr algn="ctr"/>
            <a:endParaRPr lang="en-US" altLang="ja-JP" sz="1400" dirty="0">
              <a:latin typeface="HG丸ｺﾞｼｯｸM-PRO" pitchFamily="50" charset="-128"/>
              <a:ea typeface="HG丸ｺﾞｼｯｸM-PRO" pitchFamily="50" charset="-128"/>
            </a:endParaRPr>
          </a:p>
        </p:txBody>
      </p:sp>
      <p:sp>
        <p:nvSpPr>
          <p:cNvPr id="2" name="日付プレースホルダー 1"/>
          <p:cNvSpPr>
            <a:spLocks noGrp="1"/>
          </p:cNvSpPr>
          <p:nvPr>
            <p:ph type="dt" idx="10"/>
          </p:nvPr>
        </p:nvSpPr>
        <p:spPr/>
        <p:txBody>
          <a:bodyPr/>
          <a:lstStyle/>
          <a:p>
            <a:pPr>
              <a:defRPr/>
            </a:pPr>
            <a:r>
              <a:rPr lang="en-US" altLang="ja-JP" smtClean="0"/>
              <a:t>2016/12/18</a:t>
            </a:r>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4052C619-71E7-40AD-8790-4D386F996CB3}" type="slidenum">
              <a:rPr lang="en-US" altLang="ja-JP"/>
              <a:pPr>
                <a:defRPr/>
              </a:pPr>
              <a:t>5</a:t>
            </a:fld>
            <a:endParaRPr lang="en-US" altLang="ja-JP"/>
          </a:p>
        </p:txBody>
      </p:sp>
      <p:sp>
        <p:nvSpPr>
          <p:cNvPr id="497666" name="Rectangle 2"/>
          <p:cNvSpPr>
            <a:spLocks noGrp="1" noRot="1" noChangeAspect="1" noChangeArrowheads="1" noTextEdit="1"/>
          </p:cNvSpPr>
          <p:nvPr>
            <p:ph type="sldImg"/>
          </p:nvPr>
        </p:nvSpPr>
        <p:spPr>
          <a:xfrm>
            <a:off x="993775" y="735013"/>
            <a:ext cx="4911725" cy="3683000"/>
          </a:xfrm>
          <a:ln/>
        </p:spPr>
      </p:sp>
      <p:sp>
        <p:nvSpPr>
          <p:cNvPr id="497667" name="Rectangle 3"/>
          <p:cNvSpPr>
            <a:spLocks noGrp="1" noChangeArrowheads="1"/>
          </p:cNvSpPr>
          <p:nvPr>
            <p:ph type="body" idx="1"/>
          </p:nvPr>
        </p:nvSpPr>
        <p:spPr>
          <a:xfrm>
            <a:off x="2" y="4476486"/>
            <a:ext cx="6870471" cy="5335854"/>
          </a:xfrm>
        </p:spPr>
        <p:txBody>
          <a:bodyPr/>
          <a:lstStyle/>
          <a:p>
            <a:r>
              <a:rPr lang="ja-JP" altLang="en-US" sz="1400" dirty="0">
                <a:latin typeface="HG丸ｺﾞｼｯｸM-PRO" pitchFamily="50" charset="-128"/>
                <a:ea typeface="HG丸ｺﾞｼｯｸM-PRO" pitchFamily="50" charset="-128"/>
              </a:rPr>
              <a:t>○避難所運営ゲーム（ＨＵＧ）でも、要配慮者への対応について考えていただき</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ましたが、実際の避難所運営でも要配慮者への配慮は重要となります。</a:t>
            </a:r>
            <a:endParaRPr lang="en-US" altLang="ja-JP" sz="1400" dirty="0">
              <a:latin typeface="HG丸ｺﾞｼｯｸM-PRO" pitchFamily="50" charset="-128"/>
              <a:ea typeface="HG丸ｺﾞｼｯｸM-PRO" pitchFamily="50" charset="-128"/>
            </a:endParaRPr>
          </a:p>
          <a:p>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○例えば、高齢者や肢体不自由のある人や視覚障害者などについては、移動が</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少なくてすむよう出来るだけ出入口やトイレに近い場所を確保することが必</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要になります。</a:t>
            </a:r>
            <a:endParaRPr lang="en-US" altLang="ja-JP" sz="1400" dirty="0">
              <a:latin typeface="HG丸ｺﾞｼｯｸM-PRO" pitchFamily="50" charset="-128"/>
              <a:ea typeface="HG丸ｺﾞｼｯｸM-PRO" pitchFamily="50" charset="-128"/>
            </a:endParaRPr>
          </a:p>
          <a:p>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○また、災害孤児については、特に幼少であると、一人で避難所生活を送る</a:t>
            </a:r>
            <a:r>
              <a:rPr lang="ja-JP" altLang="en-US" sz="1400" dirty="0" err="1">
                <a:latin typeface="HG丸ｺﾞｼｯｸM-PRO" pitchFamily="50" charset="-128"/>
                <a:ea typeface="HG丸ｺﾞｼｯｸM-PRO" pitchFamily="50" charset="-128"/>
              </a:rPr>
              <a:t>こ</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とは困難となるので、周囲の大人による見守りが必要になります。</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○このように、避難所では、要配慮者それぞれの状況に応じて個別に配慮する</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ことが必要になります。</a:t>
            </a:r>
            <a:endParaRPr lang="en-US" altLang="ja-JP" sz="1400" dirty="0">
              <a:latin typeface="HG丸ｺﾞｼｯｸM-PRO" pitchFamily="50" charset="-128"/>
              <a:ea typeface="HG丸ｺﾞｼｯｸM-PRO" pitchFamily="50" charset="-128"/>
            </a:endParaRPr>
          </a:p>
          <a:p>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○また、要介護の要配慮者がいる場合には、避難所内にできるだけ専用</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の居室を設けて、配慮することが必要です。</a:t>
            </a:r>
            <a:endParaRPr lang="en-US" altLang="ja-JP" sz="1400" dirty="0">
              <a:latin typeface="HG丸ｺﾞｼｯｸM-PRO" pitchFamily="50" charset="-128"/>
              <a:ea typeface="HG丸ｺﾞｼｯｸM-PRO" pitchFamily="50" charset="-128"/>
            </a:endParaRPr>
          </a:p>
          <a:p>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○避難所内でも対応ができない場合は、設備等が整っている社会福祉施設など</a:t>
            </a:r>
            <a:endParaRPr lang="en-US" altLang="ja-JP" sz="14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　福祉避難所等へ移動することが必要となります。</a:t>
            </a:r>
            <a:endParaRPr lang="en-US" altLang="ja-JP" sz="1400" dirty="0">
              <a:latin typeface="HG丸ｺﾞｼｯｸM-PRO" pitchFamily="50" charset="-128"/>
              <a:ea typeface="HG丸ｺﾞｼｯｸM-PRO" pitchFamily="50" charset="-128"/>
            </a:endParaRPr>
          </a:p>
        </p:txBody>
      </p:sp>
      <p:sp>
        <p:nvSpPr>
          <p:cNvPr id="2" name="日付プレースホルダー 1"/>
          <p:cNvSpPr>
            <a:spLocks noGrp="1"/>
          </p:cNvSpPr>
          <p:nvPr>
            <p:ph type="dt" idx="10"/>
          </p:nvPr>
        </p:nvSpPr>
        <p:spPr/>
        <p:txBody>
          <a:bodyPr/>
          <a:lstStyle/>
          <a:p>
            <a:pPr>
              <a:defRPr/>
            </a:pPr>
            <a:r>
              <a:rPr lang="en-US" altLang="ja-JP" smtClean="0"/>
              <a:t>2016/12/18</a:t>
            </a:r>
            <a:endParaRPr lang="en-US"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20452" eaLnBrk="0" hangingPunct="0">
              <a:spcBef>
                <a:spcPct val="30000"/>
              </a:spcBef>
              <a:defRPr kumimoji="1" sz="1200">
                <a:solidFill>
                  <a:schemeClr val="tx1"/>
                </a:solidFill>
                <a:latin typeface="Arial" charset="0"/>
                <a:ea typeface="ＭＳ Ｐ明朝" charset="-128"/>
              </a:defRPr>
            </a:lvl1pPr>
            <a:lvl2pPr marL="741164" indent="-284940" defTabSz="920452" eaLnBrk="0" hangingPunct="0">
              <a:spcBef>
                <a:spcPct val="30000"/>
              </a:spcBef>
              <a:defRPr kumimoji="1" sz="1200">
                <a:solidFill>
                  <a:schemeClr val="tx1"/>
                </a:solidFill>
                <a:latin typeface="Arial" charset="0"/>
                <a:ea typeface="ＭＳ Ｐ明朝" charset="-128"/>
              </a:defRPr>
            </a:lvl2pPr>
            <a:lvl3pPr marL="1141359" indent="-227311" defTabSz="920452" eaLnBrk="0" hangingPunct="0">
              <a:spcBef>
                <a:spcPct val="30000"/>
              </a:spcBef>
              <a:defRPr kumimoji="1" sz="1200">
                <a:solidFill>
                  <a:schemeClr val="tx1"/>
                </a:solidFill>
                <a:latin typeface="Arial" charset="0"/>
                <a:ea typeface="ＭＳ Ｐ明朝" charset="-128"/>
              </a:defRPr>
            </a:lvl3pPr>
            <a:lvl4pPr marL="1599184" indent="-227311" defTabSz="920452" eaLnBrk="0" hangingPunct="0">
              <a:spcBef>
                <a:spcPct val="30000"/>
              </a:spcBef>
              <a:defRPr kumimoji="1" sz="1200">
                <a:solidFill>
                  <a:schemeClr val="tx1"/>
                </a:solidFill>
                <a:latin typeface="Arial" charset="0"/>
                <a:ea typeface="ＭＳ Ｐ明朝" charset="-128"/>
              </a:defRPr>
            </a:lvl4pPr>
            <a:lvl5pPr marL="2055406" indent="-227311" defTabSz="920452" eaLnBrk="0" hangingPunct="0">
              <a:spcBef>
                <a:spcPct val="30000"/>
              </a:spcBef>
              <a:defRPr kumimoji="1" sz="1200">
                <a:solidFill>
                  <a:schemeClr val="tx1"/>
                </a:solidFill>
                <a:latin typeface="Arial" charset="0"/>
                <a:ea typeface="ＭＳ Ｐ明朝" charset="-128"/>
              </a:defRPr>
            </a:lvl5pPr>
            <a:lvl6pPr marL="2516432" indent="-227311" defTabSz="920452" eaLnBrk="0" fontAlgn="base" hangingPunct="0">
              <a:spcBef>
                <a:spcPct val="30000"/>
              </a:spcBef>
              <a:spcAft>
                <a:spcPct val="0"/>
              </a:spcAft>
              <a:defRPr kumimoji="1" sz="1200">
                <a:solidFill>
                  <a:schemeClr val="tx1"/>
                </a:solidFill>
                <a:latin typeface="Arial" charset="0"/>
                <a:ea typeface="ＭＳ Ｐ明朝" charset="-128"/>
              </a:defRPr>
            </a:lvl6pPr>
            <a:lvl7pPr marL="2977458" indent="-227311" defTabSz="920452" eaLnBrk="0" fontAlgn="base" hangingPunct="0">
              <a:spcBef>
                <a:spcPct val="30000"/>
              </a:spcBef>
              <a:spcAft>
                <a:spcPct val="0"/>
              </a:spcAft>
              <a:defRPr kumimoji="1" sz="1200">
                <a:solidFill>
                  <a:schemeClr val="tx1"/>
                </a:solidFill>
                <a:latin typeface="Arial" charset="0"/>
                <a:ea typeface="ＭＳ Ｐ明朝" charset="-128"/>
              </a:defRPr>
            </a:lvl7pPr>
            <a:lvl8pPr marL="3438486" indent="-227311" defTabSz="920452" eaLnBrk="0" fontAlgn="base" hangingPunct="0">
              <a:spcBef>
                <a:spcPct val="30000"/>
              </a:spcBef>
              <a:spcAft>
                <a:spcPct val="0"/>
              </a:spcAft>
              <a:defRPr kumimoji="1" sz="1200">
                <a:solidFill>
                  <a:schemeClr val="tx1"/>
                </a:solidFill>
                <a:latin typeface="Arial" charset="0"/>
                <a:ea typeface="ＭＳ Ｐ明朝" charset="-128"/>
              </a:defRPr>
            </a:lvl8pPr>
            <a:lvl9pPr marL="3899511" indent="-227311" defTabSz="92045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0D5F526C-1B2F-445E-B181-56E1D8ECB091}" type="slidenum">
              <a:rPr lang="en-US" altLang="ja-JP" smtClean="0">
                <a:ea typeface="ＭＳ Ｐゴシック" charset="-128"/>
              </a:rPr>
              <a:pPr eaLnBrk="1" hangingPunct="1">
                <a:spcBef>
                  <a:spcPct val="0"/>
                </a:spcBef>
              </a:pPr>
              <a:t>6</a:t>
            </a:fld>
            <a:endParaRPr lang="en-US" altLang="ja-JP" smtClean="0">
              <a:ea typeface="ＭＳ Ｐゴシック" charset="-128"/>
            </a:endParaRPr>
          </a:p>
        </p:txBody>
      </p:sp>
      <p:sp>
        <p:nvSpPr>
          <p:cNvPr id="20483" name="Rectangle 2"/>
          <p:cNvSpPr>
            <a:spLocks noGrp="1" noRot="1" noChangeAspect="1" noChangeArrowheads="1" noTextEdit="1"/>
          </p:cNvSpPr>
          <p:nvPr>
            <p:ph type="sldImg"/>
          </p:nvPr>
        </p:nvSpPr>
        <p:spPr>
          <a:xfrm>
            <a:off x="938213" y="679450"/>
            <a:ext cx="4905375" cy="3679825"/>
          </a:xfrm>
          <a:ln/>
        </p:spPr>
      </p:sp>
      <p:sp>
        <p:nvSpPr>
          <p:cNvPr id="21508" name="Rectangle 3"/>
          <p:cNvSpPr>
            <a:spLocks noGrp="1" noChangeArrowheads="1"/>
          </p:cNvSpPr>
          <p:nvPr>
            <p:ph type="body" idx="1"/>
          </p:nvPr>
        </p:nvSpPr>
        <p:spPr>
          <a:xfrm>
            <a:off x="3" y="4404896"/>
            <a:ext cx="6870264" cy="5407443"/>
          </a:xfrm>
        </p:spPr>
        <p:txBody>
          <a:bodyPr/>
          <a:lstStyle/>
          <a:p>
            <a:pPr eaLnBrk="1" hangingPunct="1">
              <a:defRPr/>
            </a:pPr>
            <a:r>
              <a:rPr lang="ja-JP" altLang="en-US" sz="1400" dirty="0">
                <a:latin typeface="HG丸ｺﾞｼｯｸM-PRO" panose="020F0600000000000000" pitchFamily="50" charset="-128"/>
                <a:ea typeface="HG丸ｺﾞｼｯｸM-PRO" panose="020F0600000000000000" pitchFamily="50" charset="-128"/>
              </a:rPr>
              <a:t>○食料や物資の確保についてです。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400" dirty="0">
                <a:latin typeface="HG丸ｺﾞｼｯｸM-PRO" panose="020F0600000000000000" pitchFamily="50" charset="-128"/>
                <a:ea typeface="HG丸ｺﾞｼｯｸM-PRO" panose="020F0600000000000000" pitchFamily="50" charset="-128"/>
              </a:rPr>
              <a:t>○発災当初は、道路やライフライン等が寸断される可能性があり、食料やトイレなどの物資がすぐに確保できない場合があります。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400" dirty="0">
                <a:latin typeface="HG丸ｺﾞｼｯｸM-PRO" panose="020F0600000000000000" pitchFamily="50" charset="-128"/>
                <a:ea typeface="HG丸ｺﾞｼｯｸM-PRO" panose="020F0600000000000000" pitchFamily="50" charset="-128"/>
              </a:rPr>
              <a:t>○過去の災害でも、避難者全員分の食糧が確保できず、配布に苦労したといいます。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400" dirty="0">
                <a:latin typeface="HG丸ｺﾞｼｯｸM-PRO" panose="020F0600000000000000" pitchFamily="50" charset="-128"/>
                <a:ea typeface="HG丸ｺﾞｼｯｸM-PRO" panose="020F0600000000000000" pitchFamily="50" charset="-128"/>
              </a:rPr>
              <a:t>○事前に地域や各家庭で備えていただくことが、重要になります。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400" dirty="0">
                <a:latin typeface="HG丸ｺﾞｼｯｸM-PRO" panose="020F0600000000000000" pitchFamily="50" charset="-128"/>
                <a:ea typeface="HG丸ｺﾞｼｯｸM-PRO" panose="020F0600000000000000" pitchFamily="50" charset="-128"/>
              </a:rPr>
              <a:t>○市町村・地域での備えについて一例ですが、</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400" dirty="0">
                <a:latin typeface="HG丸ｺﾞｼｯｸM-PRO" panose="020F0600000000000000" pitchFamily="50" charset="-128"/>
                <a:ea typeface="HG丸ｺﾞｼｯｸM-PRO" panose="020F0600000000000000" pitchFamily="50" charset="-128"/>
              </a:rPr>
              <a:t>・備蓄倉庫</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400" dirty="0">
                <a:latin typeface="HG丸ｺﾞｼｯｸM-PRO" panose="020F0600000000000000" pitchFamily="50" charset="-128"/>
                <a:ea typeface="HG丸ｺﾞｼｯｸM-PRO" panose="020F0600000000000000" pitchFamily="50" charset="-128"/>
              </a:rPr>
              <a:t>・食料、飲料水、医療品、救急道具、カセットコンロ</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400" dirty="0">
                <a:latin typeface="HG丸ｺﾞｼｯｸM-PRO" panose="020F0600000000000000" pitchFamily="50" charset="-128"/>
                <a:ea typeface="HG丸ｺﾞｼｯｸM-PRO" panose="020F0600000000000000" pitchFamily="50" charset="-128"/>
              </a:rPr>
              <a:t>・市町村等と連絡をとるための非常用通信機器</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400" dirty="0">
                <a:latin typeface="HG丸ｺﾞｼｯｸM-PRO" panose="020F0600000000000000" pitchFamily="50" charset="-128"/>
                <a:ea typeface="HG丸ｺﾞｼｯｸM-PRO" panose="020F0600000000000000" pitchFamily="50" charset="-128"/>
              </a:rPr>
              <a:t>・非常用照明設備、非常用発電装置など</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400" dirty="0">
                <a:latin typeface="HG丸ｺﾞｼｯｸM-PRO" panose="020F0600000000000000" pitchFamily="50" charset="-128"/>
                <a:ea typeface="HG丸ｺﾞｼｯｸM-PRO" panose="020F0600000000000000" pitchFamily="50" charset="-128"/>
              </a:rPr>
              <a:t>○地域と協力し、避難所に準備しておくと良いかと思います。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400" dirty="0">
                <a:latin typeface="HG丸ｺﾞｼｯｸM-PRO" panose="020F0600000000000000" pitchFamily="50" charset="-128"/>
                <a:ea typeface="HG丸ｺﾞｼｯｸM-PRO" panose="020F0600000000000000" pitchFamily="50" charset="-128"/>
              </a:rPr>
              <a:t>○また、各家庭で備えについて、食料、飲料水、毛布、寝袋や工具類など必要なものを備えておく必要があります。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400" dirty="0">
                <a:latin typeface="HG丸ｺﾞｼｯｸM-PRO" panose="020F0600000000000000" pitchFamily="50" charset="-128"/>
                <a:ea typeface="HG丸ｺﾞｼｯｸM-PRO" panose="020F0600000000000000" pitchFamily="50" charset="-128"/>
              </a:rPr>
              <a:t>○食料については、防災用の特別なものを備えておく必要はありません。</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400" dirty="0">
                <a:latin typeface="HG丸ｺﾞｼｯｸM-PRO" panose="020F0600000000000000" pitchFamily="50" charset="-128"/>
                <a:ea typeface="HG丸ｺﾞｼｯｸM-PRO" panose="020F0600000000000000" pitchFamily="50" charset="-128"/>
              </a:rPr>
              <a:t>○普段食べている食料を中心に蓄え、消費しながらの備蓄がオススメです。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400" dirty="0">
                <a:latin typeface="HG丸ｺﾞｼｯｸM-PRO" panose="020F0600000000000000" pitchFamily="50" charset="-128"/>
                <a:ea typeface="HG丸ｺﾞｼｯｸM-PRO" panose="020F0600000000000000" pitchFamily="50" charset="-128"/>
              </a:rPr>
              <a:t>　世間的には「ローリングストック方式」と言われていますが、和歌山県ではわかりやすく「ところてん方式」と呼んでいます。</a:t>
            </a:r>
          </a:p>
        </p:txBody>
      </p:sp>
      <p:sp>
        <p:nvSpPr>
          <p:cNvPr id="2" name="日付プレースホルダー 1"/>
          <p:cNvSpPr>
            <a:spLocks noGrp="1"/>
          </p:cNvSpPr>
          <p:nvPr>
            <p:ph type="dt" idx="10"/>
          </p:nvPr>
        </p:nvSpPr>
        <p:spPr/>
        <p:txBody>
          <a:bodyPr/>
          <a:lstStyle/>
          <a:p>
            <a:pPr>
              <a:defRPr/>
            </a:pPr>
            <a:r>
              <a:rPr lang="en-US" altLang="ja-JP" smtClean="0"/>
              <a:t>2016/12/18</a:t>
            </a:r>
            <a:endParaRPr lang="en-US"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21816" eaLnBrk="0" hangingPunct="0">
              <a:spcBef>
                <a:spcPct val="30000"/>
              </a:spcBef>
              <a:defRPr kumimoji="1" sz="1200">
                <a:solidFill>
                  <a:schemeClr val="tx1"/>
                </a:solidFill>
                <a:latin typeface="Arial" pitchFamily="34" charset="0"/>
                <a:ea typeface="ＭＳ Ｐ明朝" pitchFamily="18" charset="-128"/>
              </a:defRPr>
            </a:lvl1pPr>
            <a:lvl2pPr marL="742529" indent="-285589" algn="l" defTabSz="921816" eaLnBrk="0" hangingPunct="0">
              <a:spcBef>
                <a:spcPct val="30000"/>
              </a:spcBef>
              <a:defRPr kumimoji="1" sz="1200">
                <a:solidFill>
                  <a:schemeClr val="tx1"/>
                </a:solidFill>
                <a:latin typeface="Arial" pitchFamily="34" charset="0"/>
                <a:ea typeface="ＭＳ Ｐ明朝" pitchFamily="18" charset="-128"/>
              </a:defRPr>
            </a:lvl2pPr>
            <a:lvl3pPr marL="1142352" indent="-228471" algn="l" defTabSz="921816" eaLnBrk="0" hangingPunct="0">
              <a:spcBef>
                <a:spcPct val="30000"/>
              </a:spcBef>
              <a:defRPr kumimoji="1" sz="1200">
                <a:solidFill>
                  <a:schemeClr val="tx1"/>
                </a:solidFill>
                <a:latin typeface="Arial" pitchFamily="34" charset="0"/>
                <a:ea typeface="ＭＳ Ｐ明朝" pitchFamily="18" charset="-128"/>
              </a:defRPr>
            </a:lvl3pPr>
            <a:lvl4pPr marL="1599294" indent="-228471" algn="l" defTabSz="921816" eaLnBrk="0" hangingPunct="0">
              <a:spcBef>
                <a:spcPct val="30000"/>
              </a:spcBef>
              <a:defRPr kumimoji="1" sz="1200">
                <a:solidFill>
                  <a:schemeClr val="tx1"/>
                </a:solidFill>
                <a:latin typeface="Arial" pitchFamily="34" charset="0"/>
                <a:ea typeface="ＭＳ Ｐ明朝" pitchFamily="18" charset="-128"/>
              </a:defRPr>
            </a:lvl4pPr>
            <a:lvl5pPr marL="2056236" indent="-228471" algn="l" defTabSz="921816" eaLnBrk="0" hangingPunct="0">
              <a:spcBef>
                <a:spcPct val="30000"/>
              </a:spcBef>
              <a:defRPr kumimoji="1" sz="1200">
                <a:solidFill>
                  <a:schemeClr val="tx1"/>
                </a:solidFill>
                <a:latin typeface="Arial" pitchFamily="34" charset="0"/>
                <a:ea typeface="ＭＳ Ｐ明朝" pitchFamily="18" charset="-128"/>
              </a:defRPr>
            </a:lvl5pPr>
            <a:lvl6pPr marL="2513177" indent="-228471" defTabSz="92181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0118" indent="-228471" defTabSz="92181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7058" indent="-228471" defTabSz="92181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4001" indent="-228471" defTabSz="92181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42086B53-D519-4681-8067-384784304F12}" type="slidenum">
              <a:rPr lang="en-US" altLang="ja-JP" smtClean="0">
                <a:ea typeface="ＭＳ Ｐゴシック" pitchFamily="50" charset="-128"/>
              </a:rPr>
              <a:pPr algn="r" eaLnBrk="1" hangingPunct="1">
                <a:spcBef>
                  <a:spcPct val="0"/>
                </a:spcBef>
              </a:pPr>
              <a:t>7</a:t>
            </a:fld>
            <a:endParaRPr lang="en-US" altLang="ja-JP" dirty="0" smtClean="0">
              <a:ea typeface="ＭＳ Ｐゴシック" pitchFamily="50" charset="-128"/>
            </a:endParaRPr>
          </a:p>
        </p:txBody>
      </p:sp>
      <p:sp>
        <p:nvSpPr>
          <p:cNvPr id="34819" name="Rectangle 2"/>
          <p:cNvSpPr>
            <a:spLocks noGrp="1" noRot="1" noChangeAspect="1" noChangeArrowheads="1" noTextEdit="1"/>
          </p:cNvSpPr>
          <p:nvPr>
            <p:ph type="sldImg"/>
          </p:nvPr>
        </p:nvSpPr>
        <p:spPr>
          <a:xfrm>
            <a:off x="995363" y="736600"/>
            <a:ext cx="4905375" cy="3678238"/>
          </a:xfrm>
          <a:ln/>
        </p:spPr>
      </p:sp>
      <p:sp>
        <p:nvSpPr>
          <p:cNvPr id="34820" name="Rectangle 3"/>
          <p:cNvSpPr>
            <a:spLocks noGrp="1" noChangeArrowheads="1"/>
          </p:cNvSpPr>
          <p:nvPr>
            <p:ph type="body" idx="1"/>
          </p:nvPr>
        </p:nvSpPr>
        <p:spPr>
          <a:xfrm>
            <a:off x="73656" y="4404872"/>
            <a:ext cx="6759312" cy="5084600"/>
          </a:xfrm>
          <a:noFill/>
        </p:spPr>
        <p:txBody>
          <a:bodyPr/>
          <a:lstStyle/>
          <a:p>
            <a:r>
              <a:rPr lang="ja-JP" altLang="en-US" sz="1400" dirty="0">
                <a:latin typeface="Arial" pitchFamily="34" charset="0"/>
                <a:ea typeface="HG丸ｺﾞｼｯｸM-PRO" pitchFamily="50" charset="-128"/>
              </a:rPr>
              <a:t>○避難所運営ゲーム（ＨＵＧ）では、避難所運営の組織体制について考える</a:t>
            </a:r>
            <a:r>
              <a:rPr lang="ja-JP" altLang="en-US" sz="1400" dirty="0" err="1">
                <a:latin typeface="Arial" pitchFamily="34" charset="0"/>
                <a:ea typeface="HG丸ｺﾞｼｯｸM-PRO" pitchFamily="50" charset="-128"/>
              </a:rPr>
              <a:t>こ</a:t>
            </a:r>
            <a:endParaRPr lang="en-US" altLang="ja-JP" sz="1400" dirty="0">
              <a:latin typeface="Arial" pitchFamily="34" charset="0"/>
              <a:ea typeface="HG丸ｺﾞｼｯｸM-PRO" pitchFamily="50" charset="-128"/>
            </a:endParaRPr>
          </a:p>
          <a:p>
            <a:r>
              <a:rPr lang="ja-JP" altLang="en-US" sz="1400" dirty="0">
                <a:latin typeface="Arial" pitchFamily="34" charset="0"/>
                <a:ea typeface="HG丸ｺﾞｼｯｸM-PRO" pitchFamily="50" charset="-128"/>
              </a:rPr>
              <a:t>　とはありませんでしたが、１００人以上も避難するような大規模避難所では、</a:t>
            </a:r>
            <a:endParaRPr lang="en-US" altLang="ja-JP" sz="1400" dirty="0">
              <a:latin typeface="Arial" pitchFamily="34" charset="0"/>
              <a:ea typeface="HG丸ｺﾞｼｯｸM-PRO" pitchFamily="50" charset="-128"/>
            </a:endParaRPr>
          </a:p>
          <a:p>
            <a:r>
              <a:rPr lang="ja-JP" altLang="en-US" sz="1400" dirty="0">
                <a:latin typeface="Arial" pitchFamily="34" charset="0"/>
                <a:ea typeface="HG丸ｺﾞｼｯｸM-PRO" pitchFamily="50" charset="-128"/>
              </a:rPr>
              <a:t>　避難所運営組織を組織し、地域住民、市町村職員及び施設管理者の３者で協</a:t>
            </a:r>
            <a:endParaRPr lang="en-US" altLang="ja-JP" sz="1400" dirty="0">
              <a:latin typeface="Arial" pitchFamily="34" charset="0"/>
              <a:ea typeface="HG丸ｺﾞｼｯｸM-PRO" pitchFamily="50" charset="-128"/>
            </a:endParaRPr>
          </a:p>
          <a:p>
            <a:r>
              <a:rPr lang="ja-JP" altLang="en-US" sz="1400" dirty="0">
                <a:latin typeface="Arial" pitchFamily="34" charset="0"/>
                <a:ea typeface="HG丸ｺﾞｼｯｸM-PRO" pitchFamily="50" charset="-128"/>
              </a:rPr>
              <a:t>　</a:t>
            </a:r>
            <a:r>
              <a:rPr lang="ja-JP" altLang="en-US" sz="1400" dirty="0" err="1">
                <a:latin typeface="Arial" pitchFamily="34" charset="0"/>
                <a:ea typeface="HG丸ｺﾞｼｯｸM-PRO" pitchFamily="50" charset="-128"/>
              </a:rPr>
              <a:t>力して</a:t>
            </a:r>
            <a:r>
              <a:rPr lang="ja-JP" altLang="en-US" sz="1400" dirty="0">
                <a:latin typeface="Arial" pitchFamily="34" charset="0"/>
                <a:ea typeface="HG丸ｺﾞｼｯｸM-PRO" pitchFamily="50" charset="-128"/>
              </a:rPr>
              <a:t>運営することになります。</a:t>
            </a:r>
            <a:endParaRPr lang="en-US" altLang="ja-JP" sz="1400" dirty="0">
              <a:latin typeface="Arial" pitchFamily="34" charset="0"/>
              <a:ea typeface="HG丸ｺﾞｼｯｸM-PRO"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○過去の大規模災害の経験から、大規模災害時は市町村庁舎や職員自身も被災するため、避難所運営の人手が不足し、十分な運営ができない可能性があります。</a:t>
            </a:r>
            <a:endParaRPr lang="en-US" altLang="ja-JP" sz="1400" dirty="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○また、避難所は地域を知っている避難者自身で協力して運営するほうがスム</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err="1">
                <a:latin typeface="HG丸ｺﾞｼｯｸM-PRO" panose="020F0600000000000000" pitchFamily="50" charset="-128"/>
                <a:ea typeface="HG丸ｺﾞｼｯｸM-PRO" panose="020F0600000000000000" pitchFamily="50" charset="-128"/>
              </a:rPr>
              <a:t>ー</a:t>
            </a:r>
            <a:r>
              <a:rPr lang="ja-JP" altLang="en-US" sz="1400" dirty="0">
                <a:latin typeface="HG丸ｺﾞｼｯｸM-PRO" panose="020F0600000000000000" pitchFamily="50" charset="-128"/>
                <a:ea typeface="HG丸ｺﾞｼｯｸM-PRO" panose="020F0600000000000000" pitchFamily="50" charset="-128"/>
              </a:rPr>
              <a:t>ズで立ち直りが早いという傾向があるため、</a:t>
            </a:r>
            <a:r>
              <a:rPr lang="ja-JP" altLang="en-US" sz="1400" dirty="0">
                <a:latin typeface="Arial" pitchFamily="34" charset="0"/>
                <a:ea typeface="HG丸ｺﾞｼｯｸM-PRO" pitchFamily="50" charset="-128"/>
              </a:rPr>
              <a:t>避難所運営組織では、地域住</a:t>
            </a:r>
            <a:endParaRPr lang="en-US" altLang="ja-JP" sz="1400" dirty="0">
              <a:latin typeface="Arial" pitchFamily="34" charset="0"/>
              <a:ea typeface="HG丸ｺﾞｼｯｸM-PRO" pitchFamily="50" charset="-128"/>
            </a:endParaRPr>
          </a:p>
          <a:p>
            <a:r>
              <a:rPr lang="ja-JP" altLang="en-US" sz="1400" dirty="0">
                <a:latin typeface="Arial" pitchFamily="34" charset="0"/>
                <a:ea typeface="HG丸ｺﾞｼｯｸM-PRO" pitchFamily="50" charset="-128"/>
              </a:rPr>
              <a:t>　民を中心に、本部長、副本部長、各活動班長、居住グループリーダーを組織</a:t>
            </a:r>
            <a:endParaRPr lang="en-US" altLang="ja-JP" sz="1400" dirty="0">
              <a:latin typeface="Arial" pitchFamily="34" charset="0"/>
              <a:ea typeface="HG丸ｺﾞｼｯｸM-PRO" pitchFamily="50" charset="-128"/>
            </a:endParaRPr>
          </a:p>
          <a:p>
            <a:r>
              <a:rPr lang="ja-JP" altLang="en-US" sz="1400" dirty="0">
                <a:latin typeface="Arial" pitchFamily="34" charset="0"/>
                <a:ea typeface="HG丸ｺﾞｼｯｸM-PRO" pitchFamily="50" charset="-128"/>
              </a:rPr>
              <a:t>　して、避難所の運営にあたっていきます。</a:t>
            </a:r>
            <a:endParaRPr lang="en-US" altLang="ja-JP" sz="1400" dirty="0">
              <a:latin typeface="Arial" pitchFamily="34" charset="0"/>
              <a:ea typeface="HG丸ｺﾞｼｯｸM-PRO" pitchFamily="50" charset="-128"/>
            </a:endParaRPr>
          </a:p>
          <a:p>
            <a:endParaRPr lang="en-US" altLang="ja-JP" sz="1400" dirty="0">
              <a:latin typeface="Arial" pitchFamily="34" charset="0"/>
              <a:ea typeface="HG丸ｺﾞｼｯｸM-PRO" pitchFamily="50" charset="-128"/>
            </a:endParaRPr>
          </a:p>
          <a:p>
            <a:r>
              <a:rPr lang="ja-JP" altLang="en-US" sz="1400" dirty="0">
                <a:latin typeface="Arial" pitchFamily="34" charset="0"/>
                <a:ea typeface="HG丸ｺﾞｼｯｸM-PRO" pitchFamily="50" charset="-128"/>
              </a:rPr>
              <a:t>○特に活動班では、避難所運営で行うべき業務を各班に分け、総務班、被災者</a:t>
            </a:r>
            <a:endParaRPr lang="en-US" altLang="ja-JP" sz="1400" dirty="0">
              <a:latin typeface="Arial" pitchFamily="34" charset="0"/>
              <a:ea typeface="HG丸ｺﾞｼｯｸM-PRO" pitchFamily="50" charset="-128"/>
            </a:endParaRPr>
          </a:p>
          <a:p>
            <a:r>
              <a:rPr lang="ja-JP" altLang="en-US" sz="1400" dirty="0">
                <a:latin typeface="Arial" pitchFamily="34" charset="0"/>
                <a:ea typeface="HG丸ｺﾞｼｯｸM-PRO" pitchFamily="50" charset="-128"/>
              </a:rPr>
              <a:t>　管理班、食料・物資班というように、避難所の業務を分けて対応します。</a:t>
            </a:r>
            <a:endParaRPr lang="en-US" altLang="ja-JP" sz="1400" dirty="0">
              <a:latin typeface="Arial" pitchFamily="34" charset="0"/>
              <a:ea typeface="HG丸ｺﾞｼｯｸM-PRO" pitchFamily="50" charset="-128"/>
            </a:endParaRPr>
          </a:p>
          <a:p>
            <a:endParaRPr lang="en-US" altLang="ja-JP" sz="1400" dirty="0">
              <a:latin typeface="Arial" pitchFamily="34" charset="0"/>
              <a:ea typeface="HG丸ｺﾞｼｯｸM-PRO" pitchFamily="50" charset="-128"/>
            </a:endParaRPr>
          </a:p>
          <a:p>
            <a:r>
              <a:rPr lang="ja-JP" altLang="en-US" sz="1400" dirty="0">
                <a:latin typeface="Arial" pitchFamily="34" charset="0"/>
                <a:ea typeface="HG丸ｺﾞｼｯｸM-PRO" pitchFamily="50" charset="-128"/>
              </a:rPr>
              <a:t>○このような組織体制も事前に誰がどの役割を担うか決めておくと、運営が</a:t>
            </a:r>
            <a:endParaRPr lang="en-US" altLang="ja-JP" sz="1400" dirty="0">
              <a:latin typeface="Arial" pitchFamily="34" charset="0"/>
              <a:ea typeface="HG丸ｺﾞｼｯｸM-PRO" pitchFamily="50" charset="-128"/>
            </a:endParaRPr>
          </a:p>
          <a:p>
            <a:r>
              <a:rPr lang="ja-JP" altLang="en-US" sz="1400" dirty="0">
                <a:latin typeface="Arial" pitchFamily="34" charset="0"/>
                <a:ea typeface="HG丸ｺﾞｼｯｸM-PRO" pitchFamily="50" charset="-128"/>
              </a:rPr>
              <a:t>　スムーズになります。</a:t>
            </a:r>
            <a:endParaRPr lang="en-US" altLang="ja-JP" sz="1400" dirty="0">
              <a:latin typeface="Arial" pitchFamily="34" charset="0"/>
              <a:ea typeface="HG丸ｺﾞｼｯｸM-PRO" pitchFamily="50" charset="-128"/>
            </a:endParaRPr>
          </a:p>
          <a:p>
            <a:endParaRPr lang="en-US" altLang="ja-JP" sz="1400" dirty="0">
              <a:latin typeface="Arial" pitchFamily="34" charset="0"/>
              <a:ea typeface="HG丸ｺﾞｼｯｸM-PRO" pitchFamily="50" charset="-128"/>
            </a:endParaRPr>
          </a:p>
          <a:p>
            <a:endParaRPr lang="en-US" altLang="ja-JP" sz="1400" dirty="0">
              <a:latin typeface="Arial" pitchFamily="34" charset="0"/>
              <a:ea typeface="HG丸ｺﾞｼｯｸM-PRO" pitchFamily="50" charset="-128"/>
            </a:endParaRPr>
          </a:p>
          <a:p>
            <a:endParaRPr lang="en-US" altLang="ja-JP" sz="1400" dirty="0">
              <a:latin typeface="Arial" pitchFamily="34" charset="0"/>
              <a:ea typeface="HG丸ｺﾞｼｯｸM-PRO" pitchFamily="50" charset="-128"/>
            </a:endParaRPr>
          </a:p>
        </p:txBody>
      </p:sp>
      <p:sp>
        <p:nvSpPr>
          <p:cNvPr id="2" name="日付プレースホルダー 1"/>
          <p:cNvSpPr>
            <a:spLocks noGrp="1"/>
          </p:cNvSpPr>
          <p:nvPr>
            <p:ph type="dt" idx="10"/>
          </p:nvPr>
        </p:nvSpPr>
        <p:spPr/>
        <p:txBody>
          <a:bodyPr/>
          <a:lstStyle/>
          <a:p>
            <a:pPr>
              <a:defRPr/>
            </a:pPr>
            <a:r>
              <a:rPr lang="en-US" altLang="ja-JP" smtClean="0"/>
              <a:t>2016/12/18</a:t>
            </a:r>
            <a:endParaRPr lang="en-US"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69F1807E-22A7-457C-B8AB-75B6CC78AE23}" type="slidenum">
              <a:rPr lang="en-US" altLang="ja-JP"/>
              <a:pPr>
                <a:defRPr/>
              </a:pPr>
              <a:t>8</a:t>
            </a:fld>
            <a:endParaRPr lang="en-US" altLang="ja-JP"/>
          </a:p>
        </p:txBody>
      </p:sp>
      <p:sp>
        <p:nvSpPr>
          <p:cNvPr id="514050" name="Rectangle 2"/>
          <p:cNvSpPr>
            <a:spLocks noGrp="1" noRot="1" noChangeAspect="1" noChangeArrowheads="1" noTextEdit="1"/>
          </p:cNvSpPr>
          <p:nvPr>
            <p:ph type="sldImg"/>
          </p:nvPr>
        </p:nvSpPr>
        <p:spPr>
          <a:xfrm>
            <a:off x="993775" y="735013"/>
            <a:ext cx="4911725" cy="3683000"/>
          </a:xfrm>
          <a:ln/>
        </p:spPr>
      </p:sp>
      <p:sp>
        <p:nvSpPr>
          <p:cNvPr id="514051" name="Rectangle 3"/>
          <p:cNvSpPr>
            <a:spLocks noGrp="1" noChangeArrowheads="1"/>
          </p:cNvSpPr>
          <p:nvPr>
            <p:ph type="body" idx="1"/>
          </p:nvPr>
        </p:nvSpPr>
        <p:spPr>
          <a:xfrm>
            <a:off x="77125" y="4479104"/>
            <a:ext cx="6889750" cy="5333236"/>
          </a:xfrm>
        </p:spPr>
        <p:txBody>
          <a:bodyPr/>
          <a:lstStyle/>
          <a:p>
            <a:r>
              <a:rPr lang="ja-JP" altLang="en-US" sz="1400" dirty="0">
                <a:latin typeface="HG丸ｺﾞｼｯｸM-PRO" panose="020F0600000000000000" pitchFamily="50" charset="-128"/>
                <a:ea typeface="HG丸ｺﾞｼｯｸM-PRO" panose="020F0600000000000000" pitchFamily="50" charset="-128"/>
              </a:rPr>
              <a:t>・その他、重要なことです。</a:t>
            </a:r>
          </a:p>
          <a:p>
            <a:endParaRPr lang="ja-JP" altLang="en-US"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避難所の鍵の保管の取り決め</a:t>
            </a:r>
            <a:r>
              <a:rPr lang="en-US" altLang="ja-JP" sz="1400" dirty="0">
                <a:latin typeface="HG丸ｺﾞｼｯｸM-PRO" panose="020F0600000000000000" pitchFamily="50" charset="-128"/>
                <a:ea typeface="HG丸ｺﾞｼｯｸM-PRO" panose="020F0600000000000000" pitchFamily="50" charset="-128"/>
              </a:rPr>
              <a:t>】</a:t>
            </a:r>
            <a:endParaRPr lang="ja-JP" altLang="en-US"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・大規模災害時は、市町村職員や施設管理者も被災し、すぐに避難所に到着できない可能性があります。</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・夜間や休日でもすぐに避難所を開設できるように地域で事前に鍵の保管や開設方法の取り決めをすることが必要です。</a:t>
            </a:r>
          </a:p>
          <a:p>
            <a:endParaRPr lang="ja-JP" altLang="en-US"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避難者名簿の作成</a:t>
            </a:r>
            <a:r>
              <a:rPr lang="en-US" altLang="ja-JP" sz="1400" dirty="0">
                <a:latin typeface="HG丸ｺﾞｼｯｸM-PRO" panose="020F0600000000000000" pitchFamily="50" charset="-128"/>
                <a:ea typeface="HG丸ｺﾞｼｯｸM-PRO" panose="020F0600000000000000" pitchFamily="50" charset="-128"/>
              </a:rPr>
              <a:t>】</a:t>
            </a:r>
          </a:p>
          <a:p>
            <a:r>
              <a:rPr lang="ja-JP" altLang="en-US" sz="1400" dirty="0">
                <a:latin typeface="HG丸ｺﾞｼｯｸM-PRO" panose="020F0600000000000000" pitchFamily="50" charset="-128"/>
                <a:ea typeface="HG丸ｺﾞｼｯｸM-PRO" panose="020F0600000000000000" pitchFamily="50" charset="-128"/>
              </a:rPr>
              <a:t>・避難者を把握し、安否確認や食料・物資の配布等に活用するため、</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避難者名簿を作成する必要があります。</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・災害時にすぐ避難者名簿を作成できるように、日ごろから避難者名簿とペンをセットで避難所に用意することが必要です。</a:t>
            </a:r>
          </a:p>
          <a:p>
            <a:r>
              <a:rPr lang="ja-JP" altLang="en-US" sz="1400" dirty="0">
                <a:latin typeface="HG丸ｺﾞｼｯｸM-PRO" panose="020F0600000000000000" pitchFamily="50" charset="-128"/>
                <a:ea typeface="HG丸ｺﾞｼｯｸM-PRO" panose="020F0600000000000000" pitchFamily="50" charset="-128"/>
              </a:rPr>
              <a:t>　</a:t>
            </a:r>
          </a:p>
          <a:p>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避難所の生活ルールの作成</a:t>
            </a:r>
            <a:r>
              <a:rPr lang="en-US" altLang="ja-JP" sz="1400" dirty="0">
                <a:latin typeface="HG丸ｺﾞｼｯｸM-PRO" panose="020F0600000000000000" pitchFamily="50" charset="-128"/>
                <a:ea typeface="HG丸ｺﾞｼｯｸM-PRO" panose="020F0600000000000000" pitchFamily="50" charset="-128"/>
              </a:rPr>
              <a:t>】</a:t>
            </a:r>
            <a:endParaRPr lang="ja-JP" altLang="en-US"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・多くの避難者が共同生活を送るため、お互いにルールを守って生活を送ることが必要になります。</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・地域で事前にルールを決めていただくとスムーズなので、ぜひ事前に話し合っていただきたいと思います。</a:t>
            </a:r>
          </a:p>
          <a:p>
            <a:endParaRPr lang="en-US" altLang="ja-JP" sz="1400" dirty="0">
              <a:ea typeface="HG丸ｺﾞｼｯｸM-PRO" pitchFamily="50" charset="-128"/>
            </a:endParaRPr>
          </a:p>
        </p:txBody>
      </p:sp>
      <p:sp>
        <p:nvSpPr>
          <p:cNvPr id="2" name="日付プレースホルダー 1"/>
          <p:cNvSpPr>
            <a:spLocks noGrp="1"/>
          </p:cNvSpPr>
          <p:nvPr>
            <p:ph type="dt" idx="10"/>
          </p:nvPr>
        </p:nvSpPr>
        <p:spPr/>
        <p:txBody>
          <a:bodyPr/>
          <a:lstStyle/>
          <a:p>
            <a:pPr>
              <a:defRPr/>
            </a:pPr>
            <a:r>
              <a:rPr lang="en-US" altLang="ja-JP" smtClean="0"/>
              <a:t>2016/12/18</a:t>
            </a:r>
            <a:endParaRPr lang="en-US"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736600"/>
            <a:ext cx="4903788" cy="3678238"/>
          </a:xfrm>
        </p:spPr>
      </p:sp>
      <p:sp>
        <p:nvSpPr>
          <p:cNvPr id="3" name="ノート プレースホルダー 2"/>
          <p:cNvSpPr>
            <a:spLocks noGrp="1"/>
          </p:cNvSpPr>
          <p:nvPr>
            <p:ph type="body" idx="1"/>
          </p:nvPr>
        </p:nvSpPr>
        <p:spPr>
          <a:xfrm>
            <a:off x="498709" y="4548098"/>
            <a:ext cx="5965989" cy="4726529"/>
          </a:xfrm>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ここで、熊本地震の例を紹介します。</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熊本地震においては、そのほか様々な避難所の実情が多数報道されました。</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ある避難所では、</a:t>
            </a:r>
            <a:r>
              <a:rPr kumimoji="1" lang="en-US" altLang="ja-JP" dirty="0" smtClean="0">
                <a:latin typeface="HG丸ｺﾞｼｯｸM-PRO" panose="020F0600000000000000" pitchFamily="50" charset="-128"/>
                <a:ea typeface="HG丸ｺﾞｼｯｸM-PRO" panose="020F0600000000000000" pitchFamily="50" charset="-128"/>
              </a:rPr>
              <a:t>500</a:t>
            </a:r>
            <a:r>
              <a:rPr kumimoji="1" lang="ja-JP" altLang="en-US" dirty="0" smtClean="0">
                <a:latin typeface="HG丸ｺﾞｼｯｸM-PRO" panose="020F0600000000000000" pitchFamily="50" charset="-128"/>
                <a:ea typeface="HG丸ｺﾞｼｯｸM-PRO" panose="020F0600000000000000" pitchFamily="50" charset="-128"/>
              </a:rPr>
              <a:t>人もの人があらかじめ指定避難所になっていた避難所に避難してきたにもかかわらず、</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町職員が現場におらず、地域の連携とれず、</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結果現場が混乱し、無計画に配られる食料などを巡ってトラブルが発生しました。</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今回混乱が報道された避難所に共通しているのは、</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①「行政職員が避難所運営を行う」という認識であったこと</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②災害時の地域の連携が普段から話し合われていなかったこと</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が挙げられます。</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結果、人手が足りず、避難所ごとの格差が生じ、ニーズや要望を把握しきれないといった問題が起きました。</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また、住民の方々が避難所について知らないことが多く、自分の最寄りの避難所の条件や、</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福祉避難所の存在を知らなかったということもありました。</a:t>
            </a:r>
            <a:endParaRPr kumimoji="1" lang="en-US" altLang="ja-JP" dirty="0" smtClean="0">
              <a:latin typeface="HG丸ｺﾞｼｯｸM-PRO" panose="020F0600000000000000" pitchFamily="50" charset="-128"/>
              <a:ea typeface="HG丸ｺﾞｼｯｸM-PRO" panose="020F0600000000000000" pitchFamily="50" charset="-128"/>
            </a:endParaRPr>
          </a:p>
          <a:p>
            <a:endParaRPr lang="ja-JP" altLang="en-US" sz="11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AD84E050-CC54-43A8-B4B7-9C46E2452EFB}" type="slidenum">
              <a:rPr lang="ja-JP" altLang="en-US" smtClean="0">
                <a:solidFill>
                  <a:prstClr val="black"/>
                </a:solidFill>
              </a:rPr>
              <a:pPr/>
              <a:t>9</a:t>
            </a:fld>
            <a:endParaRPr lang="ja-JP" altLang="en-US">
              <a:solidFill>
                <a:prstClr val="black"/>
              </a:solidFill>
            </a:endParaRPr>
          </a:p>
        </p:txBody>
      </p:sp>
      <p:sp>
        <p:nvSpPr>
          <p:cNvPr id="5" name="日付プレースホルダー 4"/>
          <p:cNvSpPr>
            <a:spLocks noGrp="1"/>
          </p:cNvSpPr>
          <p:nvPr>
            <p:ph type="dt" idx="11"/>
          </p:nvPr>
        </p:nvSpPr>
        <p:spPr/>
        <p:txBody>
          <a:bodyPr/>
          <a:lstStyle/>
          <a:p>
            <a:pPr>
              <a:defRPr/>
            </a:pPr>
            <a:r>
              <a:rPr lang="en-US" altLang="ja-JP" smtClean="0"/>
              <a:t>2016/12/18</a:t>
            </a:r>
            <a:endParaRPr lang="en-US" altLang="ja-JP" dirty="0"/>
          </a:p>
        </p:txBody>
      </p:sp>
    </p:spTree>
    <p:extLst>
      <p:ext uri="{BB962C8B-B14F-4D97-AF65-F5344CB8AC3E}">
        <p14:creationId xmlns:p14="http://schemas.microsoft.com/office/powerpoint/2010/main" val="66743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752F4FA9-D4A4-434D-904C-254B298D830A}" type="slidenum">
              <a:rPr lang="en-US" altLang="ja-JP" smtClean="0"/>
              <a:pPr>
                <a:defRPr/>
              </a:pPr>
              <a:t>‹#›</a:t>
            </a:fld>
            <a:endParaRPr lang="en-US" altLang="ja-JP" dirty="0"/>
          </a:p>
        </p:txBody>
      </p:sp>
    </p:spTree>
    <p:extLst>
      <p:ext uri="{BB962C8B-B14F-4D97-AF65-F5344CB8AC3E}">
        <p14:creationId xmlns:p14="http://schemas.microsoft.com/office/powerpoint/2010/main" val="141404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85F2FDF2-F310-461E-9430-BA648F9AB259}" type="slidenum">
              <a:rPr lang="en-US" altLang="ja-JP" smtClean="0"/>
              <a:pPr>
                <a:defRPr/>
              </a:pPr>
              <a:t>‹#›</a:t>
            </a:fld>
            <a:endParaRPr lang="en-US" altLang="ja-JP" dirty="0"/>
          </a:p>
        </p:txBody>
      </p:sp>
    </p:spTree>
    <p:extLst>
      <p:ext uri="{BB962C8B-B14F-4D97-AF65-F5344CB8AC3E}">
        <p14:creationId xmlns:p14="http://schemas.microsoft.com/office/powerpoint/2010/main" val="25286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B75EAB89-195D-4314-B703-E64BDE55CF9C}" type="slidenum">
              <a:rPr lang="en-US" altLang="ja-JP" smtClean="0"/>
              <a:pPr>
                <a:defRPr/>
              </a:pPr>
              <a:t>‹#›</a:t>
            </a:fld>
            <a:endParaRPr lang="en-US" altLang="ja-JP" dirty="0"/>
          </a:p>
        </p:txBody>
      </p:sp>
    </p:spTree>
    <p:extLst>
      <p:ext uri="{BB962C8B-B14F-4D97-AF65-F5344CB8AC3E}">
        <p14:creationId xmlns:p14="http://schemas.microsoft.com/office/powerpoint/2010/main" val="4280696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pPr>
              <a:defRPr/>
            </a:pPr>
            <a:endParaRPr lang="en-US" altLang="ja-JP"/>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pPr>
              <a:defRPr/>
            </a:pPr>
            <a:endParaRPr lang="en-US" altLang="ja-JP"/>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pPr>
              <a:defRPr/>
            </a:pPr>
            <a:fld id="{752F4FA9-D4A4-434D-904C-254B298D830A}" type="slidenum">
              <a:rPr lang="en-US" altLang="ja-JP" smtClean="0"/>
              <a:pPr>
                <a:defRPr/>
              </a:pPr>
              <a:t>‹#›</a:t>
            </a:fld>
            <a:endParaRPr lang="en-US" altLang="ja-JP"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pPr>
              <a:defRPr/>
            </a:pPr>
            <a:endParaRPr lang="en-US" altLang="ja-JP"/>
          </a:p>
        </p:txBody>
      </p:sp>
      <p:sp>
        <p:nvSpPr>
          <p:cNvPr id="9" name="スライド番号プレースホルダー 8"/>
          <p:cNvSpPr>
            <a:spLocks noGrp="1"/>
          </p:cNvSpPr>
          <p:nvPr>
            <p:ph type="sldNum" sz="quarter" idx="15"/>
          </p:nvPr>
        </p:nvSpPr>
        <p:spPr/>
        <p:txBody>
          <a:bodyPr rtlCol="0"/>
          <a:lstStyle/>
          <a:p>
            <a:pPr>
              <a:defRPr/>
            </a:pPr>
            <a:fld id="{825C5B1D-4474-4F4C-AB21-4EFB5A40C26F}" type="slidenum">
              <a:rPr lang="en-US" altLang="ja-JP" smtClean="0"/>
              <a:pPr>
                <a:defRPr/>
              </a:pPr>
              <a:t>‹#›</a:t>
            </a:fld>
            <a:endParaRPr lang="en-US" altLang="ja-JP" dirty="0"/>
          </a:p>
        </p:txBody>
      </p:sp>
      <p:sp>
        <p:nvSpPr>
          <p:cNvPr id="10" name="フッター プレースホルダー 9"/>
          <p:cNvSpPr>
            <a:spLocks noGrp="1"/>
          </p:cNvSpPr>
          <p:nvPr>
            <p:ph type="ftr" sz="quarter" idx="16"/>
          </p:nvPr>
        </p:nvSpPr>
        <p:spPr/>
        <p:txBody>
          <a:bodyPr rtlCol="0"/>
          <a:lstStyle/>
          <a:p>
            <a:pPr>
              <a:defRPr/>
            </a:pPr>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pPr>
              <a:defRPr/>
            </a:pPr>
            <a:endParaRPr lang="en-US" altLang="ja-JP"/>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pPr>
              <a:defRPr/>
            </a:pPr>
            <a:endParaRPr lang="en-US" altLang="ja-JP"/>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pPr>
              <a:defRPr/>
            </a:pPr>
            <a:fld id="{56E36EC7-9E6E-4497-999E-DED40EF41C10}" type="slidenum">
              <a:rPr lang="en-US" altLang="ja-JP" smtClean="0"/>
              <a:pPr>
                <a:defRPr/>
              </a:pPr>
              <a:t>‹#›</a:t>
            </a:fld>
            <a:endParaRPr lang="en-US" altLang="ja-JP"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10D15AAF-7F02-4073-B549-444D81AFA54E}" type="slidenum">
              <a:rPr lang="en-US" altLang="ja-JP" smtClean="0"/>
              <a:pPr>
                <a:defRPr/>
              </a:pPr>
              <a:t>‹#›</a:t>
            </a:fld>
            <a:endParaRPr lang="en-US" altLang="ja-JP" dirty="0"/>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0DAACC75-FC1D-4733-B3E9-E7187FACA410}" type="slidenum">
              <a:rPr lang="en-US" altLang="ja-JP" smtClean="0"/>
              <a:pPr>
                <a:defRPr/>
              </a:pPr>
              <a:t>‹#›</a:t>
            </a:fld>
            <a:endParaRPr lang="en-US" altLang="ja-JP" dirty="0"/>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pPr>
              <a:defRPr/>
            </a:pPr>
            <a:endParaRPr lang="en-US" altLang="ja-JP"/>
          </a:p>
        </p:txBody>
      </p:sp>
      <p:sp>
        <p:nvSpPr>
          <p:cNvPr id="7" name="スライド番号プレースホルダー 6"/>
          <p:cNvSpPr>
            <a:spLocks noGrp="1"/>
          </p:cNvSpPr>
          <p:nvPr>
            <p:ph type="sldNum" sz="quarter" idx="11"/>
          </p:nvPr>
        </p:nvSpPr>
        <p:spPr/>
        <p:txBody>
          <a:bodyPr rtlCol="0"/>
          <a:lstStyle/>
          <a:p>
            <a:pPr>
              <a:defRPr/>
            </a:pPr>
            <a:fld id="{77A2C405-9672-4B4B-8D4D-841F4CB9B86C}" type="slidenum">
              <a:rPr lang="en-US" altLang="ja-JP" smtClean="0"/>
              <a:pPr>
                <a:defRPr/>
              </a:pPr>
              <a:t>‹#›</a:t>
            </a:fld>
            <a:endParaRPr lang="en-US" altLang="ja-JP" dirty="0"/>
          </a:p>
        </p:txBody>
      </p:sp>
      <p:sp>
        <p:nvSpPr>
          <p:cNvPr id="8" name="フッター プレースホルダー 7"/>
          <p:cNvSpPr>
            <a:spLocks noGrp="1"/>
          </p:cNvSpPr>
          <p:nvPr>
            <p:ph type="ftr" sz="quarter" idx="12"/>
          </p:nvPr>
        </p:nvSpPr>
        <p:spPr/>
        <p:txBody>
          <a:bodyPr rtlCol="0"/>
          <a:lstStyle/>
          <a:p>
            <a:pPr>
              <a:defRPr/>
            </a:pPr>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7E20A771-2882-4721-8ACD-9FDE98C876DD}" type="slidenum">
              <a:rPr lang="en-US" altLang="ja-JP" smtClean="0"/>
              <a:pPr>
                <a:defRPr/>
              </a:pPr>
              <a:t>‹#›</a:t>
            </a:fld>
            <a:endParaRPr lang="en-US" altLang="ja-JP"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pPr>
              <a:defRPr/>
            </a:pPr>
            <a:endParaRPr lang="en-US" altLang="ja-JP"/>
          </a:p>
        </p:txBody>
      </p:sp>
      <p:sp>
        <p:nvSpPr>
          <p:cNvPr id="22" name="スライド番号プレースホルダー 21"/>
          <p:cNvSpPr>
            <a:spLocks noGrp="1"/>
          </p:cNvSpPr>
          <p:nvPr>
            <p:ph type="sldNum" sz="quarter" idx="15"/>
          </p:nvPr>
        </p:nvSpPr>
        <p:spPr/>
        <p:txBody>
          <a:bodyPr rtlCol="0"/>
          <a:lstStyle/>
          <a:p>
            <a:pPr>
              <a:defRPr/>
            </a:pPr>
            <a:fld id="{DE3013A8-3A4F-4E96-9856-E243118018CC}" type="slidenum">
              <a:rPr lang="en-US" altLang="ja-JP" smtClean="0"/>
              <a:pPr>
                <a:defRPr/>
              </a:pPr>
              <a:t>‹#›</a:t>
            </a:fld>
            <a:endParaRPr lang="en-US" altLang="ja-JP" dirty="0"/>
          </a:p>
        </p:txBody>
      </p:sp>
      <p:sp>
        <p:nvSpPr>
          <p:cNvPr id="23" name="フッター プレースホルダー 22"/>
          <p:cNvSpPr>
            <a:spLocks noGrp="1"/>
          </p:cNvSpPr>
          <p:nvPr>
            <p:ph type="ftr" sz="quarter" idx="16"/>
          </p:nvPr>
        </p:nvSpPr>
        <p:spPr/>
        <p:txBody>
          <a:bodyPr rtlCol="0"/>
          <a:lstStyle/>
          <a:p>
            <a:pPr>
              <a:defRPr/>
            </a:pPr>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825C5B1D-4474-4F4C-AB21-4EFB5A40C26F}" type="slidenum">
              <a:rPr lang="en-US" altLang="ja-JP" smtClean="0"/>
              <a:pPr>
                <a:defRPr/>
              </a:pPr>
              <a:t>‹#›</a:t>
            </a:fld>
            <a:endParaRPr lang="en-US" altLang="ja-JP" dirty="0"/>
          </a:p>
        </p:txBody>
      </p:sp>
    </p:spTree>
    <p:extLst>
      <p:ext uri="{BB962C8B-B14F-4D97-AF65-F5344CB8AC3E}">
        <p14:creationId xmlns:p14="http://schemas.microsoft.com/office/powerpoint/2010/main" val="3059191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pPr>
              <a:defRPr/>
            </a:pPr>
            <a:endParaRPr lang="en-US" altLang="ja-JP"/>
          </a:p>
        </p:txBody>
      </p:sp>
      <p:sp>
        <p:nvSpPr>
          <p:cNvPr id="18" name="スライド番号プレースホルダー 17"/>
          <p:cNvSpPr>
            <a:spLocks noGrp="1"/>
          </p:cNvSpPr>
          <p:nvPr>
            <p:ph type="sldNum" sz="quarter" idx="11"/>
          </p:nvPr>
        </p:nvSpPr>
        <p:spPr/>
        <p:txBody>
          <a:bodyPr rtlCol="0"/>
          <a:lstStyle/>
          <a:p>
            <a:pPr>
              <a:defRPr/>
            </a:pPr>
            <a:fld id="{FB95A4C8-95CC-4218-8377-945E8B9B933F}" type="slidenum">
              <a:rPr lang="en-US" altLang="ja-JP" smtClean="0"/>
              <a:pPr>
                <a:defRPr/>
              </a:pPr>
              <a:t>‹#›</a:t>
            </a:fld>
            <a:endParaRPr lang="en-US" altLang="ja-JP" dirty="0"/>
          </a:p>
        </p:txBody>
      </p:sp>
      <p:sp>
        <p:nvSpPr>
          <p:cNvPr id="21" name="フッター プレースホルダー 20"/>
          <p:cNvSpPr>
            <a:spLocks noGrp="1"/>
          </p:cNvSpPr>
          <p:nvPr>
            <p:ph type="ftr" sz="quarter" idx="12"/>
          </p:nvPr>
        </p:nvSpPr>
        <p:spPr/>
        <p:txBody>
          <a:bodyPr rtlCol="0"/>
          <a:lstStyle/>
          <a:p>
            <a:pPr>
              <a:defRPr/>
            </a:pPr>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85F2FDF2-F310-461E-9430-BA648F9AB259}" type="slidenum">
              <a:rPr lang="en-US" altLang="ja-JP" smtClean="0"/>
              <a:pPr>
                <a:defRPr/>
              </a:pPr>
              <a:t>‹#›</a:t>
            </a:fld>
            <a:endParaRPr lang="en-US" altLang="ja-JP"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B75EAB89-195D-4314-B703-E64BDE55CF9C}" type="slidenum">
              <a:rPr lang="en-US" altLang="ja-JP" smtClean="0"/>
              <a:pPr>
                <a:defRPr/>
              </a:pPr>
              <a:t>‹#›</a:t>
            </a:fld>
            <a:endParaRPr lang="en-US" altLang="ja-JP"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E53A5C1-D283-481E-9722-59BE1EE1EB84}"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500769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515A0E2-DF7D-49D5-B457-14380A896729}"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28130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4C20CC67-31B7-459D-BA06-BF877A735C3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0883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5D36AFF7-652B-43DE-B397-EDFEB9AB68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711350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9AFFC55D-8DD6-4992-BCAC-EF26B84DA2C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555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99368B3D-3D3E-4ED9-8B10-36C5D04F5484}"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59690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A604C93B-CBC9-4F28-AA06-1E186580040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3345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56E36EC7-9E6E-4497-999E-DED40EF41C10}" type="slidenum">
              <a:rPr lang="en-US" altLang="ja-JP" smtClean="0"/>
              <a:pPr>
                <a:defRPr/>
              </a:pPr>
              <a:t>‹#›</a:t>
            </a:fld>
            <a:endParaRPr lang="en-US" altLang="ja-JP" dirty="0"/>
          </a:p>
        </p:txBody>
      </p:sp>
    </p:spTree>
    <p:extLst>
      <p:ext uri="{BB962C8B-B14F-4D97-AF65-F5344CB8AC3E}">
        <p14:creationId xmlns:p14="http://schemas.microsoft.com/office/powerpoint/2010/main" val="3671750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p>
            <a:pPr>
              <a:defRPr/>
            </a:pPr>
            <a:fld id="{F9BBE85A-3DB9-4BAE-A991-2F3BF173F54F}"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3312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01182E4B-8630-40FD-89FF-5A28680D851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93618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0DB9CC53-915C-4CED-A91F-32FFD4214699}"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62820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2"/>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52"/>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C053D313-B113-409A-9E3A-83B3FB3B26D9}"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56870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E53A5C1-D283-481E-9722-59BE1EE1EB84}"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6747913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515A0E2-DF7D-49D5-B457-14380A896729}"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25083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4C20CC67-31B7-459D-BA06-BF877A735C3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39771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5D36AFF7-652B-43DE-B397-EDFEB9AB68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075524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9AFFC55D-8DD6-4992-BCAC-EF26B84DA2C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027655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99368B3D-3D3E-4ED9-8B10-36C5D04F5484}"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4145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10D15AAF-7F02-4073-B549-444D81AFA54E}" type="slidenum">
              <a:rPr lang="en-US" altLang="ja-JP" smtClean="0"/>
              <a:pPr>
                <a:defRPr/>
              </a:pPr>
              <a:t>‹#›</a:t>
            </a:fld>
            <a:endParaRPr lang="en-US" altLang="ja-JP" dirty="0"/>
          </a:p>
        </p:txBody>
      </p:sp>
    </p:spTree>
    <p:extLst>
      <p:ext uri="{BB962C8B-B14F-4D97-AF65-F5344CB8AC3E}">
        <p14:creationId xmlns:p14="http://schemas.microsoft.com/office/powerpoint/2010/main" val="596311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A604C93B-CBC9-4F28-AA06-1E186580040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620602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p>
            <a:pPr>
              <a:defRPr/>
            </a:pPr>
            <a:fld id="{F9BBE85A-3DB9-4BAE-A991-2F3BF173F54F}"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89079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01182E4B-8630-40FD-89FF-5A28680D851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890972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0DB9CC53-915C-4CED-A91F-32FFD4214699}"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38427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6"/>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6"/>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C053D313-B113-409A-9E3A-83B3FB3B26D9}"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2850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0DAACC75-FC1D-4733-B3E9-E7187FACA410}" type="slidenum">
              <a:rPr lang="en-US" altLang="ja-JP" smtClean="0"/>
              <a:pPr>
                <a:defRPr/>
              </a:pPr>
              <a:t>‹#›</a:t>
            </a:fld>
            <a:endParaRPr lang="en-US" altLang="ja-JP" dirty="0"/>
          </a:p>
        </p:txBody>
      </p:sp>
    </p:spTree>
    <p:extLst>
      <p:ext uri="{BB962C8B-B14F-4D97-AF65-F5344CB8AC3E}">
        <p14:creationId xmlns:p14="http://schemas.microsoft.com/office/powerpoint/2010/main" val="3058644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77A2C405-9672-4B4B-8D4D-841F4CB9B86C}" type="slidenum">
              <a:rPr lang="en-US" altLang="ja-JP" smtClean="0"/>
              <a:pPr>
                <a:defRPr/>
              </a:pPr>
              <a:t>‹#›</a:t>
            </a:fld>
            <a:endParaRPr lang="en-US" altLang="ja-JP" dirty="0"/>
          </a:p>
        </p:txBody>
      </p:sp>
    </p:spTree>
    <p:extLst>
      <p:ext uri="{BB962C8B-B14F-4D97-AF65-F5344CB8AC3E}">
        <p14:creationId xmlns:p14="http://schemas.microsoft.com/office/powerpoint/2010/main" val="107835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7E20A771-2882-4721-8ACD-9FDE98C876DD}" type="slidenum">
              <a:rPr lang="en-US" altLang="ja-JP" smtClean="0"/>
              <a:pPr>
                <a:defRPr/>
              </a:pPr>
              <a:t>‹#›</a:t>
            </a:fld>
            <a:endParaRPr lang="en-US" altLang="ja-JP" dirty="0"/>
          </a:p>
        </p:txBody>
      </p:sp>
    </p:spTree>
    <p:extLst>
      <p:ext uri="{BB962C8B-B14F-4D97-AF65-F5344CB8AC3E}">
        <p14:creationId xmlns:p14="http://schemas.microsoft.com/office/powerpoint/2010/main" val="3282364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DE3013A8-3A4F-4E96-9856-E243118018CC}" type="slidenum">
              <a:rPr lang="en-US" altLang="ja-JP" smtClean="0"/>
              <a:pPr>
                <a:defRPr/>
              </a:pPr>
              <a:t>‹#›</a:t>
            </a:fld>
            <a:endParaRPr lang="en-US" altLang="ja-JP" dirty="0"/>
          </a:p>
        </p:txBody>
      </p:sp>
    </p:spTree>
    <p:extLst>
      <p:ext uri="{BB962C8B-B14F-4D97-AF65-F5344CB8AC3E}">
        <p14:creationId xmlns:p14="http://schemas.microsoft.com/office/powerpoint/2010/main" val="425961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FB95A4C8-95CC-4218-8377-945E8B9B933F}" type="slidenum">
              <a:rPr lang="en-US" altLang="ja-JP" smtClean="0"/>
              <a:pPr>
                <a:defRPr/>
              </a:pPr>
              <a:t>‹#›</a:t>
            </a:fld>
            <a:endParaRPr lang="en-US" altLang="ja-JP" dirty="0"/>
          </a:p>
        </p:txBody>
      </p:sp>
    </p:spTree>
    <p:extLst>
      <p:ext uri="{BB962C8B-B14F-4D97-AF65-F5344CB8AC3E}">
        <p14:creationId xmlns:p14="http://schemas.microsoft.com/office/powerpoint/2010/main" val="257667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F92685D-DF0B-425E-852B-D426119AC36E}" type="slidenum">
              <a:rPr lang="en-US" altLang="ja-JP" smtClean="0"/>
              <a:pPr>
                <a:defRPr/>
              </a:pPr>
              <a:t>‹#›</a:t>
            </a:fld>
            <a:endParaRPr lang="en-US" altLang="ja-JP" dirty="0"/>
          </a:p>
        </p:txBody>
      </p:sp>
    </p:spTree>
    <p:extLst>
      <p:ext uri="{BB962C8B-B14F-4D97-AF65-F5344CB8AC3E}">
        <p14:creationId xmlns:p14="http://schemas.microsoft.com/office/powerpoint/2010/main" val="3795226702"/>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ltLang="ja-JP"/>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ltLang="ja-JP"/>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BF92685D-DF0B-425E-852B-D426119AC36E}"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ts val="0"/>
              </a:spcBef>
              <a:defRPr/>
            </a:pPr>
            <a:endParaRPr lang="en-US" altLang="ja-JP">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spcBef>
                <a:spcPts val="0"/>
              </a:spcBef>
              <a:defRPr/>
            </a:pPr>
            <a:endParaRPr lang="en-US" altLang="ja-JP">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spcBef>
                <a:spcPts val="0"/>
              </a:spcBef>
              <a:defRPr/>
            </a:pPr>
            <a:fld id="{A41C1770-4A48-44E5-9988-60A775370D5D}" type="slidenum">
              <a:rPr lang="en-US" altLang="ja-JP" smtClean="0">
                <a:solidFill>
                  <a:prstClr val="black">
                    <a:tint val="75000"/>
                  </a:prstClr>
                </a:solidFill>
                <a:latin typeface="Calibri"/>
                <a:ea typeface="ＭＳ Ｐゴシック"/>
              </a:rPr>
              <a:pPr>
                <a:spcBef>
                  <a:spcPts val="0"/>
                </a:spcBef>
                <a:defRPr/>
              </a:pPr>
              <a:t>‹#›</a:t>
            </a:fld>
            <a:endParaRPr lang="en-US" altLang="ja-JP">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075297449"/>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ts val="0"/>
              </a:spcBef>
              <a:defRPr/>
            </a:pPr>
            <a:endParaRPr lang="en-US" altLang="ja-JP">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spcBef>
                <a:spcPts val="0"/>
              </a:spcBef>
              <a:defRPr/>
            </a:pPr>
            <a:endParaRPr lang="en-US" altLang="ja-JP">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spcBef>
                <a:spcPts val="0"/>
              </a:spcBef>
              <a:defRPr/>
            </a:pPr>
            <a:fld id="{A41C1770-4A48-44E5-9988-60A775370D5D}" type="slidenum">
              <a:rPr lang="en-US" altLang="ja-JP" smtClean="0">
                <a:solidFill>
                  <a:prstClr val="black">
                    <a:tint val="75000"/>
                  </a:prstClr>
                </a:solidFill>
                <a:latin typeface="Calibri"/>
                <a:ea typeface="ＭＳ Ｐゴシック"/>
              </a:rPr>
              <a:pPr>
                <a:spcBef>
                  <a:spcPts val="0"/>
                </a:spcBef>
                <a:defRPr/>
              </a:pPr>
              <a:t>‹#›</a:t>
            </a:fld>
            <a:endParaRPr lang="en-US" altLang="ja-JP">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63339852"/>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8820150" y="64912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575"/>
              </a:spcBef>
              <a:buClr>
                <a:schemeClr val="accent1"/>
              </a:buClr>
              <a:buSzPct val="85000"/>
              <a:buFont typeface="Wingdings 2" pitchFamily="18" charset="2"/>
              <a:buChar char=""/>
              <a:defRPr kumimoji="1" sz="2600">
                <a:solidFill>
                  <a:schemeClr val="tx1"/>
                </a:solidFill>
                <a:latin typeface="Perpetua"/>
                <a:ea typeface="HG創英ﾌﾟﾚｾﾞﾝｽEB" pitchFamily="17" charset="-128"/>
              </a:defRPr>
            </a:lvl1pPr>
            <a:lvl2pPr marL="742950" indent="-285750" algn="l" eaLnBrk="0" hangingPunct="0">
              <a:spcBef>
                <a:spcPts val="375"/>
              </a:spcBef>
              <a:buClr>
                <a:schemeClr val="accent2"/>
              </a:buClr>
              <a:buSzPct val="85000"/>
              <a:buFont typeface="Wingdings 2" pitchFamily="18" charset="2"/>
              <a:buChar char=""/>
              <a:defRPr kumimoji="1" sz="2400">
                <a:solidFill>
                  <a:schemeClr val="tx1"/>
                </a:solidFill>
                <a:latin typeface="Perpetua"/>
                <a:ea typeface="HG創英ﾌﾟﾚｾﾞﾝｽEB" pitchFamily="17" charset="-128"/>
              </a:defRPr>
            </a:lvl2pPr>
            <a:lvl3pPr marL="1143000" indent="-228600" algn="l" eaLnBrk="0" hangingPunct="0">
              <a:spcBef>
                <a:spcPts val="375"/>
              </a:spcBef>
              <a:buClr>
                <a:srgbClr val="B6BDD6"/>
              </a:buClr>
              <a:buSzPct val="85000"/>
              <a:buFont typeface="Wingdings 2" pitchFamily="18" charset="2"/>
              <a:buChar char=""/>
              <a:defRPr kumimoji="1" sz="2000">
                <a:solidFill>
                  <a:schemeClr val="tx1"/>
                </a:solidFill>
                <a:latin typeface="Perpetua"/>
                <a:ea typeface="HG創英ﾌﾟﾚｾﾞﾝｽEB" pitchFamily="17" charset="-128"/>
              </a:defRPr>
            </a:lvl3pPr>
            <a:lvl4pPr marL="1600200" indent="-228600" algn="l" eaLnBrk="0" hangingPunct="0">
              <a:spcBef>
                <a:spcPts val="375"/>
              </a:spcBef>
              <a:buClr>
                <a:srgbClr val="E68422"/>
              </a:buClr>
              <a:buSzPct val="80000"/>
              <a:buFont typeface="Wingdings 2" pitchFamily="18" charset="2"/>
              <a:buChar char=""/>
              <a:defRPr kumimoji="1" sz="2000">
                <a:solidFill>
                  <a:schemeClr val="tx1"/>
                </a:solidFill>
                <a:latin typeface="Perpetua"/>
                <a:ea typeface="HG創英ﾌﾟﾚｾﾞﾝｽEB" pitchFamily="17" charset="-128"/>
              </a:defRPr>
            </a:lvl4pPr>
            <a:lvl5pPr marL="2057400" indent="-228600" algn="l" eaLnBrk="0" hangingPunct="0">
              <a:spcBef>
                <a:spcPts val="375"/>
              </a:spcBef>
              <a:buClr>
                <a:srgbClr val="E68422"/>
              </a:buClr>
              <a:buChar char="o"/>
              <a:defRPr kumimoji="1" sz="2000">
                <a:solidFill>
                  <a:schemeClr val="tx1"/>
                </a:solidFill>
                <a:latin typeface="Perpetua"/>
                <a:ea typeface="HG創英ﾌﾟﾚｾﾞﾝｽEB" pitchFamily="17" charset="-128"/>
              </a:defRPr>
            </a:lvl5pPr>
            <a:lvl6pPr marL="2514600" indent="-228600"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6pPr>
            <a:lvl7pPr marL="2971800" indent="-228600"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7pPr>
            <a:lvl8pPr marL="3429000" indent="-228600"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8pPr>
            <a:lvl9pPr marL="3886200" indent="-228600"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9pPr>
          </a:lstStyle>
          <a:p>
            <a:pPr algn="ctr" eaLnBrk="1" hangingPunct="1">
              <a:spcBef>
                <a:spcPct val="50000"/>
              </a:spcBef>
              <a:buClrTx/>
              <a:buSzTx/>
              <a:buFontTx/>
              <a:buNone/>
            </a:pPr>
            <a:fld id="{ABB9A577-A87A-478E-B583-00FFAA1E37A7}" type="slidenum">
              <a:rPr lang="en-US" altLang="ja-JP" sz="1800">
                <a:latin typeface="Arial Black" pitchFamily="34" charset="0"/>
                <a:ea typeface="ＭＳ Ｐゴシック" pitchFamily="50" charset="-128"/>
              </a:rPr>
              <a:pPr algn="ctr" eaLnBrk="1" hangingPunct="1">
                <a:spcBef>
                  <a:spcPct val="50000"/>
                </a:spcBef>
                <a:buClrTx/>
                <a:buSzTx/>
                <a:buFontTx/>
                <a:buNone/>
              </a:pPr>
              <a:t>1</a:t>
            </a:fld>
            <a:endParaRPr lang="en-US" altLang="ja-JP" sz="1800">
              <a:latin typeface="Arial Black" pitchFamily="34" charset="0"/>
              <a:ea typeface="ＭＳ Ｐゴシック" pitchFamily="50" charset="-128"/>
            </a:endParaRPr>
          </a:p>
        </p:txBody>
      </p:sp>
      <p:sp>
        <p:nvSpPr>
          <p:cNvPr id="15363" name="Rectangle 3"/>
          <p:cNvSpPr>
            <a:spLocks noChangeArrowheads="1"/>
          </p:cNvSpPr>
          <p:nvPr/>
        </p:nvSpPr>
        <p:spPr bwMode="auto">
          <a:xfrm>
            <a:off x="1691685" y="3922440"/>
            <a:ext cx="69850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ts val="575"/>
              </a:spcBef>
              <a:buClr>
                <a:schemeClr val="accent1"/>
              </a:buClr>
              <a:buSzPct val="85000"/>
              <a:buFont typeface="Wingdings 2" pitchFamily="18" charset="2"/>
              <a:buChar char=""/>
              <a:defRPr kumimoji="1" sz="2600">
                <a:solidFill>
                  <a:schemeClr val="tx1"/>
                </a:solidFill>
                <a:latin typeface="Perpetua"/>
                <a:ea typeface="HG創英ﾌﾟﾚｾﾞﾝｽEB" pitchFamily="17" charset="-128"/>
              </a:defRPr>
            </a:lvl1pPr>
            <a:lvl2pPr marL="742950" indent="-285750" algn="l" eaLnBrk="0" hangingPunct="0">
              <a:spcBef>
                <a:spcPts val="375"/>
              </a:spcBef>
              <a:buClr>
                <a:schemeClr val="accent2"/>
              </a:buClr>
              <a:buSzPct val="85000"/>
              <a:buFont typeface="Wingdings 2" pitchFamily="18" charset="2"/>
              <a:buChar char=""/>
              <a:defRPr kumimoji="1" sz="2400">
                <a:solidFill>
                  <a:schemeClr val="tx1"/>
                </a:solidFill>
                <a:latin typeface="Perpetua"/>
                <a:ea typeface="HG創英ﾌﾟﾚｾﾞﾝｽEB" pitchFamily="17" charset="-128"/>
              </a:defRPr>
            </a:lvl2pPr>
            <a:lvl3pPr marL="1143000" indent="-228600" algn="l" eaLnBrk="0" hangingPunct="0">
              <a:spcBef>
                <a:spcPts val="375"/>
              </a:spcBef>
              <a:buClr>
                <a:srgbClr val="B6BDD6"/>
              </a:buClr>
              <a:buSzPct val="85000"/>
              <a:buFont typeface="Wingdings 2" pitchFamily="18" charset="2"/>
              <a:buChar char=""/>
              <a:defRPr kumimoji="1" sz="2000">
                <a:solidFill>
                  <a:schemeClr val="tx1"/>
                </a:solidFill>
                <a:latin typeface="Perpetua"/>
                <a:ea typeface="HG創英ﾌﾟﾚｾﾞﾝｽEB" pitchFamily="17" charset="-128"/>
              </a:defRPr>
            </a:lvl3pPr>
            <a:lvl4pPr marL="1600200" indent="-228600" algn="l" eaLnBrk="0" hangingPunct="0">
              <a:spcBef>
                <a:spcPts val="375"/>
              </a:spcBef>
              <a:buClr>
                <a:srgbClr val="E68422"/>
              </a:buClr>
              <a:buSzPct val="80000"/>
              <a:buFont typeface="Wingdings 2" pitchFamily="18" charset="2"/>
              <a:buChar char=""/>
              <a:defRPr kumimoji="1" sz="2000">
                <a:solidFill>
                  <a:schemeClr val="tx1"/>
                </a:solidFill>
                <a:latin typeface="Perpetua"/>
                <a:ea typeface="HG創英ﾌﾟﾚｾﾞﾝｽEB" pitchFamily="17" charset="-128"/>
              </a:defRPr>
            </a:lvl4pPr>
            <a:lvl5pPr marL="2057400" indent="-228600" algn="l" eaLnBrk="0" hangingPunct="0">
              <a:spcBef>
                <a:spcPts val="375"/>
              </a:spcBef>
              <a:buClr>
                <a:srgbClr val="E68422"/>
              </a:buClr>
              <a:buChar char="o"/>
              <a:defRPr kumimoji="1" sz="2000">
                <a:solidFill>
                  <a:schemeClr val="tx1"/>
                </a:solidFill>
                <a:latin typeface="Perpetua"/>
                <a:ea typeface="HG創英ﾌﾟﾚｾﾞﾝｽEB" pitchFamily="17" charset="-128"/>
              </a:defRPr>
            </a:lvl5pPr>
            <a:lvl6pPr marL="2514600" indent="-228600"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6pPr>
            <a:lvl7pPr marL="2971800" indent="-228600"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7pPr>
            <a:lvl8pPr marL="3429000" indent="-228600"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8pPr>
            <a:lvl9pPr marL="3886200" indent="-228600"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9pPr>
          </a:lstStyle>
          <a:p>
            <a:pPr algn="r" eaLnBrk="1" hangingPunct="1">
              <a:lnSpc>
                <a:spcPct val="90000"/>
              </a:lnSpc>
              <a:spcBef>
                <a:spcPct val="20000"/>
              </a:spcBef>
              <a:buClr>
                <a:schemeClr val="tx2"/>
              </a:buClr>
              <a:buSzPct val="70000"/>
              <a:buFont typeface="Wingdings" pitchFamily="2" charset="2"/>
              <a:buNone/>
            </a:pPr>
            <a:r>
              <a:rPr lang="ja-JP" altLang="en-US" sz="2500" dirty="0">
                <a:latin typeface="Arial" pitchFamily="34" charset="0"/>
                <a:ea typeface="HG丸ｺﾞｼｯｸM-PRO" pitchFamily="50" charset="-128"/>
              </a:rPr>
              <a:t>　</a:t>
            </a:r>
            <a:endParaRPr lang="en-US" altLang="ja-JP" sz="2500" dirty="0" smtClean="0">
              <a:latin typeface="Arial" pitchFamily="34" charset="0"/>
              <a:ea typeface="HG丸ｺﾞｼｯｸM-PRO" pitchFamily="50" charset="-128"/>
            </a:endParaRPr>
          </a:p>
          <a:p>
            <a:pPr algn="r" eaLnBrk="1" hangingPunct="1">
              <a:lnSpc>
                <a:spcPct val="90000"/>
              </a:lnSpc>
              <a:spcBef>
                <a:spcPct val="20000"/>
              </a:spcBef>
              <a:buClr>
                <a:schemeClr val="tx2"/>
              </a:buClr>
              <a:buSzPct val="70000"/>
              <a:buFont typeface="Wingdings" pitchFamily="2" charset="2"/>
              <a:buNone/>
            </a:pPr>
            <a:r>
              <a:rPr lang="ja-JP" altLang="en-US" sz="2400" dirty="0" smtClean="0">
                <a:latin typeface="Arial" pitchFamily="34" charset="0"/>
                <a:ea typeface="HG丸ｺﾞｼｯｸM-PRO" pitchFamily="50" charset="-128"/>
              </a:rPr>
              <a:t>和歌山県防災企画課</a:t>
            </a:r>
            <a:endParaRPr lang="ja-JP" altLang="en-US" sz="2400" dirty="0">
              <a:latin typeface="Arial" pitchFamily="34" charset="0"/>
              <a:ea typeface="HG丸ｺﾞｼｯｸM-PRO" pitchFamily="50" charset="-128"/>
            </a:endParaRPr>
          </a:p>
          <a:p>
            <a:pPr algn="r" eaLnBrk="1" hangingPunct="1">
              <a:lnSpc>
                <a:spcPct val="90000"/>
              </a:lnSpc>
              <a:spcBef>
                <a:spcPct val="20000"/>
              </a:spcBef>
              <a:buClr>
                <a:schemeClr val="tx2"/>
              </a:buClr>
              <a:buSzPct val="70000"/>
              <a:buFont typeface="Wingdings" pitchFamily="2" charset="2"/>
              <a:buNone/>
            </a:pPr>
            <a:endParaRPr lang="ja-JP" altLang="en-US" sz="2400" dirty="0">
              <a:latin typeface="Arial" pitchFamily="34" charset="0"/>
              <a:ea typeface="HG丸ｺﾞｼｯｸM-PRO" pitchFamily="50" charset="-128"/>
            </a:endParaRPr>
          </a:p>
          <a:p>
            <a:pPr algn="r" eaLnBrk="1" hangingPunct="1">
              <a:lnSpc>
                <a:spcPct val="90000"/>
              </a:lnSpc>
              <a:spcBef>
                <a:spcPct val="20000"/>
              </a:spcBef>
              <a:buClr>
                <a:schemeClr val="tx2"/>
              </a:buClr>
              <a:buSzPct val="70000"/>
              <a:buFont typeface="Wingdings" pitchFamily="2" charset="2"/>
              <a:buNone/>
            </a:pPr>
            <a:endParaRPr lang="ja-JP" altLang="en-US" sz="2400" dirty="0">
              <a:latin typeface="Arial" pitchFamily="34" charset="0"/>
              <a:ea typeface="HG丸ｺﾞｼｯｸM-PRO" pitchFamily="50" charset="-128"/>
            </a:endParaRPr>
          </a:p>
          <a:p>
            <a:pPr algn="r" eaLnBrk="1" hangingPunct="1">
              <a:lnSpc>
                <a:spcPct val="90000"/>
              </a:lnSpc>
              <a:spcBef>
                <a:spcPct val="20000"/>
              </a:spcBef>
              <a:buClr>
                <a:schemeClr val="tx2"/>
              </a:buClr>
              <a:buSzPct val="70000"/>
              <a:buFont typeface="Wingdings" pitchFamily="2" charset="2"/>
              <a:buNone/>
            </a:pPr>
            <a:endParaRPr lang="ja-JP" altLang="en-US" sz="2400" dirty="0">
              <a:latin typeface="Arial" pitchFamily="34" charset="0"/>
              <a:ea typeface="HG丸ｺﾞｼｯｸM-PRO" pitchFamily="50" charset="-128"/>
            </a:endParaRPr>
          </a:p>
          <a:p>
            <a:pPr algn="r" eaLnBrk="1" hangingPunct="1">
              <a:lnSpc>
                <a:spcPct val="90000"/>
              </a:lnSpc>
              <a:spcBef>
                <a:spcPct val="20000"/>
              </a:spcBef>
              <a:buClr>
                <a:schemeClr val="tx2"/>
              </a:buClr>
              <a:buSzPct val="70000"/>
              <a:buFont typeface="Wingdings" pitchFamily="2" charset="2"/>
              <a:buNone/>
            </a:pPr>
            <a:r>
              <a:rPr lang="ja-JP" altLang="en-US" sz="3200" dirty="0">
                <a:latin typeface="Arial" pitchFamily="34" charset="0"/>
                <a:ea typeface="HG丸ｺﾞｼｯｸM-PRO" pitchFamily="50" charset="-128"/>
              </a:rPr>
              <a:t>　　</a:t>
            </a:r>
          </a:p>
        </p:txBody>
      </p:sp>
      <p:sp>
        <p:nvSpPr>
          <p:cNvPr id="15364" name="Rectangle 2"/>
          <p:cNvSpPr>
            <a:spLocks noChangeArrowheads="1"/>
          </p:cNvSpPr>
          <p:nvPr/>
        </p:nvSpPr>
        <p:spPr bwMode="auto">
          <a:xfrm>
            <a:off x="971600" y="1691016"/>
            <a:ext cx="9505056"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ts val="575"/>
              </a:spcBef>
              <a:buClr>
                <a:schemeClr val="accent1"/>
              </a:buClr>
              <a:buSzPct val="85000"/>
              <a:buFont typeface="Wingdings 2" pitchFamily="18" charset="2"/>
              <a:buChar char=""/>
              <a:defRPr kumimoji="1" sz="2600">
                <a:solidFill>
                  <a:schemeClr val="tx1"/>
                </a:solidFill>
                <a:latin typeface="Perpetua"/>
                <a:ea typeface="HG創英ﾌﾟﾚｾﾞﾝｽEB" pitchFamily="17" charset="-128"/>
              </a:defRPr>
            </a:lvl1pPr>
            <a:lvl2pPr marL="692150" indent="-347663" algn="l" eaLnBrk="0" hangingPunct="0">
              <a:spcBef>
                <a:spcPts val="375"/>
              </a:spcBef>
              <a:buClr>
                <a:schemeClr val="accent2"/>
              </a:buClr>
              <a:buSzPct val="85000"/>
              <a:buFont typeface="Wingdings 2" pitchFamily="18" charset="2"/>
              <a:buChar char=""/>
              <a:defRPr kumimoji="1" sz="2400">
                <a:solidFill>
                  <a:schemeClr val="tx1"/>
                </a:solidFill>
                <a:latin typeface="Perpetua"/>
                <a:ea typeface="HG創英ﾌﾟﾚｾﾞﾝｽEB" pitchFamily="17" charset="-128"/>
              </a:defRPr>
            </a:lvl2pPr>
            <a:lvl3pPr marL="987425" indent="-293688" algn="l" eaLnBrk="0" hangingPunct="0">
              <a:spcBef>
                <a:spcPts val="375"/>
              </a:spcBef>
              <a:buClr>
                <a:srgbClr val="B6BDD6"/>
              </a:buClr>
              <a:buSzPct val="85000"/>
              <a:buFont typeface="Wingdings 2" pitchFamily="18" charset="2"/>
              <a:buChar char=""/>
              <a:defRPr kumimoji="1" sz="2000">
                <a:solidFill>
                  <a:schemeClr val="tx1"/>
                </a:solidFill>
                <a:latin typeface="Perpetua"/>
                <a:ea typeface="HG創英ﾌﾟﾚｾﾞﾝｽEB" pitchFamily="17" charset="-128"/>
              </a:defRPr>
            </a:lvl3pPr>
            <a:lvl4pPr marL="1281113" indent="-292100" algn="l" eaLnBrk="0" hangingPunct="0">
              <a:spcBef>
                <a:spcPts val="375"/>
              </a:spcBef>
              <a:buClr>
                <a:srgbClr val="E68422"/>
              </a:buClr>
              <a:buSzPct val="80000"/>
              <a:buFont typeface="Wingdings 2" pitchFamily="18" charset="2"/>
              <a:buChar char=""/>
              <a:defRPr kumimoji="1" sz="2000">
                <a:solidFill>
                  <a:schemeClr val="tx1"/>
                </a:solidFill>
                <a:latin typeface="Perpetua"/>
                <a:ea typeface="HG創英ﾌﾟﾚｾﾞﾝｽEB" pitchFamily="17" charset="-128"/>
              </a:defRPr>
            </a:lvl4pPr>
            <a:lvl5pPr marL="1598613" indent="-315913" algn="l" eaLnBrk="0" hangingPunct="0">
              <a:spcBef>
                <a:spcPts val="375"/>
              </a:spcBef>
              <a:buClr>
                <a:srgbClr val="E68422"/>
              </a:buClr>
              <a:buChar char="o"/>
              <a:defRPr kumimoji="1" sz="2000">
                <a:solidFill>
                  <a:schemeClr val="tx1"/>
                </a:solidFill>
                <a:latin typeface="Perpetua"/>
                <a:ea typeface="HG創英ﾌﾟﾚｾﾞﾝｽEB" pitchFamily="17" charset="-128"/>
              </a:defRPr>
            </a:lvl5pPr>
            <a:lvl6pPr marL="2055813" indent="-315913"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6pPr>
            <a:lvl7pPr marL="2513013" indent="-315913"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7pPr>
            <a:lvl8pPr marL="2970213" indent="-315913"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8pPr>
            <a:lvl9pPr marL="3427413" indent="-315913"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9pPr>
          </a:lstStyle>
          <a:p>
            <a:pPr eaLnBrk="1" hangingPunct="1">
              <a:spcBef>
                <a:spcPct val="0"/>
              </a:spcBef>
              <a:buClrTx/>
              <a:buSzTx/>
              <a:buFontTx/>
              <a:buNone/>
            </a:pPr>
            <a:r>
              <a:rPr lang="ja-JP" altLang="en-US" sz="3600" b="1" dirty="0" smtClean="0">
                <a:latin typeface="Arial" pitchFamily="34" charset="0"/>
                <a:ea typeface="HG丸ｺﾞｼｯｸM-PRO" pitchFamily="50" charset="-128"/>
              </a:rPr>
              <a:t>地域で事前に備えておくべきこと</a:t>
            </a:r>
            <a:endParaRPr lang="ja-JP" altLang="en-US" sz="3600" b="1" dirty="0">
              <a:latin typeface="Arial" pitchFamily="34" charset="0"/>
              <a:ea typeface="HG丸ｺﾞｼｯｸM-PRO" pitchFamily="50" charset="-128"/>
            </a:endParaRPr>
          </a:p>
        </p:txBody>
      </p:sp>
      <p:sp>
        <p:nvSpPr>
          <p:cNvPr id="15365" name="Rectangle 8"/>
          <p:cNvSpPr>
            <a:spLocks noChangeArrowheads="1"/>
          </p:cNvSpPr>
          <p:nvPr/>
        </p:nvSpPr>
        <p:spPr bwMode="auto">
          <a:xfrm>
            <a:off x="0" y="10"/>
            <a:ext cx="5219700" cy="620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ts val="575"/>
              </a:spcBef>
              <a:buClr>
                <a:schemeClr val="accent1"/>
              </a:buClr>
              <a:buSzPct val="85000"/>
              <a:buFont typeface="Wingdings 2" pitchFamily="18" charset="2"/>
              <a:buChar char=""/>
              <a:defRPr kumimoji="1" sz="2600">
                <a:solidFill>
                  <a:schemeClr val="tx1"/>
                </a:solidFill>
                <a:latin typeface="Perpetua"/>
                <a:ea typeface="HG創英ﾌﾟﾚｾﾞﾝｽEB" pitchFamily="17" charset="-128"/>
              </a:defRPr>
            </a:lvl1pPr>
            <a:lvl2pPr marL="742950" indent="-285750" algn="l" eaLnBrk="0" hangingPunct="0">
              <a:spcBef>
                <a:spcPts val="375"/>
              </a:spcBef>
              <a:buClr>
                <a:schemeClr val="accent2"/>
              </a:buClr>
              <a:buSzPct val="85000"/>
              <a:buFont typeface="Wingdings 2" pitchFamily="18" charset="2"/>
              <a:buChar char=""/>
              <a:defRPr kumimoji="1" sz="2400">
                <a:solidFill>
                  <a:schemeClr val="tx1"/>
                </a:solidFill>
                <a:latin typeface="Perpetua"/>
                <a:ea typeface="HG創英ﾌﾟﾚｾﾞﾝｽEB" pitchFamily="17" charset="-128"/>
              </a:defRPr>
            </a:lvl2pPr>
            <a:lvl3pPr marL="1143000" indent="-228600" algn="l" eaLnBrk="0" hangingPunct="0">
              <a:spcBef>
                <a:spcPts val="375"/>
              </a:spcBef>
              <a:buClr>
                <a:srgbClr val="B6BDD6"/>
              </a:buClr>
              <a:buSzPct val="85000"/>
              <a:buFont typeface="Wingdings 2" pitchFamily="18" charset="2"/>
              <a:buChar char=""/>
              <a:defRPr kumimoji="1" sz="2000">
                <a:solidFill>
                  <a:schemeClr val="tx1"/>
                </a:solidFill>
                <a:latin typeface="Perpetua"/>
                <a:ea typeface="HG創英ﾌﾟﾚｾﾞﾝｽEB" pitchFamily="17" charset="-128"/>
              </a:defRPr>
            </a:lvl3pPr>
            <a:lvl4pPr marL="1600200" indent="-228600" algn="l" eaLnBrk="0" hangingPunct="0">
              <a:spcBef>
                <a:spcPts val="375"/>
              </a:spcBef>
              <a:buClr>
                <a:srgbClr val="E68422"/>
              </a:buClr>
              <a:buSzPct val="80000"/>
              <a:buFont typeface="Wingdings 2" pitchFamily="18" charset="2"/>
              <a:buChar char=""/>
              <a:defRPr kumimoji="1" sz="2000">
                <a:solidFill>
                  <a:schemeClr val="tx1"/>
                </a:solidFill>
                <a:latin typeface="Perpetua"/>
                <a:ea typeface="HG創英ﾌﾟﾚｾﾞﾝｽEB" pitchFamily="17" charset="-128"/>
              </a:defRPr>
            </a:lvl4pPr>
            <a:lvl5pPr marL="2057400" indent="-228600" algn="l" eaLnBrk="0" hangingPunct="0">
              <a:spcBef>
                <a:spcPts val="375"/>
              </a:spcBef>
              <a:buClr>
                <a:srgbClr val="E68422"/>
              </a:buClr>
              <a:buChar char="o"/>
              <a:defRPr kumimoji="1" sz="2000">
                <a:solidFill>
                  <a:schemeClr val="tx1"/>
                </a:solidFill>
                <a:latin typeface="Perpetua"/>
                <a:ea typeface="HG創英ﾌﾟﾚｾﾞﾝｽEB" pitchFamily="17" charset="-128"/>
              </a:defRPr>
            </a:lvl5pPr>
            <a:lvl6pPr marL="2514600" indent="-228600"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6pPr>
            <a:lvl7pPr marL="2971800" indent="-228600"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7pPr>
            <a:lvl8pPr marL="3429000" indent="-228600"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8pPr>
            <a:lvl9pPr marL="3886200" indent="-228600" eaLnBrk="0" fontAlgn="base" hangingPunct="0">
              <a:spcBef>
                <a:spcPts val="375"/>
              </a:spcBef>
              <a:spcAft>
                <a:spcPct val="0"/>
              </a:spcAft>
              <a:buClr>
                <a:srgbClr val="E68422"/>
              </a:buClr>
              <a:buChar char="o"/>
              <a:defRPr kumimoji="1" sz="2000">
                <a:solidFill>
                  <a:schemeClr val="tx1"/>
                </a:solidFill>
                <a:latin typeface="Perpetua"/>
                <a:ea typeface="HG創英ﾌﾟﾚｾﾞﾝｽEB" pitchFamily="17" charset="-128"/>
              </a:defRPr>
            </a:lvl9pPr>
          </a:lstStyle>
          <a:p>
            <a:pPr>
              <a:spcBef>
                <a:spcPct val="0"/>
              </a:spcBef>
              <a:buClrTx/>
              <a:buSzTx/>
              <a:buFontTx/>
              <a:buNone/>
            </a:pPr>
            <a:endParaRPr lang="ja-JP" altLang="en-US" sz="1800">
              <a:solidFill>
                <a:schemeClr val="tx2"/>
              </a:solidFill>
              <a:latin typeface="Arial" pitchFamily="34" charset="0"/>
              <a:ea typeface="HG丸ｺﾞｼｯｸM-PRO" pitchFamily="50" charset="-128"/>
            </a:endParaRPr>
          </a:p>
        </p:txBody>
      </p:sp>
    </p:spTree>
    <p:extLst>
      <p:ext uri="{BB962C8B-B14F-4D97-AF65-F5344CB8AC3E}">
        <p14:creationId xmlns:p14="http://schemas.microsoft.com/office/powerpoint/2010/main" val="89082180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2213" y="721566"/>
            <a:ext cx="4726133" cy="5070668"/>
          </a:xfrm>
          <a:prstGeom prst="rect">
            <a:avLst/>
          </a:prstGeom>
        </p:spPr>
      </p:pic>
      <p:sp>
        <p:nvSpPr>
          <p:cNvPr id="10" name="テキスト ボックス 9"/>
          <p:cNvSpPr txBox="1"/>
          <p:nvPr/>
        </p:nvSpPr>
        <p:spPr>
          <a:xfrm>
            <a:off x="126961" y="962242"/>
            <a:ext cx="4333831" cy="39703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l" fontAlgn="auto">
              <a:spcBef>
                <a:spcPts val="0"/>
              </a:spcBef>
              <a:spcAft>
                <a:spcPts val="0"/>
              </a:spcAft>
            </a:pPr>
            <a:r>
              <a:rPr lang="ja-JP" altLang="en-US" sz="2400" dirty="0">
                <a:solidFill>
                  <a:srgbClr val="FF0000"/>
                </a:solidFill>
                <a:latin typeface="ＭＳ Ｐゴシック"/>
              </a:rPr>
              <a:t>○</a:t>
            </a:r>
            <a:r>
              <a:rPr lang="ja-JP" altLang="en-US" sz="2400" dirty="0" smtClean="0">
                <a:solidFill>
                  <a:srgbClr val="FF0000"/>
                </a:solidFill>
                <a:latin typeface="ＭＳ Ｐゴシック"/>
              </a:rPr>
              <a:t>「奇跡」の避難所運営</a:t>
            </a:r>
            <a:endParaRPr lang="en-US" altLang="ja-JP" sz="2400" dirty="0" smtClean="0">
              <a:solidFill>
                <a:srgbClr val="FF0000"/>
              </a:solidFill>
              <a:latin typeface="ＭＳ Ｐゴシック"/>
            </a:endParaRPr>
          </a:p>
          <a:p>
            <a:pPr algn="l" fontAlgn="auto">
              <a:spcBef>
                <a:spcPts val="0"/>
              </a:spcBef>
              <a:spcAft>
                <a:spcPts val="0"/>
              </a:spcAft>
            </a:pPr>
            <a:r>
              <a:rPr lang="ja-JP" altLang="en-US" sz="2400" dirty="0" smtClean="0">
                <a:solidFill>
                  <a:srgbClr val="FF0000"/>
                </a:solidFill>
                <a:latin typeface="ＭＳ Ｐゴシック"/>
              </a:rPr>
              <a:t>住民の経験を生かして役割分担</a:t>
            </a:r>
            <a:endParaRPr lang="en-US" altLang="ja-JP" sz="2400" dirty="0" smtClean="0">
              <a:solidFill>
                <a:srgbClr val="FF0000"/>
              </a:solidFill>
              <a:latin typeface="ＭＳ Ｐゴシック"/>
            </a:endParaRPr>
          </a:p>
          <a:p>
            <a:pPr algn="l" fontAlgn="auto">
              <a:spcBef>
                <a:spcPts val="0"/>
              </a:spcBef>
              <a:spcAft>
                <a:spcPts val="0"/>
              </a:spcAft>
            </a:pPr>
            <a:r>
              <a:rPr lang="ja-JP" altLang="en-US" sz="2400" dirty="0">
                <a:solidFill>
                  <a:srgbClr val="FF0000"/>
                </a:solidFill>
                <a:latin typeface="ＭＳ Ｐゴシック"/>
              </a:rPr>
              <a:t>日頃</a:t>
            </a:r>
            <a:r>
              <a:rPr lang="ja-JP" altLang="en-US" sz="2400" dirty="0" smtClean="0">
                <a:solidFill>
                  <a:srgbClr val="FF0000"/>
                </a:solidFill>
                <a:latin typeface="ＭＳ Ｐゴシック"/>
              </a:rPr>
              <a:t>の住民間の信頼を基盤に</a:t>
            </a:r>
            <a:endParaRPr lang="en-US" altLang="ja-JP" sz="2400" dirty="0" smtClean="0">
              <a:solidFill>
                <a:srgbClr val="FF0000"/>
              </a:solidFill>
              <a:latin typeface="ＭＳ Ｐゴシック"/>
            </a:endParaRPr>
          </a:p>
          <a:p>
            <a:pPr algn="l" fontAlgn="auto">
              <a:spcBef>
                <a:spcPts val="0"/>
              </a:spcBef>
              <a:spcAft>
                <a:spcPts val="0"/>
              </a:spcAft>
            </a:pPr>
            <a:r>
              <a:rPr lang="ja-JP" altLang="en-US" sz="2000" dirty="0" smtClean="0">
                <a:solidFill>
                  <a:prstClr val="black"/>
                </a:solidFill>
                <a:latin typeface="ＭＳ Ｐゴシック"/>
              </a:rPr>
              <a:t>以前作成していた</a:t>
            </a:r>
            <a:r>
              <a:rPr lang="ja-JP" altLang="en-US" sz="2000" b="1" dirty="0" smtClean="0">
                <a:solidFill>
                  <a:prstClr val="black"/>
                </a:solidFill>
                <a:latin typeface="ＭＳ Ｐゴシック"/>
              </a:rPr>
              <a:t>「職業名簿」</a:t>
            </a:r>
            <a:r>
              <a:rPr lang="ja-JP" altLang="en-US" sz="2000" dirty="0" smtClean="0">
                <a:solidFill>
                  <a:prstClr val="black"/>
                </a:solidFill>
                <a:latin typeface="ＭＳ Ｐゴシック"/>
              </a:rPr>
              <a:t>をもとに、</a:t>
            </a:r>
            <a:endParaRPr lang="en-US" altLang="ja-JP" sz="2000" dirty="0" smtClean="0">
              <a:solidFill>
                <a:prstClr val="black"/>
              </a:solidFill>
              <a:latin typeface="ＭＳ Ｐゴシック"/>
            </a:endParaRPr>
          </a:p>
          <a:p>
            <a:pPr algn="l" fontAlgn="auto">
              <a:spcBef>
                <a:spcPts val="0"/>
              </a:spcBef>
              <a:spcAft>
                <a:spcPts val="0"/>
              </a:spcAft>
            </a:pPr>
            <a:r>
              <a:rPr lang="ja-JP" altLang="en-US" sz="2000" dirty="0" smtClean="0">
                <a:solidFill>
                  <a:prstClr val="black"/>
                </a:solidFill>
                <a:latin typeface="ＭＳ Ｐゴシック"/>
              </a:rPr>
              <a:t>調理員は炊き出し担当</a:t>
            </a:r>
            <a:endParaRPr lang="en-US" altLang="ja-JP" sz="2000" dirty="0" smtClean="0">
              <a:solidFill>
                <a:prstClr val="black"/>
              </a:solidFill>
              <a:latin typeface="ＭＳ Ｐゴシック"/>
            </a:endParaRPr>
          </a:p>
          <a:p>
            <a:pPr algn="l" fontAlgn="auto">
              <a:spcBef>
                <a:spcPts val="0"/>
              </a:spcBef>
              <a:spcAft>
                <a:spcPts val="0"/>
              </a:spcAft>
            </a:pPr>
            <a:r>
              <a:rPr lang="ja-JP" altLang="en-US" sz="2000" dirty="0" smtClean="0">
                <a:solidFill>
                  <a:prstClr val="black"/>
                </a:solidFill>
                <a:latin typeface="ＭＳ Ｐゴシック"/>
              </a:rPr>
              <a:t>看護師・介護士の資格を持つ人は</a:t>
            </a:r>
            <a:endParaRPr lang="en-US" altLang="ja-JP" sz="2000" dirty="0" smtClean="0">
              <a:solidFill>
                <a:prstClr val="black"/>
              </a:solidFill>
              <a:latin typeface="ＭＳ Ｐゴシック"/>
            </a:endParaRPr>
          </a:p>
          <a:p>
            <a:pPr algn="l" fontAlgn="auto">
              <a:spcBef>
                <a:spcPts val="0"/>
              </a:spcBef>
              <a:spcAft>
                <a:spcPts val="0"/>
              </a:spcAft>
            </a:pPr>
            <a:r>
              <a:rPr lang="ja-JP" altLang="en-US" sz="2000" dirty="0" smtClean="0">
                <a:solidFill>
                  <a:prstClr val="black"/>
                </a:solidFill>
                <a:latin typeface="ＭＳ Ｐゴシック"/>
              </a:rPr>
              <a:t>医療班等の役割を担ってもらう</a:t>
            </a:r>
            <a:endParaRPr lang="en-US" altLang="ja-JP" sz="2000" dirty="0" smtClean="0">
              <a:solidFill>
                <a:prstClr val="black"/>
              </a:solidFill>
              <a:latin typeface="ＭＳ Ｐゴシック"/>
            </a:endParaRPr>
          </a:p>
          <a:p>
            <a:pPr algn="l" fontAlgn="auto">
              <a:spcBef>
                <a:spcPts val="0"/>
              </a:spcBef>
              <a:spcAft>
                <a:spcPts val="0"/>
              </a:spcAft>
            </a:pPr>
            <a:r>
              <a:rPr lang="ja-JP" altLang="en-US" sz="2000" dirty="0" smtClean="0">
                <a:solidFill>
                  <a:prstClr val="black"/>
                </a:solidFill>
                <a:latin typeface="ＭＳ Ｐゴシック"/>
              </a:rPr>
              <a:t>⇒皆が</a:t>
            </a:r>
            <a:r>
              <a:rPr lang="ja-JP" altLang="en-US" sz="2000" dirty="0">
                <a:solidFill>
                  <a:prstClr val="black"/>
                </a:solidFill>
                <a:latin typeface="ＭＳ Ｐゴシック"/>
              </a:rPr>
              <a:t>出来る</a:t>
            </a:r>
            <a:r>
              <a:rPr lang="ja-JP" altLang="en-US" sz="2000" dirty="0" smtClean="0">
                <a:solidFill>
                  <a:prstClr val="black"/>
                </a:solidFill>
                <a:latin typeface="ＭＳ Ｐゴシック"/>
              </a:rPr>
              <a:t>ことを見つけ働くことで、避難所全体の雰囲気が良くなった。</a:t>
            </a:r>
            <a:endParaRPr lang="en-US" altLang="ja-JP" sz="2000" dirty="0" smtClean="0">
              <a:solidFill>
                <a:prstClr val="black"/>
              </a:solidFill>
              <a:latin typeface="ＭＳ Ｐゴシック"/>
            </a:endParaRPr>
          </a:p>
          <a:p>
            <a:pPr algn="l" fontAlgn="auto">
              <a:spcBef>
                <a:spcPts val="0"/>
              </a:spcBef>
              <a:spcAft>
                <a:spcPts val="0"/>
              </a:spcAft>
            </a:pPr>
            <a:r>
              <a:rPr lang="ja-JP" altLang="en-US" sz="2000" dirty="0" smtClean="0">
                <a:solidFill>
                  <a:prstClr val="black"/>
                </a:solidFill>
                <a:latin typeface="ＭＳ Ｐゴシック"/>
              </a:rPr>
              <a:t>専門家が「このように住民同士の連携が</a:t>
            </a:r>
            <a:r>
              <a:rPr lang="ja-JP" altLang="en-US" sz="2000" dirty="0">
                <a:solidFill>
                  <a:prstClr val="black"/>
                </a:solidFill>
                <a:latin typeface="ＭＳ Ｐゴシック"/>
              </a:rPr>
              <a:t>上手く</a:t>
            </a:r>
            <a:r>
              <a:rPr lang="ja-JP" altLang="en-US" sz="2000" dirty="0" smtClean="0">
                <a:solidFill>
                  <a:prstClr val="black"/>
                </a:solidFill>
                <a:latin typeface="ＭＳ Ｐゴシック"/>
              </a:rPr>
              <a:t>いく</a:t>
            </a:r>
            <a:r>
              <a:rPr lang="ja-JP" altLang="en-US" sz="2000" dirty="0">
                <a:solidFill>
                  <a:prstClr val="black"/>
                </a:solidFill>
                <a:latin typeface="ＭＳ Ｐゴシック"/>
              </a:rPr>
              <a:t>の</a:t>
            </a:r>
            <a:r>
              <a:rPr lang="ja-JP" altLang="en-US" sz="2000" dirty="0" smtClean="0">
                <a:solidFill>
                  <a:prstClr val="black"/>
                </a:solidFill>
                <a:latin typeface="ＭＳ Ｐゴシック"/>
              </a:rPr>
              <a:t>は珍しい」として、</a:t>
            </a:r>
            <a:endParaRPr lang="en-US" altLang="ja-JP" sz="2000" dirty="0" smtClean="0">
              <a:solidFill>
                <a:prstClr val="black"/>
              </a:solidFill>
              <a:latin typeface="ＭＳ Ｐゴシック"/>
            </a:endParaRPr>
          </a:p>
          <a:p>
            <a:pPr algn="l" fontAlgn="auto">
              <a:spcBef>
                <a:spcPts val="0"/>
              </a:spcBef>
              <a:spcAft>
                <a:spcPts val="0"/>
              </a:spcAft>
            </a:pPr>
            <a:r>
              <a:rPr lang="ja-JP" altLang="en-US" sz="2000" b="1" dirty="0" smtClean="0">
                <a:solidFill>
                  <a:prstClr val="black"/>
                </a:solidFill>
                <a:latin typeface="ＭＳ Ｐゴシック"/>
              </a:rPr>
              <a:t>「奇跡」の避難所運営</a:t>
            </a:r>
            <a:r>
              <a:rPr lang="ja-JP" altLang="en-US" sz="2000" dirty="0" smtClean="0">
                <a:solidFill>
                  <a:prstClr val="black"/>
                </a:solidFill>
                <a:latin typeface="ＭＳ Ｐゴシック"/>
              </a:rPr>
              <a:t>と称した。</a:t>
            </a:r>
            <a:endParaRPr lang="en-US" altLang="ja-JP" sz="2000" dirty="0">
              <a:solidFill>
                <a:prstClr val="black"/>
              </a:solidFill>
              <a:latin typeface="ＭＳ Ｐゴシック"/>
            </a:endParaRP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6761" y="3236025"/>
            <a:ext cx="2273797" cy="3393081"/>
          </a:xfrm>
          <a:prstGeom prst="rect">
            <a:avLst/>
          </a:prstGeom>
        </p:spPr>
      </p:pic>
      <p:sp>
        <p:nvSpPr>
          <p:cNvPr id="12" name="テキスト ボックス 11"/>
          <p:cNvSpPr txBox="1"/>
          <p:nvPr/>
        </p:nvSpPr>
        <p:spPr>
          <a:xfrm>
            <a:off x="105232" y="5387597"/>
            <a:ext cx="5929085" cy="1231106"/>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l" fontAlgn="auto">
              <a:spcBef>
                <a:spcPts val="0"/>
              </a:spcBef>
              <a:spcAft>
                <a:spcPts val="0"/>
              </a:spcAft>
            </a:pPr>
            <a:r>
              <a:rPr lang="ja-JP" altLang="en-US" sz="2000" b="1" dirty="0" smtClean="0">
                <a:solidFill>
                  <a:prstClr val="black"/>
                </a:solidFill>
              </a:rPr>
              <a:t>○その他</a:t>
            </a:r>
            <a:r>
              <a:rPr lang="ja-JP" altLang="en-US" sz="2000" b="1" dirty="0">
                <a:solidFill>
                  <a:prstClr val="black"/>
                </a:solidFill>
              </a:rPr>
              <a:t>に</a:t>
            </a:r>
            <a:r>
              <a:rPr lang="ja-JP" altLang="en-US" sz="2000" b="1" dirty="0" smtClean="0">
                <a:solidFill>
                  <a:prstClr val="black"/>
                </a:solidFill>
              </a:rPr>
              <a:t>も</a:t>
            </a:r>
            <a:r>
              <a:rPr lang="en-US" altLang="ja-JP" sz="2000" b="1" dirty="0" smtClean="0">
                <a:solidFill>
                  <a:prstClr val="black"/>
                </a:solidFill>
              </a:rPr>
              <a:t>…</a:t>
            </a:r>
          </a:p>
          <a:p>
            <a:pPr algn="l" fontAlgn="auto">
              <a:spcBef>
                <a:spcPts val="0"/>
              </a:spcBef>
              <a:spcAft>
                <a:spcPts val="0"/>
              </a:spcAft>
            </a:pPr>
            <a:r>
              <a:rPr lang="ja-JP" altLang="en-US" sz="1800" dirty="0" smtClean="0">
                <a:solidFill>
                  <a:prstClr val="black"/>
                </a:solidFill>
              </a:rPr>
              <a:t>震災</a:t>
            </a:r>
            <a:r>
              <a:rPr lang="ja-JP" altLang="en-US" sz="1800" dirty="0">
                <a:solidFill>
                  <a:prstClr val="black"/>
                </a:solidFill>
              </a:rPr>
              <a:t>後話</a:t>
            </a:r>
            <a:r>
              <a:rPr lang="ja-JP" altLang="en-US" sz="1800" dirty="0" smtClean="0">
                <a:solidFill>
                  <a:prstClr val="black"/>
                </a:solidFill>
              </a:rPr>
              <a:t>し合ってルールを作り、避難所運営を行うようになった自治会が、助け合うことで明るさと快適さを取り戻していった事例が多数紹介されている。</a:t>
            </a:r>
            <a:endParaRPr lang="en-US" altLang="ja-JP" sz="1800" dirty="0" smtClean="0">
              <a:solidFill>
                <a:prstClr val="black"/>
              </a:solidFill>
            </a:endParaRPr>
          </a:p>
        </p:txBody>
      </p:sp>
      <p:sp>
        <p:nvSpPr>
          <p:cNvPr id="8" name="Rectangle 15"/>
          <p:cNvSpPr>
            <a:spLocks noChangeArrowheads="1"/>
          </p:cNvSpPr>
          <p:nvPr/>
        </p:nvSpPr>
        <p:spPr bwMode="auto">
          <a:xfrm>
            <a:off x="0" y="53613"/>
            <a:ext cx="9144000" cy="69269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b="1" dirty="0">
                <a:solidFill>
                  <a:schemeClr val="bg1"/>
                </a:solidFill>
                <a:latin typeface="Arial" pitchFamily="34" charset="0"/>
                <a:ea typeface="HG丸ｺﾞｼｯｸM-PRO" pitchFamily="50" charset="-128"/>
              </a:rPr>
              <a:t>自主的に</a:t>
            </a:r>
            <a:r>
              <a:rPr lang="ja-JP" altLang="en-US" b="1" dirty="0" smtClean="0">
                <a:solidFill>
                  <a:schemeClr val="bg1"/>
                </a:solidFill>
                <a:latin typeface="Arial" pitchFamily="34" charset="0"/>
                <a:ea typeface="HG丸ｺﾞｼｯｸM-PRO" pitchFamily="50" charset="-128"/>
              </a:rPr>
              <a:t>行われた</a:t>
            </a:r>
            <a:r>
              <a:rPr lang="ja-JP" altLang="en-US" b="1" dirty="0">
                <a:solidFill>
                  <a:schemeClr val="bg1"/>
                </a:solidFill>
                <a:latin typeface="Arial" pitchFamily="34" charset="0"/>
                <a:ea typeface="HG丸ｺﾞｼｯｸM-PRO" pitchFamily="50" charset="-128"/>
              </a:rPr>
              <a:t>避難所運営</a:t>
            </a:r>
          </a:p>
        </p:txBody>
      </p:sp>
      <p:sp>
        <p:nvSpPr>
          <p:cNvPr id="7" name="Text Box 5"/>
          <p:cNvSpPr txBox="1">
            <a:spLocks noChangeArrowheads="1"/>
          </p:cNvSpPr>
          <p:nvPr/>
        </p:nvSpPr>
        <p:spPr bwMode="auto">
          <a:xfrm>
            <a:off x="8338730" y="6445750"/>
            <a:ext cx="611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ctr" eaLnBrk="1" hangingPunct="1">
              <a:spcBef>
                <a:spcPct val="50000"/>
              </a:spcBef>
              <a:buClrTx/>
              <a:buSzTx/>
              <a:buFontTx/>
              <a:buNone/>
            </a:pPr>
            <a:fld id="{B2000532-73CA-415B-ABB5-4BA433299673}" type="slidenum">
              <a:rPr lang="en-US" altLang="ja-JP" sz="1800">
                <a:solidFill>
                  <a:schemeClr val="tx1"/>
                </a:solidFill>
                <a:latin typeface="Arial Black" pitchFamily="34" charset="0"/>
              </a:rPr>
              <a:pPr algn="ctr" eaLnBrk="1" hangingPunct="1">
                <a:spcBef>
                  <a:spcPct val="50000"/>
                </a:spcBef>
                <a:buClrTx/>
                <a:buSzTx/>
                <a:buFontTx/>
                <a:buNone/>
              </a:pPr>
              <a:t>10</a:t>
            </a:fld>
            <a:endParaRPr lang="en-US" altLang="ja-JP" sz="1800" dirty="0">
              <a:solidFill>
                <a:schemeClr val="tx1"/>
              </a:solidFill>
              <a:latin typeface="Arial Black" pitchFamily="34" charset="0"/>
            </a:endParaRPr>
          </a:p>
        </p:txBody>
      </p:sp>
    </p:spTree>
    <p:extLst>
      <p:ext uri="{BB962C8B-B14F-4D97-AF65-F5344CB8AC3E}">
        <p14:creationId xmlns:p14="http://schemas.microsoft.com/office/powerpoint/2010/main" val="524035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2659" name="Rectangle 19"/>
          <p:cNvSpPr>
            <a:spLocks noChangeArrowheads="1"/>
          </p:cNvSpPr>
          <p:nvPr/>
        </p:nvSpPr>
        <p:spPr bwMode="auto">
          <a:xfrm>
            <a:off x="0" y="10"/>
            <a:ext cx="9144000" cy="620713"/>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kumimoji="1" sz="4400">
                <a:solidFill>
                  <a:schemeClr val="tx2"/>
                </a:solidFill>
                <a:latin typeface="Arial" charset="0"/>
                <a:ea typeface="ＭＳ Ｐゴシック" charset="-128"/>
              </a:defRPr>
            </a:lvl1pPr>
            <a:lvl2pPr>
              <a:spcBef>
                <a:spcPct val="0"/>
              </a:spcBef>
              <a:defRPr kumimoji="1" sz="4400">
                <a:solidFill>
                  <a:schemeClr val="tx2"/>
                </a:solidFill>
                <a:latin typeface="Arial" charset="0"/>
                <a:ea typeface="ＭＳ Ｐゴシック" charset="-128"/>
              </a:defRPr>
            </a:lvl2pPr>
            <a:lvl3pPr>
              <a:spcBef>
                <a:spcPct val="0"/>
              </a:spcBef>
              <a:defRPr kumimoji="1" sz="4400">
                <a:solidFill>
                  <a:schemeClr val="tx2"/>
                </a:solidFill>
                <a:latin typeface="Arial" charset="0"/>
                <a:ea typeface="ＭＳ Ｐゴシック" charset="-128"/>
              </a:defRPr>
            </a:lvl3pPr>
            <a:lvl4pPr>
              <a:spcBef>
                <a:spcPct val="0"/>
              </a:spcBef>
              <a:defRPr kumimoji="1" sz="4400">
                <a:solidFill>
                  <a:schemeClr val="tx2"/>
                </a:solidFill>
                <a:latin typeface="Arial" charset="0"/>
                <a:ea typeface="ＭＳ Ｐゴシック" charset="-128"/>
              </a:defRPr>
            </a:lvl4pPr>
            <a:lvl5pPr>
              <a:spcBef>
                <a:spcPct val="0"/>
              </a:spcBef>
              <a:defRPr kumimoji="1" sz="4400">
                <a:solidFill>
                  <a:schemeClr val="tx2"/>
                </a:solidFill>
                <a:latin typeface="Arial" charset="0"/>
                <a:ea typeface="ＭＳ Ｐゴシック" charset="-128"/>
              </a:defRPr>
            </a:lvl5pPr>
            <a:lvl6pPr marL="457200" algn="ctr" fontAlgn="base">
              <a:spcBef>
                <a:spcPct val="0"/>
              </a:spcBef>
              <a:spcAft>
                <a:spcPct val="0"/>
              </a:spcAft>
              <a:defRPr kumimoji="1" sz="4400">
                <a:solidFill>
                  <a:schemeClr val="tx2"/>
                </a:solidFill>
                <a:latin typeface="Arial" charset="0"/>
                <a:ea typeface="ＭＳ Ｐゴシック" charset="-128"/>
              </a:defRPr>
            </a:lvl6pPr>
            <a:lvl7pPr marL="914400" algn="ctr" fontAlgn="base">
              <a:spcBef>
                <a:spcPct val="0"/>
              </a:spcBef>
              <a:spcAft>
                <a:spcPct val="0"/>
              </a:spcAft>
              <a:defRPr kumimoji="1" sz="4400">
                <a:solidFill>
                  <a:schemeClr val="tx2"/>
                </a:solidFill>
                <a:latin typeface="Arial" charset="0"/>
                <a:ea typeface="ＭＳ Ｐゴシック" charset="-128"/>
              </a:defRPr>
            </a:lvl7pPr>
            <a:lvl8pPr marL="1371600" algn="ctr" fontAlgn="base">
              <a:spcBef>
                <a:spcPct val="0"/>
              </a:spcBef>
              <a:spcAft>
                <a:spcPct val="0"/>
              </a:spcAft>
              <a:defRPr kumimoji="1" sz="4400">
                <a:solidFill>
                  <a:schemeClr val="tx2"/>
                </a:solidFill>
                <a:latin typeface="Arial" charset="0"/>
                <a:ea typeface="ＭＳ Ｐゴシック" charset="-128"/>
              </a:defRPr>
            </a:lvl8pPr>
            <a:lvl9pPr marL="1828800" algn="ctr" fontAlgn="base">
              <a:spcBef>
                <a:spcPct val="0"/>
              </a:spcBef>
              <a:spcAft>
                <a:spcPct val="0"/>
              </a:spcAft>
              <a:defRPr kumimoji="1" sz="4400">
                <a:solidFill>
                  <a:schemeClr val="tx2"/>
                </a:solidFill>
                <a:latin typeface="Arial" charset="0"/>
                <a:ea typeface="ＭＳ Ｐゴシック" charset="-128"/>
              </a:defRPr>
            </a:lvl9pPr>
          </a:lstStyle>
          <a:p>
            <a:r>
              <a:rPr lang="ja-JP" altLang="en-US" sz="3200" b="1">
                <a:solidFill>
                  <a:schemeClr val="bg1"/>
                </a:solidFill>
                <a:ea typeface="HG丸ｺﾞｼｯｸM-PRO" pitchFamily="50" charset="-128"/>
              </a:rPr>
              <a:t>最後に</a:t>
            </a:r>
          </a:p>
        </p:txBody>
      </p:sp>
      <p:sp>
        <p:nvSpPr>
          <p:cNvPr id="487431" name="Text Box 7"/>
          <p:cNvSpPr txBox="1">
            <a:spLocks noChangeArrowheads="1"/>
          </p:cNvSpPr>
          <p:nvPr/>
        </p:nvSpPr>
        <p:spPr bwMode="auto">
          <a:xfrm>
            <a:off x="468313" y="1165905"/>
            <a:ext cx="5184775" cy="461665"/>
          </a:xfrm>
          <a:prstGeom prst="rect">
            <a:avLst/>
          </a:prstGeom>
          <a:solidFill>
            <a:srgbClr val="FFFF99"/>
          </a:solidFill>
          <a:ln w="38100" cmpd="dbl" algn="ctr">
            <a:solidFill>
              <a:schemeClr val="tx1"/>
            </a:solidFill>
            <a:miter lim="800000"/>
            <a:headEnd/>
            <a:tailEnd/>
          </a:ln>
          <a:effectLst>
            <a:outerShdw dist="107763" dir="2700000" algn="ctr" rotWithShape="0">
              <a:srgbClr val="808080">
                <a:alpha val="50000"/>
              </a:srgbClr>
            </a:outerShdw>
          </a:effectLst>
        </p:spPr>
        <p:txBody>
          <a:bodyPr anchor="ctr" anchorCtr="0">
            <a:spAutoFit/>
          </a:bodyPr>
          <a:lstStyle>
            <a:lvl1pPr indent="825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ctr" eaLnBrk="1" hangingPunct="1">
              <a:spcBef>
                <a:spcPct val="50000"/>
              </a:spcBef>
              <a:buClrTx/>
              <a:buSzTx/>
              <a:buFontTx/>
              <a:buNone/>
            </a:pPr>
            <a:r>
              <a:rPr lang="ja-JP" altLang="en-US" sz="2400" b="1">
                <a:solidFill>
                  <a:schemeClr val="tx1"/>
                </a:solidFill>
                <a:ea typeface="HG丸ｺﾞｼｯｸM-PRO" pitchFamily="50" charset="-128"/>
              </a:rPr>
              <a:t>避難所の運営方法を知る</a:t>
            </a:r>
          </a:p>
        </p:txBody>
      </p:sp>
      <p:sp>
        <p:nvSpPr>
          <p:cNvPr id="487433" name="Text Box 9"/>
          <p:cNvSpPr txBox="1">
            <a:spLocks noChangeArrowheads="1"/>
          </p:cNvSpPr>
          <p:nvPr/>
        </p:nvSpPr>
        <p:spPr bwMode="auto">
          <a:xfrm>
            <a:off x="457360" y="3319766"/>
            <a:ext cx="5254625" cy="461665"/>
          </a:xfrm>
          <a:prstGeom prst="rect">
            <a:avLst/>
          </a:prstGeom>
          <a:solidFill>
            <a:srgbClr val="FFFF99"/>
          </a:solidFill>
          <a:ln w="38100" cmpd="dbl" algn="ctr">
            <a:solidFill>
              <a:schemeClr val="tx1"/>
            </a:solidFill>
            <a:miter lim="800000"/>
            <a:headEnd/>
            <a:tailEnd/>
          </a:ln>
          <a:effectLst>
            <a:outerShdw dist="107763" dir="2700000" algn="ctr" rotWithShape="0">
              <a:srgbClr val="808080">
                <a:alpha val="50000"/>
              </a:srgbClr>
            </a:outerShdw>
          </a:effectLst>
        </p:spPr>
        <p:txBody>
          <a:bodyPr anchor="ctr" anchorCtr="0">
            <a:spAutoFit/>
          </a:bodyPr>
          <a:lstStyle>
            <a:lvl1pPr indent="825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ctr" eaLnBrk="1" hangingPunct="1">
              <a:spcBef>
                <a:spcPct val="50000"/>
              </a:spcBef>
              <a:buClrTx/>
              <a:buSzTx/>
              <a:buFontTx/>
              <a:buNone/>
            </a:pPr>
            <a:r>
              <a:rPr lang="ja-JP" altLang="en-US" sz="2400" b="1" dirty="0">
                <a:solidFill>
                  <a:schemeClr val="tx1"/>
                </a:solidFill>
                <a:ea typeface="HG丸ｺﾞｼｯｸM-PRO" pitchFamily="50" charset="-128"/>
              </a:rPr>
              <a:t>地域で協力して避難所運営する</a:t>
            </a:r>
          </a:p>
        </p:txBody>
      </p:sp>
      <p:sp>
        <p:nvSpPr>
          <p:cNvPr id="487434" name="Text Box 5"/>
          <p:cNvSpPr txBox="1">
            <a:spLocks noChangeArrowheads="1"/>
          </p:cNvSpPr>
          <p:nvPr/>
        </p:nvSpPr>
        <p:spPr bwMode="auto">
          <a:xfrm>
            <a:off x="8532818" y="6491288"/>
            <a:ext cx="611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ctr" eaLnBrk="1" hangingPunct="1">
              <a:spcBef>
                <a:spcPct val="50000"/>
              </a:spcBef>
              <a:buClrTx/>
              <a:buSzTx/>
              <a:buFontTx/>
              <a:buNone/>
            </a:pPr>
            <a:fld id="{C9844BA6-CA22-44B3-9430-195358EBDE47}" type="slidenum">
              <a:rPr lang="en-US" altLang="ja-JP" sz="1800">
                <a:solidFill>
                  <a:schemeClr val="tx1"/>
                </a:solidFill>
                <a:latin typeface="Arial Black" pitchFamily="34" charset="0"/>
              </a:rPr>
              <a:pPr algn="ctr" eaLnBrk="1" hangingPunct="1">
                <a:spcBef>
                  <a:spcPct val="50000"/>
                </a:spcBef>
                <a:buClrTx/>
                <a:buSzTx/>
                <a:buFontTx/>
                <a:buNone/>
              </a:pPr>
              <a:t>11</a:t>
            </a:fld>
            <a:endParaRPr lang="en-US" altLang="ja-JP" sz="1800">
              <a:solidFill>
                <a:schemeClr val="tx1"/>
              </a:solidFill>
              <a:latin typeface="Arial Black" pitchFamily="34" charset="0"/>
            </a:endParaRPr>
          </a:p>
        </p:txBody>
      </p:sp>
      <p:sp>
        <p:nvSpPr>
          <p:cNvPr id="11" name="Text Box 2"/>
          <p:cNvSpPr txBox="1">
            <a:spLocks noChangeArrowheads="1"/>
          </p:cNvSpPr>
          <p:nvPr/>
        </p:nvSpPr>
        <p:spPr bwMode="auto">
          <a:xfrm>
            <a:off x="-161926" y="1876423"/>
            <a:ext cx="9467851"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1800" dirty="0">
                <a:ea typeface="HG丸ｺﾞｼｯｸM-PRO" pitchFamily="50" charset="-128"/>
                <a:cs typeface="ＭＳ Ｐゴシック" charset="-128"/>
              </a:rPr>
              <a:t>　　　</a:t>
            </a:r>
            <a:r>
              <a:rPr lang="ja-JP" altLang="en-US" sz="1800" dirty="0" smtClean="0">
                <a:ea typeface="HG丸ｺﾞｼｯｸM-PRO" pitchFamily="50" charset="-128"/>
                <a:cs typeface="ＭＳ Ｐゴシック" charset="-128"/>
              </a:rPr>
              <a:t>・避難所運営の方法を知らないと、災害時すぐには避難所運営できない</a:t>
            </a:r>
            <a:endParaRPr lang="en-US" altLang="ja-JP" sz="1800" dirty="0" smtClean="0">
              <a:ea typeface="HG丸ｺﾞｼｯｸM-PRO" pitchFamily="50" charset="-128"/>
              <a:cs typeface="ＭＳ Ｐゴシック" charset="-128"/>
            </a:endParaRPr>
          </a:p>
          <a:p>
            <a:pPr algn="l"/>
            <a:r>
              <a:rPr lang="ja-JP" altLang="en-US" sz="1800" dirty="0">
                <a:ea typeface="HG丸ｺﾞｼｯｸM-PRO" pitchFamily="50" charset="-128"/>
                <a:cs typeface="ＭＳ Ｐゴシック" charset="-128"/>
              </a:rPr>
              <a:t>　</a:t>
            </a:r>
            <a:r>
              <a:rPr lang="ja-JP" altLang="en-US" sz="1800" dirty="0" smtClean="0">
                <a:ea typeface="HG丸ｺﾞｼｯｸM-PRO" pitchFamily="50" charset="-128"/>
                <a:cs typeface="ＭＳ Ｐゴシック" charset="-128"/>
              </a:rPr>
              <a:t>　　・マニュアルなどにより、避難所の運営方法を知っていただきたい</a:t>
            </a:r>
            <a:endParaRPr lang="en-US" altLang="ja-JP" sz="2400" dirty="0">
              <a:ea typeface="HG丸ｺﾞｼｯｸM-PRO" pitchFamily="50" charset="-128"/>
              <a:cs typeface="ＭＳ Ｐゴシック" charset="-128"/>
            </a:endParaRPr>
          </a:p>
        </p:txBody>
      </p:sp>
      <p:sp>
        <p:nvSpPr>
          <p:cNvPr id="12" name="Text Box 2"/>
          <p:cNvSpPr txBox="1">
            <a:spLocks noChangeArrowheads="1"/>
          </p:cNvSpPr>
          <p:nvPr/>
        </p:nvSpPr>
        <p:spPr bwMode="auto">
          <a:xfrm>
            <a:off x="-161926" y="3933056"/>
            <a:ext cx="946785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sz="2400" dirty="0">
                <a:ea typeface="HG丸ｺﾞｼｯｸM-PRO" pitchFamily="50" charset="-128"/>
                <a:cs typeface="ＭＳ Ｐゴシック" charset="-128"/>
              </a:rPr>
              <a:t>　　</a:t>
            </a:r>
            <a:r>
              <a:rPr lang="ja-JP" altLang="en-US" sz="1800" dirty="0" smtClean="0">
                <a:ea typeface="HG丸ｺﾞｼｯｸM-PRO" pitchFamily="50" charset="-128"/>
                <a:cs typeface="ＭＳ Ｐゴシック" charset="-128"/>
              </a:rPr>
              <a:t>・</a:t>
            </a:r>
            <a:r>
              <a:rPr lang="ja-JP" altLang="en-US" sz="1800" dirty="0">
                <a:ea typeface="HG丸ｺﾞｼｯｸM-PRO" pitchFamily="50" charset="-128"/>
                <a:cs typeface="ＭＳ Ｐゴシック" charset="-128"/>
              </a:rPr>
              <a:t>市町村職員だけでは、大規模災害時の避難所運営は困難</a:t>
            </a:r>
          </a:p>
          <a:p>
            <a:pPr algn="l"/>
            <a:r>
              <a:rPr lang="ja-JP" altLang="en-US" sz="1800" dirty="0">
                <a:ea typeface="HG丸ｺﾞｼｯｸM-PRO" pitchFamily="50" charset="-128"/>
                <a:cs typeface="ＭＳ Ｐゴシック" charset="-128"/>
              </a:rPr>
              <a:t>　　  </a:t>
            </a:r>
            <a:r>
              <a:rPr lang="ja-JP" altLang="en-US" sz="1800" dirty="0" smtClean="0">
                <a:ea typeface="HG丸ｺﾞｼｯｸM-PRO" pitchFamily="50" charset="-128"/>
                <a:cs typeface="ＭＳ Ｐゴシック" charset="-128"/>
              </a:rPr>
              <a:t>・避難所運営リーダーの方々を中心に避難所運営に関わる方を決めていただき</a:t>
            </a:r>
            <a:r>
              <a:rPr lang="en-US" altLang="ja-JP" sz="1800" dirty="0" smtClean="0">
                <a:ea typeface="HG丸ｺﾞｼｯｸM-PRO" pitchFamily="50" charset="-128"/>
                <a:cs typeface="ＭＳ Ｐゴシック" charset="-128"/>
              </a:rPr>
              <a:t>,</a:t>
            </a:r>
          </a:p>
          <a:p>
            <a:pPr algn="l"/>
            <a:r>
              <a:rPr lang="ja-JP" altLang="en-US" sz="1800" dirty="0">
                <a:ea typeface="HG丸ｺﾞｼｯｸM-PRO" pitchFamily="50" charset="-128"/>
                <a:cs typeface="ＭＳ Ｐゴシック" charset="-128"/>
              </a:rPr>
              <a:t>　</a:t>
            </a:r>
            <a:r>
              <a:rPr lang="ja-JP" altLang="en-US" sz="1800" dirty="0" smtClean="0">
                <a:ea typeface="HG丸ｺﾞｼｯｸM-PRO" pitchFamily="50" charset="-128"/>
                <a:cs typeface="ＭＳ Ｐゴシック" charset="-128"/>
              </a:rPr>
              <a:t>　　　災害時には市町村</a:t>
            </a:r>
            <a:r>
              <a:rPr lang="ja-JP" altLang="en-US" sz="1800" dirty="0">
                <a:ea typeface="HG丸ｺﾞｼｯｸM-PRO" pitchFamily="50" charset="-128"/>
                <a:cs typeface="ＭＳ Ｐゴシック" charset="-128"/>
              </a:rPr>
              <a:t>と協力して避難所運営を行っていただきたい</a:t>
            </a:r>
          </a:p>
        </p:txBody>
      </p:sp>
    </p:spTree>
    <p:extLst>
      <p:ext uri="{BB962C8B-B14F-4D97-AF65-F5344CB8AC3E}">
        <p14:creationId xmlns:p14="http://schemas.microsoft.com/office/powerpoint/2010/main" val="2988051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AutoShape 2"/>
          <p:cNvSpPr>
            <a:spLocks noChangeArrowheads="1"/>
          </p:cNvSpPr>
          <p:nvPr/>
        </p:nvSpPr>
        <p:spPr bwMode="auto">
          <a:xfrm>
            <a:off x="1862142" y="2349500"/>
            <a:ext cx="5470525" cy="1747838"/>
          </a:xfrm>
          <a:prstGeom prst="roundRect">
            <a:avLst>
              <a:gd name="adj" fmla="val 16667"/>
            </a:avLst>
          </a:prstGeom>
          <a:gradFill rotWithShape="1">
            <a:gsLst>
              <a:gs pos="0">
                <a:srgbClr val="FFFF00"/>
              </a:gs>
              <a:gs pos="50000">
                <a:srgbClr val="FFFFFF"/>
              </a:gs>
              <a:gs pos="100000">
                <a:srgbClr val="FFFF00"/>
              </a:gs>
            </a:gsLst>
            <a:lin ang="5400000" scaled="1"/>
          </a:gradFill>
          <a:ln>
            <a:noFill/>
          </a:ln>
          <a:extLst>
            <a:ext uri="{91240B29-F687-4F45-9708-019B960494DF}">
              <a14:hiddenLine xmlns:a14="http://schemas.microsoft.com/office/drawing/2010/main" w="76200">
                <a:solidFill>
                  <a:srgbClr val="000000"/>
                </a:solidFill>
                <a:round/>
                <a:headEnd/>
                <a:tailEnd/>
              </a14:hiddenLine>
            </a:ext>
          </a:extLst>
        </p:spPr>
        <p:txBody>
          <a:bodyPr anchor="ct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t">
              <a:spcBef>
                <a:spcPct val="50000"/>
              </a:spcBef>
              <a:buFontTx/>
              <a:buNone/>
            </a:pPr>
            <a:r>
              <a:rPr lang="ja-JP" altLang="en-US" sz="9600">
                <a:solidFill>
                  <a:srgbClr val="0000FF"/>
                </a:solidFill>
                <a:latin typeface="Tahoma" pitchFamily="34" charset="0"/>
              </a:rPr>
              <a:t>おわり</a:t>
            </a:r>
          </a:p>
        </p:txBody>
      </p:sp>
      <p:sp>
        <p:nvSpPr>
          <p:cNvPr id="29699" name="Text Box 5"/>
          <p:cNvSpPr txBox="1">
            <a:spLocks noChangeArrowheads="1"/>
          </p:cNvSpPr>
          <p:nvPr/>
        </p:nvSpPr>
        <p:spPr bwMode="auto">
          <a:xfrm>
            <a:off x="8604251" y="6491297"/>
            <a:ext cx="539750" cy="3667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fld id="{2E343C6E-660B-47F2-B053-0D902689EC9E}" type="slidenum">
              <a:rPr lang="en-US" altLang="ja-JP" sz="1800">
                <a:latin typeface="Arial Black" pitchFamily="34" charset="0"/>
              </a:rPr>
              <a:pPr algn="ctr" eaLnBrk="1" hangingPunct="1">
                <a:spcBef>
                  <a:spcPct val="50000"/>
                </a:spcBef>
                <a:buFontTx/>
                <a:buNone/>
              </a:pPr>
              <a:t>12</a:t>
            </a:fld>
            <a:endParaRPr lang="en-US" altLang="ja-JP" sz="1800" dirty="0">
              <a:latin typeface="Arial Black" pitchFamily="34" charset="0"/>
            </a:endParaRPr>
          </a:p>
        </p:txBody>
      </p:sp>
    </p:spTree>
    <p:extLst>
      <p:ext uri="{BB962C8B-B14F-4D97-AF65-F5344CB8AC3E}">
        <p14:creationId xmlns:p14="http://schemas.microsoft.com/office/powerpoint/2010/main" val="31091925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2514"/>
                                        </p:tgtEl>
                                        <p:attrNameLst>
                                          <p:attrName>style.visibility</p:attrName>
                                        </p:attrNameLst>
                                      </p:cBhvr>
                                      <p:to>
                                        <p:strVal val="visible"/>
                                      </p:to>
                                    </p:set>
                                    <p:animEffect transition="in" filter="fade">
                                      <p:cBhvr>
                                        <p:cTn id="7" dur="500"/>
                                        <p:tgtEl>
                                          <p:spTgt spid="192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3" name="Rectangle 7"/>
          <p:cNvSpPr>
            <a:spLocks noChangeArrowheads="1"/>
          </p:cNvSpPr>
          <p:nvPr/>
        </p:nvSpPr>
        <p:spPr bwMode="auto">
          <a:xfrm>
            <a:off x="356511" y="2492375"/>
            <a:ext cx="8351838" cy="863600"/>
          </a:xfrm>
          <a:prstGeom prst="rect">
            <a:avLst/>
          </a:prstGeom>
          <a:solidFill>
            <a:srgbClr val="FFFF99"/>
          </a:solidFill>
          <a:ln w="38100" algn="ctr">
            <a:solidFill>
              <a:srgbClr val="0000FF"/>
            </a:solidFill>
            <a:miter lim="800000"/>
            <a:headEnd/>
            <a:tailEnd/>
          </a:ln>
          <a:effectLst>
            <a:outerShdw dist="107763" dir="2700000" algn="ctr" rotWithShape="0">
              <a:srgbClr val="808080">
                <a:alpha val="50000"/>
              </a:srgbClr>
            </a:outerShdw>
          </a:effectLst>
        </p:spPr>
        <p:txBody>
          <a:bodyPr anchor="ctr"/>
          <a:lstStyle>
            <a:lvl1pPr indent="8255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l" eaLnBrk="1" hangingPunct="1">
              <a:spcBef>
                <a:spcPct val="0"/>
              </a:spcBef>
              <a:buClrTx/>
              <a:buSzTx/>
              <a:buFontTx/>
              <a:buNone/>
            </a:pPr>
            <a:r>
              <a:rPr lang="ja-JP" altLang="en-US" sz="2600" dirty="0">
                <a:solidFill>
                  <a:schemeClr val="tx1"/>
                </a:solidFill>
                <a:latin typeface="HG丸ｺﾞｼｯｸM-PRO" pitchFamily="50" charset="-128"/>
                <a:ea typeface="HG丸ｺﾞｼｯｸM-PRO" pitchFamily="50" charset="-128"/>
              </a:rPr>
              <a:t>①避難所運営に必要な</a:t>
            </a:r>
            <a:r>
              <a:rPr lang="ja-JP" altLang="en-US" sz="2600" dirty="0">
                <a:effectLst>
                  <a:outerShdw blurRad="38100" dist="38100" dir="2700000" algn="tl">
                    <a:srgbClr val="000000"/>
                  </a:outerShdw>
                </a:effectLst>
                <a:latin typeface="HG丸ｺﾞｼｯｸM-PRO" pitchFamily="50" charset="-128"/>
                <a:ea typeface="HG丸ｺﾞｼｯｸM-PRO" pitchFamily="50" charset="-128"/>
              </a:rPr>
              <a:t>スペース</a:t>
            </a:r>
            <a:r>
              <a:rPr lang="ja-JP" altLang="en-US" sz="2600" dirty="0">
                <a:solidFill>
                  <a:schemeClr val="tx1"/>
                </a:solidFill>
                <a:latin typeface="HG丸ｺﾞｼｯｸM-PRO" pitchFamily="50" charset="-128"/>
                <a:ea typeface="HG丸ｺﾞｼｯｸM-PRO" pitchFamily="50" charset="-128"/>
              </a:rPr>
              <a:t>の確保</a:t>
            </a:r>
          </a:p>
        </p:txBody>
      </p:sp>
      <p:sp>
        <p:nvSpPr>
          <p:cNvPr id="217094" name="Rectangle 8"/>
          <p:cNvSpPr>
            <a:spLocks noChangeArrowheads="1"/>
          </p:cNvSpPr>
          <p:nvPr/>
        </p:nvSpPr>
        <p:spPr bwMode="auto">
          <a:xfrm>
            <a:off x="337422" y="3860710"/>
            <a:ext cx="8351838" cy="1151433"/>
          </a:xfrm>
          <a:prstGeom prst="rect">
            <a:avLst/>
          </a:prstGeom>
          <a:solidFill>
            <a:srgbClr val="FFFF99"/>
          </a:solidFill>
          <a:ln w="38100" algn="ctr">
            <a:solidFill>
              <a:srgbClr val="0000FF"/>
            </a:solidFill>
            <a:miter lim="800000"/>
            <a:headEnd/>
            <a:tailEnd/>
          </a:ln>
          <a:effectLst>
            <a:outerShdw dist="107763" dir="2700000" algn="ctr" rotWithShape="0">
              <a:srgbClr val="808080">
                <a:alpha val="50000"/>
              </a:srgbClr>
            </a:outerShdw>
          </a:effectLst>
        </p:spPr>
        <p:txBody>
          <a:bodyPr anchor="ctr"/>
          <a:lstStyle>
            <a:lvl1pPr indent="8255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l" eaLnBrk="1" hangingPunct="1">
              <a:spcBef>
                <a:spcPct val="0"/>
              </a:spcBef>
              <a:buClrTx/>
              <a:buSzTx/>
              <a:buFontTx/>
              <a:buNone/>
            </a:pPr>
            <a:r>
              <a:rPr lang="ja-JP" altLang="en-US" sz="2600" dirty="0">
                <a:solidFill>
                  <a:schemeClr val="tx1"/>
                </a:solidFill>
                <a:ea typeface="HG丸ｺﾞｼｯｸM-PRO" pitchFamily="50" charset="-128"/>
              </a:rPr>
              <a:t>②</a:t>
            </a:r>
            <a:r>
              <a:rPr lang="ja-JP" altLang="en-US" sz="2600" dirty="0" smtClean="0">
                <a:effectLst>
                  <a:outerShdw blurRad="38100" dist="38100" dir="2700000" algn="tl">
                    <a:srgbClr val="000000"/>
                  </a:outerShdw>
                </a:effectLst>
                <a:ea typeface="HG丸ｺﾞｼｯｸM-PRO" pitchFamily="50" charset="-128"/>
              </a:rPr>
              <a:t>大勢</a:t>
            </a:r>
            <a:r>
              <a:rPr lang="ja-JP" altLang="en-US" sz="2600" dirty="0">
                <a:effectLst>
                  <a:outerShdw blurRad="38100" dist="38100" dir="2700000" algn="tl">
                    <a:srgbClr val="000000"/>
                  </a:outerShdw>
                </a:effectLst>
                <a:ea typeface="HG丸ｺﾞｼｯｸM-PRO" pitchFamily="50" charset="-128"/>
              </a:rPr>
              <a:t>の避難者</a:t>
            </a:r>
            <a:r>
              <a:rPr lang="ja-JP" altLang="en-US" sz="2600" dirty="0">
                <a:solidFill>
                  <a:schemeClr val="tx1"/>
                </a:solidFill>
                <a:ea typeface="HG丸ｺﾞｼｯｸM-PRO" pitchFamily="50" charset="-128"/>
              </a:rPr>
              <a:t>や</a:t>
            </a:r>
            <a:r>
              <a:rPr lang="ja-JP" altLang="en-US" sz="2600" dirty="0">
                <a:effectLst>
                  <a:outerShdw blurRad="38100" dist="38100" dir="2700000" algn="tl">
                    <a:srgbClr val="000000"/>
                  </a:outerShdw>
                </a:effectLst>
                <a:ea typeface="HG丸ｺﾞｼｯｸM-PRO" pitchFamily="50" charset="-128"/>
              </a:rPr>
              <a:t>地区外からの避難者</a:t>
            </a:r>
            <a:r>
              <a:rPr lang="ja-JP" altLang="en-US" sz="2600" dirty="0">
                <a:solidFill>
                  <a:schemeClr val="tx1"/>
                </a:solidFill>
                <a:ea typeface="HG丸ｺﾞｼｯｸM-PRO" pitchFamily="50" charset="-128"/>
              </a:rPr>
              <a:t>への</a:t>
            </a:r>
            <a:r>
              <a:rPr lang="ja-JP" altLang="en-US" sz="2600" dirty="0" smtClean="0">
                <a:solidFill>
                  <a:schemeClr val="tx1"/>
                </a:solidFill>
                <a:ea typeface="HG丸ｺﾞｼｯｸM-PRO" pitchFamily="50" charset="-128"/>
              </a:rPr>
              <a:t>対応</a:t>
            </a:r>
            <a:endParaRPr lang="en-US" altLang="ja-JP" sz="2600" dirty="0" smtClean="0">
              <a:solidFill>
                <a:schemeClr val="tx1"/>
              </a:solidFill>
              <a:ea typeface="HG丸ｺﾞｼｯｸM-PRO" pitchFamily="50" charset="-128"/>
            </a:endParaRPr>
          </a:p>
          <a:p>
            <a:pPr algn="l" eaLnBrk="1" hangingPunct="1">
              <a:spcBef>
                <a:spcPct val="0"/>
              </a:spcBef>
              <a:buClrTx/>
              <a:buSzTx/>
            </a:pPr>
            <a:r>
              <a:rPr lang="ja-JP" altLang="en-US" sz="2600" dirty="0" smtClean="0">
                <a:solidFill>
                  <a:schemeClr val="tx1"/>
                </a:solidFill>
                <a:ea typeface="HG丸ｺﾞｼｯｸM-PRO" pitchFamily="50" charset="-128"/>
              </a:rPr>
              <a:t>　</a:t>
            </a:r>
            <a:r>
              <a:rPr lang="ja-JP" altLang="en-US" sz="2600" dirty="0" smtClean="0">
                <a:solidFill>
                  <a:schemeClr val="tx1"/>
                </a:solidFill>
                <a:latin typeface="HG丸ｺﾞｼｯｸM-PRO" pitchFamily="50" charset="-128"/>
                <a:ea typeface="HG丸ｺﾞｼｯｸM-PRO" pitchFamily="50" charset="-128"/>
              </a:rPr>
              <a:t>高齢者</a:t>
            </a:r>
            <a:r>
              <a:rPr lang="ja-JP" altLang="en-US" sz="2600" dirty="0">
                <a:solidFill>
                  <a:schemeClr val="tx1"/>
                </a:solidFill>
                <a:latin typeface="HG丸ｺﾞｼｯｸM-PRO" pitchFamily="50" charset="-128"/>
                <a:ea typeface="HG丸ｺﾞｼｯｸM-PRO" pitchFamily="50" charset="-128"/>
              </a:rPr>
              <a:t>・障害者など</a:t>
            </a:r>
            <a:r>
              <a:rPr lang="ja-JP" altLang="en-US" sz="2600" dirty="0" smtClean="0">
                <a:solidFill>
                  <a:schemeClr val="tx1"/>
                </a:solidFill>
                <a:latin typeface="HG丸ｺﾞｼｯｸM-PRO" pitchFamily="50" charset="-128"/>
                <a:ea typeface="HG丸ｺﾞｼｯｸM-PRO" pitchFamily="50" charset="-128"/>
              </a:rPr>
              <a:t>、</a:t>
            </a:r>
            <a:r>
              <a:rPr lang="ja-JP" altLang="en-US" sz="2600" dirty="0" smtClean="0">
                <a:effectLst>
                  <a:outerShdw blurRad="38100" dist="38100" dir="2700000" algn="tl">
                    <a:srgbClr val="000000"/>
                  </a:outerShdw>
                </a:effectLst>
                <a:latin typeface="HG丸ｺﾞｼｯｸM-PRO" pitchFamily="50" charset="-128"/>
                <a:ea typeface="HG丸ｺﾞｼｯｸM-PRO" pitchFamily="50" charset="-128"/>
              </a:rPr>
              <a:t>要配慮者へ</a:t>
            </a:r>
            <a:r>
              <a:rPr lang="ja-JP" altLang="en-US" sz="2600" dirty="0">
                <a:effectLst>
                  <a:outerShdw blurRad="38100" dist="38100" dir="2700000" algn="tl">
                    <a:srgbClr val="000000"/>
                  </a:outerShdw>
                </a:effectLst>
                <a:latin typeface="HG丸ｺﾞｼｯｸM-PRO" pitchFamily="50" charset="-128"/>
                <a:ea typeface="HG丸ｺﾞｼｯｸM-PRO" pitchFamily="50" charset="-128"/>
              </a:rPr>
              <a:t>の</a:t>
            </a:r>
            <a:r>
              <a:rPr lang="ja-JP" altLang="en-US" sz="2600" dirty="0" smtClean="0">
                <a:effectLst>
                  <a:outerShdw blurRad="38100" dist="38100" dir="2700000" algn="tl">
                    <a:srgbClr val="000000"/>
                  </a:outerShdw>
                </a:effectLst>
                <a:latin typeface="HG丸ｺﾞｼｯｸM-PRO" pitchFamily="50" charset="-128"/>
                <a:ea typeface="HG丸ｺﾞｼｯｸM-PRO" pitchFamily="50" charset="-128"/>
              </a:rPr>
              <a:t>配慮</a:t>
            </a:r>
            <a:endParaRPr lang="ja-JP" altLang="en-US" sz="2600" dirty="0">
              <a:effectLst>
                <a:outerShdw blurRad="38100" dist="38100" dir="2700000" algn="tl">
                  <a:srgbClr val="000000"/>
                </a:outerShdw>
              </a:effectLst>
              <a:latin typeface="HG丸ｺﾞｼｯｸM-PRO" pitchFamily="50" charset="-128"/>
              <a:ea typeface="HG丸ｺﾞｼｯｸM-PRO" pitchFamily="50" charset="-128"/>
            </a:endParaRPr>
          </a:p>
        </p:txBody>
      </p:sp>
      <p:sp>
        <p:nvSpPr>
          <p:cNvPr id="466951" name="AutoShape 7"/>
          <p:cNvSpPr>
            <a:spLocks noChangeArrowheads="1"/>
          </p:cNvSpPr>
          <p:nvPr/>
        </p:nvSpPr>
        <p:spPr bwMode="auto">
          <a:xfrm>
            <a:off x="431010" y="1268760"/>
            <a:ext cx="8137525" cy="863600"/>
          </a:xfrm>
          <a:prstGeom prst="roundRect">
            <a:avLst>
              <a:gd name="adj" fmla="val 16667"/>
            </a:avLst>
          </a:prstGeom>
          <a:gradFill rotWithShape="1">
            <a:gsLst>
              <a:gs pos="0">
                <a:srgbClr val="CCFFCC"/>
              </a:gs>
              <a:gs pos="50000">
                <a:srgbClr val="FFFFFF"/>
              </a:gs>
              <a:gs pos="100000">
                <a:srgbClr val="CCFFCC"/>
              </a:gs>
            </a:gsLst>
            <a:lin ang="5400000" scaled="1"/>
          </a:gradFill>
          <a:ln w="25400" algn="ctr">
            <a:solidFill>
              <a:srgbClr val="008000"/>
            </a:solidFill>
            <a:round/>
            <a:headEnd/>
            <a:tailEnd/>
          </a:ln>
        </p:spPr>
        <p:txBody>
          <a:bodyPr anchor="ctr"/>
          <a:lstStyle>
            <a:lvl1pPr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ctr" eaLnBrk="1" hangingPunct="1">
              <a:spcBef>
                <a:spcPct val="0"/>
              </a:spcBef>
              <a:buClrTx/>
              <a:buSzTx/>
              <a:buFontTx/>
              <a:buNone/>
            </a:pPr>
            <a:r>
              <a:rPr lang="ja-JP" altLang="en-US" sz="3200" dirty="0">
                <a:solidFill>
                  <a:srgbClr val="0000FF"/>
                </a:solidFill>
                <a:latin typeface="HG丸ｺﾞｼｯｸM-PRO" pitchFamily="50" charset="-128"/>
                <a:ea typeface="HG丸ｺﾞｼｯｸM-PRO" pitchFamily="50" charset="-128"/>
              </a:rPr>
              <a:t>避難所運営には様々な課題がある！</a:t>
            </a:r>
          </a:p>
        </p:txBody>
      </p:sp>
      <p:sp>
        <p:nvSpPr>
          <p:cNvPr id="466952" name="Text Box 5"/>
          <p:cNvSpPr txBox="1">
            <a:spLocks noChangeArrowheads="1"/>
          </p:cNvSpPr>
          <p:nvPr/>
        </p:nvSpPr>
        <p:spPr bwMode="auto">
          <a:xfrm>
            <a:off x="8820150" y="6465328"/>
            <a:ext cx="323850" cy="3667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ctr" eaLnBrk="1" hangingPunct="1">
              <a:spcBef>
                <a:spcPct val="50000"/>
              </a:spcBef>
              <a:buClrTx/>
              <a:buSzTx/>
              <a:buFontTx/>
              <a:buNone/>
            </a:pPr>
            <a:fld id="{37B8CE60-4A6E-447A-BEB8-16693CE9E313}" type="slidenum">
              <a:rPr lang="en-US" altLang="ja-JP" sz="1800">
                <a:solidFill>
                  <a:schemeClr val="tx1"/>
                </a:solidFill>
                <a:latin typeface="Arial Black" pitchFamily="34" charset="0"/>
              </a:rPr>
              <a:pPr algn="ctr" eaLnBrk="1" hangingPunct="1">
                <a:spcBef>
                  <a:spcPct val="50000"/>
                </a:spcBef>
                <a:buClrTx/>
                <a:buSzTx/>
                <a:buFontTx/>
                <a:buNone/>
              </a:pPr>
              <a:t>2</a:t>
            </a:fld>
            <a:endParaRPr lang="en-US" altLang="ja-JP" sz="1800" dirty="0">
              <a:solidFill>
                <a:schemeClr val="tx1"/>
              </a:solidFill>
              <a:latin typeface="Arial Black" pitchFamily="34" charset="0"/>
            </a:endParaRPr>
          </a:p>
        </p:txBody>
      </p:sp>
      <p:sp>
        <p:nvSpPr>
          <p:cNvPr id="2" name="Rectangle 7"/>
          <p:cNvSpPr>
            <a:spLocks noChangeArrowheads="1"/>
          </p:cNvSpPr>
          <p:nvPr/>
        </p:nvSpPr>
        <p:spPr bwMode="auto">
          <a:xfrm>
            <a:off x="353751" y="5373216"/>
            <a:ext cx="8351838" cy="863600"/>
          </a:xfrm>
          <a:prstGeom prst="rect">
            <a:avLst/>
          </a:prstGeom>
          <a:solidFill>
            <a:srgbClr val="FFFF99"/>
          </a:solidFill>
          <a:ln w="38100" algn="ctr">
            <a:solidFill>
              <a:srgbClr val="0000FF"/>
            </a:solidFill>
            <a:miter lim="800000"/>
            <a:headEnd/>
            <a:tailEnd/>
          </a:ln>
          <a:effectLst>
            <a:outerShdw dist="107763" dir="2700000" algn="ctr" rotWithShape="0">
              <a:srgbClr val="808080">
                <a:alpha val="50000"/>
              </a:srgbClr>
            </a:outerShdw>
          </a:effectLst>
        </p:spPr>
        <p:txBody>
          <a:bodyPr anchor="ctr"/>
          <a:lstStyle>
            <a:lvl1pPr indent="8255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l" eaLnBrk="1" hangingPunct="1">
              <a:spcBef>
                <a:spcPct val="0"/>
              </a:spcBef>
              <a:buClrTx/>
              <a:buSzTx/>
              <a:buFontTx/>
              <a:buNone/>
            </a:pPr>
            <a:r>
              <a:rPr lang="ja-JP" altLang="en-US" sz="2600" dirty="0">
                <a:solidFill>
                  <a:schemeClr val="tx1"/>
                </a:solidFill>
                <a:latin typeface="HG丸ｺﾞｼｯｸM-PRO" pitchFamily="50" charset="-128"/>
                <a:ea typeface="HG丸ｺﾞｼｯｸM-PRO" pitchFamily="50" charset="-128"/>
              </a:rPr>
              <a:t>③</a:t>
            </a:r>
            <a:r>
              <a:rPr lang="ja-JP" altLang="en-US" sz="2600" dirty="0" smtClean="0">
                <a:solidFill>
                  <a:schemeClr val="tx1"/>
                </a:solidFill>
                <a:latin typeface="HG丸ｺﾞｼｯｸM-PRO" pitchFamily="50" charset="-128"/>
                <a:ea typeface="HG丸ｺﾞｼｯｸM-PRO" pitchFamily="50" charset="-128"/>
              </a:rPr>
              <a:t> </a:t>
            </a:r>
            <a:r>
              <a:rPr lang="ja-JP" altLang="en-US" sz="2600" dirty="0">
                <a:effectLst>
                  <a:outerShdw blurRad="38100" dist="38100" dir="2700000" algn="tl">
                    <a:srgbClr val="000000"/>
                  </a:outerShdw>
                </a:effectLst>
                <a:latin typeface="HG丸ｺﾞｼｯｸM-PRO" pitchFamily="50" charset="-128"/>
                <a:ea typeface="HG丸ｺﾞｼｯｸM-PRO" pitchFamily="50" charset="-128"/>
              </a:rPr>
              <a:t>食料</a:t>
            </a:r>
            <a:r>
              <a:rPr lang="ja-JP" altLang="en-US" sz="2600" dirty="0">
                <a:solidFill>
                  <a:schemeClr val="tx1"/>
                </a:solidFill>
                <a:latin typeface="HG丸ｺﾞｼｯｸM-PRO" pitchFamily="50" charset="-128"/>
                <a:ea typeface="HG丸ｺﾞｼｯｸM-PRO" pitchFamily="50" charset="-128"/>
              </a:rPr>
              <a:t>や</a:t>
            </a:r>
            <a:r>
              <a:rPr lang="ja-JP" altLang="en-US" sz="2600" dirty="0">
                <a:effectLst>
                  <a:outerShdw blurRad="38100" dist="38100" dir="2700000" algn="tl">
                    <a:srgbClr val="000000"/>
                  </a:outerShdw>
                </a:effectLst>
                <a:latin typeface="HG丸ｺﾞｼｯｸM-PRO" pitchFamily="50" charset="-128"/>
                <a:ea typeface="HG丸ｺﾞｼｯｸM-PRO" pitchFamily="50" charset="-128"/>
              </a:rPr>
              <a:t>トイレ</a:t>
            </a:r>
            <a:r>
              <a:rPr lang="ja-JP" altLang="en-US" sz="2600" dirty="0">
                <a:solidFill>
                  <a:schemeClr val="tx1"/>
                </a:solidFill>
                <a:latin typeface="HG丸ｺﾞｼｯｸM-PRO" pitchFamily="50" charset="-128"/>
                <a:ea typeface="HG丸ｺﾞｼｯｸM-PRO" pitchFamily="50" charset="-128"/>
              </a:rPr>
              <a:t>など物資の確保</a:t>
            </a:r>
          </a:p>
        </p:txBody>
      </p:sp>
      <p:sp>
        <p:nvSpPr>
          <p:cNvPr id="466955" name="Rectangle 15"/>
          <p:cNvSpPr>
            <a:spLocks noChangeArrowheads="1"/>
          </p:cNvSpPr>
          <p:nvPr/>
        </p:nvSpPr>
        <p:spPr bwMode="auto">
          <a:xfrm>
            <a:off x="0" y="0"/>
            <a:ext cx="9144000" cy="6921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spcBef>
                <a:spcPct val="0"/>
              </a:spcBef>
              <a:buClrTx/>
              <a:buSzTx/>
              <a:buFontTx/>
              <a:buNone/>
            </a:pPr>
            <a:r>
              <a:rPr lang="ja-JP" altLang="en-US" sz="3200" b="1" dirty="0">
                <a:solidFill>
                  <a:schemeClr val="bg1"/>
                </a:solidFill>
                <a:ea typeface="HG丸ｺﾞｼｯｸM-PRO" pitchFamily="50" charset="-128"/>
              </a:rPr>
              <a:t>避難所運営ゲームを終えて</a:t>
            </a:r>
          </a:p>
        </p:txBody>
      </p:sp>
    </p:spTree>
    <p:extLst>
      <p:ext uri="{BB962C8B-B14F-4D97-AF65-F5344CB8AC3E}">
        <p14:creationId xmlns:p14="http://schemas.microsoft.com/office/powerpoint/2010/main" val="549786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a:spLocks noChangeArrowheads="1"/>
          </p:cNvSpPr>
          <p:nvPr/>
        </p:nvSpPr>
        <p:spPr bwMode="auto">
          <a:xfrm>
            <a:off x="0" y="0"/>
            <a:ext cx="9144000" cy="619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b="1" dirty="0" smtClean="0">
                <a:solidFill>
                  <a:schemeClr val="bg1"/>
                </a:solidFill>
                <a:latin typeface="Arial" pitchFamily="34" charset="0"/>
                <a:ea typeface="HG丸ｺﾞｼｯｸM-PRO" pitchFamily="50" charset="-128"/>
              </a:rPr>
              <a:t>避難所運営の空間配置</a:t>
            </a:r>
            <a:endParaRPr lang="ja-JP" altLang="en-US" b="1" dirty="0">
              <a:solidFill>
                <a:schemeClr val="bg1"/>
              </a:solidFill>
              <a:latin typeface="Arial" pitchFamily="34" charset="0"/>
              <a:ea typeface="HG丸ｺﾞｼｯｸM-PRO" pitchFamily="50" charset="-128"/>
            </a:endParaRPr>
          </a:p>
        </p:txBody>
      </p:sp>
      <p:sp>
        <p:nvSpPr>
          <p:cNvPr id="21507" name="Text Box 5"/>
          <p:cNvSpPr txBox="1">
            <a:spLocks noChangeArrowheads="1"/>
          </p:cNvSpPr>
          <p:nvPr/>
        </p:nvSpPr>
        <p:spPr bwMode="auto">
          <a:xfrm>
            <a:off x="8569324" y="6518681"/>
            <a:ext cx="611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fld id="{C0042F4F-44B3-4F01-AB4A-E06C82FFCA05}" type="slidenum">
              <a:rPr lang="en-US" altLang="ja-JP" sz="1800">
                <a:latin typeface="Arial Black" pitchFamily="34" charset="0"/>
              </a:rPr>
              <a:pPr algn="ctr" eaLnBrk="1" hangingPunct="1">
                <a:spcBef>
                  <a:spcPct val="50000"/>
                </a:spcBef>
                <a:buFontTx/>
                <a:buNone/>
              </a:pPr>
              <a:t>3</a:t>
            </a:fld>
            <a:endParaRPr lang="en-US" altLang="ja-JP" sz="1800">
              <a:latin typeface="Arial Black" pitchFamily="34" charset="0"/>
            </a:endParaRPr>
          </a:p>
        </p:txBody>
      </p:sp>
      <p:sp>
        <p:nvSpPr>
          <p:cNvPr id="21508" name="Oval 26"/>
          <p:cNvSpPr>
            <a:spLocks noChangeArrowheads="1"/>
          </p:cNvSpPr>
          <p:nvPr/>
        </p:nvSpPr>
        <p:spPr bwMode="auto">
          <a:xfrm>
            <a:off x="4658023" y="2895025"/>
            <a:ext cx="259766" cy="779026"/>
          </a:xfrm>
          <a:prstGeom prst="ellipse">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0000FF"/>
                </a:solidFill>
                <a:round/>
                <a:headEnd/>
                <a:tailEnd/>
              </a14:hiddenLine>
            </a:ext>
          </a:extLst>
        </p:spPr>
        <p:txBody>
          <a:bodyPr wrap="none" anchor="ctr">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endParaRPr lang="ja-JP" altLang="en-US" sz="3000">
              <a:latin typeface="Arial" pitchFamily="34" charset="0"/>
              <a:ea typeface="MS UI Gothic" pitchFamily="50" charset="-128"/>
            </a:endParaRPr>
          </a:p>
        </p:txBody>
      </p:sp>
      <p:sp>
        <p:nvSpPr>
          <p:cNvPr id="21510" name="テキスト ボックス 2"/>
          <p:cNvSpPr txBox="1">
            <a:spLocks noChangeArrowheads="1"/>
          </p:cNvSpPr>
          <p:nvPr/>
        </p:nvSpPr>
        <p:spPr bwMode="auto">
          <a:xfrm>
            <a:off x="487936" y="1281303"/>
            <a:ext cx="8348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ja-JP" altLang="en-US" sz="1800" dirty="0">
                <a:latin typeface="HG丸ｺﾞｼｯｸM-PRO" pitchFamily="50" charset="-128"/>
                <a:ea typeface="HG丸ｺﾞｼｯｸM-PRO" pitchFamily="50" charset="-128"/>
              </a:rPr>
              <a:t>・</a:t>
            </a:r>
            <a:r>
              <a:rPr lang="ja-JP" altLang="en-US" sz="1800" b="1" u="sng" dirty="0">
                <a:solidFill>
                  <a:srgbClr val="FF0000"/>
                </a:solidFill>
                <a:latin typeface="HG丸ｺﾞｼｯｸM-PRO" pitchFamily="50" charset="-128"/>
                <a:ea typeface="HG丸ｺﾞｼｯｸM-PRO" pitchFamily="50" charset="-128"/>
              </a:rPr>
              <a:t>避難者の居住スペース</a:t>
            </a:r>
            <a:r>
              <a:rPr lang="ja-JP" altLang="en-US" sz="1800" b="1" u="sng" dirty="0">
                <a:latin typeface="HG丸ｺﾞｼｯｸM-PRO" pitchFamily="50" charset="-128"/>
                <a:ea typeface="HG丸ｺﾞｼｯｸM-PRO" pitchFamily="50" charset="-128"/>
              </a:rPr>
              <a:t>（例：体育館、特別教室など</a:t>
            </a:r>
            <a:r>
              <a:rPr lang="ja-JP" altLang="en-US" sz="1800" b="1" u="sng" dirty="0" smtClean="0">
                <a:latin typeface="HG丸ｺﾞｼｯｸM-PRO" pitchFamily="50" charset="-128"/>
                <a:ea typeface="HG丸ｺﾞｼｯｸM-PRO" pitchFamily="50" charset="-128"/>
              </a:rPr>
              <a:t>）</a:t>
            </a:r>
            <a:endParaRPr lang="en-US" altLang="ja-JP" sz="1800" b="1" u="sng" dirty="0">
              <a:latin typeface="HG丸ｺﾞｼｯｸM-PRO" pitchFamily="50" charset="-128"/>
              <a:ea typeface="HG丸ｺﾞｼｯｸM-PRO" pitchFamily="50" charset="-128"/>
            </a:endParaRPr>
          </a:p>
        </p:txBody>
      </p:sp>
      <p:sp>
        <p:nvSpPr>
          <p:cNvPr id="21511" name="テキスト ボックス 3"/>
          <p:cNvSpPr txBox="1">
            <a:spLocks noChangeArrowheads="1"/>
          </p:cNvSpPr>
          <p:nvPr/>
        </p:nvSpPr>
        <p:spPr bwMode="auto">
          <a:xfrm>
            <a:off x="471814" y="2332523"/>
            <a:ext cx="83486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ja-JP" altLang="en-US" sz="1800" dirty="0">
                <a:latin typeface="HG丸ｺﾞｼｯｸM-PRO" pitchFamily="50" charset="-128"/>
                <a:ea typeface="HG丸ｺﾞｼｯｸM-PRO" pitchFamily="50" charset="-128"/>
              </a:rPr>
              <a:t>・</a:t>
            </a:r>
            <a:r>
              <a:rPr lang="ja-JP" altLang="en-US" sz="1800" b="1" u="sng" dirty="0">
                <a:solidFill>
                  <a:srgbClr val="FF0000"/>
                </a:solidFill>
                <a:latin typeface="HG丸ｺﾞｼｯｸM-PRO" pitchFamily="50" charset="-128"/>
                <a:ea typeface="HG丸ｺﾞｼｯｸM-PRO" pitchFamily="50" charset="-128"/>
              </a:rPr>
              <a:t>居住空間の他に、避難者が共同で使用するスペース</a:t>
            </a:r>
            <a:endParaRPr lang="en-US" altLang="ja-JP" sz="1800" b="1" u="sng" dirty="0">
              <a:solidFill>
                <a:srgbClr val="FF0000"/>
              </a:solidFill>
              <a:latin typeface="HG丸ｺﾞｼｯｸM-PRO" pitchFamily="50" charset="-128"/>
              <a:ea typeface="HG丸ｺﾞｼｯｸM-PRO" pitchFamily="50" charset="-128"/>
            </a:endParaRPr>
          </a:p>
          <a:p>
            <a:pPr eaLnBrk="1" hangingPunct="1">
              <a:spcBef>
                <a:spcPct val="50000"/>
              </a:spcBef>
              <a:buFontTx/>
              <a:buNone/>
            </a:pPr>
            <a:r>
              <a:rPr lang="ja-JP" altLang="en-US" sz="1800" dirty="0">
                <a:latin typeface="HG丸ｺﾞｼｯｸM-PRO" pitchFamily="50" charset="-128"/>
                <a:ea typeface="HG丸ｺﾞｼｯｸM-PRO" pitchFamily="50" charset="-128"/>
              </a:rPr>
              <a:t>・共有空間を設定する際は、</a:t>
            </a:r>
            <a:r>
              <a:rPr lang="ja-JP" altLang="en-US" sz="1800" b="1" u="sng" dirty="0">
                <a:latin typeface="HG丸ｺﾞｼｯｸM-PRO" pitchFamily="50" charset="-128"/>
                <a:ea typeface="HG丸ｺﾞｼｯｸM-PRO" pitchFamily="50" charset="-128"/>
              </a:rPr>
              <a:t>その場所が適しているか考慮することが必要</a:t>
            </a:r>
            <a:r>
              <a:rPr lang="ja-JP" altLang="en-US" sz="1600" b="1" dirty="0">
                <a:latin typeface="HG丸ｺﾞｼｯｸM-PRO" pitchFamily="50" charset="-128"/>
                <a:ea typeface="HG丸ｺﾞｼｯｸM-PRO" pitchFamily="50" charset="-128"/>
              </a:rPr>
              <a:t>　</a:t>
            </a:r>
            <a:endParaRPr lang="en-US" altLang="ja-JP" sz="1600" dirty="0">
              <a:latin typeface="HG丸ｺﾞｼｯｸM-PRO" pitchFamily="50" charset="-128"/>
              <a:ea typeface="HG丸ｺﾞｼｯｸM-PRO" pitchFamily="50" charset="-128"/>
            </a:endParaRPr>
          </a:p>
        </p:txBody>
      </p:sp>
      <p:pic>
        <p:nvPicPr>
          <p:cNvPr id="215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1772" y="902744"/>
            <a:ext cx="1988049" cy="149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3" name="正方形/長方形 5"/>
          <p:cNvSpPr>
            <a:spLocks noChangeArrowheads="1"/>
          </p:cNvSpPr>
          <p:nvPr/>
        </p:nvSpPr>
        <p:spPr bwMode="auto">
          <a:xfrm>
            <a:off x="467547" y="3150052"/>
            <a:ext cx="8407374" cy="2185214"/>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3000">
                <a:solidFill>
                  <a:schemeClr val="tx1"/>
                </a:solidFill>
                <a:latin typeface="Arial" pitchFamily="34" charset="0"/>
                <a:ea typeface="MS UI Gothic" pitchFamily="50" charset="-128"/>
              </a:defRPr>
            </a:lvl1pPr>
            <a:lvl2pPr marL="742950" indent="-285750" eaLnBrk="0" hangingPunct="0">
              <a:defRPr kumimoji="1" sz="3000">
                <a:solidFill>
                  <a:schemeClr val="tx1"/>
                </a:solidFill>
                <a:latin typeface="Arial" pitchFamily="34" charset="0"/>
                <a:ea typeface="MS UI Gothic" pitchFamily="50" charset="-128"/>
              </a:defRPr>
            </a:lvl2pPr>
            <a:lvl3pPr marL="1143000" indent="-228600" eaLnBrk="0" hangingPunct="0">
              <a:defRPr kumimoji="1" sz="3000">
                <a:solidFill>
                  <a:schemeClr val="tx1"/>
                </a:solidFill>
                <a:latin typeface="Arial" pitchFamily="34" charset="0"/>
                <a:ea typeface="MS UI Gothic" pitchFamily="50" charset="-128"/>
              </a:defRPr>
            </a:lvl3pPr>
            <a:lvl4pPr marL="1600200" indent="-228600" eaLnBrk="0" hangingPunct="0">
              <a:defRPr kumimoji="1" sz="3000">
                <a:solidFill>
                  <a:schemeClr val="tx1"/>
                </a:solidFill>
                <a:latin typeface="Arial" pitchFamily="34" charset="0"/>
                <a:ea typeface="MS UI Gothic" pitchFamily="50" charset="-128"/>
              </a:defRPr>
            </a:lvl4pPr>
            <a:lvl5pPr marL="2057400" indent="-228600" eaLnBrk="0" hangingPunct="0">
              <a:defRPr kumimoji="1" sz="3000">
                <a:solidFill>
                  <a:schemeClr val="tx1"/>
                </a:solidFill>
                <a:latin typeface="Arial" pitchFamily="34" charset="0"/>
                <a:ea typeface="MS UI Gothic" pitchFamily="50" charset="-128"/>
              </a:defRPr>
            </a:lvl5pPr>
            <a:lvl6pPr marL="2514600" indent="-228600" algn="ctr" eaLnBrk="0" fontAlgn="base" hangingPunct="0">
              <a:spcBef>
                <a:spcPct val="50000"/>
              </a:spcBef>
              <a:spcAft>
                <a:spcPct val="0"/>
              </a:spcAft>
              <a:defRPr kumimoji="1" sz="3000">
                <a:solidFill>
                  <a:schemeClr val="tx1"/>
                </a:solidFill>
                <a:latin typeface="Arial" pitchFamily="34" charset="0"/>
                <a:ea typeface="MS UI Gothic" pitchFamily="50" charset="-128"/>
              </a:defRPr>
            </a:lvl6pPr>
            <a:lvl7pPr marL="2971800" indent="-228600" algn="ctr" eaLnBrk="0" fontAlgn="base" hangingPunct="0">
              <a:spcBef>
                <a:spcPct val="50000"/>
              </a:spcBef>
              <a:spcAft>
                <a:spcPct val="0"/>
              </a:spcAft>
              <a:defRPr kumimoji="1" sz="3000">
                <a:solidFill>
                  <a:schemeClr val="tx1"/>
                </a:solidFill>
                <a:latin typeface="Arial" pitchFamily="34" charset="0"/>
                <a:ea typeface="MS UI Gothic" pitchFamily="50" charset="-128"/>
              </a:defRPr>
            </a:lvl7pPr>
            <a:lvl8pPr marL="3429000" indent="-228600" algn="ctr" eaLnBrk="0" fontAlgn="base" hangingPunct="0">
              <a:spcBef>
                <a:spcPct val="50000"/>
              </a:spcBef>
              <a:spcAft>
                <a:spcPct val="0"/>
              </a:spcAft>
              <a:defRPr kumimoji="1" sz="3000">
                <a:solidFill>
                  <a:schemeClr val="tx1"/>
                </a:solidFill>
                <a:latin typeface="Arial" pitchFamily="34" charset="0"/>
                <a:ea typeface="MS UI Gothic" pitchFamily="50" charset="-128"/>
              </a:defRPr>
            </a:lvl8pPr>
            <a:lvl9pPr marL="3886200" indent="-228600" algn="ctr" eaLnBrk="0" fontAlgn="base" hangingPunct="0">
              <a:spcBef>
                <a:spcPct val="50000"/>
              </a:spcBef>
              <a:spcAft>
                <a:spcPct val="0"/>
              </a:spcAft>
              <a:defRPr kumimoji="1" sz="3000">
                <a:solidFill>
                  <a:schemeClr val="tx1"/>
                </a:solidFill>
                <a:latin typeface="Arial" pitchFamily="34" charset="0"/>
                <a:ea typeface="MS UI Gothic" pitchFamily="50" charset="-128"/>
              </a:defRPr>
            </a:lvl9pPr>
          </a:lstStyle>
          <a:p>
            <a:pPr algn="l" eaLnBrk="1" hangingPunct="1"/>
            <a:r>
              <a:rPr lang="en-US" altLang="ja-JP" sz="1600" b="1" dirty="0">
                <a:latin typeface="HG丸ｺﾞｼｯｸM-PRO" pitchFamily="50" charset="-128"/>
                <a:ea typeface="HG丸ｺﾞｼｯｸM-PRO" pitchFamily="50" charset="-128"/>
              </a:rPr>
              <a:t>【</a:t>
            </a:r>
            <a:r>
              <a:rPr lang="ja-JP" altLang="en-US" sz="1600" b="1" dirty="0">
                <a:latin typeface="HG丸ｺﾞｼｯｸM-PRO" pitchFamily="50" charset="-128"/>
                <a:ea typeface="HG丸ｺﾞｼｯｸM-PRO" pitchFamily="50" charset="-128"/>
              </a:rPr>
              <a:t>具体例</a:t>
            </a:r>
            <a:r>
              <a:rPr lang="en-US" altLang="ja-JP" sz="1600" b="1" dirty="0">
                <a:latin typeface="HG丸ｺﾞｼｯｸM-PRO" pitchFamily="50" charset="-128"/>
                <a:ea typeface="HG丸ｺﾞｼｯｸM-PRO" pitchFamily="50" charset="-128"/>
              </a:rPr>
              <a:t>】</a:t>
            </a:r>
          </a:p>
          <a:p>
            <a:pPr algn="l" eaLnBrk="1" hangingPunct="1"/>
            <a:r>
              <a:rPr lang="ja-JP" altLang="en-US" sz="1600" b="1" dirty="0">
                <a:latin typeface="HG丸ｺﾞｼｯｸM-PRO" pitchFamily="50" charset="-128"/>
                <a:ea typeface="HG丸ｺﾞｼｯｸM-PRO" pitchFamily="50" charset="-128"/>
              </a:rPr>
              <a:t>　運営本部室</a:t>
            </a:r>
            <a:r>
              <a:rPr lang="ja-JP" altLang="en-US" sz="1600" dirty="0">
                <a:latin typeface="HG丸ｺﾞｼｯｸM-PRO" pitchFamily="50" charset="-128"/>
                <a:ea typeface="HG丸ｺﾞｼｯｸM-PRO" pitchFamily="50" charset="-128"/>
              </a:rPr>
              <a:t>・・・・外部との連絡用に電話やパソコン機器などの使用可能な場所</a:t>
            </a:r>
            <a:endParaRPr lang="en-US" altLang="ja-JP" sz="1600" dirty="0">
              <a:latin typeface="HG丸ｺﾞｼｯｸM-PRO" pitchFamily="50" charset="-128"/>
              <a:ea typeface="HG丸ｺﾞｼｯｸM-PRO" pitchFamily="50" charset="-128"/>
            </a:endParaRPr>
          </a:p>
          <a:p>
            <a:pPr algn="l" eaLnBrk="1" hangingPunct="1"/>
            <a:r>
              <a:rPr lang="ja-JP" altLang="en-US" sz="1600" b="1" dirty="0">
                <a:latin typeface="HG丸ｺﾞｼｯｸM-PRO" pitchFamily="50" charset="-128"/>
                <a:ea typeface="HG丸ｺﾞｼｯｸM-PRO" pitchFamily="50" charset="-128"/>
              </a:rPr>
              <a:t>　食料・物資置場</a:t>
            </a:r>
            <a:r>
              <a:rPr lang="ja-JP" altLang="en-US" sz="1600" dirty="0">
                <a:latin typeface="HG丸ｺﾞｼｯｸM-PRO" pitchFamily="50" charset="-128"/>
                <a:ea typeface="HG丸ｺﾞｼｯｸM-PRO" pitchFamily="50" charset="-128"/>
              </a:rPr>
              <a:t>・・直射日光が入らない駐車場からの搬入が便利な施錠可能な</a:t>
            </a:r>
            <a:r>
              <a:rPr lang="ja-JP" altLang="en-US" sz="1600" dirty="0" smtClean="0">
                <a:latin typeface="HG丸ｺﾞｼｯｸM-PRO" pitchFamily="50" charset="-128"/>
                <a:ea typeface="HG丸ｺﾞｼｯｸM-PRO" pitchFamily="50" charset="-128"/>
              </a:rPr>
              <a:t>場所</a:t>
            </a:r>
            <a:endParaRPr lang="en-US" altLang="ja-JP" sz="1600" dirty="0" smtClean="0">
              <a:latin typeface="HG丸ｺﾞｼｯｸM-PRO" pitchFamily="50" charset="-128"/>
              <a:ea typeface="HG丸ｺﾞｼｯｸM-PRO" pitchFamily="50" charset="-128"/>
            </a:endParaRPr>
          </a:p>
          <a:p>
            <a:pPr algn="l" eaLnBrk="1" hangingPunct="1"/>
            <a:r>
              <a:rPr lang="ja-JP" altLang="en-US" sz="1600" dirty="0">
                <a:latin typeface="HG丸ｺﾞｼｯｸM-PRO" pitchFamily="50" charset="-128"/>
                <a:ea typeface="HG丸ｺﾞｼｯｸM-PRO" pitchFamily="50" charset="-128"/>
              </a:rPr>
              <a:t>　</a:t>
            </a:r>
            <a:r>
              <a:rPr lang="ja-JP" altLang="en-US" sz="1600" b="1" dirty="0" smtClean="0">
                <a:latin typeface="HG丸ｺﾞｼｯｸM-PRO" pitchFamily="50" charset="-128"/>
                <a:ea typeface="HG丸ｺﾞｼｯｸM-PRO" pitchFamily="50" charset="-128"/>
              </a:rPr>
              <a:t>ペットの飼育場</a:t>
            </a:r>
            <a:r>
              <a:rPr lang="ja-JP" altLang="en-US" sz="1600" dirty="0" smtClean="0">
                <a:latin typeface="HG丸ｺﾞｼｯｸM-PRO" pitchFamily="50" charset="-128"/>
                <a:ea typeface="HG丸ｺﾞｼｯｸM-PRO" pitchFamily="50" charset="-128"/>
              </a:rPr>
              <a:t>・・鳴声や臭気が避難者の迷惑にならないよう居住空間から離れた一角</a:t>
            </a:r>
            <a:endParaRPr lang="en-US" altLang="ja-JP" sz="1600" dirty="0" smtClean="0">
              <a:latin typeface="HG丸ｺﾞｼｯｸM-PRO" pitchFamily="50" charset="-128"/>
              <a:ea typeface="HG丸ｺﾞｼｯｸM-PRO" pitchFamily="50" charset="-128"/>
            </a:endParaRPr>
          </a:p>
          <a:p>
            <a:pPr algn="l" eaLnBrk="1" hangingPunct="1"/>
            <a:r>
              <a:rPr lang="ja-JP" altLang="en-US" sz="1600" dirty="0">
                <a:latin typeface="HG丸ｺﾞｼｯｸM-PRO" pitchFamily="50" charset="-128"/>
                <a:ea typeface="HG丸ｺﾞｼｯｸM-PRO" pitchFamily="50" charset="-128"/>
              </a:rPr>
              <a:t>　</a:t>
            </a:r>
            <a:r>
              <a:rPr lang="ja-JP" altLang="en-US" sz="1600" b="1" dirty="0" smtClean="0">
                <a:latin typeface="HG丸ｺﾞｼｯｸM-PRO" pitchFamily="50" charset="-128"/>
                <a:ea typeface="HG丸ｺﾞｼｯｸM-PRO" pitchFamily="50" charset="-128"/>
              </a:rPr>
              <a:t>駐車スペース</a:t>
            </a:r>
            <a:r>
              <a:rPr lang="ja-JP" altLang="en-US" sz="1600" dirty="0" smtClean="0">
                <a:latin typeface="HG丸ｺﾞｼｯｸM-PRO" pitchFamily="50" charset="-128"/>
                <a:ea typeface="HG丸ｺﾞｼｯｸM-PRO" pitchFamily="50" charset="-128"/>
              </a:rPr>
              <a:t>・・・緊急車両等の乗り入れに支障がない場所を確保</a:t>
            </a:r>
            <a:endParaRPr lang="en-US" altLang="ja-JP" sz="1600" dirty="0">
              <a:latin typeface="HG丸ｺﾞｼｯｸM-PRO" pitchFamily="50" charset="-128"/>
              <a:ea typeface="HG丸ｺﾞｼｯｸM-PRO" pitchFamily="50" charset="-128"/>
            </a:endParaRPr>
          </a:p>
          <a:p>
            <a:pPr algn="l" eaLnBrk="1" hangingPunct="1"/>
            <a:r>
              <a:rPr lang="ja-JP" altLang="en-US" sz="1600" b="1" dirty="0">
                <a:latin typeface="HG丸ｺﾞｼｯｸM-PRO" pitchFamily="50" charset="-128"/>
                <a:ea typeface="HG丸ｺﾞｼｯｸM-PRO" pitchFamily="50" charset="-128"/>
              </a:rPr>
              <a:t>　仮設トイレ</a:t>
            </a:r>
            <a:r>
              <a:rPr lang="ja-JP" altLang="en-US" sz="1600" dirty="0">
                <a:latin typeface="HG丸ｺﾞｼｯｸM-PRO" pitchFamily="50" charset="-128"/>
                <a:ea typeface="HG丸ｺﾞｼｯｸM-PRO" pitchFamily="50" charset="-128"/>
              </a:rPr>
              <a:t>・・・・居室空間から少し離れていて安全に行ける場所に男女別に配置</a:t>
            </a:r>
            <a:endParaRPr lang="en-US" altLang="ja-JP" sz="1600" dirty="0">
              <a:latin typeface="HG丸ｺﾞｼｯｸM-PRO" pitchFamily="50" charset="-128"/>
              <a:ea typeface="HG丸ｺﾞｼｯｸM-PRO" pitchFamily="50" charset="-128"/>
            </a:endParaRPr>
          </a:p>
        </p:txBody>
      </p:sp>
      <p:sp>
        <p:nvSpPr>
          <p:cNvPr id="20" name="額縁 19"/>
          <p:cNvSpPr/>
          <p:nvPr/>
        </p:nvSpPr>
        <p:spPr>
          <a:xfrm>
            <a:off x="444505" y="836712"/>
            <a:ext cx="2066925" cy="431800"/>
          </a:xfrm>
          <a:prstGeom prst="bevel">
            <a:avLst/>
          </a:prstGeom>
          <a:solidFill>
            <a:srgbClr val="FFFF99"/>
          </a:solidFill>
          <a:ln w="952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800" b="1" dirty="0">
                <a:latin typeface="HG丸ｺﾞｼｯｸM-PRO" panose="020F0600000000000000" pitchFamily="50" charset="-128"/>
                <a:ea typeface="HG丸ｺﾞｼｯｸM-PRO" panose="020F0600000000000000" pitchFamily="50" charset="-128"/>
              </a:rPr>
              <a:t>居住空間</a:t>
            </a:r>
          </a:p>
        </p:txBody>
      </p:sp>
      <p:sp>
        <p:nvSpPr>
          <p:cNvPr id="21" name="額縁 20"/>
          <p:cNvSpPr/>
          <p:nvPr/>
        </p:nvSpPr>
        <p:spPr>
          <a:xfrm>
            <a:off x="467549" y="1845072"/>
            <a:ext cx="2066925" cy="431800"/>
          </a:xfrm>
          <a:prstGeom prst="bevel">
            <a:avLst/>
          </a:prstGeom>
          <a:solidFill>
            <a:srgbClr val="FFFF99"/>
          </a:solidFill>
          <a:ln w="952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800" b="1" dirty="0">
                <a:latin typeface="HG丸ｺﾞｼｯｸM-PRO" panose="020F0600000000000000" pitchFamily="50" charset="-128"/>
                <a:ea typeface="HG丸ｺﾞｼｯｸM-PRO" panose="020F0600000000000000" pitchFamily="50" charset="-128"/>
              </a:rPr>
              <a:t>共有空間</a:t>
            </a:r>
          </a:p>
        </p:txBody>
      </p:sp>
      <p:sp>
        <p:nvSpPr>
          <p:cNvPr id="17" name="テキスト ボックス 16"/>
          <p:cNvSpPr txBox="1"/>
          <p:nvPr/>
        </p:nvSpPr>
        <p:spPr>
          <a:xfrm>
            <a:off x="1877321" y="5517232"/>
            <a:ext cx="6692007" cy="784830"/>
          </a:xfrm>
          <a:prstGeom prst="rect">
            <a:avLst/>
          </a:prstGeom>
          <a:noFill/>
          <a:ln>
            <a:solidFill>
              <a:schemeClr val="tx1"/>
            </a:solidFill>
          </a:ln>
        </p:spPr>
        <p:txBody>
          <a:bodyPr wrap="square" rtlCol="0">
            <a:spAutoFit/>
          </a:bodyPr>
          <a:lstStyle/>
          <a:p>
            <a:pPr algn="l"/>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　施設すべてを避難所として利用できるとは限らないので</a:t>
            </a:r>
            <a:endParaRPr lang="en-US" altLang="ja-JP" sz="1800" b="1" dirty="0" smtClean="0">
              <a:solidFill>
                <a:srgbClr val="FF0000"/>
              </a:solidFill>
              <a:latin typeface="HG丸ｺﾞｼｯｸM-PRO" panose="020F0600000000000000" pitchFamily="50" charset="-128"/>
              <a:ea typeface="HG丸ｺﾞｼｯｸM-PRO" panose="020F0600000000000000" pitchFamily="50" charset="-128"/>
            </a:endParaRPr>
          </a:p>
          <a:p>
            <a:pPr algn="l"/>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　事前に施設管理者と協議し、利用する部分を明確にする</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8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8" name="ホームベース 17"/>
          <p:cNvSpPr/>
          <p:nvPr/>
        </p:nvSpPr>
        <p:spPr>
          <a:xfrm>
            <a:off x="493659" y="5733266"/>
            <a:ext cx="1152128" cy="44599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solidFill>
                  <a:schemeClr val="tx1"/>
                </a:solidFill>
              </a:rPr>
              <a:t>ＰＯＩＮＴ</a:t>
            </a:r>
            <a:endParaRPr kumimoji="1" lang="ja-JP" altLang="en-US" sz="1800" b="1" dirty="0">
              <a:solidFill>
                <a:schemeClr val="tx1"/>
              </a:solidFill>
            </a:endParaRPr>
          </a:p>
        </p:txBody>
      </p:sp>
      <p:sp>
        <p:nvSpPr>
          <p:cNvPr id="2" name="テキスト ボックス 1"/>
          <p:cNvSpPr txBox="1"/>
          <p:nvPr/>
        </p:nvSpPr>
        <p:spPr>
          <a:xfrm>
            <a:off x="370445" y="6373771"/>
            <a:ext cx="8403109" cy="338554"/>
          </a:xfrm>
          <a:prstGeom prst="rect">
            <a:avLst/>
          </a:prstGeom>
          <a:noFill/>
        </p:spPr>
        <p:txBody>
          <a:bodyPr wrap="square" rtlCol="0">
            <a:spAutoFit/>
          </a:bodyPr>
          <a:lstStyle/>
          <a:p>
            <a:r>
              <a:rPr kumimoji="1" lang="en-US" altLang="ja-JP" sz="1600" b="1" dirty="0" smtClean="0">
                <a:latin typeface="HG丸ｺﾞｼｯｸM-PRO" panose="020F0600000000000000" pitchFamily="50" charset="-128"/>
                <a:ea typeface="HG丸ｺﾞｼｯｸM-PRO" panose="020F0600000000000000" pitchFamily="50" charset="-128"/>
              </a:rPr>
              <a:t>※</a:t>
            </a:r>
            <a:r>
              <a:rPr kumimoji="1" lang="ja-JP" altLang="en-US" sz="1600" b="1" dirty="0" smtClean="0">
                <a:latin typeface="HG丸ｺﾞｼｯｸM-PRO" panose="020F0600000000000000" pitchFamily="50" charset="-128"/>
                <a:ea typeface="HG丸ｺﾞｼｯｸM-PRO" panose="020F0600000000000000" pitchFamily="50" charset="-128"/>
              </a:rPr>
              <a:t>市町村避難所運営</a:t>
            </a:r>
            <a:r>
              <a:rPr lang="ja-JP" altLang="en-US" sz="1600" b="1" dirty="0" smtClean="0">
                <a:latin typeface="HG丸ｺﾞｼｯｸM-PRO" panose="020F0600000000000000" pitchFamily="50" charset="-128"/>
                <a:ea typeface="HG丸ｺﾞｼｯｸM-PRO" panose="020F0600000000000000" pitchFamily="50" charset="-128"/>
              </a:rPr>
              <a:t>マニュアル作成モデル</a:t>
            </a:r>
            <a:r>
              <a:rPr lang="ja-JP" altLang="en-US" sz="1600" b="1" dirty="0" smtClean="0">
                <a:latin typeface="HG丸ｺﾞｼｯｸM-PRO" panose="020F0600000000000000" pitchFamily="50" charset="-128"/>
                <a:ea typeface="HG丸ｺﾞｼｯｸM-PRO" panose="020F0600000000000000" pitchFamily="50" charset="-128"/>
              </a:rPr>
              <a:t>　大規模避難所版　Ｐ</a:t>
            </a:r>
            <a:r>
              <a:rPr lang="en-US" altLang="ja-JP" sz="1600" b="1" dirty="0" smtClean="0">
                <a:latin typeface="HG丸ｺﾞｼｯｸM-PRO" panose="020F0600000000000000" pitchFamily="50" charset="-128"/>
                <a:ea typeface="HG丸ｺﾞｼｯｸM-PRO" panose="020F0600000000000000" pitchFamily="50" charset="-128"/>
              </a:rPr>
              <a:t>.10</a:t>
            </a:r>
            <a:r>
              <a:rPr lang="ja-JP" altLang="en-US" sz="1600" b="1" dirty="0" smtClean="0">
                <a:latin typeface="HG丸ｺﾞｼｯｸM-PRO" panose="020F0600000000000000" pitchFamily="50" charset="-128"/>
                <a:ea typeface="HG丸ｺﾞｼｯｸM-PRO" panose="020F0600000000000000" pitchFamily="50" charset="-128"/>
              </a:rPr>
              <a:t>－</a:t>
            </a:r>
            <a:r>
              <a:rPr lang="en-US" altLang="ja-JP" sz="1600" b="1" dirty="0" smtClean="0">
                <a:latin typeface="HG丸ｺﾞｼｯｸM-PRO" panose="020F0600000000000000" pitchFamily="50" charset="-128"/>
                <a:ea typeface="HG丸ｺﾞｼｯｸM-PRO" panose="020F0600000000000000" pitchFamily="50" charset="-128"/>
              </a:rPr>
              <a:t>14</a:t>
            </a:r>
            <a:r>
              <a:rPr lang="ja-JP" altLang="en-US" sz="1600" b="1" dirty="0" smtClean="0">
                <a:latin typeface="HG丸ｺﾞｼｯｸM-PRO" panose="020F0600000000000000" pitchFamily="50" charset="-128"/>
                <a:ea typeface="HG丸ｺﾞｼｯｸM-PRO" panose="020F0600000000000000" pitchFamily="50" charset="-128"/>
              </a:rPr>
              <a:t>に記載。</a:t>
            </a:r>
            <a:endParaRPr kumimoji="1" lang="ja-JP" altLang="en-US" sz="1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402123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5" name="Text Box 5"/>
          <p:cNvSpPr txBox="1">
            <a:spLocks noChangeArrowheads="1"/>
          </p:cNvSpPr>
          <p:nvPr/>
        </p:nvSpPr>
        <p:spPr bwMode="auto">
          <a:xfrm>
            <a:off x="8713346" y="6491288"/>
            <a:ext cx="611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ctr" eaLnBrk="1" hangingPunct="1">
              <a:spcBef>
                <a:spcPct val="50000"/>
              </a:spcBef>
              <a:buClrTx/>
              <a:buSzTx/>
              <a:buFontTx/>
              <a:buNone/>
            </a:pPr>
            <a:fld id="{F7B232E0-ACC4-46C0-ACC3-CB0696D6D3AF}" type="slidenum">
              <a:rPr lang="en-US" altLang="ja-JP" sz="1800">
                <a:solidFill>
                  <a:schemeClr val="tx1"/>
                </a:solidFill>
                <a:latin typeface="Arial Black" pitchFamily="34" charset="0"/>
              </a:rPr>
              <a:pPr algn="ctr" eaLnBrk="1" hangingPunct="1">
                <a:spcBef>
                  <a:spcPct val="50000"/>
                </a:spcBef>
                <a:buClrTx/>
                <a:buSzTx/>
                <a:buFontTx/>
                <a:buNone/>
              </a:pPr>
              <a:t>4</a:t>
            </a:fld>
            <a:endParaRPr lang="en-US" altLang="ja-JP" sz="1800">
              <a:solidFill>
                <a:schemeClr val="tx1"/>
              </a:solidFill>
              <a:latin typeface="Arial Black" pitchFamily="34" charset="0"/>
            </a:endParaRPr>
          </a:p>
        </p:txBody>
      </p:sp>
      <p:pic>
        <p:nvPicPr>
          <p:cNvPr id="5"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664" y="242475"/>
            <a:ext cx="8532813"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4" name="正方形/長方形 3"/>
          <p:cNvSpPr/>
          <p:nvPr/>
        </p:nvSpPr>
        <p:spPr>
          <a:xfrm>
            <a:off x="611565" y="476672"/>
            <a:ext cx="1440160" cy="108012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solidFill>
                  <a:schemeClr val="tx1"/>
                </a:solidFill>
              </a:rPr>
              <a:t>ペットの</a:t>
            </a:r>
            <a:endParaRPr kumimoji="1" lang="en-US" altLang="ja-JP" sz="1800" b="1" dirty="0" smtClean="0">
              <a:solidFill>
                <a:schemeClr val="tx1"/>
              </a:solidFill>
            </a:endParaRPr>
          </a:p>
          <a:p>
            <a:pPr algn="ctr"/>
            <a:r>
              <a:rPr lang="ja-JP" altLang="en-US" sz="1800" b="1" dirty="0" smtClean="0">
                <a:solidFill>
                  <a:schemeClr val="tx1"/>
                </a:solidFill>
              </a:rPr>
              <a:t>飼育ｽﾍﾟｰｽ</a:t>
            </a:r>
            <a:endParaRPr kumimoji="1" lang="ja-JP" altLang="en-US" sz="1800" b="1" dirty="0">
              <a:solidFill>
                <a:schemeClr val="tx1"/>
              </a:solidFill>
            </a:endParaRPr>
          </a:p>
        </p:txBody>
      </p:sp>
      <p:sp>
        <p:nvSpPr>
          <p:cNvPr id="8" name="正方形/長方形 7"/>
          <p:cNvSpPr/>
          <p:nvPr/>
        </p:nvSpPr>
        <p:spPr>
          <a:xfrm>
            <a:off x="4377608" y="3078842"/>
            <a:ext cx="1418529" cy="30777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仮設トイレ</a:t>
            </a:r>
            <a:endParaRPr lang="en-US" altLang="ja-JP" sz="1400" b="1" dirty="0" smtClean="0">
              <a:solidFill>
                <a:schemeClr val="tx1"/>
              </a:solidFill>
            </a:endParaRPr>
          </a:p>
        </p:txBody>
      </p:sp>
      <p:sp>
        <p:nvSpPr>
          <p:cNvPr id="10" name="正方形/長方形 9"/>
          <p:cNvSpPr/>
          <p:nvPr/>
        </p:nvSpPr>
        <p:spPr>
          <a:xfrm>
            <a:off x="4130182" y="3789050"/>
            <a:ext cx="1944216" cy="171524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tx1"/>
                </a:solidFill>
              </a:rPr>
              <a:t>緊急</a:t>
            </a:r>
            <a:r>
              <a:rPr lang="ja-JP" altLang="en-US" sz="1800" b="1" dirty="0" smtClean="0">
                <a:solidFill>
                  <a:schemeClr val="tx1"/>
                </a:solidFill>
              </a:rPr>
              <a:t>車両</a:t>
            </a:r>
            <a:r>
              <a:rPr kumimoji="1" lang="ja-JP" altLang="en-US" sz="1800" b="1" dirty="0" smtClean="0">
                <a:solidFill>
                  <a:schemeClr val="tx1"/>
                </a:solidFill>
              </a:rPr>
              <a:t>の</a:t>
            </a:r>
            <a:endParaRPr kumimoji="1" lang="en-US" altLang="ja-JP" sz="1800" b="1" dirty="0" smtClean="0">
              <a:solidFill>
                <a:schemeClr val="tx1"/>
              </a:solidFill>
            </a:endParaRPr>
          </a:p>
          <a:p>
            <a:pPr algn="ctr"/>
            <a:r>
              <a:rPr kumimoji="1" lang="ja-JP" altLang="en-US" sz="1800" b="1" dirty="0" smtClean="0">
                <a:solidFill>
                  <a:schemeClr val="tx1"/>
                </a:solidFill>
              </a:rPr>
              <a:t>駐車</a:t>
            </a:r>
            <a:r>
              <a:rPr lang="ja-JP" altLang="en-US" sz="1800" b="1" dirty="0">
                <a:solidFill>
                  <a:schemeClr val="tx1"/>
                </a:solidFill>
              </a:rPr>
              <a:t>スペース</a:t>
            </a:r>
            <a:endParaRPr kumimoji="1" lang="en-US" altLang="ja-JP" sz="1800" b="1" dirty="0" smtClean="0">
              <a:solidFill>
                <a:schemeClr val="tx1"/>
              </a:solidFill>
            </a:endParaRPr>
          </a:p>
        </p:txBody>
      </p:sp>
      <p:sp>
        <p:nvSpPr>
          <p:cNvPr id="11" name="正方形/長方形 10"/>
          <p:cNvSpPr/>
          <p:nvPr/>
        </p:nvSpPr>
        <p:spPr>
          <a:xfrm>
            <a:off x="1422478" y="3789040"/>
            <a:ext cx="2160240" cy="186573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smtClean="0">
                <a:solidFill>
                  <a:schemeClr val="tx1"/>
                </a:solidFill>
              </a:rPr>
              <a:t>避難者の</a:t>
            </a:r>
            <a:endParaRPr lang="en-US" altLang="ja-JP" sz="1800" b="1" dirty="0" smtClean="0">
              <a:solidFill>
                <a:schemeClr val="tx1"/>
              </a:solidFill>
            </a:endParaRPr>
          </a:p>
          <a:p>
            <a:pPr algn="ctr"/>
            <a:r>
              <a:rPr lang="ja-JP" altLang="en-US" sz="1800" b="1" dirty="0" smtClean="0">
                <a:solidFill>
                  <a:schemeClr val="tx1"/>
                </a:solidFill>
              </a:rPr>
              <a:t>駐車スペース</a:t>
            </a:r>
            <a:endParaRPr lang="en-US" altLang="ja-JP" sz="1800" b="1" dirty="0" smtClean="0">
              <a:solidFill>
                <a:schemeClr val="tx1"/>
              </a:solidFill>
            </a:endParaRPr>
          </a:p>
          <a:p>
            <a:pPr algn="ctr"/>
            <a:r>
              <a:rPr lang="ja-JP" altLang="en-US" sz="1400" b="1" dirty="0" smtClean="0">
                <a:solidFill>
                  <a:schemeClr val="tx1"/>
                </a:solidFill>
              </a:rPr>
              <a:t>（原則、生活不可）</a:t>
            </a:r>
            <a:endParaRPr lang="en-US" altLang="ja-JP" sz="1400" b="1" dirty="0" smtClean="0">
              <a:solidFill>
                <a:schemeClr val="tx1"/>
              </a:solidFill>
            </a:endParaRPr>
          </a:p>
        </p:txBody>
      </p:sp>
      <p:cxnSp>
        <p:nvCxnSpPr>
          <p:cNvPr id="12" name="直線矢印コネクタ 11"/>
          <p:cNvCxnSpPr/>
          <p:nvPr/>
        </p:nvCxnSpPr>
        <p:spPr>
          <a:xfrm flipV="1">
            <a:off x="3851920" y="2303784"/>
            <a:ext cx="0" cy="77504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2375756" y="3078842"/>
            <a:ext cx="1754426" cy="307777"/>
          </a:xfrm>
          <a:prstGeom prst="rect">
            <a:avLst/>
          </a:prstGeom>
          <a:solidFill>
            <a:schemeClr val="accent5">
              <a:lumMod val="40000"/>
              <a:lumOff val="60000"/>
            </a:schemeClr>
          </a:solidFill>
          <a:ln>
            <a:solidFill>
              <a:schemeClr val="tx1"/>
            </a:solidFill>
          </a:ln>
        </p:spPr>
        <p:txBody>
          <a:bodyPr wrap="square" rtlCol="0">
            <a:spAutoFit/>
          </a:bodyPr>
          <a:lstStyle/>
          <a:p>
            <a:r>
              <a:rPr kumimoji="1" lang="ja-JP" altLang="en-US" sz="1400" b="1" dirty="0" smtClean="0"/>
              <a:t>避難所運営本部室</a:t>
            </a:r>
            <a:endParaRPr kumimoji="1" lang="ja-JP" altLang="en-US" sz="1400" b="1" dirty="0"/>
          </a:p>
        </p:txBody>
      </p:sp>
      <p:sp>
        <p:nvSpPr>
          <p:cNvPr id="20" name="テキスト ボックス 19"/>
          <p:cNvSpPr txBox="1"/>
          <p:nvPr/>
        </p:nvSpPr>
        <p:spPr>
          <a:xfrm>
            <a:off x="5612557" y="1549887"/>
            <a:ext cx="1111306" cy="307777"/>
          </a:xfrm>
          <a:prstGeom prst="rect">
            <a:avLst/>
          </a:prstGeom>
          <a:solidFill>
            <a:schemeClr val="accent5">
              <a:lumMod val="40000"/>
              <a:lumOff val="60000"/>
            </a:schemeClr>
          </a:solidFill>
          <a:ln>
            <a:solidFill>
              <a:schemeClr val="tx1"/>
            </a:solidFill>
          </a:ln>
        </p:spPr>
        <p:txBody>
          <a:bodyPr wrap="square" rtlCol="0">
            <a:spAutoFit/>
          </a:bodyPr>
          <a:lstStyle/>
          <a:p>
            <a:r>
              <a:rPr lang="ja-JP" altLang="en-US" sz="1400" b="1" dirty="0" smtClean="0"/>
              <a:t>物資置場</a:t>
            </a:r>
            <a:endParaRPr kumimoji="1" lang="ja-JP" altLang="en-US" sz="1400" b="1" dirty="0"/>
          </a:p>
        </p:txBody>
      </p:sp>
      <p:cxnSp>
        <p:nvCxnSpPr>
          <p:cNvPr id="21" name="直線矢印コネクタ 20"/>
          <p:cNvCxnSpPr>
            <a:stCxn id="20" idx="2"/>
          </p:cNvCxnSpPr>
          <p:nvPr/>
        </p:nvCxnSpPr>
        <p:spPr>
          <a:xfrm flipH="1">
            <a:off x="6008600" y="1857654"/>
            <a:ext cx="159609" cy="44613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23" name="テキスト ボックス 22"/>
          <p:cNvSpPr txBox="1"/>
          <p:nvPr/>
        </p:nvSpPr>
        <p:spPr>
          <a:xfrm>
            <a:off x="4472377" y="1152225"/>
            <a:ext cx="1111306" cy="307777"/>
          </a:xfrm>
          <a:prstGeom prst="rect">
            <a:avLst/>
          </a:prstGeom>
          <a:solidFill>
            <a:schemeClr val="accent5">
              <a:lumMod val="40000"/>
              <a:lumOff val="60000"/>
            </a:schemeClr>
          </a:solidFill>
          <a:ln>
            <a:solidFill>
              <a:schemeClr val="tx1"/>
            </a:solidFill>
          </a:ln>
        </p:spPr>
        <p:txBody>
          <a:bodyPr wrap="square" rtlCol="0">
            <a:spAutoFit/>
          </a:bodyPr>
          <a:lstStyle/>
          <a:p>
            <a:r>
              <a:rPr lang="ja-JP" altLang="en-US" sz="1400" b="1" dirty="0"/>
              <a:t>医務室</a:t>
            </a:r>
            <a:endParaRPr kumimoji="1" lang="ja-JP" altLang="en-US" sz="1400" b="1" dirty="0"/>
          </a:p>
        </p:txBody>
      </p:sp>
      <p:cxnSp>
        <p:nvCxnSpPr>
          <p:cNvPr id="25" name="直線矢印コネクタ 24"/>
          <p:cNvCxnSpPr>
            <a:stCxn id="23" idx="2"/>
          </p:cNvCxnSpPr>
          <p:nvPr/>
        </p:nvCxnSpPr>
        <p:spPr>
          <a:xfrm flipH="1">
            <a:off x="4788029" y="1459996"/>
            <a:ext cx="240001" cy="620727"/>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298175" y="6381328"/>
            <a:ext cx="4428357" cy="338554"/>
          </a:xfrm>
          <a:prstGeom prst="rect">
            <a:avLst/>
          </a:prstGeom>
          <a:noFill/>
        </p:spPr>
        <p:txBody>
          <a:bodyPr wrap="square" rtlCol="0">
            <a:spAutoFit/>
          </a:bodyPr>
          <a:lstStyle/>
          <a:p>
            <a:r>
              <a:rPr kumimoji="1" lang="en-US" altLang="ja-JP" sz="1600" b="1" dirty="0" smtClean="0"/>
              <a:t>※</a:t>
            </a:r>
            <a:r>
              <a:rPr kumimoji="1" lang="ja-JP" altLang="en-US" sz="1600" b="1" dirty="0" smtClean="0"/>
              <a:t>　喫煙場所は学校の敷地外に設定</a:t>
            </a:r>
            <a:endParaRPr kumimoji="1" lang="ja-JP" altLang="en-US" sz="1600" b="1" dirty="0"/>
          </a:p>
        </p:txBody>
      </p:sp>
      <p:sp>
        <p:nvSpPr>
          <p:cNvPr id="27" name="テキスト ボックス 26"/>
          <p:cNvSpPr txBox="1"/>
          <p:nvPr/>
        </p:nvSpPr>
        <p:spPr>
          <a:xfrm>
            <a:off x="4472377" y="6165304"/>
            <a:ext cx="4240969" cy="400110"/>
          </a:xfrm>
          <a:prstGeom prst="rect">
            <a:avLst/>
          </a:prstGeom>
          <a:solidFill>
            <a:schemeClr val="tx2">
              <a:lumMod val="60000"/>
              <a:lumOff val="40000"/>
            </a:schemeClr>
          </a:solidFill>
        </p:spPr>
        <p:txBody>
          <a:bodyPr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共有スペースの設定（例）</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7092281" y="4299570"/>
            <a:ext cx="288032" cy="150569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洗濯物干場</a:t>
            </a:r>
            <a:endParaRPr lang="en-US" altLang="ja-JP" sz="1400" b="1" dirty="0" smtClean="0">
              <a:solidFill>
                <a:schemeClr val="tx1"/>
              </a:solidFill>
            </a:endParaRPr>
          </a:p>
        </p:txBody>
      </p:sp>
    </p:spTree>
    <p:extLst>
      <p:ext uri="{BB962C8B-B14F-4D97-AF65-F5344CB8AC3E}">
        <p14:creationId xmlns:p14="http://schemas.microsoft.com/office/powerpoint/2010/main" val="36683904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15"/>
          <p:cNvSpPr>
            <a:spLocks noChangeArrowheads="1"/>
          </p:cNvSpPr>
          <p:nvPr/>
        </p:nvSpPr>
        <p:spPr bwMode="auto">
          <a:xfrm>
            <a:off x="0" y="0"/>
            <a:ext cx="9144000" cy="6921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ctr">
              <a:spcBef>
                <a:spcPct val="0"/>
              </a:spcBef>
              <a:buClrTx/>
              <a:buSzTx/>
              <a:buFontTx/>
              <a:buNone/>
            </a:pPr>
            <a:r>
              <a:rPr lang="ja-JP" altLang="en-US" sz="3200" b="1" dirty="0" smtClean="0">
                <a:solidFill>
                  <a:schemeClr val="bg1"/>
                </a:solidFill>
                <a:ea typeface="HG丸ｺﾞｼｯｸM-PRO" pitchFamily="50" charset="-128"/>
              </a:rPr>
              <a:t>要配慮者への</a:t>
            </a:r>
            <a:r>
              <a:rPr lang="ja-JP" altLang="en-US" sz="3200" b="1" dirty="0">
                <a:solidFill>
                  <a:schemeClr val="bg1"/>
                </a:solidFill>
                <a:ea typeface="HG丸ｺﾞｼｯｸM-PRO" pitchFamily="50" charset="-128"/>
              </a:rPr>
              <a:t>配慮</a:t>
            </a:r>
          </a:p>
        </p:txBody>
      </p:sp>
      <p:sp>
        <p:nvSpPr>
          <p:cNvPr id="496645" name="Text Box 5"/>
          <p:cNvSpPr txBox="1">
            <a:spLocks noChangeArrowheads="1"/>
          </p:cNvSpPr>
          <p:nvPr/>
        </p:nvSpPr>
        <p:spPr bwMode="auto">
          <a:xfrm>
            <a:off x="8532818" y="6491288"/>
            <a:ext cx="611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ctr" eaLnBrk="1" hangingPunct="1">
              <a:spcBef>
                <a:spcPct val="50000"/>
              </a:spcBef>
              <a:buClrTx/>
              <a:buSzTx/>
              <a:buFontTx/>
              <a:buNone/>
            </a:pPr>
            <a:fld id="{F7B232E0-ACC4-46C0-ACC3-CB0696D6D3AF}" type="slidenum">
              <a:rPr lang="en-US" altLang="ja-JP" sz="1800">
                <a:solidFill>
                  <a:schemeClr val="tx1"/>
                </a:solidFill>
                <a:latin typeface="Arial Black" pitchFamily="34" charset="0"/>
              </a:rPr>
              <a:pPr algn="ctr" eaLnBrk="1" hangingPunct="1">
                <a:spcBef>
                  <a:spcPct val="50000"/>
                </a:spcBef>
                <a:buClrTx/>
                <a:buSzTx/>
                <a:buFontTx/>
                <a:buNone/>
              </a:pPr>
              <a:t>5</a:t>
            </a:fld>
            <a:endParaRPr lang="en-US" altLang="ja-JP" sz="1800">
              <a:solidFill>
                <a:schemeClr val="tx1"/>
              </a:solidFill>
              <a:latin typeface="Arial Black" pitchFamily="34" charset="0"/>
            </a:endParaRPr>
          </a:p>
        </p:txBody>
      </p:sp>
      <p:sp>
        <p:nvSpPr>
          <p:cNvPr id="3" name="テキスト ボックス 2"/>
          <p:cNvSpPr txBox="1"/>
          <p:nvPr/>
        </p:nvSpPr>
        <p:spPr>
          <a:xfrm>
            <a:off x="539552" y="1196752"/>
            <a:ext cx="1876265" cy="369332"/>
          </a:xfrm>
          <a:prstGeom prst="rect">
            <a:avLst/>
          </a:prstGeom>
          <a:gradFill flip="none" rotWithShape="1">
            <a:gsLst>
              <a:gs pos="0">
                <a:srgbClr val="FFFF00"/>
              </a:gs>
              <a:gs pos="100000">
                <a:srgbClr val="F0EBD5"/>
              </a:gs>
              <a:gs pos="100000">
                <a:srgbClr val="D1C39F"/>
              </a:gs>
            </a:gsLst>
            <a:lin ang="5400000" scaled="1"/>
            <a:tileRect/>
          </a:gradFill>
          <a:ln w="0">
            <a:noFill/>
          </a:ln>
        </p:spPr>
        <p:txBody>
          <a:bodyPr wrap="square" rtlCol="0">
            <a:spAutoFit/>
          </a:bodyPr>
          <a:lstStyle/>
          <a:p>
            <a:r>
              <a:rPr kumimoji="1" lang="ja-JP" altLang="en-US" sz="1800" b="1" dirty="0" smtClean="0">
                <a:latin typeface="HG丸ｺﾞｼｯｸM-PRO" panose="020F0600000000000000" pitchFamily="50" charset="-128"/>
                <a:ea typeface="HG丸ｺﾞｼｯｸM-PRO" panose="020F0600000000000000" pitchFamily="50" charset="-128"/>
              </a:rPr>
              <a:t>高齢者</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559200" y="2132856"/>
            <a:ext cx="1876266" cy="369332"/>
          </a:xfrm>
          <a:prstGeom prst="rect">
            <a:avLst/>
          </a:prstGeom>
          <a:gradFill flip="none" rotWithShape="1">
            <a:gsLst>
              <a:gs pos="0">
                <a:srgbClr val="FFFF00"/>
              </a:gs>
              <a:gs pos="100000">
                <a:srgbClr val="F0EBD5"/>
              </a:gs>
              <a:gs pos="100000">
                <a:srgbClr val="D1C39F"/>
              </a:gs>
            </a:gsLst>
            <a:lin ang="5400000" scaled="1"/>
            <a:tileRect/>
          </a:gradFill>
          <a:ln w="3175">
            <a:noFill/>
          </a:ln>
        </p:spPr>
        <p:txBody>
          <a:bodyPr wrap="square" rtlCol="0">
            <a:spAutoFit/>
          </a:bodyPr>
          <a:lstStyle/>
          <a:p>
            <a:r>
              <a:rPr lang="ja-JP" altLang="en-US" sz="1800" b="1" dirty="0" smtClean="0">
                <a:latin typeface="HG丸ｺﾞｼｯｸM-PRO" panose="020F0600000000000000" pitchFamily="50" charset="-128"/>
                <a:ea typeface="HG丸ｺﾞｼｯｸM-PRO" panose="020F0600000000000000" pitchFamily="50" charset="-128"/>
              </a:rPr>
              <a:t>視覚障害者</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535494" y="2636912"/>
            <a:ext cx="1876266" cy="369332"/>
          </a:xfrm>
          <a:prstGeom prst="rect">
            <a:avLst/>
          </a:prstGeom>
          <a:gradFill flip="none" rotWithShape="1">
            <a:gsLst>
              <a:gs pos="0">
                <a:srgbClr val="FFFF00"/>
              </a:gs>
              <a:gs pos="100000">
                <a:srgbClr val="F0EBD5"/>
              </a:gs>
              <a:gs pos="100000">
                <a:srgbClr val="D1C39F"/>
              </a:gs>
            </a:gsLst>
            <a:lin ang="5400000" scaled="1"/>
            <a:tileRect/>
          </a:gradFill>
          <a:ln w="3175">
            <a:noFill/>
          </a:ln>
        </p:spPr>
        <p:txBody>
          <a:bodyPr wrap="square" rtlCol="0">
            <a:spAutoFit/>
          </a:bodyPr>
          <a:lstStyle/>
          <a:p>
            <a:r>
              <a:rPr lang="ja-JP" altLang="en-US" sz="1800" b="1" dirty="0" smtClean="0">
                <a:latin typeface="HG丸ｺﾞｼｯｸM-PRO" panose="020F0600000000000000" pitchFamily="50" charset="-128"/>
                <a:ea typeface="HG丸ｺﾞｼｯｸM-PRO" panose="020F0600000000000000" pitchFamily="50" charset="-128"/>
              </a:rPr>
              <a:t>災害孤児</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539829" y="3140968"/>
            <a:ext cx="1876266" cy="369332"/>
          </a:xfrm>
          <a:prstGeom prst="rect">
            <a:avLst/>
          </a:prstGeom>
          <a:gradFill flip="none" rotWithShape="1">
            <a:gsLst>
              <a:gs pos="0">
                <a:srgbClr val="FFFF00"/>
              </a:gs>
              <a:gs pos="100000">
                <a:srgbClr val="F0EBD5"/>
              </a:gs>
              <a:gs pos="100000">
                <a:srgbClr val="D1C39F"/>
              </a:gs>
            </a:gsLst>
            <a:lin ang="5400000" scaled="1"/>
            <a:tileRect/>
          </a:gradFill>
          <a:ln w="3175">
            <a:noFill/>
          </a:ln>
        </p:spPr>
        <p:txBody>
          <a:bodyPr wrap="square" rtlCol="0">
            <a:spAutoFit/>
          </a:bodyPr>
          <a:lstStyle/>
          <a:p>
            <a:r>
              <a:rPr lang="ja-JP" altLang="en-US" sz="1800" b="1" dirty="0">
                <a:latin typeface="HG丸ｺﾞｼｯｸM-PRO" panose="020F0600000000000000" pitchFamily="50" charset="-128"/>
                <a:ea typeface="HG丸ｺﾞｼｯｸM-PRO" panose="020F0600000000000000" pitchFamily="50" charset="-128"/>
              </a:rPr>
              <a:t>妊産婦</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3275860" y="2123564"/>
            <a:ext cx="5256957" cy="369332"/>
          </a:xfrm>
          <a:prstGeom prst="rect">
            <a:avLst/>
          </a:prstGeom>
          <a:gradFill flip="none" rotWithShape="1">
            <a:gsLst>
              <a:gs pos="0">
                <a:srgbClr val="FF99FF"/>
              </a:gs>
              <a:gs pos="100000">
                <a:srgbClr val="F0EBD5"/>
              </a:gs>
              <a:gs pos="100000">
                <a:srgbClr val="D1C39F"/>
              </a:gs>
            </a:gsLst>
            <a:lin ang="5400000" scaled="1"/>
            <a:tileRect/>
          </a:gradFill>
          <a:ln w="0">
            <a:noFill/>
          </a:ln>
        </p:spPr>
        <p:txBody>
          <a:bodyPr wrap="square" rtlCol="0">
            <a:spAutoFit/>
          </a:bodyPr>
          <a:lstStyle/>
          <a:p>
            <a:r>
              <a:rPr lang="ja-JP" altLang="en-US" sz="1800" b="1" dirty="0" smtClean="0">
                <a:latin typeface="HG丸ｺﾞｼｯｸM-PRO" panose="020F0600000000000000" pitchFamily="50" charset="-128"/>
                <a:ea typeface="HG丸ｺﾞｼｯｸM-PRO" panose="020F0600000000000000" pitchFamily="50" charset="-128"/>
              </a:rPr>
              <a:t>食事、トイレなどの情報は必ず読み上げて伝える</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37" name="テキスト ボックス 36"/>
          <p:cNvSpPr txBox="1"/>
          <p:nvPr/>
        </p:nvSpPr>
        <p:spPr>
          <a:xfrm>
            <a:off x="3259282" y="2636912"/>
            <a:ext cx="5273536" cy="338554"/>
          </a:xfrm>
          <a:prstGeom prst="rect">
            <a:avLst/>
          </a:prstGeom>
          <a:gradFill flip="none" rotWithShape="1">
            <a:gsLst>
              <a:gs pos="0">
                <a:srgbClr val="FF99FF"/>
              </a:gs>
              <a:gs pos="100000">
                <a:srgbClr val="F0EBD5"/>
              </a:gs>
              <a:gs pos="100000">
                <a:srgbClr val="D1C39F"/>
              </a:gs>
            </a:gsLst>
            <a:lin ang="5400000" scaled="1"/>
            <a:tileRect/>
          </a:gradFill>
          <a:ln w="0">
            <a:noFill/>
          </a:ln>
        </p:spPr>
        <p:txBody>
          <a:bodyPr wrap="square" rtlCol="0">
            <a:spAutoFit/>
          </a:bodyPr>
          <a:lstStyle/>
          <a:p>
            <a:r>
              <a:rPr lang="ja-JP" altLang="en-US" sz="1600" b="1" dirty="0" smtClean="0">
                <a:latin typeface="HG丸ｺﾞｼｯｸM-PRO" panose="020F0600000000000000" pitchFamily="50" charset="-128"/>
                <a:ea typeface="HG丸ｺﾞｼｯｸM-PRO" panose="020F0600000000000000" pitchFamily="50" charset="-128"/>
              </a:rPr>
              <a:t>周囲の見守り、肉親がいなくなったことへの心のケア</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3259447" y="3140968"/>
            <a:ext cx="5273371" cy="369332"/>
          </a:xfrm>
          <a:prstGeom prst="rect">
            <a:avLst/>
          </a:prstGeom>
          <a:gradFill flip="none" rotWithShape="1">
            <a:gsLst>
              <a:gs pos="0">
                <a:srgbClr val="FF99FF"/>
              </a:gs>
              <a:gs pos="100000">
                <a:srgbClr val="F0EBD5"/>
              </a:gs>
              <a:gs pos="100000">
                <a:srgbClr val="D1C39F"/>
              </a:gs>
            </a:gsLst>
            <a:lin ang="5400000" scaled="1"/>
            <a:tileRect/>
          </a:gradFill>
          <a:ln w="0">
            <a:noFill/>
          </a:ln>
        </p:spPr>
        <p:txBody>
          <a:bodyPr wrap="square" rtlCol="0">
            <a:spAutoFit/>
          </a:bodyPr>
          <a:lstStyle/>
          <a:p>
            <a:r>
              <a:rPr lang="ja-JP" altLang="en-US" sz="1800" b="1" dirty="0" smtClean="0">
                <a:latin typeface="HG丸ｺﾞｼｯｸM-PRO" panose="020F0600000000000000" pitchFamily="50" charset="-128"/>
                <a:ea typeface="HG丸ｺﾞｼｯｸM-PRO" panose="020F0600000000000000" pitchFamily="50" charset="-128"/>
              </a:rPr>
              <a:t>授乳や夜泣きなどに考慮し、授乳室を設置</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3275856" y="3645024"/>
            <a:ext cx="5256958" cy="369332"/>
          </a:xfrm>
          <a:prstGeom prst="rect">
            <a:avLst/>
          </a:prstGeom>
          <a:gradFill flip="none" rotWithShape="1">
            <a:gsLst>
              <a:gs pos="0">
                <a:srgbClr val="FF99FF"/>
              </a:gs>
              <a:gs pos="100000">
                <a:srgbClr val="F0EBD5"/>
              </a:gs>
              <a:gs pos="100000">
                <a:srgbClr val="D1C39F"/>
              </a:gs>
            </a:gsLst>
            <a:lin ang="5400000" scaled="1"/>
            <a:tileRect/>
          </a:gradFill>
          <a:ln w="0">
            <a:noFill/>
          </a:ln>
        </p:spPr>
        <p:txBody>
          <a:bodyPr wrap="square" rtlCol="0">
            <a:spAutoFit/>
          </a:bodyPr>
          <a:lstStyle/>
          <a:p>
            <a:r>
              <a:rPr lang="ja-JP" altLang="en-US" sz="1800" b="1" dirty="0" smtClean="0">
                <a:latin typeface="HG丸ｺﾞｼｯｸM-PRO" panose="020F0600000000000000" pitchFamily="50" charset="-128"/>
                <a:ea typeface="HG丸ｺﾞｼｯｸM-PRO" panose="020F0600000000000000" pitchFamily="50" charset="-128"/>
              </a:rPr>
              <a:t>避難所の情報は外国語やイラスト等で伝える</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544253" y="3645024"/>
            <a:ext cx="1876266" cy="369332"/>
          </a:xfrm>
          <a:prstGeom prst="rect">
            <a:avLst/>
          </a:prstGeom>
          <a:gradFill flip="none" rotWithShape="1">
            <a:gsLst>
              <a:gs pos="0">
                <a:srgbClr val="FFFF00"/>
              </a:gs>
              <a:gs pos="100000">
                <a:srgbClr val="F0EBD5"/>
              </a:gs>
              <a:gs pos="100000">
                <a:srgbClr val="D1C39F"/>
              </a:gs>
            </a:gsLst>
            <a:lin ang="5400000" scaled="1"/>
            <a:tileRect/>
          </a:gradFill>
          <a:ln w="3175">
            <a:noFill/>
          </a:ln>
        </p:spPr>
        <p:txBody>
          <a:bodyPr wrap="square" rtlCol="0">
            <a:spAutoFit/>
          </a:bodyPr>
          <a:lstStyle/>
          <a:p>
            <a:r>
              <a:rPr lang="ja-JP" altLang="en-US" sz="1800" b="1" dirty="0">
                <a:latin typeface="HG丸ｺﾞｼｯｸM-PRO" panose="020F0600000000000000" pitchFamily="50" charset="-128"/>
                <a:ea typeface="HG丸ｺﾞｼｯｸM-PRO" panose="020F0600000000000000" pitchFamily="50" charset="-128"/>
              </a:rPr>
              <a:t>外国人</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539552" y="1628800"/>
            <a:ext cx="1876266" cy="369332"/>
          </a:xfrm>
          <a:prstGeom prst="rect">
            <a:avLst/>
          </a:prstGeom>
          <a:gradFill flip="none" rotWithShape="1">
            <a:gsLst>
              <a:gs pos="0">
                <a:srgbClr val="FFFF00"/>
              </a:gs>
              <a:gs pos="100000">
                <a:srgbClr val="F0EBD5"/>
              </a:gs>
              <a:gs pos="100000">
                <a:srgbClr val="D1C39F"/>
              </a:gs>
            </a:gsLst>
            <a:lin ang="5400000" scaled="1"/>
            <a:tileRect/>
          </a:gradFill>
          <a:ln w="3175">
            <a:noFill/>
          </a:ln>
        </p:spPr>
        <p:txBody>
          <a:bodyPr wrap="square" rtlCol="0">
            <a:spAutoFit/>
          </a:bodyPr>
          <a:lstStyle/>
          <a:p>
            <a:r>
              <a:rPr lang="ja-JP" altLang="en-US" sz="1800" b="1" dirty="0">
                <a:latin typeface="HG丸ｺﾞｼｯｸM-PRO" panose="020F0600000000000000" pitchFamily="50" charset="-128"/>
                <a:ea typeface="HG丸ｺﾞｼｯｸM-PRO" panose="020F0600000000000000" pitchFamily="50" charset="-128"/>
              </a:rPr>
              <a:t>肢体不自由</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64" name="テキスト ボックス 63"/>
          <p:cNvSpPr txBox="1"/>
          <p:nvPr/>
        </p:nvSpPr>
        <p:spPr>
          <a:xfrm>
            <a:off x="3419874" y="725354"/>
            <a:ext cx="4786165" cy="369332"/>
          </a:xfrm>
          <a:prstGeom prst="rect">
            <a:avLst/>
          </a:prstGeom>
          <a:noFill/>
        </p:spPr>
        <p:txBody>
          <a:bodyPr wrap="square" rtlCol="0">
            <a:spAutoFit/>
          </a:bodyPr>
          <a:lstStyle/>
          <a:p>
            <a:r>
              <a:rPr lang="en-US" altLang="ja-JP" sz="1800" b="1" dirty="0" smtClean="0"/>
              <a:t>【</a:t>
            </a:r>
            <a:r>
              <a:rPr lang="ja-JP" altLang="en-US" sz="1800" b="1" dirty="0" smtClean="0"/>
              <a:t>配慮すべき事項</a:t>
            </a:r>
            <a:r>
              <a:rPr lang="en-US" altLang="ja-JP" sz="1800" b="1" dirty="0" smtClean="0"/>
              <a:t>】</a:t>
            </a:r>
            <a:endParaRPr kumimoji="1" lang="ja-JP" altLang="en-US" sz="1800" b="1" dirty="0"/>
          </a:p>
        </p:txBody>
      </p:sp>
      <p:sp>
        <p:nvSpPr>
          <p:cNvPr id="496653" name="テキスト ボックス 496652"/>
          <p:cNvSpPr txBox="1"/>
          <p:nvPr/>
        </p:nvSpPr>
        <p:spPr>
          <a:xfrm>
            <a:off x="221807" y="5025816"/>
            <a:ext cx="8693320" cy="1277273"/>
          </a:xfrm>
          <a:prstGeom prst="rect">
            <a:avLst/>
          </a:prstGeom>
          <a:noFill/>
          <a:ln>
            <a:solidFill>
              <a:schemeClr val="tx1"/>
            </a:solidFill>
            <a:prstDash val="dash"/>
          </a:ln>
        </p:spPr>
        <p:txBody>
          <a:bodyPr wrap="square" rtlCol="0" anchor="ctr" anchorCtr="0">
            <a:spAutoFit/>
          </a:bodyPr>
          <a:lstStyle/>
          <a:p>
            <a:pPr algn="l"/>
            <a:r>
              <a:rPr lang="ja-JP" altLang="en-US" sz="1400" b="1" dirty="0" smtClean="0">
                <a:latin typeface="HG丸ｺﾞｼｯｸM-PRO" panose="020F0600000000000000" pitchFamily="50" charset="-128"/>
                <a:ea typeface="HG丸ｺﾞｼｯｸM-PRO" panose="020F0600000000000000" pitchFamily="50" charset="-128"/>
              </a:rPr>
              <a:t>・要介護などの</a:t>
            </a:r>
            <a:r>
              <a:rPr lang="ja-JP" altLang="en-US" sz="1400" b="1" dirty="0">
                <a:latin typeface="HG丸ｺﾞｼｯｸM-PRO" panose="020F0600000000000000" pitchFamily="50" charset="-128"/>
                <a:ea typeface="HG丸ｺﾞｼｯｸM-PRO" panose="020F0600000000000000" pitchFamily="50" charset="-128"/>
              </a:rPr>
              <a:t>要配慮者</a:t>
            </a:r>
            <a:r>
              <a:rPr lang="ja-JP" altLang="en-US" sz="1400" b="1" dirty="0" smtClean="0">
                <a:latin typeface="HG丸ｺﾞｼｯｸM-PRO" panose="020F0600000000000000" pitchFamily="50" charset="-128"/>
                <a:ea typeface="HG丸ｺﾞｼｯｸM-PRO" panose="020F0600000000000000" pitchFamily="50" charset="-128"/>
              </a:rPr>
              <a:t>がいる場合には、</a:t>
            </a:r>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避難所内にできる限り専用の居室</a:t>
            </a:r>
            <a:r>
              <a:rPr lang="ja-JP" altLang="en-US" sz="1400" b="1" dirty="0" smtClean="0">
                <a:latin typeface="HG丸ｺﾞｼｯｸM-PRO" panose="020F0600000000000000" pitchFamily="50" charset="-128"/>
                <a:ea typeface="HG丸ｺﾞｼｯｸM-PRO" panose="020F0600000000000000" pitchFamily="50" charset="-128"/>
              </a:rPr>
              <a:t>を設ける</a:t>
            </a:r>
            <a:endParaRPr lang="en-US" altLang="ja-JP" sz="1400" b="1" dirty="0" smtClean="0">
              <a:latin typeface="HG丸ｺﾞｼｯｸM-PRO" panose="020F0600000000000000" pitchFamily="50" charset="-128"/>
              <a:ea typeface="HG丸ｺﾞｼｯｸM-PRO" panose="020F0600000000000000" pitchFamily="50" charset="-128"/>
            </a:endParaRPr>
          </a:p>
          <a:p>
            <a:pPr algn="l"/>
            <a:r>
              <a:rPr lang="ja-JP" altLang="en-US" sz="1400" b="1" dirty="0">
                <a:latin typeface="HG丸ｺﾞｼｯｸM-PRO" panose="020F0600000000000000" pitchFamily="50" charset="-128"/>
                <a:ea typeface="HG丸ｺﾞｼｯｸM-PRO" panose="020F0600000000000000" pitchFamily="50" charset="-128"/>
              </a:rPr>
              <a:t>　</a:t>
            </a:r>
            <a:r>
              <a:rPr lang="ja-JP" altLang="en-US" sz="1400" b="1" dirty="0" smtClean="0">
                <a:latin typeface="HG丸ｺﾞｼｯｸM-PRO" panose="020F0600000000000000" pitchFamily="50" charset="-128"/>
                <a:ea typeface="HG丸ｺﾞｼｯｸM-PRO" panose="020F0600000000000000" pitchFamily="50" charset="-128"/>
              </a:rPr>
              <a:t>（１階で出入口が近く、日当たりや換気がよく、医務室やトイレに近い部屋）</a:t>
            </a:r>
            <a:endParaRPr lang="en-US" altLang="ja-JP" sz="1400" b="1" dirty="0" smtClean="0">
              <a:latin typeface="HG丸ｺﾞｼｯｸM-PRO" panose="020F0600000000000000" pitchFamily="50" charset="-128"/>
              <a:ea typeface="HG丸ｺﾞｼｯｸM-PRO" panose="020F0600000000000000" pitchFamily="50" charset="-128"/>
            </a:endParaRPr>
          </a:p>
          <a:p>
            <a:pPr algn="l"/>
            <a:r>
              <a:rPr lang="ja-JP" altLang="en-US" sz="1400" b="1" dirty="0" smtClean="0">
                <a:latin typeface="HG丸ｺﾞｼｯｸM-PRO" panose="020F0600000000000000" pitchFamily="50" charset="-128"/>
                <a:ea typeface="HG丸ｺﾞｼｯｸM-PRO" panose="020F0600000000000000" pitchFamily="50" charset="-128"/>
              </a:rPr>
              <a:t>・ただし、避難</a:t>
            </a:r>
            <a:r>
              <a:rPr lang="ja-JP" altLang="en-US" sz="1400" b="1" dirty="0">
                <a:latin typeface="HG丸ｺﾞｼｯｸM-PRO" panose="020F0600000000000000" pitchFamily="50" charset="-128"/>
                <a:ea typeface="HG丸ｺﾞｼｯｸM-PRO" panose="020F0600000000000000" pitchFamily="50" charset="-128"/>
              </a:rPr>
              <a:t>所内</a:t>
            </a:r>
            <a:r>
              <a:rPr lang="ja-JP" altLang="en-US" sz="1400" b="1" dirty="0" smtClean="0">
                <a:latin typeface="HG丸ｺﾞｼｯｸM-PRO" panose="020F0600000000000000" pitchFamily="50" charset="-128"/>
                <a:ea typeface="HG丸ｺﾞｼｯｸM-PRO" panose="020F0600000000000000" pitchFamily="50" charset="-128"/>
              </a:rPr>
              <a:t>で十分</a:t>
            </a:r>
            <a:r>
              <a:rPr lang="ja-JP" altLang="en-US" sz="1400" b="1" dirty="0">
                <a:latin typeface="HG丸ｺﾞｼｯｸM-PRO" panose="020F0600000000000000" pitchFamily="50" charset="-128"/>
                <a:ea typeface="HG丸ｺﾞｼｯｸM-PRO" panose="020F0600000000000000" pitchFamily="50" charset="-128"/>
              </a:rPr>
              <a:t>な</a:t>
            </a:r>
            <a:r>
              <a:rPr lang="ja-JP" altLang="en-US" sz="1400" b="1" dirty="0" smtClean="0">
                <a:latin typeface="HG丸ｺﾞｼｯｸM-PRO" panose="020F0600000000000000" pitchFamily="50" charset="-128"/>
                <a:ea typeface="HG丸ｺﾞｼｯｸM-PRO" panose="020F0600000000000000" pitchFamily="50" charset="-128"/>
              </a:rPr>
              <a:t>ケアが困難な場合には、</a:t>
            </a:r>
            <a:r>
              <a:rPr lang="ja-JP" altLang="en-US" sz="1400" b="1" dirty="0">
                <a:latin typeface="HG丸ｺﾞｼｯｸM-PRO" panose="020F0600000000000000" pitchFamily="50" charset="-128"/>
                <a:ea typeface="HG丸ｺﾞｼｯｸM-PRO" panose="020F0600000000000000" pitchFamily="50" charset="-128"/>
              </a:rPr>
              <a:t>要配慮者</a:t>
            </a:r>
            <a:r>
              <a:rPr lang="ja-JP" altLang="en-US" sz="1400" b="1" dirty="0" smtClean="0">
                <a:latin typeface="HG丸ｺﾞｼｯｸM-PRO" panose="020F0600000000000000" pitchFamily="50" charset="-128"/>
                <a:ea typeface="HG丸ｺﾞｼｯｸM-PRO" panose="020F0600000000000000" pitchFamily="50" charset="-128"/>
              </a:rPr>
              <a:t>の状態に優先順位を</a:t>
            </a:r>
            <a:endParaRPr lang="en-US" altLang="ja-JP" sz="1400" b="1" dirty="0" smtClean="0">
              <a:latin typeface="HG丸ｺﾞｼｯｸM-PRO" panose="020F0600000000000000" pitchFamily="50" charset="-128"/>
              <a:ea typeface="HG丸ｺﾞｼｯｸM-PRO" panose="020F0600000000000000" pitchFamily="50" charset="-128"/>
            </a:endParaRPr>
          </a:p>
          <a:p>
            <a:pPr algn="l"/>
            <a:r>
              <a:rPr lang="ja-JP" altLang="en-US" sz="1400" b="1" dirty="0">
                <a:latin typeface="HG丸ｺﾞｼｯｸM-PRO" panose="020F0600000000000000" pitchFamily="50" charset="-128"/>
                <a:ea typeface="HG丸ｺﾞｼｯｸM-PRO" panose="020F0600000000000000" pitchFamily="50" charset="-128"/>
              </a:rPr>
              <a:t>　</a:t>
            </a:r>
            <a:r>
              <a:rPr lang="ja-JP" altLang="en-US" sz="1400" b="1" dirty="0" smtClean="0">
                <a:latin typeface="HG丸ｺﾞｼｯｸM-PRO" panose="020F0600000000000000" pitchFamily="50" charset="-128"/>
                <a:ea typeface="HG丸ｺﾞｼｯｸM-PRO" panose="020F0600000000000000" pitchFamily="50" charset="-128"/>
              </a:rPr>
              <a:t>つけ、</a:t>
            </a:r>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設備等が整っている社会福祉施設（</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福祉避難所）等</a:t>
            </a:r>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へ移動</a:t>
            </a:r>
            <a:r>
              <a:rPr lang="ja-JP" altLang="en-US" sz="1400" b="1" dirty="0" smtClean="0">
                <a:latin typeface="HG丸ｺﾞｼｯｸM-PRO" panose="020F0600000000000000" pitchFamily="50" charset="-128"/>
                <a:ea typeface="HG丸ｺﾞｼｯｸM-PRO" panose="020F0600000000000000" pitchFamily="50" charset="-128"/>
              </a:rPr>
              <a:t>する</a:t>
            </a:r>
            <a:r>
              <a:rPr lang="ja-JP" altLang="en-US" sz="1400" b="1" dirty="0">
                <a:latin typeface="HG丸ｺﾞｼｯｸM-PRO" panose="020F0600000000000000" pitchFamily="50" charset="-128"/>
                <a:ea typeface="HG丸ｺﾞｼｯｸM-PRO" panose="020F0600000000000000" pitchFamily="50" charset="-128"/>
              </a:rPr>
              <a:t>など</a:t>
            </a:r>
            <a:r>
              <a:rPr lang="ja-JP" altLang="en-US" sz="1400" b="1" dirty="0" smtClean="0">
                <a:latin typeface="HG丸ｺﾞｼｯｸM-PRO" panose="020F0600000000000000" pitchFamily="50" charset="-128"/>
                <a:ea typeface="HG丸ｺﾞｼｯｸM-PRO" panose="020F0600000000000000" pitchFamily="50" charset="-128"/>
              </a:rPr>
              <a:t>の対応が必要</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324721" y="764704"/>
            <a:ext cx="2375074" cy="369332"/>
          </a:xfrm>
          <a:prstGeom prst="rect">
            <a:avLst/>
          </a:prstGeom>
          <a:noFill/>
        </p:spPr>
        <p:txBody>
          <a:bodyPr wrap="square" rtlCol="0">
            <a:spAutoFit/>
          </a:bodyPr>
          <a:lstStyle/>
          <a:p>
            <a:r>
              <a:rPr lang="en-US" altLang="ja-JP" sz="1800" b="1" dirty="0" smtClean="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要配慮者</a:t>
            </a:r>
            <a:r>
              <a:rPr lang="en-US" altLang="ja-JP" sz="1800" b="1" dirty="0" smtClean="0">
                <a:latin typeface="HG丸ｺﾞｼｯｸM-PRO" panose="020F0600000000000000" pitchFamily="50" charset="-128"/>
                <a:ea typeface="HG丸ｺﾞｼｯｸM-PRO" panose="020F0600000000000000" pitchFamily="50" charset="-128"/>
              </a:rPr>
              <a:t>】</a:t>
            </a:r>
            <a:endParaRPr kumimoji="1" lang="ja-JP" altLang="en-US" sz="1800" b="1" dirty="0">
              <a:latin typeface="HG丸ｺﾞｼｯｸM-PRO" panose="020F0600000000000000" pitchFamily="50" charset="-128"/>
              <a:ea typeface="HG丸ｺﾞｼｯｸM-PRO" panose="020F0600000000000000" pitchFamily="50" charset="-128"/>
            </a:endParaRPr>
          </a:p>
        </p:txBody>
      </p:sp>
      <p:cxnSp>
        <p:nvCxnSpPr>
          <p:cNvPr id="7" name="直線矢印コネクタ 6"/>
          <p:cNvCxnSpPr/>
          <p:nvPr/>
        </p:nvCxnSpPr>
        <p:spPr>
          <a:xfrm>
            <a:off x="2428089" y="2780928"/>
            <a:ext cx="84776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2428089" y="3789040"/>
            <a:ext cx="84776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直線矢印コネクタ 46"/>
          <p:cNvCxnSpPr/>
          <p:nvPr/>
        </p:nvCxnSpPr>
        <p:spPr>
          <a:xfrm>
            <a:off x="2395349" y="3356992"/>
            <a:ext cx="84776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直線矢印コネクタ 50"/>
          <p:cNvCxnSpPr/>
          <p:nvPr/>
        </p:nvCxnSpPr>
        <p:spPr>
          <a:xfrm>
            <a:off x="2416097" y="1340768"/>
            <a:ext cx="84776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直線矢印コネクタ 51"/>
          <p:cNvCxnSpPr/>
          <p:nvPr/>
        </p:nvCxnSpPr>
        <p:spPr>
          <a:xfrm>
            <a:off x="2368843" y="1700818"/>
            <a:ext cx="868743" cy="262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直線矢印コネクタ 52"/>
          <p:cNvCxnSpPr/>
          <p:nvPr/>
        </p:nvCxnSpPr>
        <p:spPr>
          <a:xfrm>
            <a:off x="2454055" y="2276872"/>
            <a:ext cx="84776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直線矢印コネクタ 30"/>
          <p:cNvCxnSpPr/>
          <p:nvPr/>
        </p:nvCxnSpPr>
        <p:spPr>
          <a:xfrm flipV="1">
            <a:off x="2435466" y="1966774"/>
            <a:ext cx="807648" cy="3100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3" name="テキスト ボックス 62"/>
          <p:cNvSpPr txBox="1"/>
          <p:nvPr/>
        </p:nvSpPr>
        <p:spPr>
          <a:xfrm>
            <a:off x="2293660" y="4149090"/>
            <a:ext cx="6094764" cy="646331"/>
          </a:xfrm>
          <a:prstGeom prst="rect">
            <a:avLst/>
          </a:prstGeom>
          <a:noFill/>
          <a:ln>
            <a:solidFill>
              <a:schemeClr val="tx1"/>
            </a:solidFill>
          </a:ln>
        </p:spPr>
        <p:txBody>
          <a:bodyPr wrap="square" rtlCol="0">
            <a:spAutoFit/>
          </a:bodyPr>
          <a:lstStyle/>
          <a:p>
            <a:pPr algn="l"/>
            <a:r>
              <a:rPr lang="ja-JP" altLang="en-US" sz="1800" b="1" dirty="0">
                <a:solidFill>
                  <a:srgbClr val="FF0000"/>
                </a:solidFill>
                <a:latin typeface="HG丸ｺﾞｼｯｸM-PRO" panose="020F0600000000000000" pitchFamily="50" charset="-128"/>
                <a:ea typeface="HG丸ｺﾞｼｯｸM-PRO" panose="020F0600000000000000" pitchFamily="50" charset="-128"/>
              </a:rPr>
              <a:t>要配慮者</a:t>
            </a:r>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それぞれの特性に応じて個別に対応することが必要</a:t>
            </a:r>
            <a:endParaRPr lang="en-US" altLang="ja-JP" sz="1800"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65" name="ホームベース 64"/>
          <p:cNvSpPr/>
          <p:nvPr/>
        </p:nvSpPr>
        <p:spPr>
          <a:xfrm>
            <a:off x="897566" y="4293106"/>
            <a:ext cx="1152128" cy="44599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solidFill>
                  <a:schemeClr val="tx1"/>
                </a:solidFill>
              </a:rPr>
              <a:t>ＰＯＩＮＴ</a:t>
            </a:r>
            <a:endParaRPr kumimoji="1" lang="ja-JP" altLang="en-US" sz="1800" b="1" dirty="0">
              <a:solidFill>
                <a:schemeClr val="tx1"/>
              </a:solidFill>
            </a:endParaRPr>
          </a:p>
        </p:txBody>
      </p:sp>
      <p:sp>
        <p:nvSpPr>
          <p:cNvPr id="66" name="テキスト ボックス 65"/>
          <p:cNvSpPr txBox="1"/>
          <p:nvPr/>
        </p:nvSpPr>
        <p:spPr>
          <a:xfrm>
            <a:off x="3275860" y="1196752"/>
            <a:ext cx="5256957" cy="713218"/>
          </a:xfrm>
          <a:prstGeom prst="rect">
            <a:avLst/>
          </a:prstGeom>
          <a:gradFill flip="none" rotWithShape="1">
            <a:gsLst>
              <a:gs pos="0">
                <a:srgbClr val="FF99FF"/>
              </a:gs>
              <a:gs pos="100000">
                <a:srgbClr val="F0EBD5"/>
              </a:gs>
              <a:gs pos="100000">
                <a:srgbClr val="D1C39F"/>
              </a:gs>
            </a:gsLst>
            <a:lin ang="5400000" scaled="1"/>
            <a:tileRect/>
          </a:gradFill>
          <a:ln w="0">
            <a:noFill/>
          </a:ln>
        </p:spPr>
        <p:txBody>
          <a:bodyPr wrap="square" lIns="46800" tIns="180000" bIns="252000" rtlCol="0">
            <a:spAutoFit/>
          </a:bodyPr>
          <a:lstStyle/>
          <a:p>
            <a:r>
              <a:rPr lang="ja-JP" altLang="en-US" sz="1800" b="1" dirty="0">
                <a:latin typeface="HG丸ｺﾞｼｯｸM-PRO" panose="020F0600000000000000" pitchFamily="50" charset="-128"/>
                <a:ea typeface="HG丸ｺﾞｼｯｸM-PRO" panose="020F0600000000000000" pitchFamily="50" charset="-128"/>
              </a:rPr>
              <a:t>出来る</a:t>
            </a:r>
            <a:r>
              <a:rPr lang="ja-JP" altLang="en-US" sz="1800" b="1" dirty="0" smtClean="0">
                <a:latin typeface="HG丸ｺﾞｼｯｸM-PRO" panose="020F0600000000000000" pitchFamily="50" charset="-128"/>
                <a:ea typeface="HG丸ｺﾞｼｯｸM-PRO" panose="020F0600000000000000" pitchFamily="50" charset="-128"/>
              </a:rPr>
              <a:t>だけ出入口やトイレに近い場所を確保</a:t>
            </a:r>
            <a:endParaRPr lang="en-US" altLang="ja-JP" sz="1800" b="1" dirty="0" smtClean="0">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201339" y="6453336"/>
            <a:ext cx="8403109" cy="338554"/>
          </a:xfrm>
          <a:prstGeom prst="rect">
            <a:avLst/>
          </a:prstGeom>
          <a:noFill/>
        </p:spPr>
        <p:txBody>
          <a:bodyPr wrap="square" rtlCol="0">
            <a:spAutoFit/>
          </a:bodyPr>
          <a:lstStyle/>
          <a:p>
            <a:r>
              <a:rPr kumimoji="1" lang="en-US" altLang="ja-JP" sz="1600" b="1" dirty="0" smtClean="0">
                <a:latin typeface="HG丸ｺﾞｼｯｸM-PRO" panose="020F0600000000000000" pitchFamily="50" charset="-128"/>
                <a:ea typeface="HG丸ｺﾞｼｯｸM-PRO" panose="020F0600000000000000" pitchFamily="50" charset="-128"/>
              </a:rPr>
              <a:t>※</a:t>
            </a:r>
            <a:r>
              <a:rPr lang="ja-JP" altLang="en-US" sz="1600" b="1" dirty="0" smtClean="0">
                <a:latin typeface="HG丸ｺﾞｼｯｸM-PRO" panose="020F0600000000000000" pitchFamily="50" charset="-128"/>
                <a:ea typeface="HG丸ｺﾞｼｯｸM-PRO" panose="020F0600000000000000" pitchFamily="50" charset="-128"/>
              </a:rPr>
              <a:t>マニュアル作成モデル</a:t>
            </a:r>
            <a:r>
              <a:rPr lang="ja-JP" altLang="en-US" sz="1600" b="1" dirty="0" smtClean="0">
                <a:latin typeface="HG丸ｺﾞｼｯｸM-PRO" panose="020F0600000000000000" pitchFamily="50" charset="-128"/>
                <a:ea typeface="HG丸ｺﾞｼｯｸM-PRO" panose="020F0600000000000000" pitchFamily="50" charset="-128"/>
              </a:rPr>
              <a:t>　大規模避難所版　資料</a:t>
            </a:r>
            <a:r>
              <a:rPr lang="en-US" altLang="ja-JP" sz="1600" b="1" dirty="0" smtClean="0">
                <a:latin typeface="HG丸ｺﾞｼｯｸM-PRO" panose="020F0600000000000000" pitchFamily="50" charset="-128"/>
                <a:ea typeface="HG丸ｺﾞｼｯｸM-PRO" panose="020F0600000000000000" pitchFamily="50" charset="-128"/>
              </a:rPr>
              <a:t>17</a:t>
            </a:r>
            <a:r>
              <a:rPr lang="ja-JP" altLang="en-US" sz="1600" b="1" dirty="0" smtClean="0">
                <a:latin typeface="HG丸ｺﾞｼｯｸM-PRO" panose="020F0600000000000000" pitchFamily="50" charset="-128"/>
                <a:ea typeface="HG丸ｺﾞｼｯｸM-PRO" panose="020F0600000000000000" pitchFamily="50" charset="-128"/>
              </a:rPr>
              <a:t>「要配慮者の留意事項」に記載。</a:t>
            </a:r>
            <a:endParaRPr kumimoji="1" lang="ja-JP" altLang="en-US" sz="1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625867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5"/>
          <p:cNvSpPr>
            <a:spLocks noChangeArrowheads="1"/>
          </p:cNvSpPr>
          <p:nvPr/>
        </p:nvSpPr>
        <p:spPr bwMode="auto">
          <a:xfrm>
            <a:off x="0" y="0"/>
            <a:ext cx="9144000" cy="6921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b="1">
                <a:solidFill>
                  <a:schemeClr val="bg1"/>
                </a:solidFill>
                <a:ea typeface="HG丸ｺﾞｼｯｸM-PRO" pitchFamily="50" charset="-128"/>
              </a:rPr>
              <a:t>食料・物資の確保</a:t>
            </a:r>
          </a:p>
        </p:txBody>
      </p:sp>
      <p:sp>
        <p:nvSpPr>
          <p:cNvPr id="7171" name="Text Box 5"/>
          <p:cNvSpPr txBox="1">
            <a:spLocks noChangeArrowheads="1"/>
          </p:cNvSpPr>
          <p:nvPr/>
        </p:nvSpPr>
        <p:spPr bwMode="auto">
          <a:xfrm>
            <a:off x="8532818" y="6491288"/>
            <a:ext cx="611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fld id="{BDF1507D-3E57-4545-A24F-A120C67E64AF}" type="slidenum">
              <a:rPr lang="en-US" altLang="ja-JP" sz="1800">
                <a:latin typeface="Arial Black" pitchFamily="34" charset="0"/>
              </a:rPr>
              <a:pPr algn="ctr" eaLnBrk="1" hangingPunct="1">
                <a:spcBef>
                  <a:spcPct val="50000"/>
                </a:spcBef>
                <a:buFontTx/>
                <a:buNone/>
              </a:pPr>
              <a:t>6</a:t>
            </a:fld>
            <a:endParaRPr lang="en-US" altLang="ja-JP" sz="1800">
              <a:latin typeface="Arial Black" pitchFamily="34" charset="0"/>
            </a:endParaRPr>
          </a:p>
        </p:txBody>
      </p:sp>
      <p:sp>
        <p:nvSpPr>
          <p:cNvPr id="3076" name="テキスト ボックス 21"/>
          <p:cNvSpPr txBox="1">
            <a:spLocks noChangeArrowheads="1"/>
          </p:cNvSpPr>
          <p:nvPr/>
        </p:nvSpPr>
        <p:spPr bwMode="auto">
          <a:xfrm>
            <a:off x="250825" y="836613"/>
            <a:ext cx="8542338" cy="923330"/>
          </a:xfrm>
          <a:prstGeom prst="rect">
            <a:avLst/>
          </a:prstGeom>
          <a:solidFill>
            <a:srgbClr val="FFFF99"/>
          </a:solidFill>
          <a:ln w="9525">
            <a:solidFill>
              <a:srgbClr val="FF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defRPr/>
            </a:pPr>
            <a:r>
              <a:rPr lang="ja-JP" altLang="en-US" sz="1800" b="1" dirty="0" smtClean="0">
                <a:latin typeface="HG丸ｺﾞｼｯｸM-PRO" panose="020F0600000000000000" pitchFamily="50" charset="-128"/>
                <a:ea typeface="HG丸ｺﾞｼｯｸM-PRO" panose="020F0600000000000000" pitchFamily="50" charset="-128"/>
              </a:rPr>
              <a:t>　○発災当初はライフライン等が寸断される可能性があり、</a:t>
            </a:r>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食料やトイレなど</a:t>
            </a:r>
            <a:endParaRPr lang="en-US" altLang="ja-JP" sz="1800" b="1" dirty="0" smtClean="0">
              <a:solidFill>
                <a:srgbClr val="FF0000"/>
              </a:solidFill>
              <a:latin typeface="HG丸ｺﾞｼｯｸM-PRO" panose="020F0600000000000000" pitchFamily="50" charset="-128"/>
              <a:ea typeface="HG丸ｺﾞｼｯｸM-PRO" panose="020F0600000000000000" pitchFamily="50" charset="-128"/>
            </a:endParaRPr>
          </a:p>
          <a:p>
            <a:pPr algn="l" eaLnBrk="1" hangingPunct="1">
              <a:spcBef>
                <a:spcPct val="0"/>
              </a:spcBef>
              <a:buFontTx/>
              <a:buNone/>
              <a:defRPr/>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　の物資はすぐに確保できない</a:t>
            </a:r>
            <a:r>
              <a:rPr lang="ja-JP" altLang="en-US" sz="1800" b="1" dirty="0" smtClean="0">
                <a:latin typeface="HG丸ｺﾞｼｯｸM-PRO" panose="020F0600000000000000" pitchFamily="50" charset="-128"/>
                <a:ea typeface="HG丸ｺﾞｼｯｸM-PRO" panose="020F0600000000000000" pitchFamily="50" charset="-128"/>
              </a:rPr>
              <a:t>場合がある。</a:t>
            </a:r>
            <a:r>
              <a:rPr lang="ja-JP" altLang="en-US" sz="1800" b="1" dirty="0" smtClean="0">
                <a:solidFill>
                  <a:srgbClr val="000000"/>
                </a:solidFill>
                <a:latin typeface="HG丸ｺﾞｼｯｸM-PRO" panose="020F0600000000000000" pitchFamily="50" charset="-128"/>
                <a:ea typeface="HG丸ｺﾞｼｯｸM-PRO" panose="020F0600000000000000" pitchFamily="50" charset="-128"/>
              </a:rPr>
              <a:t>　</a:t>
            </a:r>
            <a:endParaRPr lang="en-US" altLang="ja-JP" sz="1800" b="1" dirty="0" smtClean="0">
              <a:solidFill>
                <a:srgbClr val="000000"/>
              </a:solidFill>
              <a:latin typeface="HG丸ｺﾞｼｯｸM-PRO" panose="020F0600000000000000" pitchFamily="50" charset="-128"/>
              <a:ea typeface="HG丸ｺﾞｼｯｸM-PRO" panose="020F0600000000000000" pitchFamily="50" charset="-128"/>
            </a:endParaRPr>
          </a:p>
          <a:p>
            <a:pPr algn="l" eaLnBrk="1" hangingPunct="1">
              <a:spcBef>
                <a:spcPct val="0"/>
              </a:spcBef>
              <a:buFontTx/>
              <a:buNone/>
              <a:defRPr/>
            </a:pPr>
            <a:r>
              <a:rPr lang="ja-JP" altLang="en-US" sz="1800" b="1"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8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1800" b="1"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事前に地域や各家庭で備蓄を実施することが必要。</a:t>
            </a:r>
            <a:endParaRPr lang="en-US" altLang="ja-JP" sz="1800"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3080" name="テキスト ボックス 4"/>
          <p:cNvSpPr txBox="1">
            <a:spLocks noChangeArrowheads="1"/>
          </p:cNvSpPr>
          <p:nvPr/>
        </p:nvSpPr>
        <p:spPr bwMode="auto">
          <a:xfrm>
            <a:off x="465460" y="5930116"/>
            <a:ext cx="8355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l" eaLnBrk="1" hangingPunct="1">
              <a:spcBef>
                <a:spcPct val="0"/>
              </a:spcBef>
              <a:buFontTx/>
              <a:buNone/>
              <a:defRPr/>
            </a:pP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　各家庭での備蓄は１週間程度が望ましい　</a:t>
            </a:r>
            <a:r>
              <a:rPr lang="en-US" altLang="ja-JP" sz="1100" dirty="0" smtClean="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南海トラフ巨大地震対策検討ワーキンググループ最終報告書</a:t>
            </a:r>
            <a:r>
              <a:rPr lang="en-US" altLang="ja-JP" sz="1100" dirty="0" smtClean="0">
                <a:latin typeface="HG丸ｺﾞｼｯｸM-PRO" panose="020F0600000000000000" pitchFamily="50" charset="-128"/>
                <a:ea typeface="HG丸ｺﾞｼｯｸM-PRO" panose="020F0600000000000000" pitchFamily="50" charset="-128"/>
              </a:rPr>
              <a:t>)</a:t>
            </a:r>
          </a:p>
          <a:p>
            <a:pPr algn="l" eaLnBrk="1" hangingPunct="1">
              <a:spcBef>
                <a:spcPct val="0"/>
              </a:spcBef>
              <a:buFontTx/>
              <a:buNone/>
              <a:defRPr/>
            </a:pPr>
            <a:r>
              <a:rPr lang="ja-JP" altLang="en-US" sz="1400" dirty="0" smtClean="0">
                <a:latin typeface="HG丸ｺﾞｼｯｸM-PRO" panose="020F0600000000000000" pitchFamily="50" charset="-128"/>
                <a:ea typeface="HG丸ｺﾞｼｯｸM-PRO" panose="020F0600000000000000" pitchFamily="50" charset="-128"/>
              </a:rPr>
              <a:t>　　⇒　普段食べている食料で</a:t>
            </a:r>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ところてん式に備蓄</a:t>
            </a:r>
            <a:r>
              <a:rPr lang="ja-JP" altLang="en-US" sz="1400" dirty="0" smtClean="0">
                <a:latin typeface="HG丸ｺﾞｼｯｸM-PRO" panose="020F0600000000000000" pitchFamily="50" charset="-128"/>
                <a:ea typeface="HG丸ｺﾞｼｯｸM-PRO" panose="020F0600000000000000" pitchFamily="50" charset="-128"/>
              </a:rPr>
              <a:t>　</a:t>
            </a:r>
          </a:p>
        </p:txBody>
      </p:sp>
      <p:sp>
        <p:nvSpPr>
          <p:cNvPr id="7174" name="テキスト ボックス 2"/>
          <p:cNvSpPr txBox="1">
            <a:spLocks noChangeArrowheads="1"/>
          </p:cNvSpPr>
          <p:nvPr/>
        </p:nvSpPr>
        <p:spPr bwMode="auto">
          <a:xfrm>
            <a:off x="359344" y="2400899"/>
            <a:ext cx="889317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・備蓄倉庫</a:t>
            </a:r>
            <a:r>
              <a:rPr lang="en-US" altLang="ja-JP" sz="1800" dirty="0">
                <a:latin typeface="HG丸ｺﾞｼｯｸM-PRO" panose="020F0600000000000000" pitchFamily="50" charset="-128"/>
                <a:ea typeface="HG丸ｺﾞｼｯｸM-PRO" panose="020F0600000000000000" pitchFamily="50" charset="-128"/>
              </a:rPr>
              <a:t>      </a:t>
            </a:r>
          </a:p>
          <a:p>
            <a:pPr algn="l"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・貯水施設（プール、雨水タンク、耐震性貯水槽、井戸等）</a:t>
            </a:r>
            <a:endParaRPr lang="en-US" altLang="ja-JP" sz="1800" dirty="0">
              <a:latin typeface="HG丸ｺﾞｼｯｸM-PRO" panose="020F0600000000000000" pitchFamily="50" charset="-128"/>
              <a:ea typeface="HG丸ｺﾞｼｯｸM-PRO" panose="020F0600000000000000" pitchFamily="50" charset="-128"/>
            </a:endParaRPr>
          </a:p>
          <a:p>
            <a:pPr algn="l"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・食料・物資（食料・飲料水、医療品、救命道具、卓上コンロ、仮設トイレ等）</a:t>
            </a:r>
            <a:endParaRPr lang="en-US" altLang="ja-JP" sz="1800" dirty="0">
              <a:latin typeface="HG丸ｺﾞｼｯｸM-PRO" panose="020F0600000000000000" pitchFamily="50" charset="-128"/>
              <a:ea typeface="HG丸ｺﾞｼｯｸM-PRO" panose="020F0600000000000000" pitchFamily="50" charset="-128"/>
            </a:endParaRPr>
          </a:p>
          <a:p>
            <a:pPr algn="l"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・断熱材、パーテーション</a:t>
            </a:r>
            <a:endParaRPr lang="en-US" altLang="ja-JP" sz="1800" dirty="0">
              <a:latin typeface="HG丸ｺﾞｼｯｸM-PRO" panose="020F0600000000000000" pitchFamily="50" charset="-128"/>
              <a:ea typeface="HG丸ｺﾞｼｯｸM-PRO" panose="020F0600000000000000" pitchFamily="50" charset="-128"/>
            </a:endParaRPr>
          </a:p>
          <a:p>
            <a:pPr algn="l"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・非常用通信機器</a:t>
            </a:r>
            <a:endParaRPr lang="en-US" altLang="ja-JP" sz="1800" dirty="0">
              <a:latin typeface="HG丸ｺﾞｼｯｸM-PRO" panose="020F0600000000000000" pitchFamily="50" charset="-128"/>
              <a:ea typeface="HG丸ｺﾞｼｯｸM-PRO" panose="020F0600000000000000" pitchFamily="50" charset="-128"/>
            </a:endParaRPr>
          </a:p>
          <a:p>
            <a:pPr algn="l"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・非常用照明設備、非常用発電装置　　など</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7175" name="テキスト ボックス 15"/>
          <p:cNvSpPr txBox="1">
            <a:spLocks noChangeArrowheads="1"/>
          </p:cNvSpPr>
          <p:nvPr/>
        </p:nvSpPr>
        <p:spPr bwMode="auto">
          <a:xfrm>
            <a:off x="395536" y="4953942"/>
            <a:ext cx="8420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・食料、飲料水　　・毛布、寝袋　　・万能ナイフ、卓上コンロ、工具類等　　</a:t>
            </a:r>
            <a:endParaRPr lang="en-US" altLang="ja-JP" sz="1800" dirty="0">
              <a:latin typeface="HG丸ｺﾞｼｯｸM-PRO" panose="020F0600000000000000" pitchFamily="50" charset="-128"/>
              <a:ea typeface="HG丸ｺﾞｼｯｸM-PRO" panose="020F0600000000000000" pitchFamily="50" charset="-128"/>
            </a:endParaRPr>
          </a:p>
          <a:p>
            <a:pPr algn="l"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・ビニールシート　・歯磨き、洗面</a:t>
            </a:r>
            <a:r>
              <a:rPr lang="ja-JP" altLang="en-US" sz="1800" dirty="0" smtClean="0">
                <a:latin typeface="HG丸ｺﾞｼｯｸM-PRO" panose="020F0600000000000000" pitchFamily="50" charset="-128"/>
                <a:ea typeface="HG丸ｺﾞｼｯｸM-PRO" panose="020F0600000000000000" pitchFamily="50" charset="-128"/>
              </a:rPr>
              <a:t>用具　・携帯トイレ</a:t>
            </a:r>
            <a:endParaRPr lang="en-US" altLang="ja-JP" sz="1800" dirty="0" smtClean="0">
              <a:latin typeface="HG丸ｺﾞｼｯｸM-PRO" panose="020F0600000000000000" pitchFamily="50" charset="-128"/>
              <a:ea typeface="HG丸ｺﾞｼｯｸM-PRO" panose="020F0600000000000000" pitchFamily="50" charset="-128"/>
            </a:endParaRPr>
          </a:p>
          <a:p>
            <a:pPr algn="l" eaLnBrk="1" hangingPunct="1">
              <a:spcBef>
                <a:spcPct val="0"/>
              </a:spcBef>
              <a:buFontTx/>
              <a:buNone/>
            </a:pPr>
            <a:r>
              <a:rPr lang="ja-JP" altLang="en-US" sz="1800" dirty="0" smtClean="0">
                <a:latin typeface="HG丸ｺﾞｼｯｸM-PRO" panose="020F0600000000000000" pitchFamily="50" charset="-128"/>
                <a:ea typeface="HG丸ｺﾞｼｯｸM-PRO" panose="020F0600000000000000" pitchFamily="50" charset="-128"/>
              </a:rPr>
              <a:t>・お風呂の水等の生活用水</a:t>
            </a:r>
            <a:r>
              <a:rPr lang="ja-JP" altLang="en-US" sz="1800" dirty="0">
                <a:latin typeface="HG丸ｺﾞｼｯｸM-PRO" panose="020F0600000000000000" pitchFamily="50" charset="-128"/>
                <a:ea typeface="HG丸ｺﾞｼｯｸM-PRO" panose="020F0600000000000000" pitchFamily="50" charset="-128"/>
              </a:rPr>
              <a:t>　など</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250825" y="2162185"/>
            <a:ext cx="8542338" cy="21875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a:p>
        </p:txBody>
      </p:sp>
      <p:sp>
        <p:nvSpPr>
          <p:cNvPr id="7177" name="AutoShape 5"/>
          <p:cNvSpPr>
            <a:spLocks noChangeArrowheads="1"/>
          </p:cNvSpPr>
          <p:nvPr/>
        </p:nvSpPr>
        <p:spPr bwMode="auto">
          <a:xfrm>
            <a:off x="407993" y="1974850"/>
            <a:ext cx="4752975" cy="374650"/>
          </a:xfrm>
          <a:prstGeom prst="roundRect">
            <a:avLst>
              <a:gd name="adj" fmla="val 0"/>
            </a:avLst>
          </a:prstGeom>
          <a:solidFill>
            <a:srgbClr val="FAB0F5"/>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lnSpc>
                <a:spcPct val="80000"/>
              </a:lnSpc>
              <a:spcBef>
                <a:spcPct val="50000"/>
              </a:spcBef>
              <a:buFontTx/>
              <a:buNone/>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市町村・地域</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で準備しておくと良いもの</a:t>
            </a:r>
          </a:p>
        </p:txBody>
      </p:sp>
      <p:sp>
        <p:nvSpPr>
          <p:cNvPr id="20" name="正方形/長方形 19"/>
          <p:cNvSpPr/>
          <p:nvPr/>
        </p:nvSpPr>
        <p:spPr>
          <a:xfrm>
            <a:off x="250825" y="4624438"/>
            <a:ext cx="8542338" cy="19509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79" name="AutoShape 5"/>
          <p:cNvSpPr>
            <a:spLocks noChangeArrowheads="1"/>
          </p:cNvSpPr>
          <p:nvPr/>
        </p:nvSpPr>
        <p:spPr bwMode="auto">
          <a:xfrm>
            <a:off x="468317" y="4437112"/>
            <a:ext cx="4752975" cy="374650"/>
          </a:xfrm>
          <a:prstGeom prst="roundRect">
            <a:avLst>
              <a:gd name="adj" fmla="val 0"/>
            </a:avLst>
          </a:prstGeom>
          <a:solidFill>
            <a:srgbClr val="FAB0F5"/>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80000"/>
              </a:lnSpc>
              <a:spcBef>
                <a:spcPct val="50000"/>
              </a:spcBef>
              <a:buFontTx/>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各家庭で用意しておくと良いもの</a:t>
            </a:r>
          </a:p>
        </p:txBody>
      </p:sp>
      <p:sp>
        <p:nvSpPr>
          <p:cNvPr id="7180" name="テキスト ボックス 1"/>
          <p:cNvSpPr txBox="1">
            <a:spLocks noChangeArrowheads="1"/>
          </p:cNvSpPr>
          <p:nvPr/>
        </p:nvSpPr>
        <p:spPr bwMode="auto">
          <a:xfrm>
            <a:off x="5436096" y="3509963"/>
            <a:ext cx="3024341" cy="584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1600" b="1" dirty="0" smtClean="0">
                <a:latin typeface="HG丸ｺﾞｼｯｸM-PRO" panose="020F0600000000000000" pitchFamily="50" charset="-128"/>
                <a:ea typeface="HG丸ｺﾞｼｯｸM-PRO" panose="020F0600000000000000" pitchFamily="50" charset="-128"/>
              </a:rPr>
              <a:t>市町村・地域で協力</a:t>
            </a:r>
            <a:r>
              <a:rPr lang="ja-JP" altLang="en-US" sz="1600" b="1" dirty="0">
                <a:latin typeface="HG丸ｺﾞｼｯｸM-PRO" panose="020F0600000000000000" pitchFamily="50" charset="-128"/>
                <a:ea typeface="HG丸ｺﾞｼｯｸM-PRO" panose="020F0600000000000000" pitchFamily="50" charset="-128"/>
              </a:rPr>
              <a:t>し避難所</a:t>
            </a:r>
            <a:r>
              <a:rPr lang="ja-JP" altLang="en-US" sz="1600" b="1" dirty="0" smtClean="0">
                <a:latin typeface="HG丸ｺﾞｼｯｸM-PRO" panose="020F0600000000000000" pitchFamily="50" charset="-128"/>
                <a:ea typeface="HG丸ｺﾞｼｯｸM-PRO" panose="020F0600000000000000" pitchFamily="50" charset="-128"/>
              </a:rPr>
              <a:t>に事前</a:t>
            </a:r>
            <a:r>
              <a:rPr lang="ja-JP" altLang="en-US" sz="1600" b="1" dirty="0">
                <a:latin typeface="HG丸ｺﾞｼｯｸM-PRO" panose="020F0600000000000000" pitchFamily="50" charset="-128"/>
                <a:ea typeface="HG丸ｺﾞｼｯｸM-PRO" panose="020F0600000000000000" pitchFamily="50" charset="-128"/>
              </a:rPr>
              <a:t>に用意しておく</a:t>
            </a:r>
          </a:p>
        </p:txBody>
      </p:sp>
    </p:spTree>
    <p:extLst>
      <p:ext uri="{BB962C8B-B14F-4D97-AF65-F5344CB8AC3E}">
        <p14:creationId xmlns:p14="http://schemas.microsoft.com/office/powerpoint/2010/main" val="19610991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3" name="Line 20"/>
          <p:cNvSpPr>
            <a:spLocks noChangeShapeType="1"/>
          </p:cNvSpPr>
          <p:nvPr/>
        </p:nvSpPr>
        <p:spPr bwMode="auto">
          <a:xfrm>
            <a:off x="4373909" y="1773088"/>
            <a:ext cx="17327" cy="20159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0495" name="Line 22"/>
          <p:cNvSpPr>
            <a:spLocks noChangeShapeType="1"/>
          </p:cNvSpPr>
          <p:nvPr/>
        </p:nvSpPr>
        <p:spPr bwMode="auto">
          <a:xfrm>
            <a:off x="4355981" y="2276872"/>
            <a:ext cx="2889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0497" name="Line 24"/>
          <p:cNvSpPr>
            <a:spLocks noChangeShapeType="1"/>
          </p:cNvSpPr>
          <p:nvPr/>
        </p:nvSpPr>
        <p:spPr bwMode="auto">
          <a:xfrm>
            <a:off x="4355976" y="2924944"/>
            <a:ext cx="159275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0501" name="Text Box 5"/>
          <p:cNvSpPr txBox="1">
            <a:spLocks noChangeArrowheads="1"/>
          </p:cNvSpPr>
          <p:nvPr/>
        </p:nvSpPr>
        <p:spPr bwMode="auto">
          <a:xfrm>
            <a:off x="8532818" y="6491288"/>
            <a:ext cx="611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fld id="{9A238A0C-931E-4BC6-886B-55195DC94AA0}" type="slidenum">
              <a:rPr lang="ja-JP" altLang="en-US" sz="1800">
                <a:latin typeface="Arial Black" pitchFamily="34" charset="0"/>
              </a:rPr>
              <a:pPr algn="ctr" eaLnBrk="1" hangingPunct="1">
                <a:spcBef>
                  <a:spcPct val="50000"/>
                </a:spcBef>
                <a:buFontTx/>
                <a:buNone/>
              </a:pPr>
              <a:t>7</a:t>
            </a:fld>
            <a:endParaRPr lang="en-US" altLang="ja-JP" sz="1800" dirty="0">
              <a:latin typeface="Arial Black" pitchFamily="34" charset="0"/>
            </a:endParaRPr>
          </a:p>
        </p:txBody>
      </p:sp>
      <p:sp>
        <p:nvSpPr>
          <p:cNvPr id="20503" name="Rectangle 15"/>
          <p:cNvSpPr>
            <a:spLocks noChangeArrowheads="1"/>
          </p:cNvSpPr>
          <p:nvPr/>
        </p:nvSpPr>
        <p:spPr bwMode="auto">
          <a:xfrm>
            <a:off x="0" y="0"/>
            <a:ext cx="9144000" cy="69269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b="1" dirty="0" smtClean="0">
                <a:solidFill>
                  <a:schemeClr val="bg1"/>
                </a:solidFill>
                <a:latin typeface="Arial" pitchFamily="34" charset="0"/>
                <a:ea typeface="HG丸ｺﾞｼｯｸM-PRO" pitchFamily="50" charset="-128"/>
              </a:rPr>
              <a:t>避難所の運営</a:t>
            </a:r>
            <a:r>
              <a:rPr lang="ja-JP" altLang="en-US" b="1" dirty="0">
                <a:solidFill>
                  <a:schemeClr val="bg1"/>
                </a:solidFill>
                <a:latin typeface="Arial" pitchFamily="34" charset="0"/>
                <a:ea typeface="HG丸ｺﾞｼｯｸM-PRO" pitchFamily="50" charset="-128"/>
              </a:rPr>
              <a:t>体系</a:t>
            </a:r>
          </a:p>
        </p:txBody>
      </p:sp>
      <p:sp>
        <p:nvSpPr>
          <p:cNvPr id="20505" name="Rectangle 53"/>
          <p:cNvSpPr>
            <a:spLocks noChangeArrowheads="1"/>
          </p:cNvSpPr>
          <p:nvPr/>
        </p:nvSpPr>
        <p:spPr bwMode="auto">
          <a:xfrm>
            <a:off x="180851" y="808636"/>
            <a:ext cx="8350250" cy="4318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b="1" dirty="0" smtClean="0">
                <a:latin typeface="HG丸ｺﾞｼｯｸM-PRO" pitchFamily="50" charset="-128"/>
                <a:ea typeface="HG丸ｺﾞｼｯｸM-PRO" pitchFamily="50" charset="-128"/>
              </a:rPr>
              <a:t>◆ 大規模避難所では、避難所運営組織を組織して避難所運営に対応する</a:t>
            </a:r>
            <a:endParaRPr lang="en-US" altLang="ja-JP" sz="1600" b="1" dirty="0" smtClean="0">
              <a:latin typeface="HG丸ｺﾞｼｯｸM-PRO" pitchFamily="50" charset="-128"/>
              <a:ea typeface="HG丸ｺﾞｼｯｸM-PRO" pitchFamily="50" charset="-128"/>
            </a:endParaRPr>
          </a:p>
          <a:p>
            <a:pPr eaLnBrk="1" hangingPunct="1">
              <a:spcBef>
                <a:spcPct val="0"/>
              </a:spcBef>
              <a:buFontTx/>
              <a:buNone/>
            </a:pPr>
            <a:r>
              <a:rPr lang="ja-JP" altLang="en-US" sz="1600" b="1" dirty="0">
                <a:latin typeface="HG丸ｺﾞｼｯｸM-PRO" pitchFamily="50" charset="-128"/>
                <a:ea typeface="HG丸ｺﾞｼｯｸM-PRO" pitchFamily="50" charset="-128"/>
              </a:rPr>
              <a:t>　</a:t>
            </a:r>
            <a:r>
              <a:rPr lang="ja-JP" altLang="en-US" sz="1600" b="1" dirty="0" smtClean="0">
                <a:latin typeface="HG丸ｺﾞｼｯｸM-PRO" pitchFamily="50" charset="-128"/>
                <a:ea typeface="HG丸ｺﾞｼｯｸM-PRO" pitchFamily="50" charset="-128"/>
              </a:rPr>
              <a:t>　　　　　　　　　　　　　　　　　（大規模避難所</a:t>
            </a:r>
            <a:r>
              <a:rPr lang="en-US" altLang="ja-JP" sz="1600" b="1" dirty="0" smtClean="0">
                <a:latin typeface="HG丸ｺﾞｼｯｸM-PRO" pitchFamily="50" charset="-128"/>
                <a:ea typeface="HG丸ｺﾞｼｯｸM-PRO" pitchFamily="50" charset="-128"/>
              </a:rPr>
              <a:t>100</a:t>
            </a:r>
            <a:r>
              <a:rPr lang="ja-JP" altLang="en-US" sz="1600" b="1" dirty="0" smtClean="0">
                <a:latin typeface="HG丸ｺﾞｼｯｸM-PRO" pitchFamily="50" charset="-128"/>
                <a:ea typeface="HG丸ｺﾞｼｯｸM-PRO" pitchFamily="50" charset="-128"/>
              </a:rPr>
              <a:t>人以上が避難する避難所）</a:t>
            </a:r>
            <a:endParaRPr lang="en-US" altLang="ja-JP" sz="1600" b="1" dirty="0" smtClean="0">
              <a:latin typeface="HG丸ｺﾞｼｯｸM-PRO" pitchFamily="50" charset="-128"/>
              <a:ea typeface="HG丸ｺﾞｼｯｸM-PRO" pitchFamily="50" charset="-128"/>
            </a:endParaRPr>
          </a:p>
        </p:txBody>
      </p:sp>
      <p:sp>
        <p:nvSpPr>
          <p:cNvPr id="20519" name="Text Box 87"/>
          <p:cNvSpPr txBox="1">
            <a:spLocks noChangeArrowheads="1"/>
          </p:cNvSpPr>
          <p:nvPr/>
        </p:nvSpPr>
        <p:spPr bwMode="auto">
          <a:xfrm>
            <a:off x="1115618" y="2411406"/>
            <a:ext cx="936104" cy="630942"/>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400" dirty="0" smtClean="0">
                <a:latin typeface="Arial" pitchFamily="34" charset="0"/>
              </a:rPr>
              <a:t>市町村</a:t>
            </a:r>
            <a:endParaRPr lang="en-US" altLang="ja-JP" sz="1400" dirty="0" smtClean="0">
              <a:latin typeface="Arial" pitchFamily="34" charset="0"/>
            </a:endParaRPr>
          </a:p>
          <a:p>
            <a:pPr algn="ctr" eaLnBrk="1" hangingPunct="1">
              <a:spcBef>
                <a:spcPct val="50000"/>
              </a:spcBef>
              <a:buFontTx/>
              <a:buNone/>
            </a:pPr>
            <a:r>
              <a:rPr lang="ja-JP" altLang="en-US" sz="1400" dirty="0" smtClean="0">
                <a:latin typeface="Arial" pitchFamily="34" charset="0"/>
              </a:rPr>
              <a:t>職員</a:t>
            </a:r>
            <a:endParaRPr lang="ja-JP" altLang="en-US" sz="1400" dirty="0">
              <a:latin typeface="Arial" pitchFamily="34" charset="0"/>
            </a:endParaRPr>
          </a:p>
        </p:txBody>
      </p:sp>
      <p:sp>
        <p:nvSpPr>
          <p:cNvPr id="20520" name="Text Box 88"/>
          <p:cNvSpPr txBox="1">
            <a:spLocks noChangeArrowheads="1"/>
          </p:cNvSpPr>
          <p:nvPr/>
        </p:nvSpPr>
        <p:spPr bwMode="auto">
          <a:xfrm>
            <a:off x="2238564" y="2408795"/>
            <a:ext cx="869438" cy="630942"/>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400" dirty="0" smtClean="0">
                <a:latin typeface="Arial" pitchFamily="34" charset="0"/>
              </a:rPr>
              <a:t>施設</a:t>
            </a:r>
            <a:endParaRPr lang="en-US" altLang="ja-JP" sz="1400" dirty="0" smtClean="0">
              <a:latin typeface="Arial" pitchFamily="34" charset="0"/>
            </a:endParaRPr>
          </a:p>
          <a:p>
            <a:pPr algn="ctr" eaLnBrk="1" hangingPunct="1">
              <a:spcBef>
                <a:spcPct val="50000"/>
              </a:spcBef>
              <a:buFontTx/>
              <a:buNone/>
            </a:pPr>
            <a:r>
              <a:rPr lang="ja-JP" altLang="en-US" sz="1400" dirty="0" smtClean="0">
                <a:latin typeface="Arial" pitchFamily="34" charset="0"/>
              </a:rPr>
              <a:t>管理者</a:t>
            </a:r>
            <a:endParaRPr lang="ja-JP" altLang="en-US" sz="1400" dirty="0">
              <a:latin typeface="Arial" pitchFamily="34" charset="0"/>
            </a:endParaRPr>
          </a:p>
        </p:txBody>
      </p:sp>
      <p:sp>
        <p:nvSpPr>
          <p:cNvPr id="20528" name="Rectangle 6"/>
          <p:cNvSpPr>
            <a:spLocks noChangeArrowheads="1"/>
          </p:cNvSpPr>
          <p:nvPr/>
        </p:nvSpPr>
        <p:spPr bwMode="auto">
          <a:xfrm>
            <a:off x="3526838" y="2427590"/>
            <a:ext cx="1728788" cy="358775"/>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dirty="0">
                <a:latin typeface="Arial" pitchFamily="34" charset="0"/>
              </a:rPr>
              <a:t>副本部長（２人）</a:t>
            </a:r>
          </a:p>
        </p:txBody>
      </p:sp>
      <p:sp>
        <p:nvSpPr>
          <p:cNvPr id="56" name="テキスト ボックス 55"/>
          <p:cNvSpPr txBox="1"/>
          <p:nvPr/>
        </p:nvSpPr>
        <p:spPr>
          <a:xfrm>
            <a:off x="521570" y="6014767"/>
            <a:ext cx="8244916"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a:t>
            </a:r>
            <a:r>
              <a:rPr kumimoji="1" lang="ja-JP" altLang="en-US" sz="1400" b="1" dirty="0" smtClean="0">
                <a:latin typeface="HG丸ｺﾞｼｯｸM-PRO" panose="020F0600000000000000" pitchFamily="50" charset="-128"/>
                <a:ea typeface="HG丸ｺﾞｼｯｸM-PRO" panose="020F0600000000000000" pitchFamily="50" charset="-128"/>
              </a:rPr>
              <a:t>小規模避難所では、避難所運営リーダーを中心に市町村職員、施設管理者</a:t>
            </a:r>
            <a:r>
              <a:rPr lang="ja-JP" altLang="en-US" sz="1400" b="1" dirty="0">
                <a:latin typeface="HG丸ｺﾞｼｯｸM-PRO" panose="020F0600000000000000" pitchFamily="50" charset="-128"/>
                <a:ea typeface="HG丸ｺﾞｼｯｸM-PRO" panose="020F0600000000000000" pitchFamily="50" charset="-128"/>
              </a:rPr>
              <a:t>で</a:t>
            </a:r>
            <a:r>
              <a:rPr kumimoji="1" lang="ja-JP" altLang="en-US" sz="1400" b="1" dirty="0" smtClean="0">
                <a:latin typeface="HG丸ｺﾞｼｯｸM-PRO" panose="020F0600000000000000" pitchFamily="50" charset="-128"/>
                <a:ea typeface="HG丸ｺﾞｼｯｸM-PRO" panose="020F0600000000000000" pitchFamily="50" charset="-128"/>
              </a:rPr>
              <a:t>協力して運営する</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20484" name="Rectangle 5"/>
          <p:cNvSpPr>
            <a:spLocks noChangeArrowheads="1"/>
          </p:cNvSpPr>
          <p:nvPr/>
        </p:nvSpPr>
        <p:spPr bwMode="auto">
          <a:xfrm>
            <a:off x="3635896" y="1923211"/>
            <a:ext cx="1368425" cy="360363"/>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dirty="0">
                <a:latin typeface="Arial" pitchFamily="34" charset="0"/>
              </a:rPr>
              <a:t>本部長</a:t>
            </a:r>
          </a:p>
        </p:txBody>
      </p:sp>
      <p:sp>
        <p:nvSpPr>
          <p:cNvPr id="60" name="Line 54"/>
          <p:cNvSpPr>
            <a:spLocks noChangeShapeType="1"/>
          </p:cNvSpPr>
          <p:nvPr/>
        </p:nvSpPr>
        <p:spPr bwMode="auto">
          <a:xfrm>
            <a:off x="7255886" y="2826411"/>
            <a:ext cx="639245" cy="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0527" name="Rectangle 76"/>
          <p:cNvSpPr>
            <a:spLocks noChangeArrowheads="1"/>
          </p:cNvSpPr>
          <p:nvPr/>
        </p:nvSpPr>
        <p:spPr bwMode="auto">
          <a:xfrm>
            <a:off x="5940157" y="2343717"/>
            <a:ext cx="1315729" cy="725253"/>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a:latin typeface="Arial" pitchFamily="34" charset="0"/>
              </a:rPr>
              <a:t>居住</a:t>
            </a:r>
            <a:r>
              <a:rPr lang="ja-JP" altLang="en-US" sz="1400" dirty="0" smtClean="0">
                <a:latin typeface="Arial" pitchFamily="34" charset="0"/>
              </a:rPr>
              <a:t>グループ</a:t>
            </a:r>
            <a:endParaRPr lang="en-US" altLang="ja-JP" sz="1400" dirty="0" smtClean="0">
              <a:latin typeface="Arial" pitchFamily="34" charset="0"/>
            </a:endParaRPr>
          </a:p>
          <a:p>
            <a:pPr algn="ctr" eaLnBrk="1" hangingPunct="1">
              <a:spcBef>
                <a:spcPct val="0"/>
              </a:spcBef>
              <a:buFontTx/>
              <a:buNone/>
            </a:pPr>
            <a:r>
              <a:rPr lang="ja-JP" altLang="en-US" sz="1400" dirty="0" smtClean="0">
                <a:latin typeface="Arial" pitchFamily="34" charset="0"/>
              </a:rPr>
              <a:t>リーダー</a:t>
            </a:r>
            <a:endParaRPr lang="ja-JP" altLang="en-US" sz="1400" dirty="0">
              <a:latin typeface="Arial" pitchFamily="34" charset="0"/>
            </a:endParaRPr>
          </a:p>
        </p:txBody>
      </p:sp>
      <p:sp>
        <p:nvSpPr>
          <p:cNvPr id="59" name="Rectangle 76"/>
          <p:cNvSpPr>
            <a:spLocks noChangeArrowheads="1"/>
          </p:cNvSpPr>
          <p:nvPr/>
        </p:nvSpPr>
        <p:spPr bwMode="auto">
          <a:xfrm>
            <a:off x="7886586" y="2332561"/>
            <a:ext cx="950941" cy="727101"/>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latin typeface="Arial" pitchFamily="34" charset="0"/>
              </a:rPr>
              <a:t>居住</a:t>
            </a:r>
            <a:endParaRPr lang="en-US" altLang="ja-JP" sz="1400" dirty="0" smtClean="0">
              <a:latin typeface="Arial" pitchFamily="34" charset="0"/>
            </a:endParaRPr>
          </a:p>
          <a:p>
            <a:pPr algn="ctr" eaLnBrk="1" hangingPunct="1">
              <a:spcBef>
                <a:spcPct val="0"/>
              </a:spcBef>
              <a:buFontTx/>
              <a:buNone/>
            </a:pPr>
            <a:r>
              <a:rPr lang="ja-JP" altLang="en-US" sz="1400" dirty="0" smtClean="0">
                <a:latin typeface="Arial" pitchFamily="34" charset="0"/>
              </a:rPr>
              <a:t>グループ</a:t>
            </a:r>
            <a:endParaRPr lang="ja-JP" altLang="en-US" sz="1400" dirty="0">
              <a:latin typeface="Arial" pitchFamily="34" charset="0"/>
            </a:endParaRPr>
          </a:p>
        </p:txBody>
      </p:sp>
      <p:sp>
        <p:nvSpPr>
          <p:cNvPr id="63" name="Text Box 87"/>
          <p:cNvSpPr txBox="1">
            <a:spLocks noChangeArrowheads="1"/>
          </p:cNvSpPr>
          <p:nvPr/>
        </p:nvSpPr>
        <p:spPr bwMode="auto">
          <a:xfrm>
            <a:off x="3747091" y="2981882"/>
            <a:ext cx="1217779" cy="338554"/>
          </a:xfrm>
          <a:prstGeom prst="rect">
            <a:avLst/>
          </a:prstGeom>
          <a:solidFill>
            <a:schemeClr val="tx2">
              <a:lumMod val="60000"/>
              <a:lumOff val="40000"/>
            </a:schemeClr>
          </a:solidFill>
          <a:ln w="9525">
            <a:solidFill>
              <a:schemeClr val="tx1"/>
            </a:solidFill>
            <a:miter lim="800000"/>
            <a:headEnd/>
            <a:tailEnd/>
          </a:ln>
          <a:effectLst/>
          <a:extLst/>
        </p:spPr>
        <p:txBody>
          <a:bodyPr wrap="square">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600" dirty="0" smtClean="0">
                <a:latin typeface="Arial" pitchFamily="34" charset="0"/>
              </a:rPr>
              <a:t>各活動班長</a:t>
            </a:r>
            <a:endParaRPr lang="ja-JP" altLang="en-US" sz="1600" dirty="0">
              <a:latin typeface="Arial" pitchFamily="34" charset="0"/>
            </a:endParaRPr>
          </a:p>
        </p:txBody>
      </p:sp>
      <p:sp>
        <p:nvSpPr>
          <p:cNvPr id="6" name="角丸四角形 5"/>
          <p:cNvSpPr/>
          <p:nvPr/>
        </p:nvSpPr>
        <p:spPr>
          <a:xfrm>
            <a:off x="770357" y="1556583"/>
            <a:ext cx="6969999" cy="1812840"/>
          </a:xfrm>
          <a:prstGeom prst="roundRect">
            <a:avLst>
              <a:gd name="adj" fmla="val 11568"/>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2673288" y="1375951"/>
            <a:ext cx="3122853" cy="396875"/>
          </a:xfrm>
          <a:prstGeom prst="roundRect">
            <a:avLst/>
          </a:prstGeom>
          <a:solidFill>
            <a:srgbClr val="37F368"/>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defRPr/>
            </a:pPr>
            <a:r>
              <a:rPr lang="ja-JP" altLang="en-US" sz="2000" b="1" dirty="0">
                <a:solidFill>
                  <a:schemeClr val="tx1"/>
                </a:solidFill>
                <a:latin typeface="+mj-ea"/>
                <a:ea typeface="+mj-ea"/>
              </a:rPr>
              <a:t>避難所運営本部</a:t>
            </a:r>
          </a:p>
        </p:txBody>
      </p:sp>
      <p:sp>
        <p:nvSpPr>
          <p:cNvPr id="21" name="テキスト ボックス 20"/>
          <p:cNvSpPr txBox="1"/>
          <p:nvPr/>
        </p:nvSpPr>
        <p:spPr>
          <a:xfrm>
            <a:off x="636877" y="6381060"/>
            <a:ext cx="5663315" cy="307777"/>
          </a:xfrm>
          <a:prstGeom prst="rect">
            <a:avLst/>
          </a:prstGeom>
          <a:noFill/>
        </p:spPr>
        <p:txBody>
          <a:bodyPr wrap="square" rtlCol="0">
            <a:spAutoFit/>
          </a:bodyPr>
          <a:lstStyle/>
          <a:p>
            <a:r>
              <a:rPr kumimoji="1" lang="en-US" altLang="ja-JP" sz="1400" b="1" dirty="0" smtClean="0">
                <a:latin typeface="HG丸ｺﾞｼｯｸM-PRO" panose="020F0600000000000000" pitchFamily="50" charset="-128"/>
                <a:ea typeface="HG丸ｺﾞｼｯｸM-PRO" panose="020F0600000000000000" pitchFamily="50" charset="-128"/>
              </a:rPr>
              <a:t>※</a:t>
            </a:r>
            <a:r>
              <a:rPr lang="ja-JP" altLang="en-US" sz="1400" b="1" dirty="0" smtClean="0">
                <a:latin typeface="HG丸ｺﾞｼｯｸM-PRO" panose="020F0600000000000000" pitchFamily="50" charset="-128"/>
                <a:ea typeface="HG丸ｺﾞｼｯｸM-PRO" panose="020F0600000000000000" pitchFamily="50" charset="-128"/>
              </a:rPr>
              <a:t>マニュアル作成モデル</a:t>
            </a:r>
            <a:r>
              <a:rPr lang="ja-JP" altLang="en-US" sz="1400" b="1" dirty="0" smtClean="0">
                <a:latin typeface="HG丸ｺﾞｼｯｸM-PRO" panose="020F0600000000000000" pitchFamily="50" charset="-128"/>
                <a:ea typeface="HG丸ｺﾞｼｯｸM-PRO" panose="020F0600000000000000" pitchFamily="50" charset="-128"/>
              </a:rPr>
              <a:t>　大規模避難所版　Ｐ</a:t>
            </a:r>
            <a:r>
              <a:rPr lang="en-US" altLang="ja-JP" sz="1400" b="1" dirty="0" smtClean="0">
                <a:latin typeface="HG丸ｺﾞｼｯｸM-PRO" panose="020F0600000000000000" pitchFamily="50" charset="-128"/>
                <a:ea typeface="HG丸ｺﾞｼｯｸM-PRO" panose="020F0600000000000000" pitchFamily="50" charset="-128"/>
              </a:rPr>
              <a:t>.17-19</a:t>
            </a:r>
            <a:r>
              <a:rPr lang="ja-JP" altLang="en-US" sz="1400" b="1" dirty="0" smtClean="0">
                <a:latin typeface="HG丸ｺﾞｼｯｸM-PRO" panose="020F0600000000000000" pitchFamily="50" charset="-128"/>
                <a:ea typeface="HG丸ｺﾞｼｯｸM-PRO" panose="020F0600000000000000" pitchFamily="50" charset="-128"/>
              </a:rPr>
              <a:t>に記載。</a:t>
            </a:r>
            <a:endParaRPr kumimoji="1" lang="ja-JP" altLang="en-US" sz="1400" b="1" dirty="0">
              <a:latin typeface="HG丸ｺﾞｼｯｸM-PRO" panose="020F0600000000000000" pitchFamily="50" charset="-128"/>
              <a:ea typeface="HG丸ｺﾞｼｯｸM-PRO" panose="020F0600000000000000" pitchFamily="50" charset="-128"/>
            </a:endParaRPr>
          </a:p>
        </p:txBody>
      </p:sp>
      <p:pic>
        <p:nvPicPr>
          <p:cNvPr id="22" name="図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57" y="3698994"/>
            <a:ext cx="7861903" cy="230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28596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15"/>
          <p:cNvSpPr>
            <a:spLocks noChangeArrowheads="1"/>
          </p:cNvSpPr>
          <p:nvPr/>
        </p:nvSpPr>
        <p:spPr bwMode="auto">
          <a:xfrm>
            <a:off x="0" y="0"/>
            <a:ext cx="9144000" cy="6921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ctr">
              <a:spcBef>
                <a:spcPct val="0"/>
              </a:spcBef>
              <a:buClrTx/>
              <a:buSzTx/>
              <a:buFontTx/>
              <a:buNone/>
            </a:pPr>
            <a:r>
              <a:rPr lang="ja-JP" altLang="en-US" sz="3200" b="1">
                <a:solidFill>
                  <a:schemeClr val="bg1"/>
                </a:solidFill>
                <a:ea typeface="HG丸ｺﾞｼｯｸM-PRO" pitchFamily="50" charset="-128"/>
              </a:rPr>
              <a:t>その他 重要なこと</a:t>
            </a:r>
          </a:p>
        </p:txBody>
      </p:sp>
      <p:sp>
        <p:nvSpPr>
          <p:cNvPr id="513029" name="Text Box 5"/>
          <p:cNvSpPr txBox="1">
            <a:spLocks noChangeArrowheads="1"/>
          </p:cNvSpPr>
          <p:nvPr/>
        </p:nvSpPr>
        <p:spPr bwMode="auto">
          <a:xfrm>
            <a:off x="8532818" y="6491288"/>
            <a:ext cx="611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ctr" eaLnBrk="1" hangingPunct="1">
              <a:spcBef>
                <a:spcPct val="50000"/>
              </a:spcBef>
              <a:buClrTx/>
              <a:buSzTx/>
              <a:buFontTx/>
              <a:buNone/>
            </a:pPr>
            <a:fld id="{B2000532-73CA-415B-ABB5-4BA433299673}" type="slidenum">
              <a:rPr lang="en-US" altLang="ja-JP" sz="1800">
                <a:solidFill>
                  <a:schemeClr val="tx1"/>
                </a:solidFill>
                <a:latin typeface="Arial Black" pitchFamily="34" charset="0"/>
              </a:rPr>
              <a:pPr algn="ctr" eaLnBrk="1" hangingPunct="1">
                <a:spcBef>
                  <a:spcPct val="50000"/>
                </a:spcBef>
                <a:buClrTx/>
                <a:buSzTx/>
                <a:buFontTx/>
                <a:buNone/>
              </a:pPr>
              <a:t>8</a:t>
            </a:fld>
            <a:endParaRPr lang="en-US" altLang="ja-JP" sz="1800" dirty="0">
              <a:solidFill>
                <a:schemeClr val="tx1"/>
              </a:solidFill>
              <a:latin typeface="Arial Black" pitchFamily="34" charset="0"/>
            </a:endParaRPr>
          </a:p>
        </p:txBody>
      </p:sp>
      <p:sp>
        <p:nvSpPr>
          <p:cNvPr id="217093" name="Rectangle 7"/>
          <p:cNvSpPr>
            <a:spLocks noChangeArrowheads="1"/>
          </p:cNvSpPr>
          <p:nvPr/>
        </p:nvSpPr>
        <p:spPr bwMode="auto">
          <a:xfrm>
            <a:off x="780736" y="981075"/>
            <a:ext cx="7582528" cy="647700"/>
          </a:xfrm>
          <a:prstGeom prst="rect">
            <a:avLst/>
          </a:prstGeom>
          <a:solidFill>
            <a:srgbClr val="FFFF99"/>
          </a:solidFill>
          <a:ln w="38100" algn="ctr">
            <a:solidFill>
              <a:srgbClr val="0000FF"/>
            </a:solidFill>
            <a:miter lim="800000"/>
            <a:headEnd/>
            <a:tailEnd/>
          </a:ln>
          <a:effectLst>
            <a:outerShdw dist="107763" dir="2700000" algn="ctr" rotWithShape="0">
              <a:srgbClr val="808080">
                <a:alpha val="50000"/>
              </a:srgbClr>
            </a:outerShdw>
          </a:effectLst>
        </p:spPr>
        <p:txBody>
          <a:bodyPr anchor="ctr"/>
          <a:lstStyle>
            <a:lvl1pPr indent="825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eaLnBrk="1" hangingPunct="1">
              <a:spcBef>
                <a:spcPct val="0"/>
              </a:spcBef>
              <a:buClrTx/>
              <a:buSzTx/>
              <a:buFontTx/>
              <a:buNone/>
            </a:pPr>
            <a:r>
              <a:rPr lang="ja-JP" altLang="en-US" sz="2600" b="1" dirty="0">
                <a:solidFill>
                  <a:schemeClr val="tx1"/>
                </a:solidFill>
                <a:latin typeface="HG丸ｺﾞｼｯｸM-PRO" pitchFamily="50" charset="-128"/>
                <a:ea typeface="HG丸ｺﾞｼｯｸM-PRO" pitchFamily="50" charset="-128"/>
              </a:rPr>
              <a:t>避難所の</a:t>
            </a:r>
            <a:r>
              <a:rPr lang="ja-JP" altLang="en-US" sz="2600" b="1" dirty="0">
                <a:latin typeface="HG丸ｺﾞｼｯｸM-PRO" pitchFamily="50" charset="-128"/>
                <a:ea typeface="HG丸ｺﾞｼｯｸM-PRO" pitchFamily="50" charset="-128"/>
              </a:rPr>
              <a:t>鍵の保管</a:t>
            </a:r>
            <a:r>
              <a:rPr lang="ja-JP" altLang="en-US" sz="2600" b="1" dirty="0">
                <a:solidFill>
                  <a:schemeClr val="tx1"/>
                </a:solidFill>
                <a:latin typeface="HG丸ｺﾞｼｯｸM-PRO" pitchFamily="50" charset="-128"/>
                <a:ea typeface="HG丸ｺﾞｼｯｸM-PRO" pitchFamily="50" charset="-128"/>
              </a:rPr>
              <a:t>の取り決め</a:t>
            </a:r>
          </a:p>
        </p:txBody>
      </p:sp>
      <p:sp>
        <p:nvSpPr>
          <p:cNvPr id="3" name="Rectangle 7"/>
          <p:cNvSpPr>
            <a:spLocks noChangeArrowheads="1"/>
          </p:cNvSpPr>
          <p:nvPr/>
        </p:nvSpPr>
        <p:spPr bwMode="auto">
          <a:xfrm>
            <a:off x="827091" y="2924943"/>
            <a:ext cx="7582529" cy="648000"/>
          </a:xfrm>
          <a:prstGeom prst="rect">
            <a:avLst/>
          </a:prstGeom>
          <a:solidFill>
            <a:srgbClr val="FFFF99"/>
          </a:solidFill>
          <a:ln w="38100" algn="ctr">
            <a:solidFill>
              <a:srgbClr val="0000FF"/>
            </a:solidFill>
            <a:miter lim="800000"/>
            <a:headEnd/>
            <a:tailEnd/>
          </a:ln>
          <a:effectLst>
            <a:outerShdw dist="107763" dir="2700000" algn="ctr" rotWithShape="0">
              <a:srgbClr val="808080">
                <a:alpha val="50000"/>
              </a:srgbClr>
            </a:outerShdw>
          </a:effectLst>
        </p:spPr>
        <p:txBody>
          <a:bodyPr anchor="ctr"/>
          <a:lstStyle>
            <a:lvl1pPr indent="825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eaLnBrk="1" hangingPunct="1">
              <a:spcBef>
                <a:spcPct val="0"/>
              </a:spcBef>
              <a:buClrTx/>
              <a:buSzTx/>
              <a:buFontTx/>
              <a:buNone/>
            </a:pPr>
            <a:r>
              <a:rPr lang="ja-JP" altLang="en-US" sz="2600" b="1" dirty="0">
                <a:solidFill>
                  <a:schemeClr val="tx1"/>
                </a:solidFill>
                <a:latin typeface="HG丸ｺﾞｼｯｸM-PRO" pitchFamily="50" charset="-128"/>
                <a:ea typeface="HG丸ｺﾞｼｯｸM-PRO" pitchFamily="50" charset="-128"/>
              </a:rPr>
              <a:t>避難者把握のため、</a:t>
            </a:r>
            <a:r>
              <a:rPr lang="ja-JP" altLang="en-US" sz="2600" b="1" dirty="0">
                <a:latin typeface="HG丸ｺﾞｼｯｸM-PRO" pitchFamily="50" charset="-128"/>
                <a:ea typeface="HG丸ｺﾞｼｯｸM-PRO" pitchFamily="50" charset="-128"/>
              </a:rPr>
              <a:t>避難者名簿</a:t>
            </a:r>
            <a:r>
              <a:rPr lang="ja-JP" altLang="en-US" sz="2600" b="1" dirty="0">
                <a:solidFill>
                  <a:schemeClr val="tx1"/>
                </a:solidFill>
                <a:latin typeface="HG丸ｺﾞｼｯｸM-PRO" pitchFamily="50" charset="-128"/>
                <a:ea typeface="HG丸ｺﾞｼｯｸM-PRO" pitchFamily="50" charset="-128"/>
              </a:rPr>
              <a:t>の作成</a:t>
            </a:r>
          </a:p>
        </p:txBody>
      </p:sp>
      <p:sp>
        <p:nvSpPr>
          <p:cNvPr id="4" name="Rectangle 7"/>
          <p:cNvSpPr>
            <a:spLocks noChangeArrowheads="1"/>
          </p:cNvSpPr>
          <p:nvPr/>
        </p:nvSpPr>
        <p:spPr bwMode="auto">
          <a:xfrm>
            <a:off x="827935" y="4581138"/>
            <a:ext cx="7581683" cy="648841"/>
          </a:xfrm>
          <a:prstGeom prst="rect">
            <a:avLst/>
          </a:prstGeom>
          <a:solidFill>
            <a:srgbClr val="FFFF99"/>
          </a:solidFill>
          <a:ln w="38100" algn="ctr">
            <a:solidFill>
              <a:srgbClr val="0000FF"/>
            </a:solidFill>
            <a:miter lim="800000"/>
            <a:headEnd/>
            <a:tailEnd/>
          </a:ln>
          <a:effectLst>
            <a:outerShdw dist="107763" dir="2700000" algn="ctr" rotWithShape="0">
              <a:srgbClr val="808080">
                <a:alpha val="50000"/>
              </a:srgbClr>
            </a:outerShdw>
          </a:effectLst>
        </p:spPr>
        <p:txBody>
          <a:bodyPr anchor="ctr"/>
          <a:lstStyle>
            <a:lvl1pPr indent="825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eaLnBrk="1" hangingPunct="1">
              <a:spcBef>
                <a:spcPct val="0"/>
              </a:spcBef>
              <a:buClrTx/>
              <a:buSzTx/>
              <a:buFontTx/>
              <a:buNone/>
            </a:pPr>
            <a:r>
              <a:rPr lang="ja-JP" altLang="en-US" sz="2600" b="1">
                <a:solidFill>
                  <a:schemeClr val="tx1"/>
                </a:solidFill>
                <a:latin typeface="HG丸ｺﾞｼｯｸM-PRO" pitchFamily="50" charset="-128"/>
                <a:ea typeface="HG丸ｺﾞｼｯｸM-PRO" pitchFamily="50" charset="-128"/>
              </a:rPr>
              <a:t>避難所の</a:t>
            </a:r>
            <a:r>
              <a:rPr lang="ja-JP" altLang="en-US" sz="2600" b="1">
                <a:latin typeface="HG丸ｺﾞｼｯｸM-PRO" pitchFamily="50" charset="-128"/>
                <a:ea typeface="HG丸ｺﾞｼｯｸM-PRO" pitchFamily="50" charset="-128"/>
              </a:rPr>
              <a:t>生活ルール</a:t>
            </a:r>
            <a:r>
              <a:rPr lang="ja-JP" altLang="en-US" sz="2600" b="1">
                <a:solidFill>
                  <a:schemeClr val="tx1"/>
                </a:solidFill>
                <a:latin typeface="HG丸ｺﾞｼｯｸM-PRO" pitchFamily="50" charset="-128"/>
                <a:ea typeface="HG丸ｺﾞｼｯｸM-PRO" pitchFamily="50" charset="-128"/>
              </a:rPr>
              <a:t>の作成</a:t>
            </a:r>
          </a:p>
        </p:txBody>
      </p:sp>
      <p:sp>
        <p:nvSpPr>
          <p:cNvPr id="513051" name="Rectangle 27"/>
          <p:cNvSpPr>
            <a:spLocks noChangeArrowheads="1"/>
          </p:cNvSpPr>
          <p:nvPr/>
        </p:nvSpPr>
        <p:spPr bwMode="auto">
          <a:xfrm>
            <a:off x="5574361" y="2427745"/>
            <a:ext cx="2788903" cy="3531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100" b="1" dirty="0" smtClean="0">
                <a:ea typeface="HG丸ｺﾞｼｯｸM-PRO" pitchFamily="50" charset="-128"/>
              </a:rPr>
              <a:t>マニュアル　大規模版　Ｐ</a:t>
            </a:r>
            <a:r>
              <a:rPr lang="en-US" altLang="ja-JP" sz="1100" b="1" dirty="0" smtClean="0">
                <a:ea typeface="HG丸ｺﾞｼｯｸM-PRO" pitchFamily="50" charset="-128"/>
              </a:rPr>
              <a:t>.</a:t>
            </a:r>
            <a:r>
              <a:rPr lang="ja-JP" altLang="en-US" sz="1100" b="1" dirty="0" smtClean="0">
                <a:ea typeface="HG丸ｺﾞｼｯｸM-PRO" pitchFamily="50" charset="-128"/>
              </a:rPr>
              <a:t>６に記載</a:t>
            </a:r>
            <a:endParaRPr lang="ja-JP" altLang="en-US" sz="1100" b="1" dirty="0">
              <a:ea typeface="HG丸ｺﾞｼｯｸM-PRO" pitchFamily="50" charset="-128"/>
            </a:endParaRPr>
          </a:p>
        </p:txBody>
      </p:sp>
      <p:sp>
        <p:nvSpPr>
          <p:cNvPr id="513053" name="Text Box 29"/>
          <p:cNvSpPr txBox="1">
            <a:spLocks noChangeArrowheads="1"/>
          </p:cNvSpPr>
          <p:nvPr/>
        </p:nvSpPr>
        <p:spPr bwMode="auto">
          <a:xfrm>
            <a:off x="250830" y="2205038"/>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ja-JP" altLang="en-US" sz="1800">
              <a:ea typeface="ＭＳ Ｐゴシック" charset="-128"/>
            </a:endParaRPr>
          </a:p>
        </p:txBody>
      </p:sp>
      <p:sp>
        <p:nvSpPr>
          <p:cNvPr id="513054" name="Text Box 30"/>
          <p:cNvSpPr txBox="1">
            <a:spLocks noChangeArrowheads="1"/>
          </p:cNvSpPr>
          <p:nvPr/>
        </p:nvSpPr>
        <p:spPr bwMode="auto">
          <a:xfrm>
            <a:off x="766335" y="1703720"/>
            <a:ext cx="770488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ja-JP" altLang="en-US" sz="1600" dirty="0">
                <a:latin typeface="HG丸ｺﾞｼｯｸM-PRO" panose="020F0600000000000000" pitchFamily="50" charset="-128"/>
                <a:ea typeface="HG丸ｺﾞｼｯｸM-PRO" panose="020F0600000000000000" pitchFamily="50" charset="-128"/>
              </a:rPr>
              <a:t>・大規模災害時には、市町村職員や避難所の施設管理者も被災する可能性がある</a:t>
            </a:r>
          </a:p>
          <a:p>
            <a:pPr algn="l"/>
            <a:r>
              <a:rPr lang="ja-JP" altLang="en-US" sz="1600" dirty="0" smtClean="0">
                <a:latin typeface="HG丸ｺﾞｼｯｸM-PRO" panose="020F0600000000000000" pitchFamily="50" charset="-128"/>
                <a:ea typeface="HG丸ｺﾞｼｯｸM-PRO" panose="020F0600000000000000" pitchFamily="50" charset="-128"/>
              </a:rPr>
              <a:t>・夜間や休日もスムーズに避難所の開設ができるように、地域で避難所のカギの</a:t>
            </a:r>
            <a:endParaRPr lang="en-US" altLang="ja-JP" sz="1600" dirty="0" smtClean="0">
              <a:latin typeface="HG丸ｺﾞｼｯｸM-PRO" panose="020F0600000000000000" pitchFamily="50" charset="-128"/>
              <a:ea typeface="HG丸ｺﾞｼｯｸM-PRO" panose="020F0600000000000000" pitchFamily="50" charset="-128"/>
            </a:endParaRPr>
          </a:p>
          <a:p>
            <a:pPr algn="l"/>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保管</a:t>
            </a:r>
            <a:r>
              <a:rPr lang="ja-JP" altLang="en-US" sz="1600" dirty="0">
                <a:latin typeface="HG丸ｺﾞｼｯｸM-PRO" panose="020F0600000000000000" pitchFamily="50" charset="-128"/>
                <a:ea typeface="HG丸ｺﾞｼｯｸM-PRO" panose="020F0600000000000000" pitchFamily="50" charset="-128"/>
              </a:rPr>
              <a:t>や</a:t>
            </a:r>
            <a:r>
              <a:rPr lang="ja-JP" altLang="en-US" sz="1600" dirty="0" smtClean="0">
                <a:latin typeface="HG丸ｺﾞｼｯｸM-PRO" panose="020F0600000000000000" pitchFamily="50" charset="-128"/>
                <a:ea typeface="HG丸ｺﾞｼｯｸM-PRO" panose="020F0600000000000000" pitchFamily="50" charset="-128"/>
              </a:rPr>
              <a:t>開設方法を決めておく</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513057" name="Text Box 33"/>
          <p:cNvSpPr txBox="1">
            <a:spLocks noChangeArrowheads="1"/>
          </p:cNvSpPr>
          <p:nvPr/>
        </p:nvSpPr>
        <p:spPr bwMode="auto">
          <a:xfrm>
            <a:off x="848358" y="3645024"/>
            <a:ext cx="76844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ja-JP" altLang="en-US" sz="1600" dirty="0">
                <a:latin typeface="HG丸ｺﾞｼｯｸM-PRO" panose="020F0600000000000000" pitchFamily="50" charset="-128"/>
                <a:ea typeface="HG丸ｺﾞｼｯｸM-PRO" panose="020F0600000000000000" pitchFamily="50" charset="-128"/>
              </a:rPr>
              <a:t>・安否確認等の対応のため避難者名簿が</a:t>
            </a:r>
            <a:r>
              <a:rPr lang="ja-JP" altLang="en-US" sz="1600" dirty="0" smtClean="0">
                <a:latin typeface="HG丸ｺﾞｼｯｸM-PRO" panose="020F0600000000000000" pitchFamily="50" charset="-128"/>
                <a:ea typeface="HG丸ｺﾞｼｯｸM-PRO" panose="020F0600000000000000" pitchFamily="50" charset="-128"/>
              </a:rPr>
              <a:t>必要</a:t>
            </a:r>
            <a:endParaRPr lang="en-US" altLang="ja-JP" sz="1600" dirty="0" smtClean="0">
              <a:latin typeface="HG丸ｺﾞｼｯｸM-PRO" panose="020F0600000000000000" pitchFamily="50" charset="-128"/>
              <a:ea typeface="HG丸ｺﾞｼｯｸM-PRO" panose="020F0600000000000000" pitchFamily="50" charset="-128"/>
            </a:endParaRPr>
          </a:p>
          <a:p>
            <a:pPr algn="l"/>
            <a:r>
              <a:rPr lang="ja-JP" altLang="en-US" sz="1600" dirty="0" smtClean="0">
                <a:latin typeface="HG丸ｺﾞｼｯｸM-PRO" panose="020F0600000000000000" pitchFamily="50" charset="-128"/>
                <a:ea typeface="HG丸ｺﾞｼｯｸM-PRO" panose="020F0600000000000000" pitchFamily="50" charset="-128"/>
              </a:rPr>
              <a:t>・名簿はペンと一緒に避難所に用意しておく</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513058" name="Rectangle 34"/>
          <p:cNvSpPr>
            <a:spLocks noChangeArrowheads="1"/>
          </p:cNvSpPr>
          <p:nvPr/>
        </p:nvSpPr>
        <p:spPr bwMode="auto">
          <a:xfrm>
            <a:off x="5510418" y="4045167"/>
            <a:ext cx="2899196" cy="3077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100" b="1" dirty="0" smtClean="0">
                <a:ea typeface="HG丸ｺﾞｼｯｸM-PRO" pitchFamily="50" charset="-128"/>
              </a:rPr>
              <a:t>マニュアル　大規模版　資料３に記載</a:t>
            </a:r>
            <a:endParaRPr lang="ja-JP" altLang="en-US" sz="1100" b="1" dirty="0">
              <a:ea typeface="HG丸ｺﾞｼｯｸM-PRO" pitchFamily="50" charset="-128"/>
            </a:endParaRPr>
          </a:p>
        </p:txBody>
      </p:sp>
      <p:sp>
        <p:nvSpPr>
          <p:cNvPr id="513061" name="Text Box 37"/>
          <p:cNvSpPr txBox="1">
            <a:spLocks noChangeArrowheads="1"/>
          </p:cNvSpPr>
          <p:nvPr/>
        </p:nvSpPr>
        <p:spPr bwMode="auto">
          <a:xfrm>
            <a:off x="755576" y="5301208"/>
            <a:ext cx="799057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ja-JP" altLang="en-US" sz="1600" dirty="0" smtClean="0">
                <a:latin typeface="HG丸ｺﾞｼｯｸM-PRO" panose="020F0600000000000000" pitchFamily="50" charset="-128"/>
                <a:ea typeface="HG丸ｺﾞｼｯｸM-PRO" panose="020F0600000000000000" pitchFamily="50" charset="-128"/>
              </a:rPr>
              <a:t>・多くの避難者が共同生活を送るため、お互いに快適に過ごすためにルールを</a:t>
            </a:r>
            <a:endParaRPr lang="en-US" altLang="ja-JP" sz="1600" dirty="0" smtClean="0">
              <a:latin typeface="HG丸ｺﾞｼｯｸM-PRO" panose="020F0600000000000000" pitchFamily="50" charset="-128"/>
              <a:ea typeface="HG丸ｺﾞｼｯｸM-PRO" panose="020F0600000000000000" pitchFamily="50" charset="-128"/>
            </a:endParaRPr>
          </a:p>
          <a:p>
            <a:pPr algn="l"/>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守って生活を送ることが必要</a:t>
            </a:r>
            <a:endParaRPr lang="ja-JP" altLang="en-US" sz="1600" dirty="0">
              <a:latin typeface="HG丸ｺﾞｼｯｸM-PRO" panose="020F0600000000000000" pitchFamily="50" charset="-128"/>
              <a:ea typeface="HG丸ｺﾞｼｯｸM-PRO" panose="020F0600000000000000" pitchFamily="50" charset="-128"/>
            </a:endParaRPr>
          </a:p>
          <a:p>
            <a:pPr algn="l"/>
            <a:r>
              <a:rPr lang="ja-JP" altLang="en-US" sz="1600" dirty="0" smtClean="0">
                <a:latin typeface="HG丸ｺﾞｼｯｸM-PRO" panose="020F0600000000000000" pitchFamily="50" charset="-128"/>
                <a:ea typeface="HG丸ｺﾞｼｯｸM-PRO" panose="020F0600000000000000" pitchFamily="50" charset="-128"/>
              </a:rPr>
              <a:t>・事前に地域で話し合ってルールを決めておくと運営がスムーズになる</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14" name="Rectangle 34"/>
          <p:cNvSpPr>
            <a:spLocks noChangeArrowheads="1"/>
          </p:cNvSpPr>
          <p:nvPr/>
        </p:nvSpPr>
        <p:spPr bwMode="auto">
          <a:xfrm>
            <a:off x="4355976" y="6378426"/>
            <a:ext cx="4053637" cy="3077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100" b="1" dirty="0" smtClean="0">
                <a:ea typeface="HG丸ｺﾞｼｯｸM-PRO" pitchFamily="50" charset="-128"/>
              </a:rPr>
              <a:t>マニュアル作成モデル</a:t>
            </a:r>
            <a:r>
              <a:rPr lang="ja-JP" altLang="en-US" sz="1100" b="1" dirty="0" smtClean="0">
                <a:ea typeface="HG丸ｺﾞｼｯｸM-PRO" pitchFamily="50" charset="-128"/>
              </a:rPr>
              <a:t>　</a:t>
            </a:r>
            <a:r>
              <a:rPr lang="ja-JP" altLang="en-US" sz="1100" b="1" dirty="0" smtClean="0">
                <a:ea typeface="HG丸ｺﾞｼｯｸM-PRO" pitchFamily="50" charset="-128"/>
              </a:rPr>
              <a:t>大規模避難所版</a:t>
            </a:r>
            <a:r>
              <a:rPr lang="ja-JP" altLang="en-US" sz="1100" b="1" dirty="0" smtClean="0">
                <a:ea typeface="HG丸ｺﾞｼｯｸM-PRO" pitchFamily="50" charset="-128"/>
              </a:rPr>
              <a:t>　資料４に</a:t>
            </a:r>
            <a:r>
              <a:rPr lang="ja-JP" altLang="en-US" sz="1100" b="1" dirty="0" smtClean="0">
                <a:ea typeface="HG丸ｺﾞｼｯｸM-PRO" pitchFamily="50" charset="-128"/>
              </a:rPr>
              <a:t>記載。</a:t>
            </a:r>
            <a:endParaRPr lang="ja-JP" altLang="en-US" sz="1100" b="1" dirty="0">
              <a:ea typeface="HG丸ｺﾞｼｯｸM-PRO" pitchFamily="50" charset="-128"/>
            </a:endParaRPr>
          </a:p>
        </p:txBody>
      </p:sp>
    </p:spTree>
    <p:extLst>
      <p:ext uri="{BB962C8B-B14F-4D97-AF65-F5344CB8AC3E}">
        <p14:creationId xmlns:p14="http://schemas.microsoft.com/office/powerpoint/2010/main" val="30240844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424237" y="1844830"/>
            <a:ext cx="3398593" cy="3693319"/>
          </a:xfrm>
          <a:prstGeom prst="rect">
            <a:avLst/>
          </a:prstGeom>
          <a:noFill/>
        </p:spPr>
        <p:txBody>
          <a:bodyPr wrap="square" rtlCol="0">
            <a:spAutoFit/>
          </a:bodyPr>
          <a:lstStyle/>
          <a:p>
            <a:pPr algn="l" fontAlgn="auto">
              <a:spcBef>
                <a:spcPts val="0"/>
              </a:spcBef>
              <a:spcAft>
                <a:spcPts val="0"/>
              </a:spcAft>
            </a:pPr>
            <a:r>
              <a:rPr lang="ja-JP" altLang="en-US" sz="1800" dirty="0">
                <a:solidFill>
                  <a:prstClr val="black"/>
                </a:solidFill>
                <a:latin typeface="Calibri"/>
                <a:ea typeface="ＭＳ Ｐゴシック"/>
              </a:rPr>
              <a:t>○</a:t>
            </a:r>
            <a:r>
              <a:rPr lang="ja-JP" altLang="en-US" sz="1800" dirty="0" smtClean="0">
                <a:solidFill>
                  <a:prstClr val="black"/>
                </a:solidFill>
                <a:latin typeface="Calibri"/>
                <a:ea typeface="ＭＳ Ｐゴシック"/>
              </a:rPr>
              <a:t>熊本県</a:t>
            </a:r>
            <a:endParaRPr lang="en-US" altLang="ja-JP" sz="1800" dirty="0" smtClean="0">
              <a:solidFill>
                <a:prstClr val="black"/>
              </a:solidFill>
              <a:latin typeface="Calibri"/>
              <a:ea typeface="ＭＳ Ｐゴシック"/>
            </a:endParaRPr>
          </a:p>
          <a:p>
            <a:pPr algn="l" fontAlgn="auto">
              <a:spcBef>
                <a:spcPts val="0"/>
              </a:spcBef>
              <a:spcAft>
                <a:spcPts val="0"/>
              </a:spcAft>
            </a:pPr>
            <a:r>
              <a:rPr lang="ja-JP" altLang="en-US" sz="1800" dirty="0">
                <a:solidFill>
                  <a:prstClr val="black"/>
                </a:solidFill>
                <a:latin typeface="Calibri"/>
                <a:ea typeface="ＭＳ Ｐゴシック"/>
              </a:rPr>
              <a:t>　</a:t>
            </a:r>
            <a:r>
              <a:rPr lang="ja-JP" altLang="en-US" sz="1800" dirty="0" smtClean="0">
                <a:solidFill>
                  <a:prstClr val="black"/>
                </a:solidFill>
                <a:latin typeface="Calibri"/>
                <a:ea typeface="ＭＳ Ｐゴシック"/>
              </a:rPr>
              <a:t>　　　　　　自主防災組織数　３，３４１組織</a:t>
            </a:r>
            <a:endParaRPr lang="en-US" altLang="ja-JP" sz="1800" dirty="0" smtClean="0">
              <a:solidFill>
                <a:prstClr val="black"/>
              </a:solidFill>
              <a:latin typeface="Calibri"/>
              <a:ea typeface="ＭＳ Ｐゴシック"/>
            </a:endParaRPr>
          </a:p>
          <a:p>
            <a:pPr algn="l" fontAlgn="auto">
              <a:spcBef>
                <a:spcPts val="0"/>
              </a:spcBef>
              <a:spcAft>
                <a:spcPts val="0"/>
              </a:spcAft>
            </a:pPr>
            <a:r>
              <a:rPr lang="ja-JP" altLang="en-US" sz="1800" dirty="0">
                <a:solidFill>
                  <a:prstClr val="black"/>
                </a:solidFill>
                <a:latin typeface="Calibri"/>
                <a:ea typeface="ＭＳ Ｐゴシック"/>
              </a:rPr>
              <a:t>　</a:t>
            </a:r>
            <a:r>
              <a:rPr lang="ja-JP" altLang="en-US" sz="1800" dirty="0" smtClean="0">
                <a:solidFill>
                  <a:prstClr val="black"/>
                </a:solidFill>
                <a:latin typeface="Calibri"/>
                <a:ea typeface="ＭＳ Ｐゴシック"/>
              </a:rPr>
              <a:t>　　　　　　自主防災組織率　　　７６．７％</a:t>
            </a:r>
            <a:endParaRPr lang="en-US" altLang="ja-JP" sz="1800" dirty="0">
              <a:solidFill>
                <a:prstClr val="black"/>
              </a:solidFill>
              <a:latin typeface="Calibri"/>
              <a:ea typeface="ＭＳ Ｐゴシック"/>
            </a:endParaRPr>
          </a:p>
          <a:p>
            <a:pPr algn="l" fontAlgn="auto">
              <a:spcBef>
                <a:spcPts val="0"/>
              </a:spcBef>
              <a:spcAft>
                <a:spcPts val="0"/>
              </a:spcAft>
            </a:pPr>
            <a:endParaRPr lang="en-US" altLang="ja-JP" sz="1800" dirty="0">
              <a:solidFill>
                <a:prstClr val="black"/>
              </a:solidFill>
              <a:latin typeface="Calibri"/>
              <a:ea typeface="ＭＳ Ｐゴシック"/>
            </a:endParaRPr>
          </a:p>
          <a:p>
            <a:pPr algn="l" fontAlgn="auto">
              <a:spcBef>
                <a:spcPts val="0"/>
              </a:spcBef>
              <a:spcAft>
                <a:spcPts val="0"/>
              </a:spcAft>
            </a:pPr>
            <a:r>
              <a:rPr lang="ja-JP" altLang="en-US" sz="1800" dirty="0" smtClean="0">
                <a:solidFill>
                  <a:prstClr val="black"/>
                </a:solidFill>
                <a:latin typeface="Calibri"/>
                <a:ea typeface="ＭＳ Ｐゴシック"/>
              </a:rPr>
              <a:t>○益城町</a:t>
            </a:r>
            <a:endParaRPr lang="en-US" altLang="ja-JP" sz="1800" dirty="0" smtClean="0">
              <a:solidFill>
                <a:prstClr val="black"/>
              </a:solidFill>
              <a:latin typeface="Calibri"/>
              <a:ea typeface="ＭＳ Ｐゴシック"/>
            </a:endParaRPr>
          </a:p>
          <a:p>
            <a:pPr algn="l" fontAlgn="auto">
              <a:spcBef>
                <a:spcPts val="0"/>
              </a:spcBef>
              <a:spcAft>
                <a:spcPts val="0"/>
              </a:spcAft>
            </a:pPr>
            <a:r>
              <a:rPr lang="ja-JP" altLang="en-US" sz="1800" dirty="0">
                <a:solidFill>
                  <a:prstClr val="black"/>
                </a:solidFill>
                <a:latin typeface="Calibri"/>
                <a:ea typeface="ＭＳ Ｐゴシック"/>
              </a:rPr>
              <a:t>　</a:t>
            </a:r>
            <a:r>
              <a:rPr lang="ja-JP" altLang="en-US" sz="1800" dirty="0" smtClean="0">
                <a:solidFill>
                  <a:prstClr val="black"/>
                </a:solidFill>
                <a:latin typeface="Calibri"/>
                <a:ea typeface="ＭＳ Ｐゴシック"/>
              </a:rPr>
              <a:t>　　　　　　管内世帯数　　　　１３，３５９世帯</a:t>
            </a:r>
            <a:endParaRPr lang="en-US" altLang="ja-JP" sz="1800" dirty="0" smtClean="0">
              <a:solidFill>
                <a:prstClr val="black"/>
              </a:solidFill>
              <a:latin typeface="Calibri"/>
              <a:ea typeface="ＭＳ Ｐゴシック"/>
            </a:endParaRPr>
          </a:p>
          <a:p>
            <a:pPr algn="l" fontAlgn="auto">
              <a:spcBef>
                <a:spcPts val="0"/>
              </a:spcBef>
              <a:spcAft>
                <a:spcPts val="0"/>
              </a:spcAft>
            </a:pPr>
            <a:r>
              <a:rPr lang="ja-JP" altLang="en-US" sz="1800" dirty="0">
                <a:solidFill>
                  <a:prstClr val="black"/>
                </a:solidFill>
                <a:latin typeface="Calibri"/>
                <a:ea typeface="ＭＳ Ｐゴシック"/>
              </a:rPr>
              <a:t>　</a:t>
            </a:r>
            <a:r>
              <a:rPr lang="ja-JP" altLang="en-US" sz="1800" dirty="0" smtClean="0">
                <a:solidFill>
                  <a:prstClr val="black"/>
                </a:solidFill>
                <a:latin typeface="Calibri"/>
                <a:ea typeface="ＭＳ Ｐゴシック"/>
              </a:rPr>
              <a:t>　　　　　　自主防災組織数　　　　　３組織</a:t>
            </a:r>
            <a:endParaRPr lang="en-US" altLang="ja-JP" sz="1800" dirty="0">
              <a:solidFill>
                <a:prstClr val="black"/>
              </a:solidFill>
              <a:latin typeface="Calibri"/>
              <a:ea typeface="ＭＳ Ｐゴシック"/>
            </a:endParaRPr>
          </a:p>
          <a:p>
            <a:pPr algn="l" fontAlgn="auto">
              <a:spcBef>
                <a:spcPts val="0"/>
              </a:spcBef>
              <a:spcAft>
                <a:spcPts val="0"/>
              </a:spcAft>
            </a:pPr>
            <a:r>
              <a:rPr lang="ja-JP" altLang="en-US" sz="1800" dirty="0" smtClean="0">
                <a:solidFill>
                  <a:prstClr val="black"/>
                </a:solidFill>
                <a:latin typeface="Calibri"/>
                <a:ea typeface="ＭＳ Ｐゴシック"/>
              </a:rPr>
              <a:t>　　　　　　　自主防災組織率　　　　　１００％</a:t>
            </a:r>
            <a:endParaRPr lang="en-US" altLang="ja-JP" sz="1800" dirty="0" smtClean="0">
              <a:solidFill>
                <a:prstClr val="black"/>
              </a:solidFill>
              <a:latin typeface="Calibri"/>
              <a:ea typeface="ＭＳ Ｐゴシック"/>
            </a:endParaRPr>
          </a:p>
        </p:txBody>
      </p:sp>
      <p:sp>
        <p:nvSpPr>
          <p:cNvPr id="4" name="テキスト ボックス 3"/>
          <p:cNvSpPr txBox="1"/>
          <p:nvPr/>
        </p:nvSpPr>
        <p:spPr>
          <a:xfrm>
            <a:off x="185051" y="836712"/>
            <a:ext cx="8087394" cy="6740307"/>
          </a:xfrm>
          <a:prstGeom prst="rect">
            <a:avLst/>
          </a:prstGeom>
          <a:noFill/>
        </p:spPr>
        <p:txBody>
          <a:bodyPr wrap="square" rtlCol="0">
            <a:spAutoFit/>
          </a:bodyPr>
          <a:lstStyle/>
          <a:p>
            <a:pPr algn="l" fontAlgn="auto">
              <a:spcBef>
                <a:spcPts val="0"/>
              </a:spcBef>
              <a:spcAft>
                <a:spcPts val="0"/>
              </a:spcAft>
            </a:pPr>
            <a:endParaRPr lang="en-US" altLang="ja-JP" sz="2400" dirty="0" smtClean="0">
              <a:solidFill>
                <a:prstClr val="black"/>
              </a:solidFill>
              <a:latin typeface="Calibri"/>
              <a:ea typeface="ＭＳ Ｐゴシック"/>
            </a:endParaRPr>
          </a:p>
          <a:p>
            <a:pPr algn="l" fontAlgn="auto">
              <a:spcBef>
                <a:spcPts val="0"/>
              </a:spcBef>
              <a:spcAft>
                <a:spcPts val="0"/>
              </a:spcAft>
            </a:pPr>
            <a:r>
              <a:rPr lang="ja-JP" altLang="en-US" sz="2400" dirty="0" smtClean="0">
                <a:solidFill>
                  <a:srgbClr val="FF0000"/>
                </a:solidFill>
                <a:latin typeface="Calibri"/>
                <a:ea typeface="ＭＳ Ｐゴシック"/>
              </a:rPr>
              <a:t>☑町が定めた指定避難所に約</a:t>
            </a:r>
            <a:r>
              <a:rPr lang="en-US" altLang="ja-JP" sz="2400" dirty="0" smtClean="0">
                <a:solidFill>
                  <a:srgbClr val="FF0000"/>
                </a:solidFill>
                <a:latin typeface="Calibri"/>
                <a:ea typeface="ＭＳ Ｐゴシック"/>
              </a:rPr>
              <a:t>500</a:t>
            </a:r>
            <a:r>
              <a:rPr lang="ja-JP" altLang="en-US" sz="2400" dirty="0" smtClean="0">
                <a:solidFill>
                  <a:srgbClr val="FF0000"/>
                </a:solidFill>
                <a:latin typeface="Calibri"/>
                <a:ea typeface="ＭＳ Ｐゴシック"/>
              </a:rPr>
              <a:t>人が避難</a:t>
            </a:r>
            <a:endParaRPr lang="en-US" altLang="ja-JP" sz="2400" dirty="0" smtClean="0">
              <a:solidFill>
                <a:srgbClr val="FF0000"/>
              </a:solidFill>
              <a:latin typeface="Calibri"/>
              <a:ea typeface="ＭＳ Ｐゴシック"/>
            </a:endParaRPr>
          </a:p>
          <a:p>
            <a:pPr algn="l" fontAlgn="auto">
              <a:spcBef>
                <a:spcPts val="0"/>
              </a:spcBef>
              <a:spcAft>
                <a:spcPts val="0"/>
              </a:spcAft>
            </a:pPr>
            <a:r>
              <a:rPr lang="ja-JP" altLang="en-US" sz="2400" dirty="0" smtClean="0">
                <a:solidFill>
                  <a:prstClr val="black"/>
                </a:solidFill>
                <a:latin typeface="Calibri"/>
                <a:ea typeface="ＭＳ Ｐゴシック"/>
              </a:rPr>
              <a:t>⇒避難所運営に携わる人がおらず、食料が</a:t>
            </a:r>
            <a:endParaRPr lang="en-US" altLang="ja-JP" sz="2400" dirty="0" smtClean="0">
              <a:solidFill>
                <a:prstClr val="black"/>
              </a:solidFill>
              <a:latin typeface="Calibri"/>
              <a:ea typeface="ＭＳ Ｐゴシック"/>
            </a:endParaRPr>
          </a:p>
          <a:p>
            <a:pPr algn="l" fontAlgn="auto">
              <a:spcBef>
                <a:spcPts val="0"/>
              </a:spcBef>
              <a:spcAft>
                <a:spcPts val="0"/>
              </a:spcAft>
            </a:pPr>
            <a:r>
              <a:rPr lang="ja-JP" altLang="en-US" sz="2400" dirty="0">
                <a:solidFill>
                  <a:prstClr val="black"/>
                </a:solidFill>
                <a:latin typeface="Calibri"/>
                <a:ea typeface="ＭＳ Ｐゴシック"/>
              </a:rPr>
              <a:t>　 </a:t>
            </a:r>
            <a:r>
              <a:rPr lang="ja-JP" altLang="en-US" sz="2400" dirty="0" smtClean="0">
                <a:solidFill>
                  <a:prstClr val="black"/>
                </a:solidFill>
                <a:latin typeface="Calibri"/>
                <a:ea typeface="ＭＳ Ｐゴシック"/>
              </a:rPr>
              <a:t>届くたびに無計画にバラバラと配られ、トラ</a:t>
            </a:r>
            <a:endParaRPr lang="en-US" altLang="ja-JP" sz="2400" dirty="0" smtClean="0">
              <a:solidFill>
                <a:prstClr val="black"/>
              </a:solidFill>
              <a:latin typeface="Calibri"/>
              <a:ea typeface="ＭＳ Ｐゴシック"/>
            </a:endParaRPr>
          </a:p>
          <a:p>
            <a:pPr algn="l" fontAlgn="auto">
              <a:spcBef>
                <a:spcPts val="0"/>
              </a:spcBef>
              <a:spcAft>
                <a:spcPts val="0"/>
              </a:spcAft>
            </a:pPr>
            <a:r>
              <a:rPr lang="en-US" altLang="ja-JP" sz="2400" dirty="0">
                <a:solidFill>
                  <a:prstClr val="black"/>
                </a:solidFill>
                <a:latin typeface="Calibri"/>
                <a:ea typeface="ＭＳ Ｐゴシック"/>
              </a:rPr>
              <a:t> </a:t>
            </a:r>
            <a:r>
              <a:rPr lang="en-US" altLang="ja-JP" sz="2400" dirty="0" smtClean="0">
                <a:solidFill>
                  <a:prstClr val="black"/>
                </a:solidFill>
                <a:latin typeface="Calibri"/>
                <a:ea typeface="ＭＳ Ｐゴシック"/>
              </a:rPr>
              <a:t>   </a:t>
            </a:r>
            <a:r>
              <a:rPr lang="ja-JP" altLang="en-US" sz="2400" dirty="0" smtClean="0">
                <a:solidFill>
                  <a:prstClr val="black"/>
                </a:solidFill>
                <a:latin typeface="Calibri"/>
                <a:ea typeface="ＭＳ Ｐゴシック"/>
              </a:rPr>
              <a:t>ブルも発生。</a:t>
            </a:r>
            <a:endParaRPr lang="en-US" altLang="ja-JP" sz="2400" dirty="0" smtClean="0">
              <a:solidFill>
                <a:prstClr val="black"/>
              </a:solidFill>
              <a:latin typeface="Calibri"/>
              <a:ea typeface="ＭＳ Ｐゴシック"/>
            </a:endParaRPr>
          </a:p>
          <a:p>
            <a:pPr algn="l" fontAlgn="auto">
              <a:spcBef>
                <a:spcPts val="0"/>
              </a:spcBef>
              <a:spcAft>
                <a:spcPts val="0"/>
              </a:spcAft>
            </a:pPr>
            <a:endParaRPr lang="en-US" altLang="ja-JP" sz="2400" dirty="0" smtClean="0">
              <a:solidFill>
                <a:prstClr val="black"/>
              </a:solidFill>
              <a:latin typeface="Calibri"/>
              <a:ea typeface="ＭＳ Ｐゴシック"/>
            </a:endParaRPr>
          </a:p>
          <a:p>
            <a:pPr algn="l" fontAlgn="auto">
              <a:spcBef>
                <a:spcPts val="0"/>
              </a:spcBef>
              <a:spcAft>
                <a:spcPts val="0"/>
              </a:spcAft>
            </a:pPr>
            <a:endParaRPr lang="en-US" altLang="ja-JP" sz="2400" dirty="0" smtClean="0">
              <a:solidFill>
                <a:prstClr val="black"/>
              </a:solidFill>
              <a:latin typeface="Calibri"/>
              <a:ea typeface="ＭＳ Ｐゴシック"/>
            </a:endParaRPr>
          </a:p>
          <a:p>
            <a:pPr algn="l" fontAlgn="auto">
              <a:spcBef>
                <a:spcPts val="0"/>
              </a:spcBef>
              <a:spcAft>
                <a:spcPts val="0"/>
              </a:spcAft>
            </a:pPr>
            <a:r>
              <a:rPr lang="ja-JP" altLang="en-US" sz="2400" dirty="0" smtClean="0">
                <a:solidFill>
                  <a:srgbClr val="FF0000"/>
                </a:solidFill>
                <a:latin typeface="Calibri"/>
                <a:ea typeface="ＭＳ Ｐゴシック"/>
              </a:rPr>
              <a:t>☑避難所運営を１から</a:t>
            </a:r>
            <a:r>
              <a:rPr lang="en-US" altLang="ja-JP" sz="2400" dirty="0" smtClean="0">
                <a:solidFill>
                  <a:srgbClr val="FF0000"/>
                </a:solidFill>
                <a:latin typeface="Calibri"/>
                <a:ea typeface="ＭＳ Ｐゴシック"/>
              </a:rPr>
              <a:t>100</a:t>
            </a:r>
            <a:r>
              <a:rPr lang="ja-JP" altLang="en-US" sz="2400" dirty="0" err="1" smtClean="0">
                <a:solidFill>
                  <a:srgbClr val="FF0000"/>
                </a:solidFill>
                <a:latin typeface="Calibri"/>
                <a:ea typeface="ＭＳ Ｐゴシック"/>
              </a:rPr>
              <a:t>まで</a:t>
            </a:r>
            <a:r>
              <a:rPr lang="ja-JP" altLang="en-US" sz="2400" dirty="0" smtClean="0">
                <a:solidFill>
                  <a:srgbClr val="FF0000"/>
                </a:solidFill>
                <a:latin typeface="Calibri"/>
                <a:ea typeface="ＭＳ Ｐゴシック"/>
              </a:rPr>
              <a:t>全て行政職員</a:t>
            </a:r>
            <a:endParaRPr lang="en-US" altLang="ja-JP" sz="2400" dirty="0" smtClean="0">
              <a:solidFill>
                <a:srgbClr val="FF0000"/>
              </a:solidFill>
              <a:latin typeface="Calibri"/>
              <a:ea typeface="ＭＳ Ｐゴシック"/>
            </a:endParaRPr>
          </a:p>
          <a:p>
            <a:pPr algn="l" fontAlgn="auto">
              <a:spcBef>
                <a:spcPts val="0"/>
              </a:spcBef>
              <a:spcAft>
                <a:spcPts val="0"/>
              </a:spcAft>
            </a:pPr>
            <a:r>
              <a:rPr lang="ja-JP" altLang="en-US" sz="2400" dirty="0">
                <a:solidFill>
                  <a:srgbClr val="FF0000"/>
                </a:solidFill>
                <a:latin typeface="Calibri"/>
                <a:ea typeface="ＭＳ Ｐゴシック"/>
              </a:rPr>
              <a:t>　</a:t>
            </a:r>
            <a:r>
              <a:rPr lang="ja-JP" altLang="en-US" sz="2400" dirty="0" smtClean="0">
                <a:solidFill>
                  <a:srgbClr val="FF0000"/>
                </a:solidFill>
                <a:latin typeface="Calibri"/>
                <a:ea typeface="ＭＳ Ｐゴシック"/>
              </a:rPr>
              <a:t>　が行う</a:t>
            </a:r>
            <a:endParaRPr lang="en-US" altLang="ja-JP" sz="2400" dirty="0" smtClean="0">
              <a:solidFill>
                <a:srgbClr val="FF0000"/>
              </a:solidFill>
              <a:latin typeface="Calibri"/>
              <a:ea typeface="ＭＳ Ｐゴシック"/>
            </a:endParaRPr>
          </a:p>
          <a:p>
            <a:pPr algn="l" fontAlgn="auto">
              <a:spcBef>
                <a:spcPts val="0"/>
              </a:spcBef>
              <a:spcAft>
                <a:spcPts val="0"/>
              </a:spcAft>
            </a:pPr>
            <a:r>
              <a:rPr lang="ja-JP" altLang="en-US" sz="2400" dirty="0" smtClean="0">
                <a:solidFill>
                  <a:prstClr val="black"/>
                </a:solidFill>
                <a:latin typeface="Calibri"/>
                <a:ea typeface="ＭＳ Ｐゴシック"/>
              </a:rPr>
              <a:t>⇒人手が足りず、避難所ごとの格差が生じる</a:t>
            </a:r>
            <a:endParaRPr lang="en-US" altLang="ja-JP" sz="2400" dirty="0" smtClean="0">
              <a:solidFill>
                <a:prstClr val="black"/>
              </a:solidFill>
              <a:latin typeface="Calibri"/>
              <a:ea typeface="ＭＳ Ｐゴシック"/>
            </a:endParaRPr>
          </a:p>
          <a:p>
            <a:pPr algn="l" fontAlgn="auto">
              <a:spcBef>
                <a:spcPts val="0"/>
              </a:spcBef>
              <a:spcAft>
                <a:spcPts val="0"/>
              </a:spcAft>
            </a:pPr>
            <a:r>
              <a:rPr lang="ja-JP" altLang="en-US" sz="2400" dirty="0">
                <a:solidFill>
                  <a:prstClr val="black"/>
                </a:solidFill>
                <a:latin typeface="Calibri"/>
                <a:ea typeface="ＭＳ Ｐゴシック"/>
              </a:rPr>
              <a:t>　</a:t>
            </a:r>
            <a:r>
              <a:rPr lang="ja-JP" altLang="en-US" sz="2400" dirty="0" smtClean="0">
                <a:solidFill>
                  <a:prstClr val="black"/>
                </a:solidFill>
                <a:latin typeface="Calibri"/>
                <a:ea typeface="ＭＳ Ｐゴシック"/>
              </a:rPr>
              <a:t>  ニーズや要望を把握しきれない</a:t>
            </a:r>
            <a:endParaRPr lang="en-US" altLang="ja-JP" sz="2400" dirty="0" smtClean="0">
              <a:solidFill>
                <a:prstClr val="black"/>
              </a:solidFill>
              <a:latin typeface="Calibri"/>
              <a:ea typeface="ＭＳ Ｐゴシック"/>
            </a:endParaRPr>
          </a:p>
          <a:p>
            <a:pPr algn="l" fontAlgn="auto">
              <a:spcBef>
                <a:spcPts val="0"/>
              </a:spcBef>
              <a:spcAft>
                <a:spcPts val="0"/>
              </a:spcAft>
            </a:pPr>
            <a:endParaRPr lang="en-US" altLang="ja-JP" sz="2400" dirty="0" smtClean="0">
              <a:solidFill>
                <a:prstClr val="black"/>
              </a:solidFill>
              <a:latin typeface="Calibri"/>
              <a:ea typeface="ＭＳ Ｐゴシック"/>
            </a:endParaRPr>
          </a:p>
          <a:p>
            <a:pPr algn="l" fontAlgn="auto">
              <a:spcBef>
                <a:spcPts val="0"/>
              </a:spcBef>
              <a:spcAft>
                <a:spcPts val="0"/>
              </a:spcAft>
            </a:pPr>
            <a:r>
              <a:rPr lang="ja-JP" altLang="en-US" sz="2400" dirty="0" smtClean="0">
                <a:solidFill>
                  <a:srgbClr val="FF0000"/>
                </a:solidFill>
                <a:latin typeface="Calibri"/>
                <a:ea typeface="ＭＳ Ｐゴシック"/>
              </a:rPr>
              <a:t>☑住民が避難所について知らないことが多かった</a:t>
            </a:r>
            <a:endParaRPr lang="en-US" altLang="ja-JP" sz="2400" dirty="0" smtClean="0">
              <a:solidFill>
                <a:srgbClr val="FF0000"/>
              </a:solidFill>
              <a:latin typeface="Calibri"/>
              <a:ea typeface="ＭＳ Ｐゴシック"/>
            </a:endParaRPr>
          </a:p>
          <a:p>
            <a:pPr algn="l" fontAlgn="auto">
              <a:spcBef>
                <a:spcPts val="0"/>
              </a:spcBef>
              <a:spcAft>
                <a:spcPts val="0"/>
              </a:spcAft>
            </a:pPr>
            <a:r>
              <a:rPr lang="ja-JP" altLang="en-US" sz="2400" dirty="0" smtClean="0">
                <a:solidFill>
                  <a:prstClr val="black"/>
                </a:solidFill>
                <a:latin typeface="Calibri"/>
                <a:ea typeface="ＭＳ Ｐゴシック"/>
              </a:rPr>
              <a:t>⇒自分の最寄りの避難所がペットとの同伴避難</a:t>
            </a:r>
            <a:endParaRPr lang="en-US" altLang="ja-JP" sz="2400" dirty="0" smtClean="0">
              <a:solidFill>
                <a:prstClr val="black"/>
              </a:solidFill>
              <a:latin typeface="Calibri"/>
              <a:ea typeface="ＭＳ Ｐゴシック"/>
            </a:endParaRPr>
          </a:p>
          <a:p>
            <a:pPr algn="l" fontAlgn="auto">
              <a:spcBef>
                <a:spcPts val="0"/>
              </a:spcBef>
              <a:spcAft>
                <a:spcPts val="0"/>
              </a:spcAft>
            </a:pPr>
            <a:r>
              <a:rPr lang="ja-JP" altLang="en-US" sz="2400" dirty="0">
                <a:solidFill>
                  <a:prstClr val="black"/>
                </a:solidFill>
                <a:latin typeface="Calibri"/>
                <a:ea typeface="ＭＳ Ｐゴシック"/>
              </a:rPr>
              <a:t>　</a:t>
            </a:r>
            <a:r>
              <a:rPr lang="ja-JP" altLang="en-US" sz="2400" dirty="0" smtClean="0">
                <a:solidFill>
                  <a:prstClr val="black"/>
                </a:solidFill>
                <a:latin typeface="Calibri"/>
                <a:ea typeface="ＭＳ Ｐゴシック"/>
              </a:rPr>
              <a:t>  が不可であることを知らなかった</a:t>
            </a:r>
            <a:endParaRPr lang="en-US" altLang="ja-JP" sz="2400" dirty="0" smtClean="0">
              <a:solidFill>
                <a:prstClr val="black"/>
              </a:solidFill>
              <a:latin typeface="Calibri"/>
              <a:ea typeface="ＭＳ Ｐゴシック"/>
            </a:endParaRPr>
          </a:p>
          <a:p>
            <a:pPr algn="l" fontAlgn="auto">
              <a:spcBef>
                <a:spcPts val="0"/>
              </a:spcBef>
              <a:spcAft>
                <a:spcPts val="0"/>
              </a:spcAft>
            </a:pPr>
            <a:r>
              <a:rPr lang="ja-JP" altLang="en-US" sz="2400" dirty="0">
                <a:solidFill>
                  <a:prstClr val="black"/>
                </a:solidFill>
                <a:latin typeface="Calibri"/>
                <a:ea typeface="ＭＳ Ｐゴシック"/>
              </a:rPr>
              <a:t>　</a:t>
            </a:r>
            <a:r>
              <a:rPr lang="ja-JP" altLang="en-US" sz="2400" dirty="0" smtClean="0">
                <a:solidFill>
                  <a:prstClr val="black"/>
                </a:solidFill>
                <a:latin typeface="Calibri"/>
                <a:ea typeface="ＭＳ Ｐゴシック"/>
              </a:rPr>
              <a:t>　福祉避難所を活用することが出来なかった　等</a:t>
            </a:r>
            <a:endParaRPr lang="en-US" altLang="ja-JP" sz="2400" dirty="0" smtClean="0">
              <a:solidFill>
                <a:prstClr val="black"/>
              </a:solidFill>
              <a:latin typeface="Calibri"/>
              <a:ea typeface="ＭＳ Ｐゴシック"/>
            </a:endParaRPr>
          </a:p>
          <a:p>
            <a:pPr algn="l" fontAlgn="auto">
              <a:spcBef>
                <a:spcPts val="0"/>
              </a:spcBef>
              <a:spcAft>
                <a:spcPts val="0"/>
              </a:spcAft>
            </a:pPr>
            <a:endParaRPr lang="en-US" altLang="ja-JP" sz="2400" dirty="0" smtClean="0">
              <a:solidFill>
                <a:prstClr val="black"/>
              </a:solidFill>
              <a:latin typeface="Calibri"/>
              <a:ea typeface="ＭＳ Ｐゴシック"/>
            </a:endParaRPr>
          </a:p>
          <a:p>
            <a:pPr algn="l" fontAlgn="auto">
              <a:spcBef>
                <a:spcPts val="0"/>
              </a:spcBef>
              <a:spcAft>
                <a:spcPts val="0"/>
              </a:spcAft>
            </a:pPr>
            <a:endParaRPr lang="en-US" altLang="ja-JP" sz="2400" dirty="0">
              <a:solidFill>
                <a:prstClr val="black"/>
              </a:solidFill>
              <a:latin typeface="Calibri"/>
              <a:ea typeface="ＭＳ Ｐゴシック"/>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284" y="659868"/>
            <a:ext cx="2879082" cy="4298058"/>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200" y="1528204"/>
            <a:ext cx="2259943" cy="3819895"/>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9418" y="3881446"/>
            <a:ext cx="2326412" cy="2885252"/>
          </a:xfrm>
          <a:prstGeom prst="rect">
            <a:avLst/>
          </a:prstGeom>
        </p:spPr>
      </p:pic>
      <p:sp>
        <p:nvSpPr>
          <p:cNvPr id="9" name="Rectangle 15"/>
          <p:cNvSpPr>
            <a:spLocks noChangeArrowheads="1"/>
          </p:cNvSpPr>
          <p:nvPr/>
        </p:nvSpPr>
        <p:spPr bwMode="auto">
          <a:xfrm>
            <a:off x="0" y="0"/>
            <a:ext cx="9144000" cy="69269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b="1" dirty="0">
                <a:solidFill>
                  <a:schemeClr val="bg1"/>
                </a:solidFill>
                <a:latin typeface="Arial" pitchFamily="34" charset="0"/>
                <a:ea typeface="HG丸ｺﾞｼｯｸM-PRO" pitchFamily="50" charset="-128"/>
              </a:rPr>
              <a:t>熊本地震に</a:t>
            </a:r>
            <a:r>
              <a:rPr lang="ja-JP" altLang="en-US" b="1" dirty="0" smtClean="0">
                <a:solidFill>
                  <a:schemeClr val="bg1"/>
                </a:solidFill>
                <a:latin typeface="Arial" pitchFamily="34" charset="0"/>
                <a:ea typeface="HG丸ｺﾞｼｯｸM-PRO" pitchFamily="50" charset="-128"/>
              </a:rPr>
              <a:t>おける避難所の実態</a:t>
            </a:r>
            <a:endParaRPr lang="ja-JP" altLang="en-US" b="1" dirty="0">
              <a:solidFill>
                <a:schemeClr val="bg1"/>
              </a:solidFill>
              <a:latin typeface="Arial" pitchFamily="34" charset="0"/>
              <a:ea typeface="HG丸ｺﾞｼｯｸM-PRO" pitchFamily="50" charset="-128"/>
            </a:endParaRPr>
          </a:p>
        </p:txBody>
      </p:sp>
      <p:sp>
        <p:nvSpPr>
          <p:cNvPr id="8" name="Text Box 5"/>
          <p:cNvSpPr txBox="1">
            <a:spLocks noChangeArrowheads="1"/>
          </p:cNvSpPr>
          <p:nvPr/>
        </p:nvSpPr>
        <p:spPr bwMode="auto">
          <a:xfrm>
            <a:off x="8532813" y="6410263"/>
            <a:ext cx="611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1pPr>
            <a:lvl2pPr marL="742950" indent="-28575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2pPr>
            <a:lvl3pPr marL="11430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3pPr>
            <a:lvl4pPr marL="16002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4pPr>
            <a:lvl5pPr marL="2057400" indent="-228600" algn="l" eaLnBrk="0" hangingPunct="0">
              <a:spcBef>
                <a:spcPct val="20000"/>
              </a:spcBef>
              <a:buClr>
                <a:schemeClr val="tx2"/>
              </a:buClr>
              <a:buSzPct val="70000"/>
              <a:buFont typeface="Wingdings" pitchFamily="2" charset="2"/>
              <a:defRPr kumimoji="1" sz="3000">
                <a:solidFill>
                  <a:srgbClr val="FF0000"/>
                </a:solidFill>
                <a:latin typeface="Arial" charset="0"/>
                <a:ea typeface="ＭＳ Ｐゴシック" charset="-128"/>
              </a:defRPr>
            </a:lvl5pPr>
            <a:lvl6pPr marL="25146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6pPr>
            <a:lvl7pPr marL="29718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7pPr>
            <a:lvl8pPr marL="34290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8pPr>
            <a:lvl9pPr marL="3886200" indent="-228600" eaLnBrk="0" fontAlgn="base" hangingPunct="0">
              <a:spcBef>
                <a:spcPct val="20000"/>
              </a:spcBef>
              <a:spcAft>
                <a:spcPct val="0"/>
              </a:spcAft>
              <a:buClr>
                <a:schemeClr val="tx2"/>
              </a:buClr>
              <a:buSzPct val="70000"/>
              <a:buFont typeface="Wingdings" pitchFamily="2" charset="2"/>
              <a:defRPr kumimoji="1" sz="3000">
                <a:solidFill>
                  <a:srgbClr val="FF0000"/>
                </a:solidFill>
                <a:latin typeface="Arial" charset="0"/>
                <a:ea typeface="ＭＳ Ｐゴシック" charset="-128"/>
              </a:defRPr>
            </a:lvl9pPr>
          </a:lstStyle>
          <a:p>
            <a:pPr algn="ctr" eaLnBrk="1" hangingPunct="1">
              <a:spcBef>
                <a:spcPct val="50000"/>
              </a:spcBef>
              <a:buClrTx/>
              <a:buSzTx/>
              <a:buFontTx/>
              <a:buNone/>
            </a:pPr>
            <a:fld id="{B2000532-73CA-415B-ABB5-4BA433299673}" type="slidenum">
              <a:rPr lang="en-US" altLang="ja-JP" sz="1800">
                <a:solidFill>
                  <a:schemeClr val="tx1"/>
                </a:solidFill>
                <a:latin typeface="Arial Black" pitchFamily="34" charset="0"/>
              </a:rPr>
              <a:pPr algn="ctr" eaLnBrk="1" hangingPunct="1">
                <a:spcBef>
                  <a:spcPct val="50000"/>
                </a:spcBef>
                <a:buClrTx/>
                <a:buSzTx/>
                <a:buFontTx/>
                <a:buNone/>
              </a:pPr>
              <a:t>9</a:t>
            </a:fld>
            <a:endParaRPr lang="en-US" altLang="ja-JP" sz="1800" dirty="0">
              <a:solidFill>
                <a:schemeClr val="tx1"/>
              </a:solidFill>
              <a:latin typeface="Arial Black" pitchFamily="34" charset="0"/>
            </a:endParaRPr>
          </a:p>
        </p:txBody>
      </p:sp>
    </p:spTree>
    <p:extLst>
      <p:ext uri="{BB962C8B-B14F-4D97-AF65-F5344CB8AC3E}">
        <p14:creationId xmlns:p14="http://schemas.microsoft.com/office/powerpoint/2010/main" val="177188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スパイス">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23254</TotalTime>
  <Words>1606</Words>
  <Application>Microsoft Office PowerPoint</Application>
  <PresentationFormat>画面に合わせる (4:3)</PresentationFormat>
  <Paragraphs>352</Paragraphs>
  <Slides>12</Slides>
  <Notes>12</Notes>
  <HiddenSlides>0</HiddenSlides>
  <MMClips>0</MMClips>
  <ScaleCrop>false</ScaleCrop>
  <HeadingPairs>
    <vt:vector size="4" baseType="variant">
      <vt:variant>
        <vt:lpstr>テーマ</vt:lpstr>
      </vt:variant>
      <vt:variant>
        <vt:i4>4</vt:i4>
      </vt:variant>
      <vt:variant>
        <vt:lpstr>スライド タイトル</vt:lpstr>
      </vt:variant>
      <vt:variant>
        <vt:i4>12</vt:i4>
      </vt:variant>
    </vt:vector>
  </HeadingPairs>
  <TitlesOfParts>
    <vt:vector size="16" baseType="lpstr">
      <vt:lpstr>Office ​​テーマ</vt:lpstr>
      <vt:lpstr>スパイス</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Wakayama Prefecture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救援物資輸送・仕分けについて</dc:title>
  <dc:creator>105937</dc:creator>
  <cp:lastModifiedBy>133043</cp:lastModifiedBy>
  <cp:revision>518</cp:revision>
  <cp:lastPrinted>2018-10-09T10:09:24Z</cp:lastPrinted>
  <dcterms:created xsi:type="dcterms:W3CDTF">2010-11-11T01:45:47Z</dcterms:created>
  <dcterms:modified xsi:type="dcterms:W3CDTF">2019-02-28T06:50:20Z</dcterms:modified>
</cp:coreProperties>
</file>