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85" r:id="rId3"/>
    <p:sldId id="287" r:id="rId4"/>
    <p:sldId id="286" r:id="rId5"/>
    <p:sldId id="258" r:id="rId6"/>
    <p:sldId id="262" r:id="rId7"/>
    <p:sldId id="261" r:id="rId8"/>
    <p:sldId id="265" r:id="rId9"/>
    <p:sldId id="266" r:id="rId10"/>
    <p:sldId id="267" r:id="rId11"/>
    <p:sldId id="270" r:id="rId12"/>
    <p:sldId id="268" r:id="rId13"/>
    <p:sldId id="269" r:id="rId14"/>
    <p:sldId id="279" r:id="rId15"/>
    <p:sldId id="273" r:id="rId16"/>
    <p:sldId id="276" r:id="rId17"/>
    <p:sldId id="278" r:id="rId18"/>
    <p:sldId id="288" r:id="rId19"/>
    <p:sldId id="281" r:id="rId20"/>
    <p:sldId id="280" r:id="rId21"/>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5" d="100"/>
          <a:sy n="85" d="100"/>
        </p:scale>
        <p:origin x="-912" y="534"/>
      </p:cViewPr>
      <p:guideLst>
        <p:guide orient="horz" pos="2160"/>
        <p:guide pos="2880"/>
      </p:guideLst>
    </p:cSldViewPr>
  </p:slideViewPr>
  <p:notesTextViewPr>
    <p:cViewPr>
      <p:scale>
        <a:sx n="1" d="1"/>
        <a:sy n="1" d="1"/>
      </p:scale>
      <p:origin x="0" y="0"/>
    </p:cViewPr>
  </p:notesTextViewPr>
  <p:sorterViewPr>
    <p:cViewPr>
      <p:scale>
        <a:sx n="100" d="100"/>
        <a:sy n="100" d="100"/>
      </p:scale>
      <p:origin x="0" y="53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r>
              <a:rPr kumimoji="1" lang="en-US" altLang="ja-JP" smtClean="0"/>
              <a:t>2017/9/24</a:t>
            </a:r>
            <a:endParaRPr kumimoji="1" lang="ja-JP" altLang="en-US"/>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972D119F-0F0B-4340-8C26-8B9D7D42A8C0}" type="slidenum">
              <a:rPr kumimoji="1" lang="ja-JP" altLang="en-US" smtClean="0"/>
              <a:t>‹#›</a:t>
            </a:fld>
            <a:endParaRPr kumimoji="1" lang="ja-JP" altLang="en-US"/>
          </a:p>
        </p:txBody>
      </p:sp>
    </p:spTree>
    <p:extLst>
      <p:ext uri="{BB962C8B-B14F-4D97-AF65-F5344CB8AC3E}">
        <p14:creationId xmlns:p14="http://schemas.microsoft.com/office/powerpoint/2010/main" val="104844676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r>
              <a:rPr kumimoji="1" lang="en-US" altLang="ja-JP" smtClean="0"/>
              <a:t>2017/9/24</a:t>
            </a:r>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E94B3540-77D6-4F4B-879D-F55906B6B6EB}" type="slidenum">
              <a:rPr kumimoji="1" lang="ja-JP" altLang="en-US" smtClean="0"/>
              <a:t>‹#›</a:t>
            </a:fld>
            <a:endParaRPr kumimoji="1" lang="ja-JP" altLang="en-US"/>
          </a:p>
        </p:txBody>
      </p:sp>
    </p:spTree>
    <p:extLst>
      <p:ext uri="{BB962C8B-B14F-4D97-AF65-F5344CB8AC3E}">
        <p14:creationId xmlns:p14="http://schemas.microsoft.com/office/powerpoint/2010/main" val="352577338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99373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38530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66580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179756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13584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80959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64085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18035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03555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既に自治体の備蓄分、国交省がレンタルした分などが配備されていたが、これらは基本的に 和式であり、洋式の仮設トイレを至急手配。</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今週以降、電源仮設工事、空調仮設工事を順次実施し、</a:t>
            </a:r>
            <a:r>
              <a:rPr lang="en-US" altLang="ja-JP" dirty="0" smtClean="0"/>
              <a:t>5</a:t>
            </a:r>
            <a:r>
              <a:rPr lang="ja-JP" altLang="en-US" dirty="0" smtClean="0"/>
              <a:t>月末まで の配備完了を目指す。 </a:t>
            </a:r>
          </a:p>
          <a:p>
            <a:endParaRPr kumimoji="1" lang="ja-JP" altLang="en-US" dirty="0"/>
          </a:p>
        </p:txBody>
      </p:sp>
    </p:spTree>
    <p:extLst>
      <p:ext uri="{BB962C8B-B14F-4D97-AF65-F5344CB8AC3E}">
        <p14:creationId xmlns:p14="http://schemas.microsoft.com/office/powerpoint/2010/main" val="809983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周囲からの声かけには「大丈夫」と答え、一見早急な対応は必要なさそうに見え るので、いつも支援の優先順位が低くなる。 </a:t>
            </a:r>
          </a:p>
          <a:p>
            <a:endParaRPr kumimoji="1" lang="ja-JP" altLang="en-US" dirty="0"/>
          </a:p>
        </p:txBody>
      </p:sp>
    </p:spTree>
    <p:extLst>
      <p:ext uri="{BB962C8B-B14F-4D97-AF65-F5344CB8AC3E}">
        <p14:creationId xmlns:p14="http://schemas.microsoft.com/office/powerpoint/2010/main" val="3591812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34848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713556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35467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24713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48892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46241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7163443-2CAD-4408-A189-67988F709BF6}" type="datetime1">
              <a:rPr kumimoji="1" lang="ja-JP" altLang="en-US" smtClean="0"/>
              <a:t>2019/2/28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sz="1400">
                <a:solidFill>
                  <a:schemeClr val="tx1"/>
                </a:solidFill>
              </a:defRPr>
            </a:lvl1pPr>
          </a:lstStyle>
          <a:p>
            <a:fld id="{8C54E316-F6DE-4571-8A07-853C4165E03E}" type="slidenum">
              <a:rPr lang="ja-JP" altLang="en-US" smtClean="0"/>
              <a:pPr/>
              <a:t>‹#›</a:t>
            </a:fld>
            <a:endParaRPr lang="ja-JP" altLang="en-US" dirty="0"/>
          </a:p>
        </p:txBody>
      </p:sp>
    </p:spTree>
    <p:extLst>
      <p:ext uri="{BB962C8B-B14F-4D97-AF65-F5344CB8AC3E}">
        <p14:creationId xmlns:p14="http://schemas.microsoft.com/office/powerpoint/2010/main" val="29601727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295DDD9-8C9D-45ED-B850-361261F4EAA2}" type="datetime1">
              <a:rPr kumimoji="1" lang="ja-JP" altLang="en-US" smtClean="0"/>
              <a:t>2019/2/28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C54E316-F6DE-4571-8A07-853C4165E03E}" type="slidenum">
              <a:rPr kumimoji="1" lang="ja-JP" altLang="en-US" smtClean="0"/>
              <a:t>‹#›</a:t>
            </a:fld>
            <a:endParaRPr kumimoji="1" lang="ja-JP" altLang="en-US"/>
          </a:p>
        </p:txBody>
      </p:sp>
    </p:spTree>
    <p:extLst>
      <p:ext uri="{BB962C8B-B14F-4D97-AF65-F5344CB8AC3E}">
        <p14:creationId xmlns:p14="http://schemas.microsoft.com/office/powerpoint/2010/main" val="2561511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E26CD41-D0C8-4D1F-A555-4C97091AC05B}" type="datetime1">
              <a:rPr kumimoji="1" lang="ja-JP" altLang="en-US" smtClean="0"/>
              <a:t>2019/2/28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C54E316-F6DE-4571-8A07-853C4165E03E}" type="slidenum">
              <a:rPr kumimoji="1" lang="ja-JP" altLang="en-US" smtClean="0"/>
              <a:t>‹#›</a:t>
            </a:fld>
            <a:endParaRPr kumimoji="1" lang="ja-JP" altLang="en-US"/>
          </a:p>
        </p:txBody>
      </p:sp>
    </p:spTree>
    <p:extLst>
      <p:ext uri="{BB962C8B-B14F-4D97-AF65-F5344CB8AC3E}">
        <p14:creationId xmlns:p14="http://schemas.microsoft.com/office/powerpoint/2010/main" val="4214428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B4EE355-6499-4E49-8922-53BBE8DB5633}" type="datetime1">
              <a:rPr kumimoji="1" lang="ja-JP" altLang="en-US" smtClean="0"/>
              <a:t>2019/2/28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C54E316-F6DE-4571-8A07-853C4165E03E}" type="slidenum">
              <a:rPr kumimoji="1" lang="ja-JP" altLang="en-US" smtClean="0"/>
              <a:t>‹#›</a:t>
            </a:fld>
            <a:endParaRPr kumimoji="1" lang="ja-JP" altLang="en-US"/>
          </a:p>
        </p:txBody>
      </p:sp>
    </p:spTree>
    <p:extLst>
      <p:ext uri="{BB962C8B-B14F-4D97-AF65-F5344CB8AC3E}">
        <p14:creationId xmlns:p14="http://schemas.microsoft.com/office/powerpoint/2010/main" val="324895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B5B85FF-6922-4FA6-BD35-A600D9F267E2}" type="datetime1">
              <a:rPr kumimoji="1" lang="ja-JP" altLang="en-US" smtClean="0"/>
              <a:t>2019/2/28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C54E316-F6DE-4571-8A07-853C4165E03E}" type="slidenum">
              <a:rPr kumimoji="1" lang="ja-JP" altLang="en-US" smtClean="0"/>
              <a:t>‹#›</a:t>
            </a:fld>
            <a:endParaRPr kumimoji="1" lang="ja-JP" altLang="en-US"/>
          </a:p>
        </p:txBody>
      </p:sp>
    </p:spTree>
    <p:extLst>
      <p:ext uri="{BB962C8B-B14F-4D97-AF65-F5344CB8AC3E}">
        <p14:creationId xmlns:p14="http://schemas.microsoft.com/office/powerpoint/2010/main" val="60633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E3DAAF8-306B-4884-9610-AF81EE339A5D}" type="datetime1">
              <a:rPr kumimoji="1" lang="ja-JP" altLang="en-US" smtClean="0"/>
              <a:t>2019/2/28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C54E316-F6DE-4571-8A07-853C4165E03E}" type="slidenum">
              <a:rPr kumimoji="1" lang="ja-JP" altLang="en-US" smtClean="0"/>
              <a:t>‹#›</a:t>
            </a:fld>
            <a:endParaRPr kumimoji="1" lang="ja-JP" altLang="en-US"/>
          </a:p>
        </p:txBody>
      </p:sp>
    </p:spTree>
    <p:extLst>
      <p:ext uri="{BB962C8B-B14F-4D97-AF65-F5344CB8AC3E}">
        <p14:creationId xmlns:p14="http://schemas.microsoft.com/office/powerpoint/2010/main" val="3867271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F4C5F37-07A4-4C40-ADAC-A2C1C49F0FDC}" type="datetime1">
              <a:rPr kumimoji="1" lang="ja-JP" altLang="en-US" smtClean="0"/>
              <a:t>2019/2/28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C54E316-F6DE-4571-8A07-853C4165E03E}" type="slidenum">
              <a:rPr kumimoji="1" lang="ja-JP" altLang="en-US" smtClean="0"/>
              <a:t>‹#›</a:t>
            </a:fld>
            <a:endParaRPr kumimoji="1" lang="ja-JP" altLang="en-US"/>
          </a:p>
        </p:txBody>
      </p:sp>
    </p:spTree>
    <p:extLst>
      <p:ext uri="{BB962C8B-B14F-4D97-AF65-F5344CB8AC3E}">
        <p14:creationId xmlns:p14="http://schemas.microsoft.com/office/powerpoint/2010/main" val="3833124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8449046-5998-4E71-AAFF-A50991070DCD}" type="datetime1">
              <a:rPr kumimoji="1" lang="ja-JP" altLang="en-US" smtClean="0"/>
              <a:t>2019/2/28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C54E316-F6DE-4571-8A07-853C4165E03E}" type="slidenum">
              <a:rPr kumimoji="1" lang="ja-JP" altLang="en-US" smtClean="0"/>
              <a:t>‹#›</a:t>
            </a:fld>
            <a:endParaRPr kumimoji="1" lang="ja-JP" altLang="en-US"/>
          </a:p>
        </p:txBody>
      </p:sp>
    </p:spTree>
    <p:extLst>
      <p:ext uri="{BB962C8B-B14F-4D97-AF65-F5344CB8AC3E}">
        <p14:creationId xmlns:p14="http://schemas.microsoft.com/office/powerpoint/2010/main" val="3145755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74BDD72-0072-4F94-9C7F-40866D249409}" type="datetime1">
              <a:rPr kumimoji="1" lang="ja-JP" altLang="en-US" smtClean="0"/>
              <a:t>2019/2/28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C54E316-F6DE-4571-8A07-853C4165E03E}" type="slidenum">
              <a:rPr kumimoji="1" lang="ja-JP" altLang="en-US" smtClean="0"/>
              <a:t>‹#›</a:t>
            </a:fld>
            <a:endParaRPr kumimoji="1" lang="ja-JP" altLang="en-US"/>
          </a:p>
        </p:txBody>
      </p:sp>
    </p:spTree>
    <p:extLst>
      <p:ext uri="{BB962C8B-B14F-4D97-AF65-F5344CB8AC3E}">
        <p14:creationId xmlns:p14="http://schemas.microsoft.com/office/powerpoint/2010/main" val="290526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84534D4-B6F2-4232-8568-BD67CF2AB5C1}" type="datetime1">
              <a:rPr kumimoji="1" lang="ja-JP" altLang="en-US" smtClean="0"/>
              <a:t>2019/2/28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C54E316-F6DE-4571-8A07-853C4165E03E}" type="slidenum">
              <a:rPr kumimoji="1" lang="ja-JP" altLang="en-US" smtClean="0"/>
              <a:t>‹#›</a:t>
            </a:fld>
            <a:endParaRPr kumimoji="1" lang="ja-JP" altLang="en-US"/>
          </a:p>
        </p:txBody>
      </p:sp>
    </p:spTree>
    <p:extLst>
      <p:ext uri="{BB962C8B-B14F-4D97-AF65-F5344CB8AC3E}">
        <p14:creationId xmlns:p14="http://schemas.microsoft.com/office/powerpoint/2010/main" val="11303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E071636-AF8B-428D-A391-EB6414AE18A0}" type="datetime1">
              <a:rPr kumimoji="1" lang="ja-JP" altLang="en-US" smtClean="0"/>
              <a:t>2019/2/28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C54E316-F6DE-4571-8A07-853C4165E03E}" type="slidenum">
              <a:rPr kumimoji="1" lang="ja-JP" altLang="en-US" smtClean="0"/>
              <a:t>‹#›</a:t>
            </a:fld>
            <a:endParaRPr kumimoji="1" lang="ja-JP" altLang="en-US"/>
          </a:p>
        </p:txBody>
      </p:sp>
    </p:spTree>
    <p:extLst>
      <p:ext uri="{BB962C8B-B14F-4D97-AF65-F5344CB8AC3E}">
        <p14:creationId xmlns:p14="http://schemas.microsoft.com/office/powerpoint/2010/main" val="2896543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BF9D7A-B6B3-4968-A3A8-9D045238AFA8}" type="datetime1">
              <a:rPr kumimoji="1" lang="ja-JP" altLang="en-US" smtClean="0"/>
              <a:t>2019/2/28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54E316-F6DE-4571-8A07-853C4165E03E}" type="slidenum">
              <a:rPr kumimoji="1" lang="ja-JP" altLang="en-US" smtClean="0"/>
              <a:t>‹#›</a:t>
            </a:fld>
            <a:endParaRPr kumimoji="1" lang="ja-JP" altLang="en-US"/>
          </a:p>
        </p:txBody>
      </p:sp>
    </p:spTree>
    <p:extLst>
      <p:ext uri="{BB962C8B-B14F-4D97-AF65-F5344CB8AC3E}">
        <p14:creationId xmlns:p14="http://schemas.microsoft.com/office/powerpoint/2010/main" val="1518687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1844824"/>
            <a:ext cx="7772400" cy="1656184"/>
          </a:xfrm>
        </p:spPr>
        <p:txBody>
          <a:bodyPr>
            <a:noAutofit/>
          </a:bodyPr>
          <a:lstStyle/>
          <a:p>
            <a:r>
              <a:rPr kumimoji="1" lang="ja-JP" altLang="en-US" sz="4800" dirty="0" smtClean="0">
                <a:latin typeface="+mj-ea"/>
              </a:rPr>
              <a:t>大規模災害時の</a:t>
            </a:r>
            <a:r>
              <a:rPr kumimoji="1" lang="en-US" altLang="ja-JP" sz="4800" dirty="0" smtClean="0">
                <a:latin typeface="+mj-ea"/>
              </a:rPr>
              <a:t/>
            </a:r>
            <a:br>
              <a:rPr kumimoji="1" lang="en-US" altLang="ja-JP" sz="4800" dirty="0" smtClean="0">
                <a:latin typeface="+mj-ea"/>
              </a:rPr>
            </a:br>
            <a:r>
              <a:rPr kumimoji="1" lang="ja-JP" altLang="en-US" sz="4800" dirty="0" smtClean="0">
                <a:latin typeface="+mj-ea"/>
              </a:rPr>
              <a:t>避難所運営の状況</a:t>
            </a:r>
            <a:endParaRPr kumimoji="1" lang="ja-JP" altLang="en-US" sz="4800" dirty="0">
              <a:latin typeface="+mj-ea"/>
            </a:endParaRPr>
          </a:p>
        </p:txBody>
      </p:sp>
      <p:sp>
        <p:nvSpPr>
          <p:cNvPr id="4" name="テキスト ボックス 3"/>
          <p:cNvSpPr txBox="1"/>
          <p:nvPr/>
        </p:nvSpPr>
        <p:spPr>
          <a:xfrm>
            <a:off x="1268963" y="548680"/>
            <a:ext cx="6397905" cy="369332"/>
          </a:xfrm>
          <a:prstGeom prst="rect">
            <a:avLst/>
          </a:prstGeom>
          <a:noFill/>
        </p:spPr>
        <p:txBody>
          <a:bodyPr wrap="none" rtlCol="0">
            <a:spAutoFit/>
          </a:bodyPr>
          <a:lstStyle/>
          <a:p>
            <a:r>
              <a:rPr kumimoji="1" lang="ja-JP" altLang="en-US" dirty="0" smtClean="0"/>
              <a:t>避難所運営リーダー養成講座　　</a:t>
            </a:r>
            <a:r>
              <a:rPr kumimoji="1" lang="ja-JP" altLang="en-US" dirty="0" smtClean="0"/>
              <a:t>〇〇〇〇年〇〇月〇〇日（〇）</a:t>
            </a:r>
            <a:endParaRPr kumimoji="1" lang="ja-JP" altLang="en-US" dirty="0"/>
          </a:p>
        </p:txBody>
      </p:sp>
      <p:sp>
        <p:nvSpPr>
          <p:cNvPr id="7" name="スライド番号プレースホルダー 6"/>
          <p:cNvSpPr>
            <a:spLocks noGrp="1"/>
          </p:cNvSpPr>
          <p:nvPr>
            <p:ph type="sldNum" sz="quarter" idx="12"/>
          </p:nvPr>
        </p:nvSpPr>
        <p:spPr/>
        <p:txBody>
          <a:bodyPr/>
          <a:lstStyle/>
          <a:p>
            <a:fld id="{8C54E316-F6DE-4571-8A07-853C4165E03E}" type="slidenum">
              <a:rPr lang="ja-JP" altLang="en-US" smtClean="0"/>
              <a:pPr/>
              <a:t>1</a:t>
            </a:fld>
            <a:endParaRPr lang="ja-JP" altLang="en-US" dirty="0"/>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626292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625" t="10445" r="6812" b="1"/>
          <a:stretch/>
        </p:blipFill>
        <p:spPr bwMode="auto">
          <a:xfrm>
            <a:off x="0" y="89674"/>
            <a:ext cx="9153228" cy="630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5868144" y="6381539"/>
            <a:ext cx="2957861" cy="369332"/>
          </a:xfrm>
          <a:prstGeom prst="rect">
            <a:avLst/>
          </a:prstGeom>
          <a:noFill/>
        </p:spPr>
        <p:txBody>
          <a:bodyPr wrap="none" rtlCol="0">
            <a:spAutoFit/>
          </a:bodyPr>
          <a:lstStyle/>
          <a:p>
            <a:r>
              <a:rPr kumimoji="1" lang="ja-JP" altLang="en-US" dirty="0" smtClean="0"/>
              <a:t>内閣府（防災担当）平成</a:t>
            </a:r>
            <a:r>
              <a:rPr kumimoji="1" lang="en-US" altLang="ja-JP" dirty="0" smtClean="0"/>
              <a:t>24</a:t>
            </a:r>
            <a:r>
              <a:rPr kumimoji="1" lang="ja-JP" altLang="en-US" dirty="0" smtClean="0"/>
              <a:t>年</a:t>
            </a:r>
            <a:endParaRPr kumimoji="1" lang="ja-JP" altLang="en-US" dirty="0"/>
          </a:p>
        </p:txBody>
      </p:sp>
      <p:sp>
        <p:nvSpPr>
          <p:cNvPr id="5" name="スライド番号プレースホルダー 4"/>
          <p:cNvSpPr>
            <a:spLocks noGrp="1"/>
          </p:cNvSpPr>
          <p:nvPr>
            <p:ph type="sldNum" sz="quarter" idx="12"/>
          </p:nvPr>
        </p:nvSpPr>
        <p:spPr/>
        <p:txBody>
          <a:bodyPr/>
          <a:lstStyle/>
          <a:p>
            <a:fld id="{8C54E316-F6DE-4571-8A07-853C4165E03E}" type="slidenum">
              <a:rPr kumimoji="1" lang="ja-JP" altLang="en-US" smtClean="0"/>
              <a:t>10</a:t>
            </a:fld>
            <a:endParaRPr kumimoji="1" lang="ja-JP" altLang="en-US"/>
          </a:p>
        </p:txBody>
      </p:sp>
    </p:spTree>
    <p:extLst>
      <p:ext uri="{BB962C8B-B14F-4D97-AF65-F5344CB8AC3E}">
        <p14:creationId xmlns:p14="http://schemas.microsoft.com/office/powerpoint/2010/main" val="38989993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001" t="13777" r="13437" b="4001"/>
          <a:stretch/>
        </p:blipFill>
        <p:spPr bwMode="auto">
          <a:xfrm>
            <a:off x="0" y="10264"/>
            <a:ext cx="9144000" cy="6300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5868144" y="6381539"/>
            <a:ext cx="2957861" cy="369332"/>
          </a:xfrm>
          <a:prstGeom prst="rect">
            <a:avLst/>
          </a:prstGeom>
          <a:noFill/>
        </p:spPr>
        <p:txBody>
          <a:bodyPr wrap="none" rtlCol="0">
            <a:spAutoFit/>
          </a:bodyPr>
          <a:lstStyle/>
          <a:p>
            <a:r>
              <a:rPr kumimoji="1" lang="ja-JP" altLang="en-US" dirty="0" smtClean="0"/>
              <a:t>内閣府（防災担当）平成</a:t>
            </a:r>
            <a:r>
              <a:rPr kumimoji="1" lang="en-US" altLang="ja-JP" dirty="0" smtClean="0"/>
              <a:t>24</a:t>
            </a:r>
            <a:r>
              <a:rPr kumimoji="1" lang="ja-JP" altLang="en-US" dirty="0" smtClean="0"/>
              <a:t>年</a:t>
            </a:r>
            <a:endParaRPr kumimoji="1" lang="ja-JP" altLang="en-US" dirty="0"/>
          </a:p>
        </p:txBody>
      </p:sp>
      <p:sp>
        <p:nvSpPr>
          <p:cNvPr id="5" name="スライド番号プレースホルダー 4"/>
          <p:cNvSpPr>
            <a:spLocks noGrp="1"/>
          </p:cNvSpPr>
          <p:nvPr>
            <p:ph type="sldNum" sz="quarter" idx="12"/>
          </p:nvPr>
        </p:nvSpPr>
        <p:spPr/>
        <p:txBody>
          <a:bodyPr/>
          <a:lstStyle/>
          <a:p>
            <a:fld id="{8C54E316-F6DE-4571-8A07-853C4165E03E}" type="slidenum">
              <a:rPr kumimoji="1" lang="ja-JP" altLang="en-US" smtClean="0"/>
              <a:t>11</a:t>
            </a:fld>
            <a:endParaRPr kumimoji="1" lang="ja-JP" altLang="en-US"/>
          </a:p>
        </p:txBody>
      </p:sp>
    </p:spTree>
    <p:extLst>
      <p:ext uri="{BB962C8B-B14F-4D97-AF65-F5344CB8AC3E}">
        <p14:creationId xmlns:p14="http://schemas.microsoft.com/office/powerpoint/2010/main" val="1178756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259632" y="214738"/>
            <a:ext cx="6468437" cy="646331"/>
          </a:xfrm>
          <a:prstGeom prst="rect">
            <a:avLst/>
          </a:prstGeom>
          <a:noFill/>
        </p:spPr>
        <p:txBody>
          <a:bodyPr wrap="none" rtlCol="0">
            <a:spAutoFit/>
          </a:bodyPr>
          <a:lstStyle/>
          <a:p>
            <a:r>
              <a:rPr kumimoji="1" lang="ja-JP" altLang="en-US" sz="3600" dirty="0" smtClean="0">
                <a:latin typeface="HGP創英角ﾎﾟｯﾌﾟ体" panose="040B0A00000000000000" pitchFamily="50" charset="-128"/>
                <a:ea typeface="HGP創英角ﾎﾟｯﾌﾟ体" panose="040B0A00000000000000" pitchFamily="50" charset="-128"/>
              </a:rPr>
              <a:t>女性パワーで活気ある避難生活</a:t>
            </a:r>
            <a:endParaRPr kumimoji="1" lang="ja-JP" altLang="en-US" sz="3600" dirty="0">
              <a:latin typeface="HGP創英角ﾎﾟｯﾌﾟ体" panose="040B0A00000000000000" pitchFamily="50" charset="-128"/>
              <a:ea typeface="HGP創英角ﾎﾟｯﾌﾟ体" panose="040B0A00000000000000" pitchFamily="50" charset="-128"/>
            </a:endParaRPr>
          </a:p>
        </p:txBody>
      </p:sp>
      <p:sp>
        <p:nvSpPr>
          <p:cNvPr id="3" name="正方形/長方形 2"/>
          <p:cNvSpPr/>
          <p:nvPr/>
        </p:nvSpPr>
        <p:spPr>
          <a:xfrm>
            <a:off x="647214" y="1052736"/>
            <a:ext cx="7885226" cy="3416320"/>
          </a:xfrm>
          <a:prstGeom prst="rect">
            <a:avLst/>
          </a:prstGeom>
        </p:spPr>
        <p:txBody>
          <a:bodyPr wrap="square">
            <a:spAutoFit/>
          </a:bodyPr>
          <a:lstStyle/>
          <a:p>
            <a:r>
              <a:rPr lang="ja-JP" altLang="en-US" sz="2400" dirty="0"/>
              <a:t>避難所運営は男性ばかりで行うことが多いと聞きますが、男性は仕事を持っている人が多く、昼間はいません。ところが支援物資が届いたり、ボランティアの人たちが来たりするのは昼間が圧倒的に多い。そこで、早くから女性の活用を心がけました。自治会女性部を発足させて節度ある集団生活を目指したのです。女性部のメンバーは３名。私から頼み込んで役員になっていただき、昼間の活動をサポートしていただきました。女性の細やかな心配りで避難所運営はとてもうまくいきました。</a:t>
            </a:r>
          </a:p>
        </p:txBody>
      </p:sp>
      <p:sp>
        <p:nvSpPr>
          <p:cNvPr id="4" name="正方形/長方形 3"/>
          <p:cNvSpPr/>
          <p:nvPr/>
        </p:nvSpPr>
        <p:spPr>
          <a:xfrm>
            <a:off x="395536" y="4765794"/>
            <a:ext cx="3419526" cy="369332"/>
          </a:xfrm>
          <a:prstGeom prst="rect">
            <a:avLst/>
          </a:prstGeom>
        </p:spPr>
        <p:txBody>
          <a:bodyPr wrap="none">
            <a:spAutoFit/>
          </a:bodyPr>
          <a:lstStyle/>
          <a:p>
            <a:r>
              <a:rPr lang="zh-TW" altLang="en-US" dirty="0"/>
              <a:t>東日本大震災（平成</a:t>
            </a:r>
            <a:r>
              <a:rPr lang="en-US" altLang="zh-TW" dirty="0"/>
              <a:t>23</a:t>
            </a:r>
            <a:r>
              <a:rPr lang="zh-TW" altLang="en-US" dirty="0"/>
              <a:t>年３月）</a:t>
            </a:r>
            <a:endParaRPr lang="ja-JP" altLang="en-US" dirty="0"/>
          </a:p>
        </p:txBody>
      </p:sp>
      <p:sp>
        <p:nvSpPr>
          <p:cNvPr id="5" name="正方形/長方形 4"/>
          <p:cNvSpPr/>
          <p:nvPr/>
        </p:nvSpPr>
        <p:spPr>
          <a:xfrm>
            <a:off x="395536" y="5301208"/>
            <a:ext cx="3188693" cy="369332"/>
          </a:xfrm>
          <a:prstGeom prst="rect">
            <a:avLst/>
          </a:prstGeom>
        </p:spPr>
        <p:txBody>
          <a:bodyPr wrap="none">
            <a:spAutoFit/>
          </a:bodyPr>
          <a:lstStyle/>
          <a:p>
            <a:r>
              <a:rPr lang="ja-JP" altLang="en-US" dirty="0"/>
              <a:t>新地町　</a:t>
            </a:r>
            <a:r>
              <a:rPr lang="en-US" altLang="ja-JP" dirty="0"/>
              <a:t>60</a:t>
            </a:r>
            <a:r>
              <a:rPr lang="ja-JP" altLang="en-US" dirty="0"/>
              <a:t>代　男性　自治会長</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122" t="55123" r="53378" b="24805"/>
          <a:stretch/>
        </p:blipFill>
        <p:spPr bwMode="auto">
          <a:xfrm>
            <a:off x="4438076" y="4077072"/>
            <a:ext cx="3694633"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395536" y="6093296"/>
            <a:ext cx="3946914" cy="646331"/>
          </a:xfrm>
          <a:prstGeom prst="rect">
            <a:avLst/>
          </a:prstGeom>
          <a:noFill/>
        </p:spPr>
        <p:txBody>
          <a:bodyPr wrap="none" rtlCol="0">
            <a:spAutoFit/>
          </a:bodyPr>
          <a:lstStyle/>
          <a:p>
            <a:r>
              <a:rPr kumimoji="1" lang="ja-JP" altLang="en-US" dirty="0" smtClean="0"/>
              <a:t>防災情報のページ　一日前プロジェクト</a:t>
            </a:r>
            <a:endParaRPr kumimoji="1" lang="en-US" altLang="ja-JP" dirty="0" smtClean="0"/>
          </a:p>
          <a:p>
            <a:r>
              <a:rPr kumimoji="1" lang="ja-JP" altLang="en-US" dirty="0" smtClean="0"/>
              <a:t>（内閣府　）</a:t>
            </a:r>
            <a:endParaRPr kumimoji="1" lang="ja-JP" altLang="en-US" dirty="0"/>
          </a:p>
        </p:txBody>
      </p:sp>
      <p:sp>
        <p:nvSpPr>
          <p:cNvPr id="9" name="スライド番号プレースホルダー 8"/>
          <p:cNvSpPr>
            <a:spLocks noGrp="1"/>
          </p:cNvSpPr>
          <p:nvPr>
            <p:ph type="sldNum" sz="quarter" idx="12"/>
          </p:nvPr>
        </p:nvSpPr>
        <p:spPr/>
        <p:txBody>
          <a:bodyPr/>
          <a:lstStyle/>
          <a:p>
            <a:fld id="{8C54E316-F6DE-4571-8A07-853C4165E03E}" type="slidenum">
              <a:rPr kumimoji="1" lang="ja-JP" altLang="en-US" smtClean="0"/>
              <a:t>12</a:t>
            </a:fld>
            <a:endParaRPr kumimoji="1" lang="ja-JP" altLang="en-US"/>
          </a:p>
        </p:txBody>
      </p:sp>
    </p:spTree>
    <p:extLst>
      <p:ext uri="{BB962C8B-B14F-4D97-AF65-F5344CB8AC3E}">
        <p14:creationId xmlns:p14="http://schemas.microsoft.com/office/powerpoint/2010/main" val="28897331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0" y="217065"/>
            <a:ext cx="8496237" cy="707886"/>
          </a:xfrm>
          <a:prstGeom prst="rect">
            <a:avLst/>
          </a:prstGeom>
        </p:spPr>
        <p:txBody>
          <a:bodyPr wrap="none">
            <a:spAutoFit/>
          </a:bodyPr>
          <a:lstStyle/>
          <a:p>
            <a:r>
              <a:rPr lang="ja-JP" altLang="en-US" sz="4000" b="1" dirty="0">
                <a:latin typeface="HGP創英角ﾎﾟｯﾌﾟ体" panose="040B0A00000000000000" pitchFamily="50" charset="-128"/>
                <a:ea typeface="HGP創英角ﾎﾟｯﾌﾟ体" panose="040B0A00000000000000" pitchFamily="50" charset="-128"/>
              </a:rPr>
              <a:t>意外なほどもの言う避難所の「肩書き」</a:t>
            </a:r>
            <a:endParaRPr lang="ja-JP" altLang="en-US" sz="4000" dirty="0">
              <a:latin typeface="HGP創英角ﾎﾟｯﾌﾟ体" panose="040B0A00000000000000" pitchFamily="50" charset="-128"/>
              <a:ea typeface="HGP創英角ﾎﾟｯﾌﾟ体" panose="040B0A00000000000000" pitchFamily="50" charset="-128"/>
            </a:endParaRPr>
          </a:p>
        </p:txBody>
      </p:sp>
      <p:sp>
        <p:nvSpPr>
          <p:cNvPr id="3" name="正方形/長方形 2"/>
          <p:cNvSpPr/>
          <p:nvPr/>
        </p:nvSpPr>
        <p:spPr>
          <a:xfrm>
            <a:off x="577541" y="952661"/>
            <a:ext cx="7848872" cy="4524315"/>
          </a:xfrm>
          <a:prstGeom prst="rect">
            <a:avLst/>
          </a:prstGeom>
        </p:spPr>
        <p:txBody>
          <a:bodyPr wrap="square">
            <a:spAutoFit/>
          </a:bodyPr>
          <a:lstStyle/>
          <a:p>
            <a:r>
              <a:rPr lang="ja-JP" altLang="en-US" sz="2400" dirty="0" smtClean="0"/>
              <a:t>避難所</a:t>
            </a:r>
            <a:r>
              <a:rPr lang="ja-JP" altLang="en-US" sz="2400" dirty="0"/>
              <a:t>ではなるべく役割分担をし、「○○係」と役職をつけ、その役割を明確にしました。例えば支援物資が届いたときなどに、だれが受け取るかは重大な問題です。あらかじめ決めておかないと、後々、だれが受け取ったのか、どこに置いたのか、責任者はだれかといった話になりがちなのです。スペースを作るためにだれかがものを移動したりすることもしばしばありますから、荷物の管理は重要です。特に日常生活とは違い、非常時のときは勘違いも起きやすい。そうならないために「受け入れ係」を決めておくのです。こうすれば作業はスムーズだし、物資の管理もしやすく、届ける側も安心です。こうして小さな役割でも「係」にするのは、避難所運営の一つのコツだと思います。</a:t>
            </a:r>
          </a:p>
        </p:txBody>
      </p:sp>
      <p:sp>
        <p:nvSpPr>
          <p:cNvPr id="4" name="テキスト ボックス 3"/>
          <p:cNvSpPr txBox="1"/>
          <p:nvPr/>
        </p:nvSpPr>
        <p:spPr>
          <a:xfrm>
            <a:off x="395536" y="6093296"/>
            <a:ext cx="3946914" cy="646331"/>
          </a:xfrm>
          <a:prstGeom prst="rect">
            <a:avLst/>
          </a:prstGeom>
          <a:noFill/>
        </p:spPr>
        <p:txBody>
          <a:bodyPr wrap="none" rtlCol="0">
            <a:spAutoFit/>
          </a:bodyPr>
          <a:lstStyle/>
          <a:p>
            <a:r>
              <a:rPr kumimoji="1" lang="ja-JP" altLang="en-US" dirty="0" smtClean="0"/>
              <a:t>防災情報のページ　一日前プロジェクト</a:t>
            </a:r>
            <a:endParaRPr kumimoji="1" lang="en-US" altLang="ja-JP" dirty="0" smtClean="0"/>
          </a:p>
          <a:p>
            <a:r>
              <a:rPr kumimoji="1" lang="ja-JP" altLang="en-US" dirty="0" smtClean="0"/>
              <a:t>（内閣府　）</a:t>
            </a:r>
            <a:endParaRPr kumimoji="1" lang="ja-JP" altLang="en-US" dirty="0"/>
          </a:p>
        </p:txBody>
      </p:sp>
      <p:sp>
        <p:nvSpPr>
          <p:cNvPr id="5" name="正方形/長方形 4"/>
          <p:cNvSpPr/>
          <p:nvPr/>
        </p:nvSpPr>
        <p:spPr>
          <a:xfrm>
            <a:off x="120621" y="5437915"/>
            <a:ext cx="4132863" cy="461665"/>
          </a:xfrm>
          <a:prstGeom prst="rect">
            <a:avLst/>
          </a:prstGeom>
        </p:spPr>
        <p:txBody>
          <a:bodyPr wrap="none">
            <a:spAutoFit/>
          </a:bodyPr>
          <a:lstStyle/>
          <a:p>
            <a:r>
              <a:rPr lang="zh-TW" altLang="en-US" sz="2400" dirty="0">
                <a:latin typeface="HGPｺﾞｼｯｸM" panose="020B0600000000000000" pitchFamily="50" charset="-128"/>
                <a:ea typeface="HGPｺﾞｼｯｸM" panose="020B0600000000000000" pitchFamily="50" charset="-128"/>
              </a:rPr>
              <a:t>東日本大震災（平成</a:t>
            </a:r>
            <a:r>
              <a:rPr lang="en-US" altLang="zh-TW" sz="2400" dirty="0">
                <a:latin typeface="HGPｺﾞｼｯｸM" panose="020B0600000000000000" pitchFamily="50" charset="-128"/>
                <a:ea typeface="HGPｺﾞｼｯｸM" panose="020B0600000000000000" pitchFamily="50" charset="-128"/>
              </a:rPr>
              <a:t>23</a:t>
            </a:r>
            <a:r>
              <a:rPr lang="zh-TW" altLang="en-US" sz="2400" dirty="0">
                <a:latin typeface="HGPｺﾞｼｯｸM" panose="020B0600000000000000" pitchFamily="50" charset="-128"/>
                <a:ea typeface="HGPｺﾞｼｯｸM" panose="020B0600000000000000" pitchFamily="50" charset="-128"/>
              </a:rPr>
              <a:t>年３月）</a:t>
            </a:r>
            <a:endParaRPr lang="ja-JP" altLang="en-US" sz="2400" dirty="0">
              <a:latin typeface="HGPｺﾞｼｯｸM" panose="020B0600000000000000" pitchFamily="50" charset="-128"/>
              <a:ea typeface="HGPｺﾞｼｯｸM" panose="020B0600000000000000" pitchFamily="50" charset="-128"/>
            </a:endParaRPr>
          </a:p>
        </p:txBody>
      </p:sp>
      <p:sp>
        <p:nvSpPr>
          <p:cNvPr id="6" name="正方形/長方形 5"/>
          <p:cNvSpPr/>
          <p:nvPr/>
        </p:nvSpPr>
        <p:spPr>
          <a:xfrm>
            <a:off x="4342450" y="5449792"/>
            <a:ext cx="4188967" cy="461665"/>
          </a:xfrm>
          <a:prstGeom prst="rect">
            <a:avLst/>
          </a:prstGeom>
        </p:spPr>
        <p:txBody>
          <a:bodyPr wrap="none">
            <a:spAutoFit/>
          </a:bodyPr>
          <a:lstStyle/>
          <a:p>
            <a:r>
              <a:rPr lang="ja-JP" altLang="en-US" sz="2400" dirty="0"/>
              <a:t>新地町　</a:t>
            </a:r>
            <a:r>
              <a:rPr lang="en-US" altLang="ja-JP" sz="2400" dirty="0"/>
              <a:t>60</a:t>
            </a:r>
            <a:r>
              <a:rPr lang="ja-JP" altLang="en-US" sz="2400" dirty="0"/>
              <a:t>代　男性　自治会長</a:t>
            </a:r>
          </a:p>
        </p:txBody>
      </p:sp>
      <p:sp>
        <p:nvSpPr>
          <p:cNvPr id="9" name="スライド番号プレースホルダー 8"/>
          <p:cNvSpPr>
            <a:spLocks noGrp="1"/>
          </p:cNvSpPr>
          <p:nvPr>
            <p:ph type="sldNum" sz="quarter" idx="12"/>
          </p:nvPr>
        </p:nvSpPr>
        <p:spPr/>
        <p:txBody>
          <a:bodyPr/>
          <a:lstStyle/>
          <a:p>
            <a:fld id="{8C54E316-F6DE-4571-8A07-853C4165E03E}" type="slidenum">
              <a:rPr kumimoji="1" lang="ja-JP" altLang="en-US" smtClean="0"/>
              <a:t>13</a:t>
            </a:fld>
            <a:endParaRPr kumimoji="1" lang="ja-JP" altLang="en-US"/>
          </a:p>
        </p:txBody>
      </p:sp>
    </p:spTree>
    <p:extLst>
      <p:ext uri="{BB962C8B-B14F-4D97-AF65-F5344CB8AC3E}">
        <p14:creationId xmlns:p14="http://schemas.microsoft.com/office/powerpoint/2010/main" val="1210425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避難所はどんな人がいますか</a:t>
            </a:r>
            <a:endParaRPr kumimoji="1" lang="ja-JP" altLang="en-US" dirty="0"/>
          </a:p>
        </p:txBody>
      </p:sp>
      <p:sp>
        <p:nvSpPr>
          <p:cNvPr id="3" name="コンテンツ プレースホルダー 2"/>
          <p:cNvSpPr>
            <a:spLocks noGrp="1"/>
          </p:cNvSpPr>
          <p:nvPr>
            <p:ph idx="1"/>
          </p:nvPr>
        </p:nvSpPr>
        <p:spPr>
          <a:xfrm>
            <a:off x="611560" y="1448780"/>
            <a:ext cx="4392488" cy="4968552"/>
          </a:xfrm>
        </p:spPr>
        <p:txBody>
          <a:bodyPr>
            <a:normAutofit fontScale="92500" lnSpcReduction="20000"/>
          </a:bodyPr>
          <a:lstStyle/>
          <a:p>
            <a:endParaRPr kumimoji="1" lang="en-US" altLang="ja-JP" dirty="0" smtClean="0"/>
          </a:p>
          <a:p>
            <a:r>
              <a:rPr lang="ja-JP" altLang="en-US" dirty="0"/>
              <a:t>男性・女性</a:t>
            </a:r>
            <a:endParaRPr lang="en-US" altLang="ja-JP" dirty="0"/>
          </a:p>
          <a:p>
            <a:r>
              <a:rPr kumimoji="1" lang="ja-JP" altLang="en-US" dirty="0" smtClean="0"/>
              <a:t>健常者　　</a:t>
            </a:r>
            <a:endParaRPr kumimoji="1" lang="en-US" altLang="ja-JP" dirty="0" smtClean="0"/>
          </a:p>
          <a:p>
            <a:r>
              <a:rPr lang="ja-JP" altLang="en-US" dirty="0" smtClean="0"/>
              <a:t>障害者</a:t>
            </a:r>
            <a:endParaRPr lang="en-US" altLang="ja-JP" dirty="0" smtClean="0"/>
          </a:p>
          <a:p>
            <a:r>
              <a:rPr kumimoji="1" lang="ja-JP" altLang="en-US" dirty="0" smtClean="0"/>
              <a:t>高齢者</a:t>
            </a:r>
            <a:endParaRPr kumimoji="1" lang="en-US" altLang="ja-JP" dirty="0" smtClean="0"/>
          </a:p>
          <a:p>
            <a:r>
              <a:rPr lang="ja-JP" altLang="en-US" dirty="0" smtClean="0"/>
              <a:t>子ども、乳児</a:t>
            </a:r>
            <a:endParaRPr lang="en-US" altLang="ja-JP" dirty="0" smtClean="0"/>
          </a:p>
          <a:p>
            <a:endParaRPr kumimoji="1" lang="en-US" altLang="ja-JP" dirty="0"/>
          </a:p>
          <a:p>
            <a:r>
              <a:rPr lang="ja-JP" altLang="en-US" dirty="0" smtClean="0"/>
              <a:t>公務員</a:t>
            </a:r>
            <a:endParaRPr lang="en-US" altLang="ja-JP" dirty="0" smtClean="0"/>
          </a:p>
          <a:p>
            <a:r>
              <a:rPr kumimoji="1" lang="ja-JP" altLang="en-US" dirty="0"/>
              <a:t>施設</a:t>
            </a:r>
            <a:r>
              <a:rPr kumimoji="1" lang="ja-JP" altLang="en-US" dirty="0" smtClean="0"/>
              <a:t>管理者</a:t>
            </a:r>
            <a:endParaRPr kumimoji="1" lang="en-US" altLang="ja-JP" dirty="0" smtClean="0"/>
          </a:p>
          <a:p>
            <a:r>
              <a:rPr lang="ja-JP" altLang="en-US" dirty="0" smtClean="0"/>
              <a:t>民生委員</a:t>
            </a:r>
            <a:endParaRPr kumimoji="1" lang="en-US" altLang="ja-JP" dirty="0" smtClean="0"/>
          </a:p>
          <a:p>
            <a:pPr marL="0" indent="0">
              <a:buNone/>
            </a:pPr>
            <a:endParaRPr lang="en-US" altLang="ja-JP" dirty="0" smtClean="0"/>
          </a:p>
          <a:p>
            <a:endParaRPr kumimoji="1" lang="ja-JP" altLang="en-US" dirty="0"/>
          </a:p>
        </p:txBody>
      </p:sp>
      <p:sp>
        <p:nvSpPr>
          <p:cNvPr id="4" name="テキスト ボックス 3"/>
          <p:cNvSpPr txBox="1"/>
          <p:nvPr/>
        </p:nvSpPr>
        <p:spPr>
          <a:xfrm>
            <a:off x="5148064" y="2780928"/>
            <a:ext cx="3090911" cy="3539430"/>
          </a:xfrm>
          <a:prstGeom prst="rect">
            <a:avLst/>
          </a:prstGeom>
          <a:noFill/>
        </p:spPr>
        <p:txBody>
          <a:bodyPr wrap="none" rtlCol="0">
            <a:spAutoFit/>
          </a:bodyPr>
          <a:lstStyle/>
          <a:p>
            <a:r>
              <a:rPr kumimoji="1" lang="ja-JP" altLang="en-US" sz="3200" dirty="0" smtClean="0"/>
              <a:t>被災地以外から</a:t>
            </a:r>
            <a:endParaRPr kumimoji="1" lang="en-US" altLang="ja-JP" sz="3200" dirty="0" smtClean="0"/>
          </a:p>
          <a:p>
            <a:endParaRPr lang="en-US" altLang="ja-JP" sz="3200" dirty="0" smtClean="0"/>
          </a:p>
          <a:p>
            <a:r>
              <a:rPr lang="ja-JP" altLang="en-US" sz="3200" dirty="0" smtClean="0"/>
              <a:t>支援</a:t>
            </a:r>
            <a:r>
              <a:rPr lang="ja-JP" altLang="en-US" sz="3200" dirty="0"/>
              <a:t>に</a:t>
            </a:r>
            <a:r>
              <a:rPr lang="ja-JP" altLang="en-US" sz="3200" dirty="0" smtClean="0"/>
              <a:t>きた親戚</a:t>
            </a:r>
            <a:endParaRPr kumimoji="1" lang="en-US" altLang="ja-JP" sz="3200" dirty="0" smtClean="0"/>
          </a:p>
          <a:p>
            <a:r>
              <a:rPr kumimoji="1" lang="ja-JP" altLang="en-US" sz="3200" dirty="0" smtClean="0"/>
              <a:t>ボランティア</a:t>
            </a:r>
            <a:endParaRPr kumimoji="1" lang="en-US" altLang="ja-JP" sz="3200" dirty="0" smtClean="0"/>
          </a:p>
          <a:p>
            <a:r>
              <a:rPr lang="ja-JP" altLang="en-US" sz="3200" dirty="0" smtClean="0"/>
              <a:t>自衛隊・警察</a:t>
            </a:r>
            <a:endParaRPr lang="en-US" altLang="ja-JP" sz="3200" dirty="0" smtClean="0"/>
          </a:p>
          <a:p>
            <a:r>
              <a:rPr lang="ja-JP" altLang="en-US" sz="3200" dirty="0" smtClean="0"/>
              <a:t>メディア関係</a:t>
            </a:r>
            <a:endParaRPr lang="en-US" altLang="ja-JP" sz="3200" dirty="0" smtClean="0"/>
          </a:p>
          <a:p>
            <a:endParaRPr kumimoji="1" lang="ja-JP" altLang="en-US" sz="3200" dirty="0"/>
          </a:p>
        </p:txBody>
      </p:sp>
      <p:sp>
        <p:nvSpPr>
          <p:cNvPr id="5" name="テキスト ボックス 4"/>
          <p:cNvSpPr txBox="1"/>
          <p:nvPr/>
        </p:nvSpPr>
        <p:spPr>
          <a:xfrm>
            <a:off x="3231700" y="2854081"/>
            <a:ext cx="1620957" cy="523220"/>
          </a:xfrm>
          <a:prstGeom prst="rect">
            <a:avLst/>
          </a:prstGeom>
          <a:solidFill>
            <a:srgbClr val="FFFF00"/>
          </a:solidFill>
        </p:spPr>
        <p:txBody>
          <a:bodyPr wrap="none" rtlCol="0">
            <a:spAutoFit/>
          </a:bodyPr>
          <a:lstStyle/>
          <a:p>
            <a:r>
              <a:rPr kumimoji="1" lang="ja-JP" altLang="en-US" sz="2800" dirty="0" smtClean="0"/>
              <a:t>要配慮者</a:t>
            </a:r>
            <a:endParaRPr kumimoji="1" lang="ja-JP" altLang="en-US" sz="2800" dirty="0"/>
          </a:p>
        </p:txBody>
      </p:sp>
      <p:cxnSp>
        <p:nvCxnSpPr>
          <p:cNvPr id="7" name="直線コネクタ 6"/>
          <p:cNvCxnSpPr/>
          <p:nvPr/>
        </p:nvCxnSpPr>
        <p:spPr>
          <a:xfrm>
            <a:off x="3203848" y="2780928"/>
            <a:ext cx="0" cy="1152128"/>
          </a:xfrm>
          <a:prstGeom prst="line">
            <a:avLst/>
          </a:prstGeom>
        </p:spPr>
        <p:style>
          <a:lnRef idx="1">
            <a:schemeClr val="accent1"/>
          </a:lnRef>
          <a:fillRef idx="0">
            <a:schemeClr val="accent1"/>
          </a:fillRef>
          <a:effectRef idx="0">
            <a:schemeClr val="accent1"/>
          </a:effectRef>
          <a:fontRef idx="minor">
            <a:schemeClr val="tx1"/>
          </a:fontRef>
        </p:style>
      </p:cxnSp>
      <p:sp>
        <p:nvSpPr>
          <p:cNvPr id="11" name="スライド番号プレースホルダー 10"/>
          <p:cNvSpPr>
            <a:spLocks noGrp="1"/>
          </p:cNvSpPr>
          <p:nvPr>
            <p:ph type="sldNum" sz="quarter" idx="12"/>
          </p:nvPr>
        </p:nvSpPr>
        <p:spPr/>
        <p:txBody>
          <a:bodyPr/>
          <a:lstStyle/>
          <a:p>
            <a:fld id="{8C54E316-F6DE-4571-8A07-853C4165E03E}" type="slidenum">
              <a:rPr kumimoji="1" lang="ja-JP" altLang="en-US" smtClean="0"/>
              <a:t>14</a:t>
            </a:fld>
            <a:endParaRPr kumimoji="1" lang="ja-JP" altLang="en-US"/>
          </a:p>
        </p:txBody>
      </p:sp>
    </p:spTree>
    <p:extLst>
      <p:ext uri="{BB962C8B-B14F-4D97-AF65-F5344CB8AC3E}">
        <p14:creationId xmlns:p14="http://schemas.microsoft.com/office/powerpoint/2010/main" val="2381614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8833" y="188640"/>
            <a:ext cx="8229600" cy="1143000"/>
          </a:xfrm>
        </p:spPr>
        <p:style>
          <a:lnRef idx="2">
            <a:schemeClr val="accent1">
              <a:shade val="50000"/>
            </a:schemeClr>
          </a:lnRef>
          <a:fillRef idx="1">
            <a:schemeClr val="accent1"/>
          </a:fillRef>
          <a:effectRef idx="0">
            <a:schemeClr val="accent1"/>
          </a:effectRef>
          <a:fontRef idx="minor">
            <a:schemeClr val="lt1"/>
          </a:fontRef>
        </p:style>
        <p:txBody>
          <a:bodyPr/>
          <a:lstStyle/>
          <a:p>
            <a:r>
              <a:rPr kumimoji="1" lang="ja-JP" altLang="en-US" dirty="0" smtClean="0"/>
              <a:t>避難所の状況想定</a:t>
            </a:r>
            <a:endParaRPr kumimoji="1" lang="ja-JP" altLang="en-US" dirty="0"/>
          </a:p>
        </p:txBody>
      </p:sp>
      <p:sp>
        <p:nvSpPr>
          <p:cNvPr id="3" name="コンテンツ プレースホルダー 2"/>
          <p:cNvSpPr>
            <a:spLocks noGrp="1"/>
          </p:cNvSpPr>
          <p:nvPr>
            <p:ph idx="1"/>
          </p:nvPr>
        </p:nvSpPr>
        <p:spPr>
          <a:xfrm>
            <a:off x="395536" y="1484784"/>
            <a:ext cx="8291264" cy="5256584"/>
          </a:xfrm>
        </p:spPr>
        <p:txBody>
          <a:bodyPr>
            <a:normAutofit lnSpcReduction="10000"/>
          </a:bodyPr>
          <a:lstStyle/>
          <a:p>
            <a:r>
              <a:rPr lang="ja-JP" altLang="en-US" u="sng" dirty="0" smtClean="0"/>
              <a:t>初動期　災害発生直後～</a:t>
            </a:r>
            <a:r>
              <a:rPr lang="en-US" altLang="ja-JP" u="sng" dirty="0" smtClean="0"/>
              <a:t>3</a:t>
            </a:r>
            <a:r>
              <a:rPr lang="ja-JP" altLang="en-US" u="sng" dirty="0" smtClean="0"/>
              <a:t>日程度</a:t>
            </a:r>
            <a:endParaRPr lang="en-US" altLang="ja-JP" u="sng" dirty="0" smtClean="0"/>
          </a:p>
          <a:p>
            <a:pPr marL="0" indent="0">
              <a:buNone/>
            </a:pPr>
            <a:r>
              <a:rPr lang="ja-JP" altLang="en-US" sz="2400" dirty="0" smtClean="0"/>
              <a:t>　　</a:t>
            </a:r>
            <a:r>
              <a:rPr lang="ja-JP" altLang="en-US" sz="2600" dirty="0" smtClean="0"/>
              <a:t>避難者が殺到し、精神的にも不安定</a:t>
            </a:r>
            <a:endParaRPr lang="en-US" altLang="ja-JP" sz="2600" dirty="0" smtClean="0"/>
          </a:p>
          <a:p>
            <a:r>
              <a:rPr lang="ja-JP" altLang="en-US" u="sng" dirty="0" smtClean="0"/>
              <a:t>展開期　</a:t>
            </a:r>
            <a:r>
              <a:rPr lang="en-US" altLang="ja-JP" u="sng" dirty="0" smtClean="0"/>
              <a:t>3</a:t>
            </a:r>
            <a:r>
              <a:rPr lang="ja-JP" altLang="en-US" u="sng" dirty="0" smtClean="0"/>
              <a:t>日～</a:t>
            </a:r>
            <a:r>
              <a:rPr lang="en-US" altLang="ja-JP" u="sng" dirty="0" smtClean="0"/>
              <a:t>1</a:t>
            </a:r>
            <a:r>
              <a:rPr lang="ja-JP" altLang="en-US" u="sng" dirty="0" smtClean="0"/>
              <a:t>週間程度</a:t>
            </a:r>
            <a:endParaRPr lang="en-US" altLang="ja-JP" u="sng" dirty="0" smtClean="0"/>
          </a:p>
          <a:p>
            <a:pPr marL="0" indent="0">
              <a:buNone/>
            </a:pPr>
            <a:r>
              <a:rPr lang="ja-JP" altLang="en-US" sz="2400" dirty="0" smtClean="0"/>
              <a:t>　　</a:t>
            </a:r>
            <a:r>
              <a:rPr lang="ja-JP" altLang="en-US" sz="2600" dirty="0" smtClean="0"/>
              <a:t>食料や物資はおおむね</a:t>
            </a:r>
            <a:r>
              <a:rPr lang="ja-JP" altLang="en-US" sz="2600" dirty="0" smtClean="0"/>
              <a:t>供給。避難者</a:t>
            </a:r>
            <a:r>
              <a:rPr lang="ja-JP" altLang="en-US" sz="2600" dirty="0" smtClean="0"/>
              <a:t>が流動</a:t>
            </a:r>
            <a:endParaRPr lang="en-US" altLang="ja-JP" sz="2600" dirty="0" smtClean="0"/>
          </a:p>
          <a:p>
            <a:pPr marL="0" indent="0">
              <a:buNone/>
            </a:pPr>
            <a:r>
              <a:rPr lang="ja-JP" altLang="en-US" sz="2600" dirty="0" smtClean="0"/>
              <a:t>　　避難者は落ち着きを見せ始める</a:t>
            </a:r>
            <a:r>
              <a:rPr lang="ja-JP" altLang="en-US" sz="2600" dirty="0" smtClean="0"/>
              <a:t>。</a:t>
            </a:r>
            <a:endParaRPr lang="en-US" altLang="ja-JP" sz="2600" dirty="0" smtClean="0"/>
          </a:p>
          <a:p>
            <a:pPr marL="0" indent="0">
              <a:buNone/>
            </a:pPr>
            <a:r>
              <a:rPr lang="ja-JP" altLang="en-US" sz="2600" dirty="0"/>
              <a:t>　</a:t>
            </a:r>
            <a:r>
              <a:rPr lang="ja-JP" altLang="en-US" sz="2600" dirty="0" smtClean="0"/>
              <a:t>　</a:t>
            </a:r>
            <a:r>
              <a:rPr lang="ja-JP" altLang="en-US" sz="2600" dirty="0" smtClean="0"/>
              <a:t>健康</a:t>
            </a:r>
            <a:r>
              <a:rPr lang="ja-JP" altLang="en-US" sz="2600" dirty="0" smtClean="0"/>
              <a:t>状態の悪化が</a:t>
            </a:r>
            <a:r>
              <a:rPr lang="ja-JP" altLang="en-US" sz="2600" dirty="0" smtClean="0"/>
              <a:t>予想される。</a:t>
            </a:r>
            <a:endParaRPr lang="en-US" altLang="ja-JP" sz="2600" dirty="0" smtClean="0"/>
          </a:p>
          <a:p>
            <a:r>
              <a:rPr lang="ja-JP" altLang="en-US" u="sng" dirty="0" smtClean="0"/>
              <a:t>安定期　</a:t>
            </a:r>
            <a:r>
              <a:rPr lang="en-US" altLang="ja-JP" u="sng" dirty="0" smtClean="0"/>
              <a:t>1</a:t>
            </a:r>
            <a:r>
              <a:rPr lang="ja-JP" altLang="en-US" u="sng" dirty="0" smtClean="0"/>
              <a:t>週間から</a:t>
            </a:r>
            <a:r>
              <a:rPr lang="en-US" altLang="ja-JP" u="sng" dirty="0" smtClean="0"/>
              <a:t>2</a:t>
            </a:r>
            <a:r>
              <a:rPr lang="ja-JP" altLang="en-US" u="sng" dirty="0" smtClean="0"/>
              <a:t>週間程度</a:t>
            </a:r>
            <a:endParaRPr lang="en-US" altLang="ja-JP" u="sng" dirty="0" smtClean="0"/>
          </a:p>
          <a:p>
            <a:pPr marL="0" indent="0">
              <a:buNone/>
            </a:pPr>
            <a:r>
              <a:rPr lang="ja-JP" altLang="en-US" sz="2600" dirty="0" smtClean="0"/>
              <a:t>　　避難者の退所が増え、運営体制の見直し。</a:t>
            </a:r>
            <a:endParaRPr lang="en-US" altLang="ja-JP" sz="2600" dirty="0" smtClean="0"/>
          </a:p>
          <a:p>
            <a:r>
              <a:rPr lang="ja-JP" altLang="en-US" u="sng" dirty="0" smtClean="0"/>
              <a:t>撤収期　</a:t>
            </a:r>
            <a:r>
              <a:rPr lang="en-US" altLang="ja-JP" u="sng" dirty="0" smtClean="0"/>
              <a:t>2</a:t>
            </a:r>
            <a:r>
              <a:rPr lang="ja-JP" altLang="en-US" u="sng" dirty="0" smtClean="0"/>
              <a:t>週間～３ケ月程度</a:t>
            </a:r>
            <a:endParaRPr lang="en-US" altLang="ja-JP" u="sng" dirty="0" smtClean="0"/>
          </a:p>
          <a:p>
            <a:pPr marL="0" indent="0">
              <a:buNone/>
            </a:pPr>
            <a:r>
              <a:rPr lang="ja-JP" altLang="en-US" sz="3000" dirty="0" smtClean="0"/>
              <a:t>　</a:t>
            </a:r>
            <a:r>
              <a:rPr lang="ja-JP" altLang="en-US" sz="3000" dirty="0"/>
              <a:t>　</a:t>
            </a:r>
            <a:r>
              <a:rPr lang="ja-JP" altLang="en-US" sz="2600" dirty="0" smtClean="0"/>
              <a:t>おおむね</a:t>
            </a:r>
            <a:r>
              <a:rPr lang="ja-JP" altLang="en-US" sz="2600" dirty="0" smtClean="0"/>
              <a:t>落ち着いた状態。避難所の統廃合が進む。</a:t>
            </a:r>
            <a:endParaRPr lang="en-US" altLang="ja-JP" sz="2600" dirty="0" smtClean="0"/>
          </a:p>
        </p:txBody>
      </p:sp>
      <p:sp>
        <p:nvSpPr>
          <p:cNvPr id="4" name="テキスト ボックス 3"/>
          <p:cNvSpPr txBox="1"/>
          <p:nvPr/>
        </p:nvSpPr>
        <p:spPr>
          <a:xfrm>
            <a:off x="395536" y="6340678"/>
            <a:ext cx="6429965" cy="369332"/>
          </a:xfrm>
          <a:prstGeom prst="rect">
            <a:avLst/>
          </a:prstGeom>
          <a:noFill/>
        </p:spPr>
        <p:txBody>
          <a:bodyPr wrap="none" rtlCol="0">
            <a:spAutoFit/>
          </a:bodyPr>
          <a:lstStyle/>
          <a:p>
            <a:r>
              <a:rPr kumimoji="1" lang="ja-JP" altLang="en-US" dirty="0" smtClean="0"/>
              <a:t>市町村避難所運営マニュアル作成モデル　和歌</a:t>
            </a:r>
            <a:r>
              <a:rPr lang="ja-JP" altLang="en-US" dirty="0" smtClean="0"/>
              <a:t>山県（平成</a:t>
            </a:r>
            <a:r>
              <a:rPr lang="en-US" altLang="ja-JP" dirty="0" smtClean="0"/>
              <a:t>25</a:t>
            </a:r>
            <a:r>
              <a:rPr lang="ja-JP" altLang="en-US" dirty="0" smtClean="0"/>
              <a:t>年</a:t>
            </a:r>
            <a:r>
              <a:rPr lang="ja-JP" altLang="en-US" dirty="0" smtClean="0"/>
              <a:t>）</a:t>
            </a:r>
            <a:endParaRPr kumimoji="1" lang="ja-JP" altLang="en-US" dirty="0"/>
          </a:p>
        </p:txBody>
      </p:sp>
      <p:sp>
        <p:nvSpPr>
          <p:cNvPr id="8" name="スライド番号プレースホルダー 7"/>
          <p:cNvSpPr>
            <a:spLocks noGrp="1"/>
          </p:cNvSpPr>
          <p:nvPr>
            <p:ph type="sldNum" sz="quarter" idx="12"/>
          </p:nvPr>
        </p:nvSpPr>
        <p:spPr/>
        <p:txBody>
          <a:bodyPr/>
          <a:lstStyle/>
          <a:p>
            <a:fld id="{8C54E316-F6DE-4571-8A07-853C4165E03E}" type="slidenum">
              <a:rPr kumimoji="1" lang="ja-JP" altLang="en-US" smtClean="0"/>
              <a:t>15</a:t>
            </a:fld>
            <a:endParaRPr kumimoji="1" lang="ja-JP" altLang="en-US"/>
          </a:p>
        </p:txBody>
      </p:sp>
    </p:spTree>
    <p:extLst>
      <p:ext uri="{BB962C8B-B14F-4D97-AF65-F5344CB8AC3E}">
        <p14:creationId xmlns:p14="http://schemas.microsoft.com/office/powerpoint/2010/main" val="647322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避難場所と避難所</a:t>
            </a:r>
            <a:endParaRPr kumimoji="1" lang="ja-JP" altLang="en-US" dirty="0"/>
          </a:p>
        </p:txBody>
      </p:sp>
      <p:sp>
        <p:nvSpPr>
          <p:cNvPr id="3" name="コンテンツ プレースホルダー 2"/>
          <p:cNvSpPr>
            <a:spLocks noGrp="1"/>
          </p:cNvSpPr>
          <p:nvPr>
            <p:ph idx="1"/>
          </p:nvPr>
        </p:nvSpPr>
        <p:spPr>
          <a:xfrm>
            <a:off x="395536" y="1600200"/>
            <a:ext cx="8291264" cy="4925144"/>
          </a:xfrm>
        </p:spPr>
        <p:txBody>
          <a:bodyPr>
            <a:normAutofit/>
          </a:bodyPr>
          <a:lstStyle/>
          <a:p>
            <a:r>
              <a:rPr kumimoji="1" lang="ja-JP" altLang="en-US" dirty="0" smtClean="0"/>
              <a:t>指定緊急避難場所</a:t>
            </a:r>
            <a:endParaRPr kumimoji="1" lang="en-US" altLang="ja-JP" dirty="0" smtClean="0"/>
          </a:p>
          <a:p>
            <a:pPr marL="0" indent="0">
              <a:buNone/>
            </a:pPr>
            <a:r>
              <a:rPr lang="ja-JP" altLang="en-US" dirty="0" smtClean="0"/>
              <a:t>　災害</a:t>
            </a:r>
            <a:r>
              <a:rPr lang="ja-JP" altLang="en-US" dirty="0"/>
              <a:t>が発生し、又は発生するおそれがある</a:t>
            </a:r>
            <a:r>
              <a:rPr lang="ja-JP" altLang="en-US" dirty="0" smtClean="0"/>
              <a:t>場　合</a:t>
            </a:r>
            <a:r>
              <a:rPr lang="ja-JP" altLang="en-US" dirty="0"/>
              <a:t>にその危険</a:t>
            </a:r>
            <a:r>
              <a:rPr lang="ja-JP" altLang="en-US" dirty="0" smtClean="0"/>
              <a:t>から</a:t>
            </a:r>
            <a:r>
              <a:rPr lang="ja-JP" altLang="en-US" dirty="0"/>
              <a:t>逃れるための避難</a:t>
            </a:r>
            <a:r>
              <a:rPr lang="ja-JP" altLang="en-US" dirty="0" smtClean="0"/>
              <a:t>場所</a:t>
            </a:r>
            <a:endParaRPr lang="en-US" altLang="ja-JP" dirty="0" smtClean="0"/>
          </a:p>
          <a:p>
            <a:endParaRPr kumimoji="1" lang="en-US" altLang="ja-JP" dirty="0"/>
          </a:p>
          <a:p>
            <a:r>
              <a:rPr lang="ja-JP" altLang="en-US" dirty="0" smtClean="0"/>
              <a:t>指定避難所</a:t>
            </a:r>
            <a:endParaRPr lang="en-US" altLang="ja-JP" dirty="0" smtClean="0"/>
          </a:p>
          <a:p>
            <a:pPr marL="0" indent="0">
              <a:buNone/>
            </a:pPr>
            <a:r>
              <a:rPr lang="ja-JP" altLang="en-US" dirty="0"/>
              <a:t>　</a:t>
            </a:r>
            <a:r>
              <a:rPr lang="ja-JP" altLang="en-US" dirty="0" smtClean="0"/>
              <a:t>災害</a:t>
            </a:r>
            <a:r>
              <a:rPr lang="ja-JP" altLang="en-US" dirty="0"/>
              <a:t>の危険性があり避難した住民等を災害の危険性がなくなる</a:t>
            </a:r>
            <a:r>
              <a:rPr lang="ja-JP" altLang="en-US" dirty="0" smtClean="0"/>
              <a:t>まで必要</a:t>
            </a:r>
            <a:r>
              <a:rPr lang="ja-JP" altLang="en-US" dirty="0"/>
              <a:t>な間滞在させ、または災害により家に戻れなくなった住民等を一時的に滞在</a:t>
            </a:r>
            <a:r>
              <a:rPr lang="ja-JP" altLang="en-US" dirty="0" smtClean="0"/>
              <a:t>させる</a:t>
            </a:r>
            <a:r>
              <a:rPr lang="ja-JP" altLang="en-US" dirty="0"/>
              <a:t>ための施設</a:t>
            </a:r>
            <a:endParaRPr kumimoji="1" lang="ja-JP" altLang="en-US" dirty="0"/>
          </a:p>
        </p:txBody>
      </p:sp>
      <p:sp>
        <p:nvSpPr>
          <p:cNvPr id="4" name="テキスト ボックス 3"/>
          <p:cNvSpPr txBox="1"/>
          <p:nvPr/>
        </p:nvSpPr>
        <p:spPr>
          <a:xfrm>
            <a:off x="4394295" y="1196752"/>
            <a:ext cx="4743606" cy="461665"/>
          </a:xfrm>
          <a:prstGeom prst="rect">
            <a:avLst/>
          </a:prstGeom>
          <a:noFill/>
        </p:spPr>
        <p:txBody>
          <a:bodyPr wrap="none" rtlCol="0">
            <a:spAutoFit/>
          </a:bodyPr>
          <a:lstStyle/>
          <a:p>
            <a:r>
              <a:rPr kumimoji="1" lang="ja-JP" altLang="en-US" sz="2400" dirty="0" smtClean="0"/>
              <a:t>災害対策基本法の改正（平成</a:t>
            </a:r>
            <a:r>
              <a:rPr kumimoji="1" lang="en-US" altLang="ja-JP" sz="2400" dirty="0" smtClean="0"/>
              <a:t>25</a:t>
            </a:r>
            <a:r>
              <a:rPr kumimoji="1" lang="ja-JP" altLang="en-US" sz="2400" dirty="0" smtClean="0"/>
              <a:t>年</a:t>
            </a:r>
            <a:r>
              <a:rPr kumimoji="1" lang="en-US" altLang="ja-JP" sz="2400" dirty="0" smtClean="0"/>
              <a:t>)</a:t>
            </a:r>
            <a:endParaRPr kumimoji="1" lang="ja-JP" altLang="en-US" sz="2400" dirty="0"/>
          </a:p>
        </p:txBody>
      </p:sp>
      <p:sp>
        <p:nvSpPr>
          <p:cNvPr id="8" name="スライド番号プレースホルダー 7"/>
          <p:cNvSpPr>
            <a:spLocks noGrp="1"/>
          </p:cNvSpPr>
          <p:nvPr>
            <p:ph type="sldNum" sz="quarter" idx="12"/>
          </p:nvPr>
        </p:nvSpPr>
        <p:spPr/>
        <p:txBody>
          <a:bodyPr/>
          <a:lstStyle/>
          <a:p>
            <a:fld id="{8C54E316-F6DE-4571-8A07-853C4165E03E}" type="slidenum">
              <a:rPr kumimoji="1" lang="ja-JP" altLang="en-US" smtClean="0"/>
              <a:t>16</a:t>
            </a:fld>
            <a:endParaRPr kumimoji="1" lang="ja-JP" altLang="en-US"/>
          </a:p>
        </p:txBody>
      </p:sp>
    </p:spTree>
    <p:extLst>
      <p:ext uri="{BB962C8B-B14F-4D97-AF65-F5344CB8AC3E}">
        <p14:creationId xmlns:p14="http://schemas.microsoft.com/office/powerpoint/2010/main" val="15925970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9974" t="59686" r="20160" b="18979"/>
          <a:stretch/>
        </p:blipFill>
        <p:spPr bwMode="auto">
          <a:xfrm>
            <a:off x="323528" y="836712"/>
            <a:ext cx="8644590" cy="5257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1475656" y="332655"/>
            <a:ext cx="5420074" cy="461665"/>
          </a:xfrm>
          <a:prstGeom prst="rect">
            <a:avLst/>
          </a:prstGeom>
          <a:noFill/>
        </p:spPr>
        <p:txBody>
          <a:bodyPr wrap="none" rtlCol="0">
            <a:spAutoFit/>
          </a:bodyPr>
          <a:lstStyle/>
          <a:p>
            <a:r>
              <a:rPr kumimoji="1" lang="ja-JP" altLang="en-US" sz="2400" dirty="0" smtClean="0"/>
              <a:t>災害対策基本法の改正（平成</a:t>
            </a:r>
            <a:r>
              <a:rPr kumimoji="1" lang="en-US" altLang="ja-JP" sz="2400" dirty="0" smtClean="0"/>
              <a:t>25</a:t>
            </a:r>
            <a:r>
              <a:rPr kumimoji="1" lang="ja-JP" altLang="en-US" sz="2400" dirty="0" smtClean="0"/>
              <a:t>年公布）</a:t>
            </a:r>
            <a:endParaRPr kumimoji="1" lang="ja-JP" altLang="en-US" sz="2400" dirty="0"/>
          </a:p>
        </p:txBody>
      </p:sp>
      <p:sp>
        <p:nvSpPr>
          <p:cNvPr id="5" name="スライド番号プレースホルダー 4"/>
          <p:cNvSpPr>
            <a:spLocks noGrp="1"/>
          </p:cNvSpPr>
          <p:nvPr>
            <p:ph type="sldNum" sz="quarter" idx="12"/>
          </p:nvPr>
        </p:nvSpPr>
        <p:spPr/>
        <p:txBody>
          <a:bodyPr/>
          <a:lstStyle/>
          <a:p>
            <a:fld id="{8C54E316-F6DE-4571-8A07-853C4165E03E}" type="slidenum">
              <a:rPr kumimoji="1" lang="ja-JP" altLang="en-US" smtClean="0"/>
              <a:t>17</a:t>
            </a:fld>
            <a:endParaRPr kumimoji="1" lang="ja-JP" altLang="en-US"/>
          </a:p>
        </p:txBody>
      </p:sp>
    </p:spTree>
    <p:extLst>
      <p:ext uri="{BB962C8B-B14F-4D97-AF65-F5344CB8AC3E}">
        <p14:creationId xmlns:p14="http://schemas.microsoft.com/office/powerpoint/2010/main" val="37555311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コンテンツ プレースホルダー 4" descr="スクリーンショット 2017-08-03 16.37.36.png"/>
          <p:cNvPicPr>
            <a:picLocks noGrp="1" noChangeAspect="1"/>
          </p:cNvPicPr>
          <p:nvPr>
            <p:ph idx="1"/>
          </p:nvPr>
        </p:nvPicPr>
        <p:blipFill rotWithShape="1">
          <a:blip r:embed="rId2">
            <a:extLst>
              <a:ext uri="{28A0092B-C50C-407E-A947-70E740481C1C}">
                <a14:useLocalDpi xmlns:a14="http://schemas.microsoft.com/office/drawing/2010/main" val="0"/>
              </a:ext>
            </a:extLst>
          </a:blip>
          <a:srcRect l="-809" t="957" r="-187"/>
          <a:stretch/>
        </p:blipFill>
        <p:spPr>
          <a:xfrm>
            <a:off x="-47582" y="574232"/>
            <a:ext cx="9012070" cy="5551931"/>
          </a:xfrm>
        </p:spPr>
      </p:pic>
      <p:sp>
        <p:nvSpPr>
          <p:cNvPr id="4" name="スライド番号プレースホルダー 3"/>
          <p:cNvSpPr>
            <a:spLocks noGrp="1"/>
          </p:cNvSpPr>
          <p:nvPr>
            <p:ph type="sldNum" sz="quarter" idx="12"/>
          </p:nvPr>
        </p:nvSpPr>
        <p:spPr/>
        <p:txBody>
          <a:bodyPr/>
          <a:lstStyle/>
          <a:p>
            <a:fld id="{8C54E316-F6DE-4571-8A07-853C4165E03E}" type="slidenum">
              <a:rPr kumimoji="1" lang="ja-JP" altLang="en-US" smtClean="0"/>
              <a:t>18</a:t>
            </a:fld>
            <a:endParaRPr kumimoji="1" lang="ja-JP" altLang="en-US" dirty="0"/>
          </a:p>
        </p:txBody>
      </p:sp>
      <p:sp>
        <p:nvSpPr>
          <p:cNvPr id="6" name="テキスト ボックス 5"/>
          <p:cNvSpPr txBox="1"/>
          <p:nvPr/>
        </p:nvSpPr>
        <p:spPr>
          <a:xfrm>
            <a:off x="251520" y="6453336"/>
            <a:ext cx="4877056" cy="369332"/>
          </a:xfrm>
          <a:prstGeom prst="rect">
            <a:avLst/>
          </a:prstGeom>
          <a:noFill/>
        </p:spPr>
        <p:txBody>
          <a:bodyPr wrap="none" rtlCol="0">
            <a:spAutoFit/>
          </a:bodyPr>
          <a:lstStyle/>
          <a:p>
            <a:r>
              <a:rPr kumimoji="1" lang="ja-JP" altLang="en-US" dirty="0" smtClean="0"/>
              <a:t>避難所運営ガイドライン　平成２８年４月　内閣府</a:t>
            </a:r>
            <a:endParaRPr kumimoji="1" lang="ja-JP" altLang="en-US" dirty="0"/>
          </a:p>
        </p:txBody>
      </p:sp>
    </p:spTree>
    <p:extLst>
      <p:ext uri="{BB962C8B-B14F-4D97-AF65-F5344CB8AC3E}">
        <p14:creationId xmlns:p14="http://schemas.microsoft.com/office/powerpoint/2010/main" val="1392735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056" t="43408" r="23047" b="5741"/>
          <a:stretch/>
        </p:blipFill>
        <p:spPr bwMode="auto">
          <a:xfrm>
            <a:off x="971600" y="972229"/>
            <a:ext cx="7776864" cy="5885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251520" y="179348"/>
            <a:ext cx="7699544" cy="523220"/>
          </a:xfrm>
          <a:prstGeom prst="rect">
            <a:avLst/>
          </a:prstGeom>
          <a:noFill/>
        </p:spPr>
        <p:txBody>
          <a:bodyPr wrap="none" rtlCol="0">
            <a:spAutoFit/>
          </a:bodyPr>
          <a:lstStyle/>
          <a:p>
            <a:r>
              <a:rPr kumimoji="1" lang="ja-JP" altLang="en-US" sz="2800" dirty="0" smtClean="0"/>
              <a:t>地域の防災</a:t>
            </a:r>
            <a:r>
              <a:rPr kumimoji="1" lang="ja-JP" altLang="en-US" sz="2800" dirty="0" smtClean="0"/>
              <a:t>訓練において避難所</a:t>
            </a:r>
            <a:r>
              <a:rPr kumimoji="1" lang="ja-JP" altLang="en-US" sz="2800" dirty="0" smtClean="0"/>
              <a:t>運営訓練をしよう</a:t>
            </a:r>
            <a:endParaRPr kumimoji="1" lang="ja-JP" altLang="en-US" sz="2800" dirty="0"/>
          </a:p>
        </p:txBody>
      </p:sp>
      <p:sp>
        <p:nvSpPr>
          <p:cNvPr id="3" name="テキスト ボックス 2"/>
          <p:cNvSpPr txBox="1"/>
          <p:nvPr/>
        </p:nvSpPr>
        <p:spPr>
          <a:xfrm>
            <a:off x="251520" y="702568"/>
            <a:ext cx="5408853" cy="369332"/>
          </a:xfrm>
          <a:prstGeom prst="rect">
            <a:avLst/>
          </a:prstGeom>
          <a:noFill/>
        </p:spPr>
        <p:txBody>
          <a:bodyPr wrap="none" rtlCol="0">
            <a:spAutoFit/>
          </a:bodyPr>
          <a:lstStyle/>
          <a:p>
            <a:r>
              <a:rPr kumimoji="1" lang="ja-JP" altLang="en-US" dirty="0" smtClean="0"/>
              <a:t>地区防災計画ガイドライン（概要）　内閣府（平成</a:t>
            </a:r>
            <a:r>
              <a:rPr kumimoji="1" lang="en-US" altLang="ja-JP" dirty="0" smtClean="0"/>
              <a:t>26</a:t>
            </a:r>
            <a:r>
              <a:rPr kumimoji="1" lang="ja-JP" altLang="en-US" dirty="0" smtClean="0"/>
              <a:t>年）</a:t>
            </a:r>
            <a:endParaRPr kumimoji="1" lang="ja-JP" altLang="en-US" dirty="0"/>
          </a:p>
        </p:txBody>
      </p:sp>
      <p:sp>
        <p:nvSpPr>
          <p:cNvPr id="4" name="スライド番号プレースホルダー 3"/>
          <p:cNvSpPr>
            <a:spLocks noGrp="1"/>
          </p:cNvSpPr>
          <p:nvPr>
            <p:ph type="sldNum" sz="quarter" idx="12"/>
          </p:nvPr>
        </p:nvSpPr>
        <p:spPr/>
        <p:txBody>
          <a:bodyPr/>
          <a:lstStyle/>
          <a:p>
            <a:fld id="{8C54E316-F6DE-4571-8A07-853C4165E03E}" type="slidenum">
              <a:rPr kumimoji="1" lang="ja-JP" altLang="en-US" smtClean="0"/>
              <a:t>19</a:t>
            </a:fld>
            <a:endParaRPr kumimoji="1" lang="ja-JP" altLang="en-US"/>
          </a:p>
        </p:txBody>
      </p:sp>
    </p:spTree>
    <p:extLst>
      <p:ext uri="{BB962C8B-B14F-4D97-AF65-F5344CB8AC3E}">
        <p14:creationId xmlns:p14="http://schemas.microsoft.com/office/powerpoint/2010/main" val="8570462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熊本地震</a:t>
            </a:r>
            <a:endParaRPr kumimoji="1" lang="ja-JP" altLang="en-US" dirty="0"/>
          </a:p>
        </p:txBody>
      </p:sp>
      <p:sp>
        <p:nvSpPr>
          <p:cNvPr id="3" name="コンテンツ プレースホルダー 2"/>
          <p:cNvSpPr>
            <a:spLocks noGrp="1"/>
          </p:cNvSpPr>
          <p:nvPr>
            <p:ph idx="1"/>
          </p:nvPr>
        </p:nvSpPr>
        <p:spPr>
          <a:xfrm>
            <a:off x="395536" y="1600200"/>
            <a:ext cx="8291264" cy="4853136"/>
          </a:xfrm>
        </p:spPr>
        <p:txBody>
          <a:bodyPr>
            <a:normAutofit/>
          </a:bodyPr>
          <a:lstStyle/>
          <a:p>
            <a:r>
              <a:rPr kumimoji="1" lang="ja-JP" altLang="en-US" dirty="0" smtClean="0"/>
              <a:t>熊本県内　ピーク時　約９００箇所の避難所</a:t>
            </a:r>
            <a:endParaRPr kumimoji="1" lang="en-US" altLang="ja-JP" dirty="0" smtClean="0"/>
          </a:p>
          <a:p>
            <a:r>
              <a:rPr lang="ja-JP" altLang="en-US" dirty="0" smtClean="0"/>
              <a:t>１８万人で最長７カ月（</a:t>
            </a:r>
            <a:r>
              <a:rPr kumimoji="1" lang="ja-JP" altLang="en-US" dirty="0" smtClean="0"/>
              <a:t>車中泊、小規模公民館、公園等は含まない）</a:t>
            </a:r>
            <a:endParaRPr kumimoji="1" lang="en-US" altLang="ja-JP" dirty="0" smtClean="0"/>
          </a:p>
          <a:p>
            <a:r>
              <a:rPr kumimoji="1" lang="ja-JP" altLang="en-US" dirty="0" smtClean="0"/>
              <a:t>リーダー</a:t>
            </a:r>
            <a:r>
              <a:rPr kumimoji="1" lang="ja-JP" altLang="en-US" dirty="0" smtClean="0"/>
              <a:t>が不在で、行政職員が掃除、配膳した避難所もあった。</a:t>
            </a:r>
            <a:endParaRPr kumimoji="1" lang="en-US" altLang="ja-JP" dirty="0" smtClean="0"/>
          </a:p>
          <a:p>
            <a:r>
              <a:rPr lang="ja-JP" altLang="en-US" dirty="0" smtClean="0"/>
              <a:t>日中は高齢者や</a:t>
            </a:r>
            <a:r>
              <a:rPr lang="ja-JP" altLang="en-US" dirty="0" smtClean="0"/>
              <a:t>乳幼児など</a:t>
            </a:r>
            <a:r>
              <a:rPr lang="ja-JP" altLang="en-US" dirty="0" smtClean="0"/>
              <a:t>、</a:t>
            </a:r>
            <a:r>
              <a:rPr lang="ja-JP" altLang="en-US" dirty="0" smtClean="0"/>
              <a:t>要配慮者</a:t>
            </a:r>
            <a:r>
              <a:rPr lang="ja-JP" altLang="en-US" dirty="0" smtClean="0"/>
              <a:t>が多く</a:t>
            </a:r>
            <a:r>
              <a:rPr lang="ja-JP" altLang="en-US" dirty="0" smtClean="0"/>
              <a:t>なり、組織的</a:t>
            </a:r>
            <a:r>
              <a:rPr lang="ja-JP" altLang="en-US" dirty="0" smtClean="0"/>
              <a:t>限界になるため、班を作って係分担を</a:t>
            </a:r>
            <a:r>
              <a:rPr lang="ja-JP" altLang="en-US" dirty="0" smtClean="0"/>
              <a:t>決めた避難所があった。</a:t>
            </a:r>
            <a:endParaRPr kumimoji="1" lang="ja-JP" altLang="en-US" dirty="0"/>
          </a:p>
        </p:txBody>
      </p:sp>
      <p:sp>
        <p:nvSpPr>
          <p:cNvPr id="4" name="スライド番号プレースホルダー 3"/>
          <p:cNvSpPr>
            <a:spLocks noGrp="1"/>
          </p:cNvSpPr>
          <p:nvPr>
            <p:ph type="sldNum" sz="quarter" idx="12"/>
          </p:nvPr>
        </p:nvSpPr>
        <p:spPr/>
        <p:txBody>
          <a:bodyPr/>
          <a:lstStyle/>
          <a:p>
            <a:fld id="{8C54E316-F6DE-4571-8A07-853C4165E03E}" type="slidenum">
              <a:rPr kumimoji="1" lang="ja-JP" altLang="en-US" smtClean="0"/>
              <a:t>2</a:t>
            </a:fld>
            <a:endParaRPr kumimoji="1" lang="ja-JP" altLang="en-US"/>
          </a:p>
        </p:txBody>
      </p:sp>
    </p:spTree>
    <p:extLst>
      <p:ext uri="{BB962C8B-B14F-4D97-AF65-F5344CB8AC3E}">
        <p14:creationId xmlns:p14="http://schemas.microsoft.com/office/powerpoint/2010/main" val="3737081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467544" y="1196752"/>
            <a:ext cx="8219256" cy="5472608"/>
          </a:xfrm>
        </p:spPr>
        <p:txBody>
          <a:bodyPr>
            <a:normAutofit/>
          </a:bodyPr>
          <a:lstStyle/>
          <a:p>
            <a:r>
              <a:rPr lang="ja-JP" altLang="en-US" dirty="0" smtClean="0"/>
              <a:t>女性</a:t>
            </a:r>
            <a:r>
              <a:rPr lang="ja-JP" altLang="en-US" dirty="0" smtClean="0"/>
              <a:t>や</a:t>
            </a:r>
            <a:r>
              <a:rPr lang="ja-JP" altLang="en-US" dirty="0" smtClean="0"/>
              <a:t>要配慮者への</a:t>
            </a:r>
            <a:r>
              <a:rPr lang="ja-JP" altLang="en-US" dirty="0" smtClean="0"/>
              <a:t>配慮が必要</a:t>
            </a:r>
            <a:endParaRPr lang="en-US" altLang="ja-JP" dirty="0" smtClean="0"/>
          </a:p>
          <a:p>
            <a:r>
              <a:rPr lang="ja-JP" altLang="en-US" dirty="0" smtClean="0"/>
              <a:t>地域の自治会などが主体的</a:t>
            </a:r>
            <a:r>
              <a:rPr lang="ja-JP" altLang="en-US" dirty="0" smtClean="0"/>
              <a:t>に避難所を運営</a:t>
            </a:r>
            <a:r>
              <a:rPr lang="ja-JP" altLang="en-US" dirty="0" smtClean="0"/>
              <a:t>すると</a:t>
            </a:r>
            <a:r>
              <a:rPr lang="ja-JP" altLang="en-US" dirty="0" smtClean="0"/>
              <a:t>スムーズ</a:t>
            </a:r>
            <a:endParaRPr lang="en-US" altLang="ja-JP" dirty="0" smtClean="0"/>
          </a:p>
          <a:p>
            <a:r>
              <a:rPr lang="ja-JP" altLang="en-US" dirty="0" smtClean="0"/>
              <a:t>避難所運営は</a:t>
            </a:r>
            <a:r>
              <a:rPr lang="ja-JP" altLang="en-US" dirty="0" smtClean="0"/>
              <a:t>、</a:t>
            </a:r>
            <a:r>
              <a:rPr lang="ja-JP" altLang="en-US" dirty="0" smtClean="0"/>
              <a:t>地域の代表</a:t>
            </a:r>
            <a:r>
              <a:rPr lang="ja-JP" altLang="en-US" dirty="0" smtClean="0"/>
              <a:t>、施設</a:t>
            </a:r>
            <a:r>
              <a:rPr lang="ja-JP" altLang="en-US" dirty="0" smtClean="0"/>
              <a:t>管理者、自治体</a:t>
            </a:r>
            <a:r>
              <a:rPr lang="ja-JP" altLang="en-US" dirty="0" smtClean="0"/>
              <a:t>派遣職員などと協議して決める。</a:t>
            </a:r>
            <a:endParaRPr lang="en-US" altLang="ja-JP" dirty="0" smtClean="0"/>
          </a:p>
          <a:p>
            <a:r>
              <a:rPr lang="ja-JP" altLang="en-US" dirty="0" smtClean="0"/>
              <a:t>事前</a:t>
            </a:r>
            <a:r>
              <a:rPr lang="ja-JP" altLang="en-US" dirty="0"/>
              <a:t>協議</a:t>
            </a:r>
            <a:r>
              <a:rPr lang="ja-JP" altLang="en-US" dirty="0" smtClean="0"/>
              <a:t>は</a:t>
            </a:r>
            <a:r>
              <a:rPr lang="ja-JP" altLang="en-US" dirty="0" smtClean="0"/>
              <a:t>重要。避難所</a:t>
            </a:r>
            <a:r>
              <a:rPr lang="ja-JP" altLang="en-US" dirty="0" smtClean="0"/>
              <a:t>運営マニュアルを地域、施設管理者、</a:t>
            </a:r>
            <a:r>
              <a:rPr lang="ja-JP" altLang="en-US" dirty="0" smtClean="0"/>
              <a:t>自治体で共有しておく。</a:t>
            </a:r>
            <a:endParaRPr lang="en-US" altLang="ja-JP" dirty="0" smtClean="0"/>
          </a:p>
          <a:p>
            <a:r>
              <a:rPr lang="ja-JP" altLang="en-US" dirty="0" smtClean="0"/>
              <a:t>避難所運営訓練を行ってください。</a:t>
            </a:r>
            <a:endParaRPr lang="en-US" altLang="ja-JP" dirty="0" smtClean="0"/>
          </a:p>
          <a:p>
            <a:endParaRPr kumimoji="1" lang="ja-JP" altLang="en-US" dirty="0"/>
          </a:p>
        </p:txBody>
      </p:sp>
      <p:sp>
        <p:nvSpPr>
          <p:cNvPr id="7" name="スライド番号プレースホルダー 6"/>
          <p:cNvSpPr>
            <a:spLocks noGrp="1"/>
          </p:cNvSpPr>
          <p:nvPr>
            <p:ph type="sldNum" sz="quarter" idx="12"/>
          </p:nvPr>
        </p:nvSpPr>
        <p:spPr/>
        <p:txBody>
          <a:bodyPr/>
          <a:lstStyle/>
          <a:p>
            <a:fld id="{8C54E316-F6DE-4571-8A07-853C4165E03E}" type="slidenum">
              <a:rPr kumimoji="1" lang="ja-JP" altLang="en-US" smtClean="0"/>
              <a:t>20</a:t>
            </a:fld>
            <a:endParaRPr kumimoji="1" lang="ja-JP" altLang="en-US"/>
          </a:p>
        </p:txBody>
      </p:sp>
    </p:spTree>
    <p:extLst>
      <p:ext uri="{BB962C8B-B14F-4D97-AF65-F5344CB8AC3E}">
        <p14:creationId xmlns:p14="http://schemas.microsoft.com/office/powerpoint/2010/main" val="13508881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熊本地震での避難所課題</a:t>
            </a:r>
            <a:endParaRPr kumimoji="1" lang="ja-JP" altLang="en-US" dirty="0"/>
          </a:p>
        </p:txBody>
      </p:sp>
      <p:sp>
        <p:nvSpPr>
          <p:cNvPr id="3" name="コンテンツ プレースホルダー 2"/>
          <p:cNvSpPr>
            <a:spLocks noGrp="1"/>
          </p:cNvSpPr>
          <p:nvPr>
            <p:ph idx="1"/>
          </p:nvPr>
        </p:nvSpPr>
        <p:spPr>
          <a:xfrm>
            <a:off x="395536" y="1600200"/>
            <a:ext cx="8291264" cy="4853136"/>
          </a:xfrm>
        </p:spPr>
        <p:txBody>
          <a:bodyPr>
            <a:normAutofit/>
          </a:bodyPr>
          <a:lstStyle/>
          <a:p>
            <a:r>
              <a:rPr kumimoji="1" lang="ja-JP" altLang="en-US" dirty="0" smtClean="0"/>
              <a:t>発災後、物資が</a:t>
            </a:r>
            <a:r>
              <a:rPr kumimoji="1" lang="ja-JP" altLang="en-US" dirty="0" smtClean="0"/>
              <a:t>行き渡らない、トイレ</a:t>
            </a:r>
            <a:r>
              <a:rPr kumimoji="1" lang="ja-JP" altLang="en-US" dirty="0" smtClean="0"/>
              <a:t>が使えないという様々な</a:t>
            </a:r>
            <a:r>
              <a:rPr kumimoji="1" lang="ja-JP" altLang="en-US" dirty="0" smtClean="0"/>
              <a:t>課題があった。</a:t>
            </a:r>
            <a:endParaRPr kumimoji="1" lang="en-US" altLang="ja-JP" dirty="0" smtClean="0"/>
          </a:p>
          <a:p>
            <a:r>
              <a:rPr lang="ja-JP" altLang="en-US" dirty="0"/>
              <a:t>最初の大きな課題はトイレ問題。絶対数が少ない、和式のみで辛い、といった</a:t>
            </a:r>
            <a:r>
              <a:rPr lang="ja-JP" altLang="en-US" dirty="0" smtClean="0"/>
              <a:t>苦情が多数</a:t>
            </a:r>
            <a:endParaRPr lang="en-US" altLang="ja-JP" dirty="0" smtClean="0"/>
          </a:p>
          <a:p>
            <a:r>
              <a:rPr lang="ja-JP" altLang="en-US" dirty="0" smtClean="0"/>
              <a:t>体育館などは暑かったようで、再編先</a:t>
            </a:r>
            <a:r>
              <a:rPr lang="ja-JP" altLang="en-US" dirty="0"/>
              <a:t>の大規模な避難所にはエアコン、冷蔵庫、洗濯機、乾燥機、テレビ、扇風機の</a:t>
            </a:r>
            <a:r>
              <a:rPr lang="ja-JP" altLang="en-US" dirty="0" smtClean="0"/>
              <a:t>配備</a:t>
            </a:r>
            <a:endParaRPr kumimoji="1" lang="ja-JP" altLang="en-US" dirty="0"/>
          </a:p>
        </p:txBody>
      </p:sp>
      <p:sp>
        <p:nvSpPr>
          <p:cNvPr id="4" name="スライド番号プレースホルダー 3"/>
          <p:cNvSpPr>
            <a:spLocks noGrp="1"/>
          </p:cNvSpPr>
          <p:nvPr>
            <p:ph type="sldNum" sz="quarter" idx="12"/>
          </p:nvPr>
        </p:nvSpPr>
        <p:spPr/>
        <p:txBody>
          <a:bodyPr/>
          <a:lstStyle/>
          <a:p>
            <a:fld id="{8C54E316-F6DE-4571-8A07-853C4165E03E}" type="slidenum">
              <a:rPr kumimoji="1" lang="ja-JP" altLang="en-US" smtClean="0"/>
              <a:t>3</a:t>
            </a:fld>
            <a:endParaRPr kumimoji="1" lang="ja-JP" altLang="en-US"/>
          </a:p>
        </p:txBody>
      </p:sp>
    </p:spTree>
    <p:extLst>
      <p:ext uri="{BB962C8B-B14F-4D97-AF65-F5344CB8AC3E}">
        <p14:creationId xmlns:p14="http://schemas.microsoft.com/office/powerpoint/2010/main" val="2352727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災害関連死への注意</a:t>
            </a:r>
            <a:endParaRPr kumimoji="1" lang="ja-JP" altLang="en-US" dirty="0"/>
          </a:p>
        </p:txBody>
      </p:sp>
      <p:sp>
        <p:nvSpPr>
          <p:cNvPr id="3" name="コンテンツ プレースホルダー 2"/>
          <p:cNvSpPr>
            <a:spLocks noGrp="1"/>
          </p:cNvSpPr>
          <p:nvPr>
            <p:ph idx="1"/>
          </p:nvPr>
        </p:nvSpPr>
        <p:spPr>
          <a:xfrm>
            <a:off x="467544" y="1340768"/>
            <a:ext cx="8208912" cy="5112568"/>
          </a:xfrm>
        </p:spPr>
        <p:txBody>
          <a:bodyPr>
            <a:normAutofit fontScale="92500" lnSpcReduction="10000"/>
          </a:bodyPr>
          <a:lstStyle/>
          <a:p>
            <a:r>
              <a:rPr lang="ja-JP" altLang="en-US" dirty="0" smtClean="0"/>
              <a:t>とりわけ</a:t>
            </a:r>
            <a:r>
              <a:rPr lang="ja-JP" altLang="en-US" dirty="0"/>
              <a:t>心配なのは、災害のショックや戸惑い、先の見えない生活</a:t>
            </a:r>
            <a:r>
              <a:rPr lang="ja-JP" altLang="en-US" dirty="0" smtClean="0"/>
              <a:t>に向けた</a:t>
            </a:r>
            <a:r>
              <a:rPr lang="ja-JP" altLang="en-US" dirty="0"/>
              <a:t>不安、周囲への遠慮や気兼ね、自分が何に困っているのかさえも分からない</a:t>
            </a:r>
            <a:r>
              <a:rPr lang="ja-JP" altLang="en-US" dirty="0" smtClean="0"/>
              <a:t>という</a:t>
            </a:r>
            <a:r>
              <a:rPr lang="ja-JP" altLang="en-US" dirty="0"/>
              <a:t>混乱など、あらゆる心理的要因が重なり、自ら助けを求める声を上げられない</a:t>
            </a:r>
            <a:r>
              <a:rPr lang="ja-JP" altLang="en-US" dirty="0" smtClean="0"/>
              <a:t>方々</a:t>
            </a:r>
            <a:endParaRPr lang="en-US" altLang="ja-JP" dirty="0" smtClean="0"/>
          </a:p>
          <a:p>
            <a:r>
              <a:rPr lang="ja-JP" altLang="en-US" dirty="0" smtClean="0"/>
              <a:t>排泄</a:t>
            </a:r>
            <a:r>
              <a:rPr lang="ja-JP" altLang="en-US" dirty="0"/>
              <a:t>や食事、移動、強い不安や緊張、</a:t>
            </a:r>
            <a:r>
              <a:rPr lang="ja-JP" altLang="en-US" dirty="0" smtClean="0"/>
              <a:t>不眠、</a:t>
            </a:r>
            <a:r>
              <a:rPr lang="ja-JP" altLang="en-US" dirty="0"/>
              <a:t>孤立などの問題を</a:t>
            </a:r>
            <a:r>
              <a:rPr lang="ja-JP" altLang="en-US" dirty="0" smtClean="0"/>
              <a:t>抱え</a:t>
            </a:r>
            <a:r>
              <a:rPr lang="ja-JP" altLang="en-US" dirty="0"/>
              <a:t>、生活不活発な状態に陥っていることが多い</a:t>
            </a:r>
            <a:r>
              <a:rPr lang="ja-JP" altLang="en-US" dirty="0" smtClean="0"/>
              <a:t>。２週間続くと</a:t>
            </a:r>
            <a:r>
              <a:rPr lang="ja-JP" altLang="en-US" dirty="0" smtClean="0"/>
              <a:t>衰弱 </a:t>
            </a:r>
            <a:endParaRPr lang="en-US" altLang="ja-JP" dirty="0" smtClean="0"/>
          </a:p>
          <a:p>
            <a:r>
              <a:rPr lang="ja-JP" altLang="en-US" dirty="0" smtClean="0"/>
              <a:t>周囲もやっと異常に気づく</a:t>
            </a:r>
            <a:endParaRPr lang="en-US" altLang="ja-JP" dirty="0" smtClean="0"/>
          </a:p>
          <a:p>
            <a:r>
              <a:rPr lang="ja-JP" altLang="en-US" dirty="0" smtClean="0"/>
              <a:t>対処が遅れると死に</a:t>
            </a:r>
            <a:r>
              <a:rPr lang="ja-JP" altLang="en-US" dirty="0" smtClean="0"/>
              <a:t>至ることも</a:t>
            </a:r>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fld id="{8C54E316-F6DE-4571-8A07-853C4165E03E}" type="slidenum">
              <a:rPr kumimoji="1" lang="ja-JP" altLang="en-US" smtClean="0"/>
              <a:t>4</a:t>
            </a:fld>
            <a:endParaRPr kumimoji="1" lang="ja-JP" altLang="en-US"/>
          </a:p>
        </p:txBody>
      </p:sp>
    </p:spTree>
    <p:extLst>
      <p:ext uri="{BB962C8B-B14F-4D97-AF65-F5344CB8AC3E}">
        <p14:creationId xmlns:p14="http://schemas.microsoft.com/office/powerpoint/2010/main" val="1953286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 3" descr="IMG_1201.JPG"/>
          <p:cNvPicPr>
            <a:picLocks noGrp="1" noChangeAspect="1"/>
          </p:cNvPicPr>
          <p:nvPr>
            <p:ph idx="1"/>
          </p:nvPr>
        </p:nvPicPr>
        <p:blipFill>
          <a:blip r:embed="rId3" cstate="print"/>
          <a:stretch>
            <a:fillRect/>
          </a:stretch>
        </p:blipFill>
        <p:spPr>
          <a:xfrm>
            <a:off x="0" y="414046"/>
            <a:ext cx="9144000" cy="6858000"/>
          </a:xfrm>
        </p:spPr>
      </p:pic>
      <p:sp>
        <p:nvSpPr>
          <p:cNvPr id="2" name="タイトル 1"/>
          <p:cNvSpPr>
            <a:spLocks noGrp="1"/>
          </p:cNvSpPr>
          <p:nvPr>
            <p:ph type="title"/>
          </p:nvPr>
        </p:nvSpPr>
        <p:spPr>
          <a:xfrm>
            <a:off x="539552" y="0"/>
            <a:ext cx="8157592" cy="980728"/>
          </a:xfrm>
          <a:solidFill>
            <a:schemeClr val="bg1"/>
          </a:solidFill>
        </p:spPr>
        <p:txBody>
          <a:bodyPr>
            <a:normAutofit fontScale="90000"/>
          </a:bodyPr>
          <a:lstStyle/>
          <a:p>
            <a:r>
              <a:rPr lang="ja-JP" altLang="en-US" dirty="0" smtClean="0"/>
              <a:t>宮古市田老町多目的アリーナ避難所</a:t>
            </a:r>
            <a:endParaRPr kumimoji="1" lang="ja-JP" altLang="en-US" dirty="0"/>
          </a:p>
        </p:txBody>
      </p:sp>
      <p:sp>
        <p:nvSpPr>
          <p:cNvPr id="6" name="スライド番号プレースホルダー 5"/>
          <p:cNvSpPr>
            <a:spLocks noGrp="1"/>
          </p:cNvSpPr>
          <p:nvPr>
            <p:ph type="sldNum" sz="quarter" idx="12"/>
          </p:nvPr>
        </p:nvSpPr>
        <p:spPr/>
        <p:txBody>
          <a:bodyPr/>
          <a:lstStyle/>
          <a:p>
            <a:fld id="{8C54E316-F6DE-4571-8A07-853C4165E03E}" type="slidenum">
              <a:rPr kumimoji="1" lang="ja-JP" altLang="en-US" smtClean="0"/>
              <a:t>5</a:t>
            </a:fld>
            <a:endParaRPr kumimoji="1" lang="ja-JP" altLang="en-US"/>
          </a:p>
        </p:txBody>
      </p:sp>
    </p:spTree>
    <p:extLst>
      <p:ext uri="{BB962C8B-B14F-4D97-AF65-F5344CB8AC3E}">
        <p14:creationId xmlns:p14="http://schemas.microsoft.com/office/powerpoint/2010/main" val="724794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東日本大震災での避難所</a:t>
            </a:r>
            <a:endParaRPr kumimoji="1" lang="ja-JP" altLang="en-US" dirty="0"/>
          </a:p>
        </p:txBody>
      </p:sp>
      <p:sp>
        <p:nvSpPr>
          <p:cNvPr id="3" name="コンテンツ プレースホルダー 2"/>
          <p:cNvSpPr>
            <a:spLocks noGrp="1"/>
          </p:cNvSpPr>
          <p:nvPr>
            <p:ph idx="1"/>
          </p:nvPr>
        </p:nvSpPr>
        <p:spPr>
          <a:xfrm>
            <a:off x="179512" y="1556792"/>
            <a:ext cx="8964488" cy="4525963"/>
          </a:xfrm>
        </p:spPr>
        <p:txBody>
          <a:bodyPr>
            <a:normAutofit/>
          </a:bodyPr>
          <a:lstStyle/>
          <a:p>
            <a:r>
              <a:rPr kumimoji="1" lang="ja-JP" altLang="en-US" sz="4000" dirty="0" smtClean="0"/>
              <a:t>ピーク時の状況</a:t>
            </a:r>
            <a:endParaRPr kumimoji="1" lang="en-US" altLang="ja-JP" sz="4000" dirty="0" smtClean="0"/>
          </a:p>
          <a:p>
            <a:r>
              <a:rPr kumimoji="1" lang="ja-JP" altLang="en-US" sz="4000" dirty="0" smtClean="0"/>
              <a:t>全国　</a:t>
            </a:r>
            <a:r>
              <a:rPr kumimoji="1" lang="en-US" altLang="ja-JP" sz="4000" dirty="0" smtClean="0"/>
              <a:t>2,344</a:t>
            </a:r>
            <a:r>
              <a:rPr kumimoji="1" lang="ja-JP" altLang="en-US" sz="4000" dirty="0" smtClean="0"/>
              <a:t>か所</a:t>
            </a:r>
            <a:endParaRPr kumimoji="1" lang="en-US" altLang="ja-JP" sz="4000" dirty="0" smtClean="0"/>
          </a:p>
          <a:p>
            <a:r>
              <a:rPr lang="ja-JP" altLang="en-US" sz="4000" dirty="0" smtClean="0"/>
              <a:t>避難者　</a:t>
            </a:r>
            <a:r>
              <a:rPr lang="en-US" altLang="ja-JP" sz="4000" dirty="0" smtClean="0"/>
              <a:t>386,739</a:t>
            </a:r>
            <a:r>
              <a:rPr lang="ja-JP" altLang="en-US" sz="4000" dirty="0" smtClean="0"/>
              <a:t>人</a:t>
            </a:r>
            <a:endParaRPr lang="en-US" altLang="ja-JP" sz="4000" dirty="0" smtClean="0"/>
          </a:p>
          <a:p>
            <a:r>
              <a:rPr kumimoji="1" lang="ja-JP" altLang="en-US" sz="4000" dirty="0" smtClean="0"/>
              <a:t>山形県</a:t>
            </a:r>
            <a:r>
              <a:rPr kumimoji="1" lang="ja-JP" altLang="en-US" sz="4000" dirty="0"/>
              <a:t>に</a:t>
            </a:r>
            <a:r>
              <a:rPr kumimoji="1" lang="ja-JP" altLang="en-US" sz="4000" dirty="0" smtClean="0"/>
              <a:t>も避難し、臨時に避難所開設</a:t>
            </a:r>
            <a:endParaRPr kumimoji="1" lang="ja-JP" altLang="en-US" sz="4000" dirty="0"/>
          </a:p>
        </p:txBody>
      </p:sp>
      <p:sp>
        <p:nvSpPr>
          <p:cNvPr id="4" name="テキスト ボックス 3"/>
          <p:cNvSpPr txBox="1"/>
          <p:nvPr/>
        </p:nvSpPr>
        <p:spPr>
          <a:xfrm>
            <a:off x="719083" y="5445224"/>
            <a:ext cx="7813357" cy="769441"/>
          </a:xfrm>
          <a:prstGeom prst="rect">
            <a:avLst/>
          </a:prstGeom>
          <a:solidFill>
            <a:srgbClr val="FFC000"/>
          </a:solidFill>
        </p:spPr>
        <p:txBody>
          <a:bodyPr wrap="none" rtlCol="0">
            <a:spAutoFit/>
          </a:bodyPr>
          <a:lstStyle/>
          <a:p>
            <a:pPr algn="ctr"/>
            <a:r>
              <a:rPr kumimoji="1" lang="ja-JP" altLang="en-US" sz="4400" dirty="0" smtClean="0"/>
              <a:t>どんな課題があったのでしょうか</a:t>
            </a:r>
            <a:endParaRPr kumimoji="1" lang="ja-JP" altLang="en-US" sz="4400" dirty="0"/>
          </a:p>
        </p:txBody>
      </p:sp>
      <p:sp>
        <p:nvSpPr>
          <p:cNvPr id="8" name="スライド番号プレースホルダー 7"/>
          <p:cNvSpPr>
            <a:spLocks noGrp="1"/>
          </p:cNvSpPr>
          <p:nvPr>
            <p:ph type="sldNum" sz="quarter" idx="12"/>
          </p:nvPr>
        </p:nvSpPr>
        <p:spPr/>
        <p:txBody>
          <a:bodyPr/>
          <a:lstStyle/>
          <a:p>
            <a:fld id="{8C54E316-F6DE-4571-8A07-853C4165E03E}" type="slidenum">
              <a:rPr kumimoji="1" lang="ja-JP" altLang="en-US" smtClean="0"/>
              <a:t>6</a:t>
            </a:fld>
            <a:endParaRPr kumimoji="1" lang="ja-JP" altLang="en-US"/>
          </a:p>
        </p:txBody>
      </p:sp>
    </p:spTree>
    <p:extLst>
      <p:ext uri="{BB962C8B-B14F-4D97-AF65-F5344CB8AC3E}">
        <p14:creationId xmlns:p14="http://schemas.microsoft.com/office/powerpoint/2010/main" val="237894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274638"/>
            <a:ext cx="8291264" cy="135416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ja-JP" altLang="en-US" dirty="0" smtClean="0"/>
              <a:t>東日本大震災における</a:t>
            </a:r>
            <a:r>
              <a:rPr lang="en-US" altLang="ja-JP" dirty="0" smtClean="0"/>
              <a:t/>
            </a:r>
            <a:br>
              <a:rPr lang="en-US" altLang="ja-JP" dirty="0" smtClean="0"/>
            </a:br>
            <a:r>
              <a:rPr lang="ja-JP" altLang="en-US" dirty="0" smtClean="0"/>
              <a:t>災害応急体制の課題</a:t>
            </a:r>
            <a:endParaRPr kumimoji="1" lang="ja-JP" altLang="en-US" dirty="0"/>
          </a:p>
        </p:txBody>
      </p:sp>
      <p:sp>
        <p:nvSpPr>
          <p:cNvPr id="3" name="コンテンツ プレースホルダー 2"/>
          <p:cNvSpPr>
            <a:spLocks noGrp="1"/>
          </p:cNvSpPr>
          <p:nvPr>
            <p:ph idx="1"/>
          </p:nvPr>
        </p:nvSpPr>
        <p:spPr>
          <a:xfrm>
            <a:off x="395536" y="1844824"/>
            <a:ext cx="8229600" cy="4525963"/>
          </a:xfrm>
        </p:spPr>
        <p:txBody>
          <a:bodyPr/>
          <a:lstStyle/>
          <a:p>
            <a:r>
              <a:rPr kumimoji="1" lang="ja-JP" altLang="en-US" dirty="0" smtClean="0"/>
              <a:t>避難所運営・管理</a:t>
            </a:r>
            <a:endParaRPr kumimoji="1" lang="en-US" altLang="ja-JP" dirty="0" smtClean="0"/>
          </a:p>
          <a:p>
            <a:pPr marL="0" indent="0">
              <a:buNone/>
            </a:pPr>
            <a:r>
              <a:rPr lang="ja-JP" altLang="en-US" dirty="0" smtClean="0"/>
              <a:t>　避難所運営において時々のニーズに応じた各種支援・サービスが十分でなかった。</a:t>
            </a:r>
            <a:endParaRPr lang="en-US" altLang="ja-JP" dirty="0" smtClean="0"/>
          </a:p>
          <a:p>
            <a:endParaRPr kumimoji="1" lang="en-US" altLang="ja-JP" dirty="0"/>
          </a:p>
          <a:p>
            <a:r>
              <a:rPr lang="ja-JP" altLang="en-US" dirty="0" smtClean="0"/>
              <a:t>女性や要配慮者</a:t>
            </a:r>
            <a:r>
              <a:rPr lang="ja-JP" altLang="en-US" dirty="0" smtClean="0"/>
              <a:t>への配慮</a:t>
            </a:r>
            <a:endParaRPr lang="en-US" altLang="ja-JP" dirty="0" smtClean="0"/>
          </a:p>
          <a:p>
            <a:pPr marL="0" indent="0">
              <a:buNone/>
            </a:pPr>
            <a:r>
              <a:rPr kumimoji="1" lang="ja-JP" altLang="en-US" dirty="0" smtClean="0"/>
              <a:t>　男女共同参画</a:t>
            </a:r>
            <a:r>
              <a:rPr kumimoji="1" lang="ja-JP" altLang="en-US" dirty="0" smtClean="0"/>
              <a:t>、障害者</a:t>
            </a:r>
            <a:r>
              <a:rPr kumimoji="1" lang="ja-JP" altLang="en-US" dirty="0" smtClean="0"/>
              <a:t>、高齢者等への配慮が不足した。</a:t>
            </a:r>
            <a:endParaRPr kumimoji="1" lang="ja-JP" altLang="en-US" dirty="0"/>
          </a:p>
        </p:txBody>
      </p:sp>
      <p:sp>
        <p:nvSpPr>
          <p:cNvPr id="4" name="テキスト ボックス 3"/>
          <p:cNvSpPr txBox="1"/>
          <p:nvPr/>
        </p:nvSpPr>
        <p:spPr>
          <a:xfrm>
            <a:off x="5868144" y="6309320"/>
            <a:ext cx="2957861" cy="369332"/>
          </a:xfrm>
          <a:prstGeom prst="rect">
            <a:avLst/>
          </a:prstGeom>
          <a:noFill/>
        </p:spPr>
        <p:txBody>
          <a:bodyPr wrap="none" rtlCol="0">
            <a:spAutoFit/>
          </a:bodyPr>
          <a:lstStyle/>
          <a:p>
            <a:r>
              <a:rPr kumimoji="1" lang="ja-JP" altLang="en-US" dirty="0" smtClean="0"/>
              <a:t>内閣府（防災担当）平成</a:t>
            </a:r>
            <a:r>
              <a:rPr kumimoji="1" lang="en-US" altLang="ja-JP" dirty="0" smtClean="0"/>
              <a:t>24</a:t>
            </a:r>
            <a:r>
              <a:rPr kumimoji="1" lang="ja-JP" altLang="en-US" dirty="0" smtClean="0"/>
              <a:t>年</a:t>
            </a:r>
            <a:endParaRPr kumimoji="1" lang="ja-JP" altLang="en-US" dirty="0"/>
          </a:p>
        </p:txBody>
      </p:sp>
      <p:sp>
        <p:nvSpPr>
          <p:cNvPr id="8" name="スライド番号プレースホルダー 7"/>
          <p:cNvSpPr>
            <a:spLocks noGrp="1"/>
          </p:cNvSpPr>
          <p:nvPr>
            <p:ph type="sldNum" sz="quarter" idx="12"/>
          </p:nvPr>
        </p:nvSpPr>
        <p:spPr/>
        <p:txBody>
          <a:bodyPr/>
          <a:lstStyle/>
          <a:p>
            <a:fld id="{8C54E316-F6DE-4571-8A07-853C4165E03E}" type="slidenum">
              <a:rPr kumimoji="1" lang="ja-JP" altLang="en-US" smtClean="0"/>
              <a:t>7</a:t>
            </a:fld>
            <a:endParaRPr kumimoji="1" lang="ja-JP" altLang="en-US"/>
          </a:p>
        </p:txBody>
      </p:sp>
    </p:spTree>
    <p:extLst>
      <p:ext uri="{BB962C8B-B14F-4D97-AF65-F5344CB8AC3E}">
        <p14:creationId xmlns:p14="http://schemas.microsoft.com/office/powerpoint/2010/main" val="30467337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541" t="49524" r="24031" b="31247"/>
          <a:stretch/>
        </p:blipFill>
        <p:spPr bwMode="auto">
          <a:xfrm>
            <a:off x="395536" y="692696"/>
            <a:ext cx="7151888"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4949" t="20838" r="23163" b="59932"/>
          <a:stretch/>
        </p:blipFill>
        <p:spPr bwMode="auto">
          <a:xfrm>
            <a:off x="1331640" y="4077072"/>
            <a:ext cx="6722292" cy="3058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67544" y="121196"/>
            <a:ext cx="8229600" cy="1143000"/>
          </a:xfrm>
        </p:spPr>
        <p:txBody>
          <a:bodyPr>
            <a:normAutofit fontScale="90000"/>
          </a:bodyPr>
          <a:lstStyle/>
          <a:p>
            <a:r>
              <a:rPr kumimoji="1" lang="ja-JP" altLang="en-US" dirty="0" smtClean="0"/>
              <a:t>避難所運営者の実態と課題</a:t>
            </a:r>
            <a:r>
              <a:rPr kumimoji="1" lang="en-US" altLang="ja-JP" dirty="0" smtClean="0"/>
              <a:t/>
            </a:r>
            <a:br>
              <a:rPr kumimoji="1" lang="en-US" altLang="ja-JP" dirty="0" smtClean="0"/>
            </a:br>
            <a:r>
              <a:rPr kumimoji="1" lang="ja-JP" altLang="en-US" sz="3100" dirty="0" smtClean="0"/>
              <a:t>東日本大震災時　</a:t>
            </a:r>
            <a:r>
              <a:rPr lang="ja-JP" altLang="en-US" sz="3100" dirty="0" smtClean="0"/>
              <a:t>仙台市内の</a:t>
            </a:r>
            <a:r>
              <a:rPr lang="ja-JP" altLang="en-US" sz="3100" dirty="0" smtClean="0"/>
              <a:t>小学校避難所</a:t>
            </a:r>
            <a:endParaRPr kumimoji="1" lang="ja-JP" altLang="en-US" sz="3100" dirty="0"/>
          </a:p>
        </p:txBody>
      </p:sp>
      <p:sp>
        <p:nvSpPr>
          <p:cNvPr id="3" name="テキスト ボックス 2"/>
          <p:cNvSpPr txBox="1"/>
          <p:nvPr/>
        </p:nvSpPr>
        <p:spPr>
          <a:xfrm>
            <a:off x="179512" y="6126479"/>
            <a:ext cx="2550698" cy="830997"/>
          </a:xfrm>
          <a:prstGeom prst="rect">
            <a:avLst/>
          </a:prstGeom>
          <a:noFill/>
        </p:spPr>
        <p:txBody>
          <a:bodyPr wrap="none" rtlCol="0">
            <a:spAutoFit/>
          </a:bodyPr>
          <a:lstStyle/>
          <a:p>
            <a:r>
              <a:rPr kumimoji="1" lang="ja-JP" altLang="en-US" sz="2400" dirty="0" smtClean="0"/>
              <a:t>古橋（</a:t>
            </a:r>
            <a:r>
              <a:rPr kumimoji="1" lang="en-US" altLang="ja-JP" sz="2400" dirty="0" smtClean="0"/>
              <a:t>2013</a:t>
            </a:r>
            <a:r>
              <a:rPr kumimoji="1" lang="ja-JP" altLang="en-US" sz="2400" dirty="0" smtClean="0"/>
              <a:t>冬号）　</a:t>
            </a:r>
            <a:endParaRPr kumimoji="1" lang="en-US" altLang="ja-JP" sz="2400" dirty="0" smtClean="0"/>
          </a:p>
          <a:p>
            <a:r>
              <a:rPr kumimoji="1" lang="ja-JP" altLang="en-US" sz="2400" dirty="0" smtClean="0"/>
              <a:t>（消防科学）</a:t>
            </a:r>
            <a:endParaRPr kumimoji="1" lang="ja-JP" altLang="en-US" sz="2400" dirty="0"/>
          </a:p>
        </p:txBody>
      </p:sp>
      <p:sp>
        <p:nvSpPr>
          <p:cNvPr id="4" name="テキスト ボックス 3"/>
          <p:cNvSpPr txBox="1"/>
          <p:nvPr/>
        </p:nvSpPr>
        <p:spPr>
          <a:xfrm>
            <a:off x="5868144" y="1876572"/>
            <a:ext cx="3057247" cy="523220"/>
          </a:xfrm>
          <a:prstGeom prst="rect">
            <a:avLst/>
          </a:prstGeom>
          <a:solidFill>
            <a:srgbClr val="FFC000"/>
          </a:solidFill>
        </p:spPr>
        <p:txBody>
          <a:bodyPr wrap="none" rtlCol="0">
            <a:spAutoFit/>
          </a:bodyPr>
          <a:lstStyle/>
          <a:p>
            <a:r>
              <a:rPr kumimoji="1" lang="ja-JP" altLang="en-US" sz="2800" dirty="0" smtClean="0"/>
              <a:t>運営主体は誰か？</a:t>
            </a:r>
            <a:endParaRPr kumimoji="1" lang="ja-JP" altLang="en-US" sz="2800" dirty="0"/>
          </a:p>
        </p:txBody>
      </p:sp>
      <p:sp>
        <p:nvSpPr>
          <p:cNvPr id="7" name="テキスト ボックス 6"/>
          <p:cNvSpPr txBox="1"/>
          <p:nvPr/>
        </p:nvSpPr>
        <p:spPr>
          <a:xfrm>
            <a:off x="6401116" y="4509120"/>
            <a:ext cx="2292615" cy="954107"/>
          </a:xfrm>
          <a:prstGeom prst="rect">
            <a:avLst/>
          </a:prstGeom>
          <a:solidFill>
            <a:srgbClr val="FFC000"/>
          </a:solidFill>
        </p:spPr>
        <p:txBody>
          <a:bodyPr wrap="none" rtlCol="0">
            <a:spAutoFit/>
          </a:bodyPr>
          <a:lstStyle/>
          <a:p>
            <a:r>
              <a:rPr kumimoji="1" lang="ja-JP" altLang="en-US" sz="2800" dirty="0" smtClean="0"/>
              <a:t>大人数</a:t>
            </a:r>
            <a:r>
              <a:rPr lang="ja-JP" altLang="en-US" sz="2800" dirty="0" smtClean="0"/>
              <a:t>でも</a:t>
            </a:r>
            <a:endParaRPr lang="en-US" altLang="ja-JP" sz="2800" dirty="0" smtClean="0"/>
          </a:p>
          <a:p>
            <a:r>
              <a:rPr lang="ja-JP" altLang="en-US" sz="2800" dirty="0" smtClean="0"/>
              <a:t>体育館だけ</a:t>
            </a:r>
            <a:r>
              <a:rPr kumimoji="1" lang="ja-JP" altLang="en-US" sz="2800" dirty="0" smtClean="0"/>
              <a:t>？</a:t>
            </a:r>
            <a:endParaRPr kumimoji="1" lang="ja-JP" altLang="en-US" sz="2800" dirty="0"/>
          </a:p>
        </p:txBody>
      </p:sp>
      <p:sp>
        <p:nvSpPr>
          <p:cNvPr id="8" name="スライド番号プレースホルダー 7"/>
          <p:cNvSpPr>
            <a:spLocks noGrp="1"/>
          </p:cNvSpPr>
          <p:nvPr>
            <p:ph type="sldNum" sz="quarter" idx="12"/>
          </p:nvPr>
        </p:nvSpPr>
        <p:spPr/>
        <p:txBody>
          <a:bodyPr/>
          <a:lstStyle/>
          <a:p>
            <a:fld id="{8C54E316-F6DE-4571-8A07-853C4165E03E}" type="slidenum">
              <a:rPr kumimoji="1" lang="ja-JP" altLang="en-US" smtClean="0"/>
              <a:t>8</a:t>
            </a:fld>
            <a:endParaRPr kumimoji="1" lang="ja-JP" altLang="en-US"/>
          </a:p>
        </p:txBody>
      </p:sp>
    </p:spTree>
    <p:extLst>
      <p:ext uri="{BB962C8B-B14F-4D97-AF65-F5344CB8AC3E}">
        <p14:creationId xmlns:p14="http://schemas.microsoft.com/office/powerpoint/2010/main" val="169945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695" t="13266" r="11682" b="4921"/>
          <a:stretch/>
        </p:blipFill>
        <p:spPr bwMode="auto">
          <a:xfrm>
            <a:off x="22922" y="259634"/>
            <a:ext cx="9219164"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5868144" y="6309320"/>
            <a:ext cx="2957861" cy="369332"/>
          </a:xfrm>
          <a:prstGeom prst="rect">
            <a:avLst/>
          </a:prstGeom>
          <a:noFill/>
        </p:spPr>
        <p:txBody>
          <a:bodyPr wrap="none" rtlCol="0">
            <a:spAutoFit/>
          </a:bodyPr>
          <a:lstStyle/>
          <a:p>
            <a:r>
              <a:rPr kumimoji="1" lang="ja-JP" altLang="en-US" dirty="0" smtClean="0"/>
              <a:t>内閣府（防災担当）平成</a:t>
            </a:r>
            <a:r>
              <a:rPr kumimoji="1" lang="en-US" altLang="ja-JP" dirty="0" smtClean="0"/>
              <a:t>24</a:t>
            </a:r>
            <a:r>
              <a:rPr kumimoji="1" lang="ja-JP" altLang="en-US" dirty="0" smtClean="0"/>
              <a:t>年</a:t>
            </a:r>
            <a:endParaRPr kumimoji="1" lang="ja-JP" altLang="en-US" dirty="0"/>
          </a:p>
        </p:txBody>
      </p:sp>
      <p:sp>
        <p:nvSpPr>
          <p:cNvPr id="5" name="スライド番号プレースホルダー 4"/>
          <p:cNvSpPr>
            <a:spLocks noGrp="1"/>
          </p:cNvSpPr>
          <p:nvPr>
            <p:ph type="sldNum" sz="quarter" idx="12"/>
          </p:nvPr>
        </p:nvSpPr>
        <p:spPr/>
        <p:txBody>
          <a:bodyPr/>
          <a:lstStyle/>
          <a:p>
            <a:fld id="{8C54E316-F6DE-4571-8A07-853C4165E03E}" type="slidenum">
              <a:rPr kumimoji="1" lang="ja-JP" altLang="en-US" smtClean="0"/>
              <a:t>9</a:t>
            </a:fld>
            <a:endParaRPr kumimoji="1" lang="ja-JP" altLang="en-US"/>
          </a:p>
        </p:txBody>
      </p:sp>
    </p:spTree>
    <p:extLst>
      <p:ext uri="{BB962C8B-B14F-4D97-AF65-F5344CB8AC3E}">
        <p14:creationId xmlns:p14="http://schemas.microsoft.com/office/powerpoint/2010/main" val="9381104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915</TotalTime>
  <Words>887</Words>
  <Application>Microsoft Office PowerPoint</Application>
  <PresentationFormat>画面に合わせる (4:3)</PresentationFormat>
  <Paragraphs>121</Paragraphs>
  <Slides>20</Slides>
  <Notes>17</Notes>
  <HiddenSlides>0</HiddenSlides>
  <MMClips>0</MMClips>
  <ScaleCrop>false</ScaleCrop>
  <HeadingPairs>
    <vt:vector size="4" baseType="variant">
      <vt:variant>
        <vt:lpstr>テーマ</vt:lpstr>
      </vt:variant>
      <vt:variant>
        <vt:i4>1</vt:i4>
      </vt:variant>
      <vt:variant>
        <vt:lpstr>スライド タイトル</vt:lpstr>
      </vt:variant>
      <vt:variant>
        <vt:i4>20</vt:i4>
      </vt:variant>
    </vt:vector>
  </HeadingPairs>
  <TitlesOfParts>
    <vt:vector size="21" baseType="lpstr">
      <vt:lpstr>Office ​​テーマ</vt:lpstr>
      <vt:lpstr>大規模災害時の 避難所運営の状況</vt:lpstr>
      <vt:lpstr>熊本地震</vt:lpstr>
      <vt:lpstr>熊本地震での避難所課題</vt:lpstr>
      <vt:lpstr>災害関連死への注意</vt:lpstr>
      <vt:lpstr>宮古市田老町多目的アリーナ避難所</vt:lpstr>
      <vt:lpstr>東日本大震災での避難所</vt:lpstr>
      <vt:lpstr>東日本大震災における 災害応急体制の課題</vt:lpstr>
      <vt:lpstr>避難所運営者の実態と課題 東日本大震災時　仙台市内の小学校避難所</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避難所はどんな人がいますか</vt:lpstr>
      <vt:lpstr>避難所の状況想定</vt:lpstr>
      <vt:lpstr>避難場所と避難所</vt:lpstr>
      <vt:lpstr>PowerPoint プレゼンテーション</vt:lpstr>
      <vt:lpstr>PowerPoint プレゼンテーション</vt:lpstr>
      <vt:lpstr>PowerPoint プレゼンテーション</vt:lpstr>
      <vt:lpstr>まとめ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大規模災害時の 避難所運営の状況</dc:title>
  <dc:creator>W7matsu</dc:creator>
  <cp:lastModifiedBy>133043</cp:lastModifiedBy>
  <cp:revision>62</cp:revision>
  <cp:lastPrinted>2017-09-20T08:32:34Z</cp:lastPrinted>
  <dcterms:created xsi:type="dcterms:W3CDTF">2014-10-24T06:04:01Z</dcterms:created>
  <dcterms:modified xsi:type="dcterms:W3CDTF">2019-02-28T09:23:38Z</dcterms:modified>
</cp:coreProperties>
</file>