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614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1B0F8B-CCC7-44D7-98D9-2A6A0CADE638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3354C7-3AF0-4C87-B31E-7746689AA5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97269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DECAA-2900-419C-AA3D-369204DBAF96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9758-24C7-4697-9796-0C09A34C49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74083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DECAA-2900-419C-AA3D-369204DBAF96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9758-24C7-4697-9796-0C09A34C49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7049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DECAA-2900-419C-AA3D-369204DBAF96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9758-24C7-4697-9796-0C09A34C49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57516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DECAA-2900-419C-AA3D-369204DBAF96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9758-24C7-4697-9796-0C09A34C49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85241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DECAA-2900-419C-AA3D-369204DBAF96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9758-24C7-4697-9796-0C09A34C49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896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DECAA-2900-419C-AA3D-369204DBAF96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9758-24C7-4697-9796-0C09A34C49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57969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DECAA-2900-419C-AA3D-369204DBAF96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9758-24C7-4697-9796-0C09A34C49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06324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DECAA-2900-419C-AA3D-369204DBAF96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9758-24C7-4697-9796-0C09A34C49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4897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DECAA-2900-419C-AA3D-369204DBAF96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9758-24C7-4697-9796-0C09A34C49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39419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DECAA-2900-419C-AA3D-369204DBAF96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9758-24C7-4697-9796-0C09A34C49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66938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DECAA-2900-419C-AA3D-369204DBAF96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9758-24C7-4697-9796-0C09A34C49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7746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D3DECAA-2900-419C-AA3D-369204DBAF96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F409758-24C7-4697-9796-0C09A34C49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85074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78B2AF69-D881-8BB8-CD4F-D8EF4B775AD7}"/>
              </a:ext>
            </a:extLst>
          </p:cNvPr>
          <p:cNvSpPr/>
          <p:nvPr/>
        </p:nvSpPr>
        <p:spPr>
          <a:xfrm>
            <a:off x="5396272" y="1259088"/>
            <a:ext cx="2486025" cy="8096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2225" cmpd="tri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sz="14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A</a:t>
            </a:r>
            <a:r>
              <a:rPr lang="ja-JP" altLang="en-US" sz="14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特約業者</a:t>
            </a:r>
          </a:p>
        </p:txBody>
      </p:sp>
      <p:sp>
        <p:nvSpPr>
          <p:cNvPr id="6" name="四角形: メモ 5">
            <a:extLst>
              <a:ext uri="{FF2B5EF4-FFF2-40B4-BE49-F238E27FC236}">
                <a16:creationId xmlns:a16="http://schemas.microsoft.com/office/drawing/2014/main" id="{41AEF896-B699-8489-CCD1-BFD4BA81490E}"/>
              </a:ext>
            </a:extLst>
          </p:cNvPr>
          <p:cNvSpPr/>
          <p:nvPr/>
        </p:nvSpPr>
        <p:spPr>
          <a:xfrm>
            <a:off x="7882297" y="2686095"/>
            <a:ext cx="1266825" cy="695325"/>
          </a:xfrm>
          <a:prstGeom prst="foldedCorner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dirty="0">
                <a:solidFill>
                  <a:schemeClr val="tx1"/>
                </a:solidFill>
              </a:rPr>
              <a:t>在庫数量報告</a:t>
            </a:r>
            <a:endParaRPr lang="en-US" altLang="ja-JP" dirty="0">
              <a:solidFill>
                <a:schemeClr val="tx1"/>
              </a:solidFill>
            </a:endParaRPr>
          </a:p>
          <a:p>
            <a:pPr algn="ctr"/>
            <a:r>
              <a:rPr lang="ja-JP" altLang="en-US" b="1" u="sng" dirty="0">
                <a:solidFill>
                  <a:schemeClr val="tx1"/>
                </a:solidFill>
                <a:highlight>
                  <a:srgbClr val="00FF00"/>
                </a:highlight>
              </a:rPr>
              <a:t>５ＫＬ</a:t>
            </a:r>
          </a:p>
        </p:txBody>
      </p: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D642146F-5398-ACC6-8649-76413F5ED496}"/>
              </a:ext>
            </a:extLst>
          </p:cNvPr>
          <p:cNvSpPr/>
          <p:nvPr/>
        </p:nvSpPr>
        <p:spPr>
          <a:xfrm>
            <a:off x="3948471" y="2686095"/>
            <a:ext cx="1447801" cy="695325"/>
          </a:xfrm>
          <a:prstGeom prst="round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ja-JP" dirty="0">
                <a:solidFill>
                  <a:schemeClr val="tx1"/>
                </a:solidFill>
              </a:rPr>
              <a:t>３月分販売数量</a:t>
            </a:r>
          </a:p>
          <a:p>
            <a:pPr algn="ctr"/>
            <a:r>
              <a:rPr lang="ja-JP" altLang="ja-JP" b="1" u="sng" dirty="0">
                <a:solidFill>
                  <a:schemeClr val="tx1"/>
                </a:solidFill>
                <a:highlight>
                  <a:srgbClr val="FFFF00"/>
                </a:highlight>
              </a:rPr>
              <a:t>１５ＫＬ</a:t>
            </a:r>
            <a:endParaRPr lang="ja-JP" altLang="ja-JP" dirty="0">
              <a:solidFill>
                <a:schemeClr val="tx1"/>
              </a:solidFill>
              <a:highlight>
                <a:srgbClr val="FFFF00"/>
              </a:highlight>
            </a:endParaRPr>
          </a:p>
        </p:txBody>
      </p:sp>
      <p:cxnSp>
        <p:nvCxnSpPr>
          <p:cNvPr id="9" name="直線矢印コネクタ 8">
            <a:extLst>
              <a:ext uri="{FF2B5EF4-FFF2-40B4-BE49-F238E27FC236}">
                <a16:creationId xmlns:a16="http://schemas.microsoft.com/office/drawing/2014/main" id="{44846012-2DF1-C51C-CF99-ED669B2B55A1}"/>
              </a:ext>
            </a:extLst>
          </p:cNvPr>
          <p:cNvCxnSpPr>
            <a:cxnSpLocks/>
          </p:cNvCxnSpPr>
          <p:nvPr/>
        </p:nvCxnSpPr>
        <p:spPr>
          <a:xfrm flipH="1">
            <a:off x="7882295" y="1677465"/>
            <a:ext cx="633412" cy="0"/>
          </a:xfrm>
          <a:prstGeom prst="straightConnector1">
            <a:avLst/>
          </a:prstGeom>
          <a:ln>
            <a:prstDash val="lgDashDot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922B2547-B7FE-40FE-B06B-98FF5B5DDD78}"/>
              </a:ext>
            </a:extLst>
          </p:cNvPr>
          <p:cNvCxnSpPr>
            <a:cxnSpLocks/>
            <a:stCxn id="6" idx="0"/>
          </p:cNvCxnSpPr>
          <p:nvPr/>
        </p:nvCxnSpPr>
        <p:spPr>
          <a:xfrm flipH="1" flipV="1">
            <a:off x="8515709" y="1663900"/>
            <a:ext cx="1" cy="1022195"/>
          </a:xfrm>
          <a:prstGeom prst="line">
            <a:avLst/>
          </a:prstGeom>
          <a:ln>
            <a:prstDash val="dash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直線コネクタ 15">
            <a:extLst>
              <a:ext uri="{FF2B5EF4-FFF2-40B4-BE49-F238E27FC236}">
                <a16:creationId xmlns:a16="http://schemas.microsoft.com/office/drawing/2014/main" id="{5DE8B540-413C-A9A8-338D-4743168B9744}"/>
              </a:ext>
            </a:extLst>
          </p:cNvPr>
          <p:cNvCxnSpPr>
            <a:cxnSpLocks/>
            <a:endCxn id="6" idx="2"/>
          </p:cNvCxnSpPr>
          <p:nvPr/>
        </p:nvCxnSpPr>
        <p:spPr>
          <a:xfrm flipH="1" flipV="1">
            <a:off x="8515710" y="3381420"/>
            <a:ext cx="18923" cy="2101407"/>
          </a:xfrm>
          <a:prstGeom prst="line">
            <a:avLst/>
          </a:prstGeom>
          <a:ln>
            <a:prstDash val="dash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BF289C5A-1F46-C5DF-5FF6-64C968CCC84F}"/>
              </a:ext>
            </a:extLst>
          </p:cNvPr>
          <p:cNvCxnSpPr>
            <a:cxnSpLocks/>
          </p:cNvCxnSpPr>
          <p:nvPr/>
        </p:nvCxnSpPr>
        <p:spPr>
          <a:xfrm flipH="1">
            <a:off x="7300084" y="5482827"/>
            <a:ext cx="1215623" cy="0"/>
          </a:xfrm>
          <a:prstGeom prst="line">
            <a:avLst/>
          </a:prstGeom>
          <a:ln>
            <a:prstDash val="dash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8" name="グループ化 17">
            <a:extLst>
              <a:ext uri="{FF2B5EF4-FFF2-40B4-BE49-F238E27FC236}">
                <a16:creationId xmlns:a16="http://schemas.microsoft.com/office/drawing/2014/main" id="{A20A7F5C-3E57-CDDB-9009-AAA4B1494375}"/>
              </a:ext>
            </a:extLst>
          </p:cNvPr>
          <p:cNvGrpSpPr/>
          <p:nvPr/>
        </p:nvGrpSpPr>
        <p:grpSpPr>
          <a:xfrm>
            <a:off x="5400213" y="3759347"/>
            <a:ext cx="2505075" cy="2152649"/>
            <a:chOff x="0" y="0"/>
            <a:chExt cx="2295525" cy="2152649"/>
          </a:xfrm>
        </p:grpSpPr>
        <p:sp>
          <p:nvSpPr>
            <p:cNvPr id="19" name="正方形/長方形 18">
              <a:extLst>
                <a:ext uri="{FF2B5EF4-FFF2-40B4-BE49-F238E27FC236}">
                  <a16:creationId xmlns:a16="http://schemas.microsoft.com/office/drawing/2014/main" id="{017F3C21-D762-45BC-A9A8-0767F1C8ABC3}"/>
                </a:ext>
              </a:extLst>
            </p:cNvPr>
            <p:cNvSpPr/>
            <p:nvPr/>
          </p:nvSpPr>
          <p:spPr>
            <a:xfrm>
              <a:off x="0" y="0"/>
              <a:ext cx="2295525" cy="59055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ja-JP" sz="14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B</a:t>
              </a:r>
              <a:r>
                <a:rPr lang="ja-JP" altLang="en-US" sz="14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販売業者</a:t>
              </a:r>
              <a:endPara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/>
              <a:r>
                <a:rPr lang="ja-JP" altLang="en-US" sz="105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（仕入は</a:t>
              </a:r>
              <a:r>
                <a:rPr lang="en-US" altLang="ja-JP" sz="105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A</a:t>
              </a:r>
              <a:r>
                <a:rPr lang="ja-JP" altLang="en-US" sz="105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特約のみ）</a:t>
              </a:r>
            </a:p>
          </p:txBody>
        </p:sp>
        <p:sp>
          <p:nvSpPr>
            <p:cNvPr id="20" name="正方形/長方形 19">
              <a:extLst>
                <a:ext uri="{FF2B5EF4-FFF2-40B4-BE49-F238E27FC236}">
                  <a16:creationId xmlns:a16="http://schemas.microsoft.com/office/drawing/2014/main" id="{3A546BC4-7A36-9367-F147-26A81129D74D}"/>
                </a:ext>
              </a:extLst>
            </p:cNvPr>
            <p:cNvSpPr/>
            <p:nvPr/>
          </p:nvSpPr>
          <p:spPr>
            <a:xfrm>
              <a:off x="209550" y="590549"/>
              <a:ext cx="1857375" cy="15621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ja-JP" sz="1200" b="1" dirty="0">
                  <a:solidFill>
                    <a:schemeClr val="tx1"/>
                  </a:solidFill>
                </a:rPr>
                <a:t>【</a:t>
              </a:r>
              <a:r>
                <a:rPr lang="ja-JP" altLang="en-US" sz="1200" b="1" dirty="0">
                  <a:solidFill>
                    <a:schemeClr val="tx1"/>
                  </a:solidFill>
                </a:rPr>
                <a:t>３月中の受払状況</a:t>
              </a:r>
              <a:r>
                <a:rPr lang="en-US" altLang="ja-JP" sz="1200" b="1" dirty="0">
                  <a:solidFill>
                    <a:schemeClr val="tx1"/>
                  </a:solidFill>
                </a:rPr>
                <a:t>】</a:t>
              </a:r>
            </a:p>
            <a:p>
              <a:pPr algn="ctr"/>
              <a:r>
                <a:rPr lang="ja-JP" altLang="en-US" sz="1200" dirty="0">
                  <a:solidFill>
                    <a:schemeClr val="tx1"/>
                  </a:solidFill>
                </a:rPr>
                <a:t>月初在庫　１０ＫＬ</a:t>
              </a:r>
              <a:endParaRPr lang="en-US" altLang="ja-JP" sz="1200" dirty="0">
                <a:solidFill>
                  <a:schemeClr val="tx1"/>
                </a:solidFill>
              </a:endParaRPr>
            </a:p>
            <a:p>
              <a:pPr algn="ctr"/>
              <a:r>
                <a:rPr lang="ja-JP" altLang="en-US" sz="1200" dirty="0">
                  <a:solidFill>
                    <a:schemeClr val="tx1"/>
                  </a:solidFill>
                </a:rPr>
                <a:t>仕入数量　１５ＫＬ</a:t>
              </a:r>
              <a:endParaRPr lang="en-US" altLang="ja-JP" sz="1200" dirty="0">
                <a:solidFill>
                  <a:schemeClr val="tx1"/>
                </a:solidFill>
              </a:endParaRPr>
            </a:p>
            <a:p>
              <a:pPr algn="ctr"/>
              <a:r>
                <a:rPr lang="ja-JP" altLang="en-US" sz="1200" dirty="0">
                  <a:solidFill>
                    <a:schemeClr val="tx1"/>
                  </a:solidFill>
                </a:rPr>
                <a:t>販売数量　２０ＫＬ</a:t>
              </a:r>
              <a:endParaRPr lang="en-US" altLang="ja-JP" sz="1200" dirty="0">
                <a:solidFill>
                  <a:schemeClr val="tx1"/>
                </a:solidFill>
              </a:endParaRPr>
            </a:p>
            <a:p>
              <a:pPr algn="ctr"/>
              <a:r>
                <a:rPr lang="ja-JP" altLang="en-US" sz="1200" dirty="0">
                  <a:solidFill>
                    <a:schemeClr val="tx1"/>
                  </a:solidFill>
                  <a:highlight>
                    <a:srgbClr val="00FF00"/>
                  </a:highlight>
                </a:rPr>
                <a:t>在庫数量　　５ＫＬ</a:t>
              </a:r>
            </a:p>
          </p:txBody>
        </p:sp>
      </p:grpSp>
      <p:cxnSp>
        <p:nvCxnSpPr>
          <p:cNvPr id="21" name="直線コネクタ 20">
            <a:extLst>
              <a:ext uri="{FF2B5EF4-FFF2-40B4-BE49-F238E27FC236}">
                <a16:creationId xmlns:a16="http://schemas.microsoft.com/office/drawing/2014/main" id="{0A058D9E-64EE-895C-E365-FB00C47CEAEC}"/>
              </a:ext>
            </a:extLst>
          </p:cNvPr>
          <p:cNvCxnSpPr>
            <a:cxnSpLocks/>
          </p:cNvCxnSpPr>
          <p:nvPr/>
        </p:nvCxnSpPr>
        <p:spPr>
          <a:xfrm>
            <a:off x="4672369" y="1679847"/>
            <a:ext cx="72346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直線コネクタ 22">
            <a:extLst>
              <a:ext uri="{FF2B5EF4-FFF2-40B4-BE49-F238E27FC236}">
                <a16:creationId xmlns:a16="http://schemas.microsoft.com/office/drawing/2014/main" id="{D63BDFB3-D7C6-78A5-8D47-DAE1218AE52A}"/>
              </a:ext>
            </a:extLst>
          </p:cNvPr>
          <p:cNvCxnSpPr>
            <a:cxnSpLocks/>
            <a:endCxn id="7" idx="0"/>
          </p:cNvCxnSpPr>
          <p:nvPr/>
        </p:nvCxnSpPr>
        <p:spPr>
          <a:xfrm>
            <a:off x="4672370" y="1663900"/>
            <a:ext cx="0" cy="102219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直線コネクタ 27">
            <a:extLst>
              <a:ext uri="{FF2B5EF4-FFF2-40B4-BE49-F238E27FC236}">
                <a16:creationId xmlns:a16="http://schemas.microsoft.com/office/drawing/2014/main" id="{73F41CED-549E-B5FF-99D2-F1B3A96F204E}"/>
              </a:ext>
            </a:extLst>
          </p:cNvPr>
          <p:cNvCxnSpPr>
            <a:cxnSpLocks/>
          </p:cNvCxnSpPr>
          <p:nvPr/>
        </p:nvCxnSpPr>
        <p:spPr>
          <a:xfrm>
            <a:off x="4672369" y="3381418"/>
            <a:ext cx="0" cy="67320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直線矢印コネクタ 28">
            <a:extLst>
              <a:ext uri="{FF2B5EF4-FFF2-40B4-BE49-F238E27FC236}">
                <a16:creationId xmlns:a16="http://schemas.microsoft.com/office/drawing/2014/main" id="{B29864D3-3FCA-E082-E5A1-F667170BB4EF}"/>
              </a:ext>
            </a:extLst>
          </p:cNvPr>
          <p:cNvCxnSpPr>
            <a:cxnSpLocks/>
            <a:endCxn id="19" idx="1"/>
          </p:cNvCxnSpPr>
          <p:nvPr/>
        </p:nvCxnSpPr>
        <p:spPr>
          <a:xfrm>
            <a:off x="4672369" y="4054620"/>
            <a:ext cx="727842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矢印: 上下 33">
            <a:extLst>
              <a:ext uri="{FF2B5EF4-FFF2-40B4-BE49-F238E27FC236}">
                <a16:creationId xmlns:a16="http://schemas.microsoft.com/office/drawing/2014/main" id="{B0143D5B-471C-4265-3E47-2FB5E7A82F7A}"/>
              </a:ext>
            </a:extLst>
          </p:cNvPr>
          <p:cNvSpPr/>
          <p:nvPr/>
        </p:nvSpPr>
        <p:spPr>
          <a:xfrm>
            <a:off x="6538448" y="2068713"/>
            <a:ext cx="100822" cy="1690633"/>
          </a:xfrm>
          <a:prstGeom prst="up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ja-JP" altLang="en-US"/>
          </a:p>
        </p:txBody>
      </p:sp>
      <p:sp>
        <p:nvSpPr>
          <p:cNvPr id="35" name="スクロール: 横 34">
            <a:extLst>
              <a:ext uri="{FF2B5EF4-FFF2-40B4-BE49-F238E27FC236}">
                <a16:creationId xmlns:a16="http://schemas.microsoft.com/office/drawing/2014/main" id="{160AAFE1-1C09-3ECD-3C02-0341595224AB}"/>
              </a:ext>
            </a:extLst>
          </p:cNvPr>
          <p:cNvSpPr/>
          <p:nvPr/>
        </p:nvSpPr>
        <p:spPr>
          <a:xfrm>
            <a:off x="5919323" y="2686093"/>
            <a:ext cx="1466850" cy="476250"/>
          </a:xfrm>
          <a:prstGeom prst="horizontalScroll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1050" b="1">
                <a:solidFill>
                  <a:schemeClr val="tx1"/>
                </a:solidFill>
              </a:rPr>
              <a:t>委託販売契約</a:t>
            </a:r>
          </a:p>
        </p:txBody>
      </p:sp>
      <p:cxnSp>
        <p:nvCxnSpPr>
          <p:cNvPr id="36" name="直線コネクタ 35">
            <a:extLst>
              <a:ext uri="{FF2B5EF4-FFF2-40B4-BE49-F238E27FC236}">
                <a16:creationId xmlns:a16="http://schemas.microsoft.com/office/drawing/2014/main" id="{3ABA2545-D372-E94F-0D5D-833E7445AFF5}"/>
              </a:ext>
            </a:extLst>
          </p:cNvPr>
          <p:cNvCxnSpPr>
            <a:cxnSpLocks/>
          </p:cNvCxnSpPr>
          <p:nvPr/>
        </p:nvCxnSpPr>
        <p:spPr>
          <a:xfrm>
            <a:off x="2274038" y="1463608"/>
            <a:ext cx="3121795" cy="0"/>
          </a:xfrm>
          <a:prstGeom prst="line">
            <a:avLst/>
          </a:prstGeom>
          <a:ln cmpd="dbl"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5438A4C9-37D1-4A0D-9EC6-9627160DFCE2}"/>
              </a:ext>
            </a:extLst>
          </p:cNvPr>
          <p:cNvSpPr/>
          <p:nvPr/>
        </p:nvSpPr>
        <p:spPr>
          <a:xfrm>
            <a:off x="1390019" y="3708287"/>
            <a:ext cx="1768039" cy="59055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14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需要家</a:t>
            </a:r>
          </a:p>
        </p:txBody>
      </p:sp>
      <p:sp>
        <p:nvSpPr>
          <p:cNvPr id="38" name="四角形: 角を丸くする 37">
            <a:extLst>
              <a:ext uri="{FF2B5EF4-FFF2-40B4-BE49-F238E27FC236}">
                <a16:creationId xmlns:a16="http://schemas.microsoft.com/office/drawing/2014/main" id="{45AAB55F-2DDC-410C-B364-8FDF1BFF362C}"/>
              </a:ext>
            </a:extLst>
          </p:cNvPr>
          <p:cNvSpPr/>
          <p:nvPr/>
        </p:nvSpPr>
        <p:spPr>
          <a:xfrm>
            <a:off x="1439014" y="2682918"/>
            <a:ext cx="1670051" cy="698500"/>
          </a:xfrm>
          <a:prstGeom prst="round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ja-JP" dirty="0">
                <a:solidFill>
                  <a:schemeClr val="tx1"/>
                </a:solidFill>
              </a:rPr>
              <a:t>３月分</a:t>
            </a:r>
            <a:r>
              <a:rPr lang="ja-JP" altLang="en-US" dirty="0">
                <a:solidFill>
                  <a:schemeClr val="tx1"/>
                </a:solidFill>
              </a:rPr>
              <a:t>店頭</a:t>
            </a:r>
            <a:r>
              <a:rPr lang="ja-JP" altLang="ja-JP" dirty="0">
                <a:solidFill>
                  <a:schemeClr val="tx1"/>
                </a:solidFill>
              </a:rPr>
              <a:t>販売数量</a:t>
            </a:r>
          </a:p>
          <a:p>
            <a:pPr algn="ctr"/>
            <a:r>
              <a:rPr lang="ja-JP" altLang="en-US" b="1" u="sng" dirty="0">
                <a:solidFill>
                  <a:schemeClr val="tx1"/>
                </a:solidFill>
                <a:highlight>
                  <a:srgbClr val="FFFF00"/>
                </a:highlight>
              </a:rPr>
              <a:t>５０</a:t>
            </a:r>
            <a:r>
              <a:rPr lang="ja-JP" altLang="ja-JP" b="1" u="sng" dirty="0">
                <a:solidFill>
                  <a:schemeClr val="tx1"/>
                </a:solidFill>
                <a:highlight>
                  <a:srgbClr val="FFFF00"/>
                </a:highlight>
              </a:rPr>
              <a:t>ＫＬ</a:t>
            </a:r>
            <a:endParaRPr lang="ja-JP" altLang="ja-JP" dirty="0">
              <a:solidFill>
                <a:schemeClr val="tx1"/>
              </a:solidFill>
              <a:highlight>
                <a:srgbClr val="FFFF00"/>
              </a:highlight>
            </a:endParaRPr>
          </a:p>
        </p:txBody>
      </p:sp>
      <p:cxnSp>
        <p:nvCxnSpPr>
          <p:cNvPr id="39" name="直線矢印コネクタ 38">
            <a:extLst>
              <a:ext uri="{FF2B5EF4-FFF2-40B4-BE49-F238E27FC236}">
                <a16:creationId xmlns:a16="http://schemas.microsoft.com/office/drawing/2014/main" id="{74657282-9A2A-1E50-7766-752FECF05813}"/>
              </a:ext>
            </a:extLst>
          </p:cNvPr>
          <p:cNvCxnSpPr>
            <a:cxnSpLocks/>
            <a:stCxn id="38" idx="2"/>
            <a:endCxn id="37" idx="0"/>
          </p:cNvCxnSpPr>
          <p:nvPr/>
        </p:nvCxnSpPr>
        <p:spPr>
          <a:xfrm flipH="1">
            <a:off x="2274039" y="3381420"/>
            <a:ext cx="1" cy="326869"/>
          </a:xfrm>
          <a:prstGeom prst="straightConnector1">
            <a:avLst/>
          </a:prstGeom>
          <a:ln cmpd="dbl">
            <a:prstDash val="sysDash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直線コネクタ 43">
            <a:extLst>
              <a:ext uri="{FF2B5EF4-FFF2-40B4-BE49-F238E27FC236}">
                <a16:creationId xmlns:a16="http://schemas.microsoft.com/office/drawing/2014/main" id="{4D88CA3A-77DC-729A-7FCE-A94F01D98B07}"/>
              </a:ext>
            </a:extLst>
          </p:cNvPr>
          <p:cNvCxnSpPr>
            <a:cxnSpLocks/>
          </p:cNvCxnSpPr>
          <p:nvPr/>
        </p:nvCxnSpPr>
        <p:spPr>
          <a:xfrm>
            <a:off x="2274036" y="1463610"/>
            <a:ext cx="0" cy="1219045"/>
          </a:xfrm>
          <a:prstGeom prst="line">
            <a:avLst/>
          </a:prstGeom>
          <a:ln cmpd="dbl"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正方形/長方形 48">
            <a:extLst>
              <a:ext uri="{FF2B5EF4-FFF2-40B4-BE49-F238E27FC236}">
                <a16:creationId xmlns:a16="http://schemas.microsoft.com/office/drawing/2014/main" id="{E5363884-FDBF-B0EE-C4A8-E0F895860B4D}"/>
              </a:ext>
            </a:extLst>
          </p:cNvPr>
          <p:cNvSpPr/>
          <p:nvPr/>
        </p:nvSpPr>
        <p:spPr>
          <a:xfrm>
            <a:off x="126332" y="83151"/>
            <a:ext cx="9653336" cy="441747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b="1" dirty="0">
                <a:solidFill>
                  <a:schemeClr val="bg1"/>
                </a:solidFill>
              </a:rPr>
              <a:t>　　　　　　　申告納入に係る手続きについて（令和</a:t>
            </a:r>
            <a:r>
              <a:rPr lang="en-US" altLang="ja-JP" b="1" dirty="0">
                <a:solidFill>
                  <a:schemeClr val="bg1"/>
                </a:solidFill>
              </a:rPr>
              <a:t>8</a:t>
            </a:r>
            <a:r>
              <a:rPr lang="ja-JP" altLang="en-US" b="1" dirty="0">
                <a:solidFill>
                  <a:schemeClr val="bg1"/>
                </a:solidFill>
              </a:rPr>
              <a:t>年</a:t>
            </a:r>
            <a:r>
              <a:rPr lang="en-US" altLang="ja-JP" b="1" dirty="0">
                <a:solidFill>
                  <a:schemeClr val="bg1"/>
                </a:solidFill>
              </a:rPr>
              <a:t>3</a:t>
            </a:r>
            <a:r>
              <a:rPr lang="ja-JP" altLang="en-US" b="1" dirty="0">
                <a:solidFill>
                  <a:schemeClr val="bg1"/>
                </a:solidFill>
              </a:rPr>
              <a:t>月行為分</a:t>
            </a:r>
            <a:r>
              <a:rPr lang="ja-JP" altLang="en-US" b="1">
                <a:solidFill>
                  <a:schemeClr val="bg1"/>
                </a:solidFill>
              </a:rPr>
              <a:t>）　　　　</a:t>
            </a:r>
            <a:endParaRPr lang="en-US" altLang="ja-JP" b="1" dirty="0">
              <a:solidFill>
                <a:schemeClr val="bg1"/>
              </a:solidFill>
            </a:endParaRP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01A7FB9A-B7A6-5189-EBC1-86F2A72F5C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5891" y="4435464"/>
            <a:ext cx="4438209" cy="15175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44819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64</Words>
  <Application>Microsoft Office PowerPoint</Application>
  <PresentationFormat>A4 210 x 297 mm</PresentationFormat>
  <Paragraphs>17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游ゴシック</vt:lpstr>
      <vt:lpstr>Aptos</vt:lpstr>
      <vt:lpstr>Aptos Display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木瀬 由佳</cp:lastModifiedBy>
  <cp:revision>1</cp:revision>
  <dcterms:modified xsi:type="dcterms:W3CDTF">2026-03-19T04:55:37Z</dcterms:modified>
</cp:coreProperties>
</file>