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sldIdLst>
    <p:sldId id="256" r:id="rId5"/>
  </p:sldIdLst>
  <p:sldSz cx="9144000" cy="6858000" type="screen4x3"/>
  <p:notesSz cx="6738938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4E0E6EF-6343-A392-5CB3-F18BFD879EE4}" v="2" dt="2025-11-13T05:07:42.1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824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6FB19-D523-4A1F-AD3C-3D7D21ED5E21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8F645-29E3-4014-A2DF-64DBFEDB58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3523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6FB19-D523-4A1F-AD3C-3D7D21ED5E21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8F645-29E3-4014-A2DF-64DBFEDB58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7344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6FB19-D523-4A1F-AD3C-3D7D21ED5E21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8F645-29E3-4014-A2DF-64DBFEDB58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1514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6FB19-D523-4A1F-AD3C-3D7D21ED5E21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8F645-29E3-4014-A2DF-64DBFEDB58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0006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6FB19-D523-4A1F-AD3C-3D7D21ED5E21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8F645-29E3-4014-A2DF-64DBFEDB58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5067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6FB19-D523-4A1F-AD3C-3D7D21ED5E21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8F645-29E3-4014-A2DF-64DBFEDB58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6074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6FB19-D523-4A1F-AD3C-3D7D21ED5E21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8F645-29E3-4014-A2DF-64DBFEDB58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1395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6FB19-D523-4A1F-AD3C-3D7D21ED5E21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8F645-29E3-4014-A2DF-64DBFEDB58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2231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6FB19-D523-4A1F-AD3C-3D7D21ED5E21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8F645-29E3-4014-A2DF-64DBFEDB58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27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6FB19-D523-4A1F-AD3C-3D7D21ED5E21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8F645-29E3-4014-A2DF-64DBFEDB58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8170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6FB19-D523-4A1F-AD3C-3D7D21ED5E21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8F645-29E3-4014-A2DF-64DBFEDB58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637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16FB19-D523-4A1F-AD3C-3D7D21ED5E21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78F645-29E3-4014-A2DF-64DBFEDB58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9804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1">
            <a:extLst>
              <a:ext uri="{FF2B5EF4-FFF2-40B4-BE49-F238E27FC236}">
                <a16:creationId xmlns:a16="http://schemas.microsoft.com/office/drawing/2014/main" id="{13742683-B827-4CAF-BBC0-0843A29253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7" y="-176"/>
            <a:ext cx="9142613" cy="387236"/>
          </a:xfrm>
          <a:solidFill>
            <a:schemeClr val="tx1"/>
          </a:solidFill>
        </p:spPr>
        <p:txBody>
          <a:bodyPr anchor="ctr">
            <a:noAutofit/>
          </a:bodyPr>
          <a:lstStyle/>
          <a:p>
            <a:r>
              <a:rPr lang="ja-JP" altLang="en-US" sz="15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■軽油引取税の特例（暫定）税率廃止に伴う事務処理に係る</a:t>
            </a:r>
            <a:r>
              <a:rPr lang="ja-JP" altLang="en-US" sz="1500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フロー図　　　</a:t>
            </a:r>
            <a:endParaRPr lang="ja-JP" altLang="en-US" sz="15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00A4C5BC-2C0E-42E7-852E-B9CFB68283D8}"/>
              </a:ext>
            </a:extLst>
          </p:cNvPr>
          <p:cNvSpPr/>
          <p:nvPr/>
        </p:nvSpPr>
        <p:spPr>
          <a:xfrm>
            <a:off x="2385481" y="1512403"/>
            <a:ext cx="607219" cy="2983724"/>
          </a:xfrm>
          <a:prstGeom prst="roundRect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wordArtVertRtl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350" b="1" dirty="0">
                <a:solidFill>
                  <a:schemeClr val="bg1"/>
                </a:solidFill>
              </a:rPr>
              <a:t>特　約　業　者</a:t>
            </a:r>
            <a:endParaRPr lang="ja-JP" altLang="en-US" sz="1050" b="1" dirty="0">
              <a:solidFill>
                <a:schemeClr val="bg1"/>
              </a:solidFill>
            </a:endParaRPr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B8DE0AB2-7EBA-4BE0-BC2F-0B0242044E84}"/>
              </a:ext>
            </a:extLst>
          </p:cNvPr>
          <p:cNvSpPr/>
          <p:nvPr/>
        </p:nvSpPr>
        <p:spPr>
          <a:xfrm>
            <a:off x="5366369" y="1512405"/>
            <a:ext cx="607219" cy="2414555"/>
          </a:xfrm>
          <a:prstGeom prst="roundRect">
            <a:avLst/>
          </a:prstGeom>
          <a:solidFill>
            <a:srgbClr val="00B0F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wordArtVertRtl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350" b="1">
                <a:solidFill>
                  <a:schemeClr val="bg1"/>
                </a:solidFill>
              </a:rPr>
              <a:t>販　売　業　者</a:t>
            </a:r>
          </a:p>
        </p:txBody>
      </p:sp>
      <p:sp>
        <p:nvSpPr>
          <p:cNvPr id="9" name="矢印: 右 8">
            <a:extLst>
              <a:ext uri="{FF2B5EF4-FFF2-40B4-BE49-F238E27FC236}">
                <a16:creationId xmlns:a16="http://schemas.microsoft.com/office/drawing/2014/main" id="{36527247-D1C3-4B2B-A252-A956988AEA8B}"/>
              </a:ext>
            </a:extLst>
          </p:cNvPr>
          <p:cNvSpPr/>
          <p:nvPr/>
        </p:nvSpPr>
        <p:spPr>
          <a:xfrm>
            <a:off x="3282351" y="1574185"/>
            <a:ext cx="1919504" cy="528638"/>
          </a:xfrm>
          <a:prstGeom prst="rightArrow">
            <a:avLst/>
          </a:prstGeom>
          <a:solidFill>
            <a:srgbClr val="FF0000"/>
          </a:solidFill>
          <a:ln w="22225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900" b="1">
                <a:solidFill>
                  <a:schemeClr val="bg1"/>
                </a:solidFill>
              </a:rPr>
              <a:t>軽　油　の　納　入</a:t>
            </a:r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E9DA0E27-3134-437D-A7D3-42F3F33C96FD}"/>
              </a:ext>
            </a:extLst>
          </p:cNvPr>
          <p:cNvSpPr/>
          <p:nvPr/>
        </p:nvSpPr>
        <p:spPr>
          <a:xfrm>
            <a:off x="329089" y="1505836"/>
            <a:ext cx="607219" cy="2986154"/>
          </a:xfrm>
          <a:prstGeom prst="roundRect">
            <a:avLst/>
          </a:prstGeom>
          <a:solidFill>
            <a:srgbClr val="FFC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wordArtVertRtl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350" b="1">
                <a:solidFill>
                  <a:schemeClr val="bg1"/>
                </a:solidFill>
              </a:rPr>
              <a:t>担当府県税</a:t>
            </a:r>
            <a:r>
              <a:rPr lang="ja-JP" altLang="en-US" sz="1350" b="1" dirty="0">
                <a:solidFill>
                  <a:schemeClr val="bg1"/>
                </a:solidFill>
              </a:rPr>
              <a:t>事務所</a:t>
            </a:r>
          </a:p>
        </p:txBody>
      </p:sp>
      <p:sp>
        <p:nvSpPr>
          <p:cNvPr id="11" name="矢印: 左 10">
            <a:extLst>
              <a:ext uri="{FF2B5EF4-FFF2-40B4-BE49-F238E27FC236}">
                <a16:creationId xmlns:a16="http://schemas.microsoft.com/office/drawing/2014/main" id="{54C3C6F5-C162-457E-A5B1-761373D794BA}"/>
              </a:ext>
            </a:extLst>
          </p:cNvPr>
          <p:cNvSpPr/>
          <p:nvPr/>
        </p:nvSpPr>
        <p:spPr>
          <a:xfrm>
            <a:off x="3301212" y="3429000"/>
            <a:ext cx="1900645" cy="528638"/>
          </a:xfrm>
          <a:prstGeom prst="leftArrow">
            <a:avLst/>
          </a:prstGeom>
          <a:solidFill>
            <a:srgbClr val="00B0F0"/>
          </a:solidFill>
          <a:ln w="2222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900" b="1">
                <a:solidFill>
                  <a:schemeClr val="bg1"/>
                </a:solidFill>
              </a:rPr>
              <a:t>在　庫　報　告</a:t>
            </a:r>
          </a:p>
        </p:txBody>
      </p:sp>
      <p:grpSp>
        <p:nvGrpSpPr>
          <p:cNvPr id="14" name="グループ化 13">
            <a:extLst>
              <a:ext uri="{FF2B5EF4-FFF2-40B4-BE49-F238E27FC236}">
                <a16:creationId xmlns:a16="http://schemas.microsoft.com/office/drawing/2014/main" id="{DDBCCDE8-B30F-49DD-A614-F9EB895CDCA8}"/>
              </a:ext>
            </a:extLst>
          </p:cNvPr>
          <p:cNvGrpSpPr/>
          <p:nvPr/>
        </p:nvGrpSpPr>
        <p:grpSpPr>
          <a:xfrm>
            <a:off x="3282351" y="2512230"/>
            <a:ext cx="1919504" cy="457200"/>
            <a:chOff x="4808111" y="2232674"/>
            <a:chExt cx="2559338" cy="609600"/>
          </a:xfrm>
        </p:grpSpPr>
        <p:sp>
          <p:nvSpPr>
            <p:cNvPr id="13" name="矢印: 左右 12">
              <a:extLst>
                <a:ext uri="{FF2B5EF4-FFF2-40B4-BE49-F238E27FC236}">
                  <a16:creationId xmlns:a16="http://schemas.microsoft.com/office/drawing/2014/main" id="{62BACF94-EEE4-43CD-9E5A-A28875931C19}"/>
                </a:ext>
              </a:extLst>
            </p:cNvPr>
            <p:cNvSpPr/>
            <p:nvPr/>
          </p:nvSpPr>
          <p:spPr>
            <a:xfrm>
              <a:off x="4808111" y="2465024"/>
              <a:ext cx="2559338" cy="109364"/>
            </a:xfrm>
            <a:prstGeom prst="leftRightArrow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350"/>
            </a:p>
          </p:txBody>
        </p:sp>
        <p:sp>
          <p:nvSpPr>
            <p:cNvPr id="12" name="スクロール: 横 11">
              <a:extLst>
                <a:ext uri="{FF2B5EF4-FFF2-40B4-BE49-F238E27FC236}">
                  <a16:creationId xmlns:a16="http://schemas.microsoft.com/office/drawing/2014/main" id="{81382607-1810-47D3-A521-CC115BFB1607}"/>
                </a:ext>
              </a:extLst>
            </p:cNvPr>
            <p:cNvSpPr/>
            <p:nvPr/>
          </p:nvSpPr>
          <p:spPr>
            <a:xfrm>
              <a:off x="5010369" y="2232674"/>
              <a:ext cx="2143125" cy="609600"/>
            </a:xfrm>
            <a:prstGeom prst="horizontalScroll">
              <a:avLst/>
            </a:prstGeom>
            <a:solidFill>
              <a:srgbClr val="00B050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ja-JP" altLang="en-US" sz="900" b="1">
                  <a:solidFill>
                    <a:schemeClr val="bg1"/>
                  </a:solidFill>
                </a:rPr>
                <a:t>「委託販売契約」の締結</a:t>
              </a:r>
              <a:endParaRPr lang="ja-JP" altLang="en-US" sz="825" b="1">
                <a:solidFill>
                  <a:schemeClr val="bg1"/>
                </a:solidFill>
              </a:endParaRPr>
            </a:p>
          </p:txBody>
        </p:sp>
      </p:grpSp>
      <p:sp>
        <p:nvSpPr>
          <p:cNvPr id="15" name="矢印: 左 14">
            <a:extLst>
              <a:ext uri="{FF2B5EF4-FFF2-40B4-BE49-F238E27FC236}">
                <a16:creationId xmlns:a16="http://schemas.microsoft.com/office/drawing/2014/main" id="{2B3E0A82-CF71-46CA-956B-C33582FBC670}"/>
              </a:ext>
            </a:extLst>
          </p:cNvPr>
          <p:cNvSpPr/>
          <p:nvPr/>
        </p:nvSpPr>
        <p:spPr>
          <a:xfrm>
            <a:off x="1015593" y="2422176"/>
            <a:ext cx="1205375" cy="918533"/>
          </a:xfrm>
          <a:prstGeom prst="leftArrow">
            <a:avLst/>
          </a:prstGeom>
          <a:solidFill>
            <a:srgbClr val="FF0000"/>
          </a:solidFill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050" b="1">
                <a:solidFill>
                  <a:schemeClr val="bg1"/>
                </a:solidFill>
              </a:rPr>
              <a:t>申　　告</a:t>
            </a: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F8F3A246-DEF6-4A4C-B274-F3D8B2909E89}"/>
              </a:ext>
            </a:extLst>
          </p:cNvPr>
          <p:cNvSpPr/>
          <p:nvPr/>
        </p:nvSpPr>
        <p:spPr>
          <a:xfrm>
            <a:off x="6393767" y="2218415"/>
            <a:ext cx="2353902" cy="1068691"/>
          </a:xfrm>
          <a:prstGeom prst="rect">
            <a:avLst/>
          </a:prstGeom>
          <a:solidFill>
            <a:srgbClr val="00B0F0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825" b="1">
                <a:solidFill>
                  <a:schemeClr val="bg1"/>
                </a:solidFill>
              </a:rPr>
              <a:t>≪作成書類≫</a:t>
            </a:r>
            <a:endParaRPr lang="en-US" altLang="ja-JP" sz="825" b="1">
              <a:solidFill>
                <a:schemeClr val="bg1"/>
              </a:solidFill>
            </a:endParaRPr>
          </a:p>
          <a:p>
            <a:pPr algn="l"/>
            <a:r>
              <a:rPr lang="ja-JP" altLang="en-US" sz="825" b="1">
                <a:solidFill>
                  <a:schemeClr val="bg1"/>
                </a:solidFill>
              </a:rPr>
              <a:t>　＊「委託販売数量明細書」</a:t>
            </a:r>
            <a:endParaRPr lang="en-US" altLang="ja-JP" sz="825" b="1">
              <a:solidFill>
                <a:schemeClr val="bg1"/>
              </a:solidFill>
            </a:endParaRPr>
          </a:p>
          <a:p>
            <a:pPr algn="l"/>
            <a:r>
              <a:rPr lang="ja-JP" altLang="en-US" sz="825" b="1">
                <a:solidFill>
                  <a:schemeClr val="bg1"/>
                </a:solidFill>
              </a:rPr>
              <a:t>　　　→仕入・販売・消費・在庫数量を管理</a:t>
            </a:r>
            <a:endParaRPr lang="en-US" altLang="ja-JP" sz="825" b="1">
              <a:solidFill>
                <a:schemeClr val="bg1"/>
              </a:solidFill>
            </a:endParaRPr>
          </a:p>
          <a:p>
            <a:pPr algn="l"/>
            <a:r>
              <a:rPr lang="ja-JP" altLang="en-US" sz="825" b="1">
                <a:solidFill>
                  <a:schemeClr val="bg1"/>
                </a:solidFill>
              </a:rPr>
              <a:t>　＊「在庫帳」「在庫管理簿」</a:t>
            </a:r>
            <a:endParaRPr lang="en-US" altLang="ja-JP" sz="825" b="1">
              <a:solidFill>
                <a:schemeClr val="bg1"/>
              </a:solidFill>
            </a:endParaRPr>
          </a:p>
          <a:p>
            <a:pPr algn="l"/>
            <a:r>
              <a:rPr lang="ja-JP" altLang="en-US" sz="825" b="1">
                <a:solidFill>
                  <a:schemeClr val="bg1"/>
                </a:solidFill>
              </a:rPr>
              <a:t>　　　→在庫に関する書類</a:t>
            </a:r>
            <a:endParaRPr lang="en-US" altLang="ja-JP" sz="825" b="1">
              <a:solidFill>
                <a:schemeClr val="bg1"/>
              </a:solidFill>
            </a:endParaRPr>
          </a:p>
          <a:p>
            <a:pPr algn="l"/>
            <a:r>
              <a:rPr lang="ja-JP" altLang="en-US" sz="825" b="1">
                <a:solidFill>
                  <a:schemeClr val="bg1"/>
                </a:solidFill>
              </a:rPr>
              <a:t>≪保管書類≫</a:t>
            </a:r>
            <a:endParaRPr lang="en-US" altLang="ja-JP" sz="825" b="1">
              <a:solidFill>
                <a:schemeClr val="bg1"/>
              </a:solidFill>
            </a:endParaRPr>
          </a:p>
          <a:p>
            <a:pPr algn="l"/>
            <a:r>
              <a:rPr lang="ja-JP" altLang="en-US" sz="825">
                <a:solidFill>
                  <a:schemeClr val="bg1"/>
                </a:solidFill>
              </a:rPr>
              <a:t>　</a:t>
            </a:r>
            <a:r>
              <a:rPr lang="ja-JP" altLang="en-US" sz="825" b="1">
                <a:solidFill>
                  <a:schemeClr val="bg1"/>
                </a:solidFill>
              </a:rPr>
              <a:t>＊「在庫記録（</a:t>
            </a:r>
            <a:r>
              <a:rPr lang="en-US" altLang="ja-JP" sz="825" b="1">
                <a:solidFill>
                  <a:schemeClr val="bg1"/>
                </a:solidFill>
              </a:rPr>
              <a:t>POS</a:t>
            </a:r>
            <a:r>
              <a:rPr lang="ja-JP" altLang="en-US" sz="825" b="1">
                <a:solidFill>
                  <a:schemeClr val="bg1"/>
                </a:solidFill>
              </a:rPr>
              <a:t>伝票等）</a:t>
            </a:r>
          </a:p>
        </p:txBody>
      </p:sp>
      <p:sp>
        <p:nvSpPr>
          <p:cNvPr id="17" name="矢印: 上向き折線 16">
            <a:extLst>
              <a:ext uri="{FF2B5EF4-FFF2-40B4-BE49-F238E27FC236}">
                <a16:creationId xmlns:a16="http://schemas.microsoft.com/office/drawing/2014/main" id="{19835A4E-66EB-485E-A55B-27F6E83C3522}"/>
              </a:ext>
            </a:extLst>
          </p:cNvPr>
          <p:cNvSpPr>
            <a:spLocks noChangeAspect="1"/>
          </p:cNvSpPr>
          <p:nvPr/>
        </p:nvSpPr>
        <p:spPr>
          <a:xfrm rot="16200000" flipH="1">
            <a:off x="4999669" y="1596358"/>
            <a:ext cx="866607" cy="4355306"/>
          </a:xfrm>
          <a:prstGeom prst="bentUpArrow">
            <a:avLst>
              <a:gd name="adj1" fmla="val 1842"/>
              <a:gd name="adj2" fmla="val 4690"/>
              <a:gd name="adj3" fmla="val 5813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ja-JP" altLang="en-US" sz="825"/>
          </a:p>
        </p:txBody>
      </p:sp>
      <p:sp>
        <p:nvSpPr>
          <p:cNvPr id="18" name="矢印: 上向き折線 17">
            <a:extLst>
              <a:ext uri="{FF2B5EF4-FFF2-40B4-BE49-F238E27FC236}">
                <a16:creationId xmlns:a16="http://schemas.microsoft.com/office/drawing/2014/main" id="{56741113-55AB-43B0-9433-FE0B54B8DD7E}"/>
              </a:ext>
            </a:extLst>
          </p:cNvPr>
          <p:cNvSpPr/>
          <p:nvPr/>
        </p:nvSpPr>
        <p:spPr>
          <a:xfrm flipV="1">
            <a:off x="6022398" y="1777575"/>
            <a:ext cx="1588224" cy="387237"/>
          </a:xfrm>
          <a:prstGeom prst="bentUpArrow">
            <a:avLst>
              <a:gd name="adj1" fmla="val 4999"/>
              <a:gd name="adj2" fmla="val 10714"/>
              <a:gd name="adj3" fmla="val 16429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ja-JP" altLang="en-US" sz="825"/>
          </a:p>
        </p:txBody>
      </p:sp>
      <p:sp>
        <p:nvSpPr>
          <p:cNvPr id="19" name="矢印: 上向き折線 18">
            <a:extLst>
              <a:ext uri="{FF2B5EF4-FFF2-40B4-BE49-F238E27FC236}">
                <a16:creationId xmlns:a16="http://schemas.microsoft.com/office/drawing/2014/main" id="{981332DF-1BBD-41EA-968D-0F4FB2F525C9}"/>
              </a:ext>
            </a:extLst>
          </p:cNvPr>
          <p:cNvSpPr/>
          <p:nvPr/>
        </p:nvSpPr>
        <p:spPr>
          <a:xfrm rot="5400000">
            <a:off x="781503" y="4044394"/>
            <a:ext cx="2012430" cy="270104"/>
          </a:xfrm>
          <a:prstGeom prst="bentUpArrow">
            <a:avLst>
              <a:gd name="adj1" fmla="val 4999"/>
              <a:gd name="adj2" fmla="val 10714"/>
              <a:gd name="adj3" fmla="val 16429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ja-JP" altLang="en-US" sz="825"/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37344DA4-6B6A-4F83-A111-0CA0CCDC53FA}"/>
              </a:ext>
            </a:extLst>
          </p:cNvPr>
          <p:cNvSpPr/>
          <p:nvPr/>
        </p:nvSpPr>
        <p:spPr>
          <a:xfrm>
            <a:off x="1922773" y="4771771"/>
            <a:ext cx="3052463" cy="712823"/>
          </a:xfrm>
          <a:prstGeom prst="rect">
            <a:avLst/>
          </a:prstGeom>
          <a:solidFill>
            <a:srgbClr val="FF0000"/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825" b="1" dirty="0">
                <a:solidFill>
                  <a:schemeClr val="bg1"/>
                </a:solidFill>
              </a:rPr>
              <a:t>≪特約業者の申告事務≫</a:t>
            </a:r>
            <a:endParaRPr lang="en-US" altLang="ja-JP" sz="825" b="1" dirty="0">
              <a:solidFill>
                <a:schemeClr val="bg1"/>
              </a:solidFill>
            </a:endParaRPr>
          </a:p>
          <a:p>
            <a:pPr algn="l"/>
            <a:r>
              <a:rPr lang="ja-JP" altLang="en-US" sz="825" b="1" dirty="0">
                <a:solidFill>
                  <a:schemeClr val="bg1"/>
                </a:solidFill>
              </a:rPr>
              <a:t>　申告書及び報告書に下記の委託販売に関する書類を添付</a:t>
            </a:r>
            <a:endParaRPr lang="en-US" altLang="ja-JP" sz="825" b="1" dirty="0">
              <a:solidFill>
                <a:schemeClr val="bg1"/>
              </a:solidFill>
            </a:endParaRPr>
          </a:p>
          <a:p>
            <a:pPr algn="l"/>
            <a:r>
              <a:rPr lang="ja-JP" altLang="en-US" sz="825" b="1" dirty="0">
                <a:solidFill>
                  <a:schemeClr val="bg1"/>
                </a:solidFill>
                <a:ea typeface="游ゴシック"/>
              </a:rPr>
              <a:t>　＊「委託販売数量明細書」</a:t>
            </a:r>
            <a:endParaRPr lang="en-US" altLang="ja-JP" sz="825" b="1" dirty="0">
              <a:solidFill>
                <a:schemeClr val="bg1"/>
              </a:solidFill>
              <a:ea typeface="游ゴシック"/>
            </a:endParaRPr>
          </a:p>
          <a:p>
            <a:pPr algn="l"/>
            <a:r>
              <a:rPr lang="ja-JP" altLang="en-US" sz="825" b="1" dirty="0">
                <a:solidFill>
                  <a:schemeClr val="bg1"/>
                </a:solidFill>
                <a:ea typeface="游ゴシック"/>
              </a:rPr>
              <a:t>　＊「在庫帳」「在庫管理簿」「在庫記録（</a:t>
            </a:r>
            <a:r>
              <a:rPr lang="en-US" altLang="ja-JP" sz="825" b="1" dirty="0">
                <a:solidFill>
                  <a:schemeClr val="bg1"/>
                </a:solidFill>
                <a:ea typeface="游ゴシック"/>
              </a:rPr>
              <a:t>POS</a:t>
            </a:r>
            <a:r>
              <a:rPr lang="ja-JP" altLang="en-US" sz="825" b="1" dirty="0">
                <a:solidFill>
                  <a:schemeClr val="bg1"/>
                </a:solidFill>
                <a:ea typeface="游ゴシック"/>
              </a:rPr>
              <a:t>伝票等）」</a:t>
            </a:r>
            <a:endParaRPr lang="en-US" altLang="ja-JP" sz="825" b="1" dirty="0">
              <a:solidFill>
                <a:schemeClr val="bg1"/>
              </a:solidFill>
            </a:endParaRPr>
          </a:p>
          <a:p>
            <a:pPr algn="l"/>
            <a:r>
              <a:rPr lang="ja-JP" altLang="en-US" sz="825" b="1" dirty="0">
                <a:solidFill>
                  <a:schemeClr val="bg1"/>
                </a:solidFill>
              </a:rPr>
              <a:t>　＊「委託販売契約書（写）」</a:t>
            </a:r>
          </a:p>
        </p:txBody>
      </p:sp>
      <p:sp>
        <p:nvSpPr>
          <p:cNvPr id="2" name="四角形: メモ 1">
            <a:extLst>
              <a:ext uri="{FF2B5EF4-FFF2-40B4-BE49-F238E27FC236}">
                <a16:creationId xmlns:a16="http://schemas.microsoft.com/office/drawing/2014/main" id="{CE6D538E-4B05-4DD4-8AB6-D7B2C2515788}"/>
              </a:ext>
            </a:extLst>
          </p:cNvPr>
          <p:cNvSpPr/>
          <p:nvPr/>
        </p:nvSpPr>
        <p:spPr>
          <a:xfrm>
            <a:off x="5139748" y="4286755"/>
            <a:ext cx="3488641" cy="1302614"/>
          </a:xfrm>
          <a:prstGeom prst="foldedCorner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sz="825" dirty="0"/>
              <a:t>【</a:t>
            </a:r>
            <a:r>
              <a:rPr lang="ja-JP" altLang="en-US" sz="825" dirty="0"/>
              <a:t>委託販売である場合</a:t>
            </a:r>
            <a:r>
              <a:rPr lang="en-US" altLang="ja-JP" sz="825" dirty="0"/>
              <a:t>】</a:t>
            </a:r>
          </a:p>
          <a:p>
            <a:r>
              <a:rPr lang="ja-JP" altLang="en-US" sz="825" dirty="0"/>
              <a:t>　</a:t>
            </a:r>
            <a:endParaRPr lang="en-US" altLang="ja-JP" sz="825" dirty="0"/>
          </a:p>
          <a:p>
            <a:r>
              <a:rPr lang="ja-JP" altLang="en-US" sz="825" dirty="0"/>
              <a:t>　〇　課税標準数量の算定にあっては、特約業者の３月行為分の納</a:t>
            </a:r>
            <a:endParaRPr lang="en-US" altLang="ja-JP" sz="825" dirty="0"/>
          </a:p>
          <a:p>
            <a:r>
              <a:rPr lang="ja-JP" altLang="en-US" sz="825" dirty="0"/>
              <a:t>　　　入数量から販売業者の在庫数量を差し引くことができます。</a:t>
            </a:r>
            <a:endParaRPr lang="en-US" altLang="ja-JP" sz="825" dirty="0"/>
          </a:p>
          <a:p>
            <a:endParaRPr lang="en-US" altLang="ja-JP" sz="825" dirty="0"/>
          </a:p>
          <a:p>
            <a:r>
              <a:rPr lang="ja-JP" altLang="en-US" sz="825" dirty="0"/>
              <a:t>　〇　３月末時点において販売業者が保有する委託販売に係る軽油</a:t>
            </a:r>
            <a:endParaRPr lang="en-US" altLang="ja-JP" sz="825" dirty="0"/>
          </a:p>
          <a:p>
            <a:r>
              <a:rPr lang="ja-JP" altLang="en-US" sz="825" dirty="0"/>
              <a:t>　　　の在庫を４月１日以降に販売した場合は、本則税率（</a:t>
            </a:r>
            <a:r>
              <a:rPr lang="en-US" altLang="ja-JP" sz="825" dirty="0"/>
              <a:t>15</a:t>
            </a:r>
            <a:r>
              <a:rPr lang="ja-JP" altLang="en-US" sz="825" dirty="0"/>
              <a:t>円</a:t>
            </a:r>
            <a:r>
              <a:rPr lang="en-US" altLang="ja-JP" sz="825" dirty="0"/>
              <a:t>/ℓ</a:t>
            </a:r>
            <a:r>
              <a:rPr lang="ja-JP" altLang="en-US" sz="825" dirty="0"/>
              <a:t>）　</a:t>
            </a:r>
            <a:br>
              <a:rPr lang="en-US" altLang="ja-JP" sz="825" dirty="0"/>
            </a:br>
            <a:r>
              <a:rPr lang="ja-JP" altLang="en-US" sz="825" dirty="0"/>
              <a:t>　　　が適用されます。</a:t>
            </a:r>
          </a:p>
        </p:txBody>
      </p:sp>
    </p:spTree>
    <p:extLst>
      <p:ext uri="{BB962C8B-B14F-4D97-AF65-F5344CB8AC3E}">
        <p14:creationId xmlns:p14="http://schemas.microsoft.com/office/powerpoint/2010/main" val="41415084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テーマ">
  <a:themeElements>
    <a:clrScheme name="Office 2013 - 2022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924ad72d-1aa8-4525-9e70-5d1270407cf9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F91470A0884584489831D80B1D7642C5" ma:contentTypeVersion="10" ma:contentTypeDescription="新しいドキュメントを作成します。" ma:contentTypeScope="" ma:versionID="0501cbcb4d442eb861c091564b049ad7">
  <xsd:schema xmlns:xsd="http://www.w3.org/2001/XMLSchema" xmlns:xs="http://www.w3.org/2001/XMLSchema" xmlns:p="http://schemas.microsoft.com/office/2006/metadata/properties" xmlns:ns3="924ad72d-1aa8-4525-9e70-5d1270407cf9" targetNamespace="http://schemas.microsoft.com/office/2006/metadata/properties" ma:root="true" ma:fieldsID="5670c20241d0fa7ca1500e67e01aa621" ns3:_="">
    <xsd:import namespace="924ad72d-1aa8-4525-9e70-5d1270407cf9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_activity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System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4ad72d-1aa8-4525-9e70-5d1270407cf9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_activity" ma:index="9" nillable="true" ma:displayName="_activity" ma:hidden="true" ma:internalName="_activity">
      <xsd:simpleType>
        <xsd:restriction base="dms:Note"/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1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CDF3784-A8B0-4011-87D3-1AE4A027A5A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41702CC-9621-4F6A-9D75-DDB511CAFA0F}">
  <ds:schemaRefs>
    <ds:schemaRef ds:uri="http://schemas.microsoft.com/office/2006/documentManagement/types"/>
    <ds:schemaRef ds:uri="http://purl.org/dc/terms/"/>
    <ds:schemaRef ds:uri="http://www.w3.org/XML/1998/namespace"/>
    <ds:schemaRef ds:uri="http://schemas.openxmlformats.org/package/2006/metadata/core-properties"/>
    <ds:schemaRef ds:uri="http://schemas.microsoft.com/office/2006/metadata/properties"/>
    <ds:schemaRef ds:uri="http://schemas.microsoft.com/office/infopath/2007/PartnerControls"/>
    <ds:schemaRef ds:uri="http://purl.org/dc/elements/1.1/"/>
    <ds:schemaRef ds:uri="http://purl.org/dc/dcmitype/"/>
    <ds:schemaRef ds:uri="924ad72d-1aa8-4525-9e70-5d1270407cf9"/>
  </ds:schemaRefs>
</ds:datastoreItem>
</file>

<file path=customXml/itemProps3.xml><?xml version="1.0" encoding="utf-8"?>
<ds:datastoreItem xmlns:ds="http://schemas.openxmlformats.org/officeDocument/2006/customXml" ds:itemID="{D7C0BE45-5AB7-4F04-ACA6-8EFF3B2D9BAE}">
  <ds:schemaRefs>
    <ds:schemaRef ds:uri="924ad72d-1aa8-4525-9e70-5d1270407cf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240</Words>
  <Application>Microsoft Office PowerPoint</Application>
  <PresentationFormat>画面に合わせる (4:3)</PresentationFormat>
  <Paragraphs>27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游ゴシック</vt:lpstr>
      <vt:lpstr>Arial</vt:lpstr>
      <vt:lpstr>Calibri</vt:lpstr>
      <vt:lpstr>Calibri Light</vt:lpstr>
      <vt:lpstr>Office 2013 - 2022 テーマ</vt:lpstr>
      <vt:lpstr>■軽油引取税の特例（暫定）税率廃止に伴う事務処理に係るフロー図　　　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木瀬 由佳</cp:lastModifiedBy>
  <cp:revision>1</cp:revision>
  <dcterms:modified xsi:type="dcterms:W3CDTF">2026-03-19T04:52:59Z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0x010100F91470A0884584489831D80B1D7642C5</vt:lpwstr>
  </property>
</Properties>
</file>