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12"/>
  </p:handoutMasterIdLst>
  <p:sldIdLst>
    <p:sldId id="258" r:id="rId2"/>
    <p:sldId id="260" r:id="rId3"/>
    <p:sldId id="269" r:id="rId4"/>
    <p:sldId id="274" r:id="rId5"/>
    <p:sldId id="273" r:id="rId6"/>
    <p:sldId id="272" r:id="rId7"/>
    <p:sldId id="271" r:id="rId8"/>
    <p:sldId id="263" r:id="rId9"/>
    <p:sldId id="264" r:id="rId10"/>
    <p:sldId id="265" r:id="rId1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18" autoAdjust="0"/>
  </p:normalViewPr>
  <p:slideViewPr>
    <p:cSldViewPr>
      <p:cViewPr varScale="1">
        <p:scale>
          <a:sx n="68" d="100"/>
          <a:sy n="68" d="100"/>
        </p:scale>
        <p:origin x="-13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A02E3CE-245B-4228-B682-F65AB32F3E9F}" type="datetimeFigureOut">
              <a:rPr kumimoji="1" lang="ja-JP" altLang="en-US" smtClean="0"/>
              <a:t>2016/2/16</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45F5019-F12F-41A6-909F-C7300B34BC41}" type="slidenum">
              <a:rPr kumimoji="1" lang="ja-JP" altLang="en-US" smtClean="0"/>
              <a:t>‹#›</a:t>
            </a:fld>
            <a:endParaRPr kumimoji="1" lang="ja-JP" altLang="en-US"/>
          </a:p>
        </p:txBody>
      </p:sp>
    </p:spTree>
    <p:extLst>
      <p:ext uri="{BB962C8B-B14F-4D97-AF65-F5344CB8AC3E}">
        <p14:creationId xmlns:p14="http://schemas.microsoft.com/office/powerpoint/2010/main" val="42630209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1"/>
            <a:ext cx="8458200" cy="1222375"/>
          </a:xfrm>
        </p:spPr>
        <p:txBody>
          <a:bodyPr anchor="t"/>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16" name="日付プレースホルダー 15"/>
          <p:cNvSpPr>
            <a:spLocks noGrp="1"/>
          </p:cNvSpPr>
          <p:nvPr>
            <p:ph type="dt" sz="half" idx="10"/>
          </p:nvPr>
        </p:nvSpPr>
        <p:spPr/>
        <p:txBody>
          <a:bodyPr/>
          <a:lstStyle/>
          <a:p>
            <a:fld id="{1C295150-4FD7-4802-B0EB-D52217513A72}" type="datetime1">
              <a:rPr lang="en-US" smtClean="0"/>
              <a:pPr/>
              <a:t>2/16/2016</a:t>
            </a:fld>
            <a:endParaRPr lang="en-US" dirty="0"/>
          </a:p>
        </p:txBody>
      </p:sp>
      <p:sp>
        <p:nvSpPr>
          <p:cNvPr id="2" name="フッター プレースホルダー 1"/>
          <p:cNvSpPr>
            <a:spLocks noGrp="1"/>
          </p:cNvSpPr>
          <p:nvPr>
            <p:ph type="ftr" sz="quarter" idx="11"/>
          </p:nvPr>
        </p:nvSpPr>
        <p:spPr/>
        <p:txBody>
          <a:bodyPr/>
          <a:lstStyle/>
          <a:p>
            <a:endParaRPr lang="en-US" dirty="0"/>
          </a:p>
        </p:txBody>
      </p:sp>
      <p:sp>
        <p:nvSpPr>
          <p:cNvPr id="15" name="スライド番号プレースホルダー 14"/>
          <p:cNvSpPr>
            <a:spLocks noGrp="1"/>
          </p:cNvSpPr>
          <p:nvPr>
            <p:ph type="sldNum" sz="quarter" idx="12"/>
          </p:nvPr>
        </p:nvSpPr>
        <p:spPr>
          <a:xfrm>
            <a:off x="8229600" y="6473952"/>
            <a:ext cx="758952" cy="246888"/>
          </a:xfrm>
        </p:spPr>
        <p:txBody>
          <a:bodyPr/>
          <a:lstStyle/>
          <a:p>
            <a:fld id="{F36DD0FD-55B0-48C4-8AF2-8A69533EDF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461895A-832A-4167-BE9B-7448CA062309}" type="datetime1">
              <a:rPr lang="en-US" smtClean="0"/>
              <a:pPr/>
              <a:t>2/16/2016</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549276"/>
            <a:ext cx="62484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27571FF-D602-4BB6-9683-7A1E909D4296}" type="datetime1">
              <a:rPr lang="en-US" smtClean="0"/>
              <a:pPr/>
              <a:t>2/16/2016</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マスター タイトルの書式設定</a:t>
            </a:r>
            <a:endParaRPr kumimoji="0" lang="en-US"/>
          </a:p>
        </p:txBody>
      </p:sp>
      <p:sp>
        <p:nvSpPr>
          <p:cNvPr id="27" name="コンテンツ プレースホルダー 26"/>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ー 24"/>
          <p:cNvSpPr>
            <a:spLocks noGrp="1"/>
          </p:cNvSpPr>
          <p:nvPr>
            <p:ph type="dt" sz="half" idx="10"/>
          </p:nvPr>
        </p:nvSpPr>
        <p:spPr/>
        <p:txBody>
          <a:bodyPr/>
          <a:lstStyle/>
          <a:p>
            <a:fld id="{FC392BEB-5202-498C-89F7-BBD3BEE1B887}" type="datetime1">
              <a:rPr lang="en-US" smtClean="0"/>
              <a:pPr/>
              <a:t>2/16/2016</a:t>
            </a:fld>
            <a:endParaRPr lang="en-US"/>
          </a:p>
        </p:txBody>
      </p:sp>
      <p:sp>
        <p:nvSpPr>
          <p:cNvPr id="19" name="フッター プレースホルダー 18"/>
          <p:cNvSpPr>
            <a:spLocks noGrp="1"/>
          </p:cNvSpPr>
          <p:nvPr>
            <p:ph type="ftr" sz="quarter" idx="11"/>
          </p:nvPr>
        </p:nvSpPr>
        <p:spPr>
          <a:xfrm>
            <a:off x="3581400" y="76200"/>
            <a:ext cx="2895600" cy="288925"/>
          </a:xfrm>
        </p:spPr>
        <p:txBody>
          <a:bodyPr/>
          <a:lstStyle/>
          <a:p>
            <a:endParaRPr lang="en-US"/>
          </a:p>
        </p:txBody>
      </p:sp>
      <p:sp>
        <p:nvSpPr>
          <p:cNvPr id="16" name="スライド番号プレースホルダー 15"/>
          <p:cNvSpPr>
            <a:spLocks noGrp="1"/>
          </p:cNvSpPr>
          <p:nvPr>
            <p:ph type="sldNum" sz="quarter" idx="12"/>
          </p:nvPr>
        </p:nvSpPr>
        <p:spPr>
          <a:xfrm>
            <a:off x="8229600" y="6473952"/>
            <a:ext cx="758952" cy="246888"/>
          </a:xfrm>
        </p:spPr>
        <p:txBody>
          <a:bodyPr/>
          <a:lstStyle/>
          <a:p>
            <a:fld id="{F36DD0FD-55B0-48C4-8AF2-8A69533ED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ー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9" name="日付プレースホルダー 18"/>
          <p:cNvSpPr>
            <a:spLocks noGrp="1"/>
          </p:cNvSpPr>
          <p:nvPr>
            <p:ph type="dt" sz="half" idx="10"/>
          </p:nvPr>
        </p:nvSpPr>
        <p:spPr/>
        <p:txBody>
          <a:bodyPr/>
          <a:lstStyle/>
          <a:p>
            <a:fld id="{D242B6C6-10FF-4510-A888-F0B9C6A788B0}" type="datetime1">
              <a:rPr lang="en-US" smtClean="0"/>
              <a:pPr/>
              <a:t>2/16/2016</a:t>
            </a:fld>
            <a:endParaRPr lang="en-US"/>
          </a:p>
        </p:txBody>
      </p:sp>
      <p:sp>
        <p:nvSpPr>
          <p:cNvPr id="11" name="フッター プレースホルダー 10"/>
          <p:cNvSpPr>
            <a:spLocks noGrp="1"/>
          </p:cNvSpPr>
          <p:nvPr>
            <p:ph type="ftr" sz="quarter" idx="11"/>
          </p:nvPr>
        </p:nvSpPr>
        <p:spPr/>
        <p:txBody>
          <a:bodyPr/>
          <a:lstStyle/>
          <a:p>
            <a:endParaRPr lang="en-US"/>
          </a:p>
        </p:txBody>
      </p:sp>
      <p:sp>
        <p:nvSpPr>
          <p:cNvPr id="16" name="スライド番号プレースホルダー 15"/>
          <p:cNvSpPr>
            <a:spLocks noGrp="1"/>
          </p:cNvSpPr>
          <p:nvPr>
            <p:ph type="sldNum" sz="quarter" idx="12"/>
          </p:nvPr>
        </p:nvSpPr>
        <p:spPr/>
        <p:txBody>
          <a:bodyPr/>
          <a:lstStyle/>
          <a:p>
            <a:fld id="{F36DD0FD-55B0-48C4-8AF2-8A69533EDFC3}" type="slidenum">
              <a:rPr lang="en-US" smtClean="0"/>
              <a:pPr/>
              <a:t>‹#›</a:t>
            </a:fld>
            <a:endParaRPr lang="en-US"/>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smtClean="0"/>
              <a:t>マスター タイトルの書式設定</a:t>
            </a:r>
            <a:endParaRPr kumimoji="0" lang="en-US"/>
          </a:p>
        </p:txBody>
      </p:sp>
      <p:sp>
        <p:nvSpPr>
          <p:cNvPr id="14" name="コンテンツ プレースホルダー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0"/>
          </p:nvPr>
        </p:nvSpPr>
        <p:spPr/>
        <p:txBody>
          <a:bodyPr/>
          <a:lstStyle/>
          <a:p>
            <a:fld id="{C2847B31-A4E1-4FCE-8661-5EC33A675437}" type="datetime1">
              <a:rPr lang="en-US" smtClean="0"/>
              <a:pPr/>
              <a:t>2/16/2016</a:t>
            </a:fld>
            <a:endParaRPr lang="en-US"/>
          </a:p>
        </p:txBody>
      </p:sp>
      <p:sp>
        <p:nvSpPr>
          <p:cNvPr id="10" name="フッター プレースホルダー 9"/>
          <p:cNvSpPr>
            <a:spLocks noGrp="1"/>
          </p:cNvSpPr>
          <p:nvPr>
            <p:ph type="ftr" sz="quarter" idx="11"/>
          </p:nvPr>
        </p:nvSpPr>
        <p:spPr/>
        <p:txBody>
          <a:bodyPr/>
          <a:lstStyle/>
          <a:p>
            <a:endParaRPr lang="en-US"/>
          </a:p>
        </p:txBody>
      </p:sp>
      <p:sp>
        <p:nvSpPr>
          <p:cNvPr id="31" name="スライド番号プレースホルダー 30"/>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0" y="5410200"/>
            <a:ext cx="8610600" cy="882650"/>
          </a:xfrm>
        </p:spPr>
        <p:txBody>
          <a:bodyPr anchor="ctr"/>
          <a:lstStyle>
            <a:lvl1pPr>
              <a:defRPr/>
            </a:lvl1p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25" name="テキスト プレースホルダー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ー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0"/>
          </p:nvPr>
        </p:nvSpPr>
        <p:spPr/>
        <p:txBody>
          <a:bodyPr/>
          <a:lstStyle/>
          <a:p>
            <a:fld id="{7CAD832D-B7F8-4A85-B115-3F84BE9AC26D}" type="datetime1">
              <a:rPr lang="en-US" smtClean="0"/>
              <a:pPr/>
              <a:t>2/16/2016</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a:xfrm>
            <a:off x="8229600" y="6477000"/>
            <a:ext cx="762000" cy="246888"/>
          </a:xfrm>
        </p:spPr>
        <p:txBody>
          <a:bodyPr/>
          <a:lstStyle/>
          <a:p>
            <a:fld id="{F36DD0FD-55B0-48C4-8AF2-8A69533EDFC3}" type="slidenum">
              <a:rPr lang="en-US" smtClean="0"/>
              <a:pPr/>
              <a:t>‹#›</a:t>
            </a:fld>
            <a:endParaRPr lang="en-US"/>
          </a:p>
        </p:txBody>
      </p:sp>
      <p:sp>
        <p:nvSpPr>
          <p:cNvPr id="11" name="直線コネクタ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E10B34F3-05F7-41C1-B84E-68CE2E00C83C}" type="datetime1">
              <a:rPr lang="en-US" smtClean="0"/>
              <a:pPr/>
              <a:t>2/16/2016</a:t>
            </a:fld>
            <a:endParaRPr lang="en-US"/>
          </a:p>
        </p:txBody>
      </p:sp>
      <p:sp>
        <p:nvSpPr>
          <p:cNvPr id="21" name="フッター プレースホルダー 20"/>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B8D47F82-2B2E-4837-B3AB-C94C672FBECB}" type="datetime1">
              <a:rPr lang="en-US" smtClean="0"/>
              <a:pPr/>
              <a:t>2/16/2016</a:t>
            </a:fld>
            <a:endParaRPr lang="en-US"/>
          </a:p>
        </p:txBody>
      </p:sp>
      <p:sp>
        <p:nvSpPr>
          <p:cNvPr id="24" name="フッター プレースホルダー 23"/>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smtClean="0"/>
              <a:t>マスター タイトルの書式設定</a:t>
            </a:r>
            <a:endParaRPr kumimoji="0" lang="en-US"/>
          </a:p>
        </p:txBody>
      </p:sp>
      <p:sp>
        <p:nvSpPr>
          <p:cNvPr id="26" name="テキスト プレースホルダー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14" name="コンテンツ プレースホルダー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ー 24"/>
          <p:cNvSpPr>
            <a:spLocks noGrp="1"/>
          </p:cNvSpPr>
          <p:nvPr>
            <p:ph type="dt" sz="half" idx="10"/>
          </p:nvPr>
        </p:nvSpPr>
        <p:spPr/>
        <p:txBody>
          <a:bodyPr/>
          <a:lstStyle/>
          <a:p>
            <a:fld id="{81E57738-F4B0-48EA-9B71-E0F723F8BF6C}" type="datetime1">
              <a:rPr lang="en-US" smtClean="0"/>
              <a:pPr/>
              <a:t>2/16/2016</a:t>
            </a:fld>
            <a:endParaRPr lang="en-US"/>
          </a:p>
        </p:txBody>
      </p:sp>
      <p:sp>
        <p:nvSpPr>
          <p:cNvPr id="29" name="フッター プレースホルダー 28"/>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ー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7" name="日付プレースホルダー 6"/>
          <p:cNvSpPr>
            <a:spLocks noGrp="1"/>
          </p:cNvSpPr>
          <p:nvPr>
            <p:ph type="dt" sz="half" idx="10"/>
          </p:nvPr>
        </p:nvSpPr>
        <p:spPr/>
        <p:txBody>
          <a:bodyPr/>
          <a:lstStyle/>
          <a:p>
            <a:fld id="{E600D5EF-7D26-425F-8C45-B9312ACE18BC}" type="datetime1">
              <a:rPr lang="en-US" smtClean="0"/>
              <a:pPr/>
              <a:t>2/16/2016</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31" name="スライド番号プレースホルダー 30"/>
          <p:cNvSpPr>
            <a:spLocks noGrp="1"/>
          </p:cNvSpPr>
          <p:nvPr>
            <p:ph type="sldNum" sz="quarter" idx="12"/>
          </p:nvPr>
        </p:nvSpPr>
        <p:spPr/>
        <p:txBody>
          <a:bodyPr/>
          <a:lstStyle/>
          <a:p>
            <a:fld id="{F36DD0FD-55B0-48C4-8AF2-8A69533EDFC3}" type="slidenum">
              <a:rPr lang="en-US" smtClean="0"/>
              <a:pPr/>
              <a:t>‹#›</a:t>
            </a:fld>
            <a:endParaRPr lang="en-US"/>
          </a:p>
        </p:txBody>
      </p:sp>
      <p:sp>
        <p:nvSpPr>
          <p:cNvPr id="17" name="タイトル 16"/>
          <p:cNvSpPr>
            <a:spLocks noGrp="1"/>
          </p:cNvSpPr>
          <p:nvPr>
            <p:ph type="title"/>
          </p:nvPr>
        </p:nvSpPr>
        <p:spPr>
          <a:xfrm>
            <a:off x="381000" y="4993760"/>
            <a:ext cx="5867400" cy="522288"/>
          </a:xfrm>
        </p:spPr>
        <p:txBody>
          <a:bodyPr anchor="ctr"/>
          <a:lstStyle>
            <a:lvl1pPr algn="l">
              <a:buNone/>
              <a:defRPr sz="2000" b="1"/>
            </a:lvl1pPr>
          </a:lstStyle>
          <a:p>
            <a:r>
              <a:rPr kumimoji="0" lang="ja-JP" altLang="en-US" smtClean="0"/>
              <a:t>マスター タイトルの書式設定</a:t>
            </a:r>
            <a:endParaRPr kumimoji="0" lang="en-US"/>
          </a:p>
        </p:txBody>
      </p:sp>
      <p:sp>
        <p:nvSpPr>
          <p:cNvPr id="26" name="テキスト プレースホルダー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ー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ー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909345-DEE0-4B07-8E32-441AC9DA095E}" type="datetime1">
              <a:rPr lang="en-US" smtClean="0"/>
              <a:pPr/>
              <a:t>2/16/2016</a:t>
            </a:fld>
            <a:endParaRPr lang="en-US" dirty="0"/>
          </a:p>
        </p:txBody>
      </p:sp>
      <p:sp>
        <p:nvSpPr>
          <p:cNvPr id="28" name="フッター プレースホルダー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スライド番号プレースホルダー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6DD0FD-55B0-48C4-8AF2-8A69533EDFC3}" type="slidenum">
              <a:rPr lang="en-US" smtClean="0"/>
              <a:pPr/>
              <a:t>‹#›</a:t>
            </a:fld>
            <a:endParaRPr lang="en-US" dirty="0"/>
          </a:p>
        </p:txBody>
      </p:sp>
      <p:sp>
        <p:nvSpPr>
          <p:cNvPr id="10" name="タイトル プレースホルダー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604" y="116632"/>
            <a:ext cx="8686800" cy="841248"/>
          </a:xfrm>
        </p:spPr>
        <p:txBody>
          <a:bodyPr/>
          <a:lstStyle/>
          <a:p>
            <a:r>
              <a:rPr kumimoji="1" lang="ja-JP" altLang="en-US" dirty="0" smtClean="0">
                <a:solidFill>
                  <a:schemeClr val="tx1">
                    <a:lumMod val="95000"/>
                    <a:lumOff val="5000"/>
                  </a:schemeClr>
                </a:solidFill>
              </a:rPr>
              <a:t>表</a:t>
            </a:r>
            <a:r>
              <a:rPr kumimoji="1" lang="en-US" altLang="ja-JP" dirty="0" smtClean="0">
                <a:solidFill>
                  <a:schemeClr val="tx1">
                    <a:lumMod val="95000"/>
                    <a:lumOff val="5000"/>
                  </a:schemeClr>
                </a:solidFill>
              </a:rPr>
              <a:t>1</a:t>
            </a:r>
            <a:r>
              <a:rPr kumimoji="1" lang="ja-JP" altLang="en-US" dirty="0" smtClean="0">
                <a:solidFill>
                  <a:schemeClr val="tx1">
                    <a:lumMod val="95000"/>
                    <a:lumOff val="5000"/>
                  </a:schemeClr>
                </a:solidFill>
              </a:rPr>
              <a:t>　管内</a:t>
            </a:r>
            <a:r>
              <a:rPr kumimoji="1" lang="ja-JP" altLang="en-US" dirty="0" smtClean="0">
                <a:solidFill>
                  <a:schemeClr val="tx1">
                    <a:lumMod val="95000"/>
                    <a:lumOff val="5000"/>
                  </a:schemeClr>
                </a:solidFill>
              </a:rPr>
              <a:t>牛飼養農家の堆肥生産状況</a:t>
            </a:r>
            <a:endParaRPr kumimoji="1" lang="ja-JP" altLang="en-US" dirty="0">
              <a:solidFill>
                <a:schemeClr val="tx1">
                  <a:lumMod val="95000"/>
                  <a:lumOff val="5000"/>
                </a:schemeClr>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201542197"/>
              </p:ext>
            </p:extLst>
          </p:nvPr>
        </p:nvGraphicFramePr>
        <p:xfrm>
          <a:off x="395537" y="1050636"/>
          <a:ext cx="8424935" cy="5145471"/>
        </p:xfrm>
        <a:graphic>
          <a:graphicData uri="http://schemas.openxmlformats.org/drawingml/2006/table">
            <a:tbl>
              <a:tblPr firstRow="1" bandRow="1">
                <a:tableStyleId>{5C22544A-7EE6-4342-B048-85BDC9FD1C3A}</a:tableStyleId>
              </a:tblPr>
              <a:tblGrid>
                <a:gridCol w="890440"/>
                <a:gridCol w="753450"/>
                <a:gridCol w="876389"/>
                <a:gridCol w="648072"/>
                <a:gridCol w="1368152"/>
                <a:gridCol w="1368152"/>
                <a:gridCol w="1008112"/>
                <a:gridCol w="1512168"/>
              </a:tblGrid>
              <a:tr h="953876">
                <a:tc>
                  <a:txBody>
                    <a:bodyPr/>
                    <a:lstStyle/>
                    <a:p>
                      <a:endParaRPr kumimoji="1" lang="ja-JP" altLang="en-US" dirty="0"/>
                    </a:p>
                  </a:txBody>
                  <a:tcPr/>
                </a:tc>
                <a:tc>
                  <a:txBody>
                    <a:bodyPr/>
                    <a:lstStyle/>
                    <a:p>
                      <a:r>
                        <a:rPr kumimoji="1" lang="ja-JP" altLang="en-US" dirty="0" smtClean="0"/>
                        <a:t>飼養形態</a:t>
                      </a:r>
                      <a:endParaRPr kumimoji="1" lang="ja-JP" altLang="en-US" dirty="0"/>
                    </a:p>
                  </a:txBody>
                  <a:tcPr/>
                </a:tc>
                <a:tc>
                  <a:txBody>
                    <a:bodyPr/>
                    <a:lstStyle/>
                    <a:p>
                      <a:r>
                        <a:rPr kumimoji="1" lang="ja-JP" altLang="en-US" dirty="0" smtClean="0"/>
                        <a:t>飼養</a:t>
                      </a:r>
                      <a:endParaRPr kumimoji="1" lang="en-US" altLang="ja-JP" dirty="0" smtClean="0"/>
                    </a:p>
                    <a:p>
                      <a:r>
                        <a:rPr kumimoji="1" lang="ja-JP" altLang="en-US" dirty="0" smtClean="0"/>
                        <a:t>頭数</a:t>
                      </a:r>
                      <a:endParaRPr kumimoji="1" lang="ja-JP" altLang="en-US" dirty="0"/>
                    </a:p>
                  </a:txBody>
                  <a:tcPr/>
                </a:tc>
                <a:tc>
                  <a:txBody>
                    <a:bodyPr/>
                    <a:lstStyle/>
                    <a:p>
                      <a:r>
                        <a:rPr kumimoji="1" lang="ja-JP" altLang="en-US" dirty="0" smtClean="0"/>
                        <a:t>生産方式</a:t>
                      </a:r>
                      <a:endParaRPr kumimoji="1" lang="ja-JP" altLang="en-US" dirty="0"/>
                    </a:p>
                  </a:txBody>
                  <a:tcPr/>
                </a:tc>
                <a:tc>
                  <a:txBody>
                    <a:bodyPr/>
                    <a:lstStyle/>
                    <a:p>
                      <a:r>
                        <a:rPr kumimoji="1" lang="ja-JP" altLang="en-US" dirty="0" smtClean="0"/>
                        <a:t>年間推定</a:t>
                      </a:r>
                      <a:endParaRPr kumimoji="1" lang="en-US" altLang="ja-JP" dirty="0" smtClean="0"/>
                    </a:p>
                    <a:p>
                      <a:r>
                        <a:rPr kumimoji="1" lang="ja-JP" altLang="en-US" dirty="0" smtClean="0"/>
                        <a:t>糞尿排泄量（トン）</a:t>
                      </a:r>
                      <a:endParaRPr kumimoji="1" lang="ja-JP" altLang="en-US" dirty="0"/>
                    </a:p>
                  </a:txBody>
                  <a:tcPr/>
                </a:tc>
                <a:tc>
                  <a:txBody>
                    <a:bodyPr/>
                    <a:lstStyle/>
                    <a:p>
                      <a:r>
                        <a:rPr kumimoji="1" lang="ja-JP" altLang="en-US" dirty="0" smtClean="0"/>
                        <a:t>堆肥生産量</a:t>
                      </a:r>
                      <a:endParaRPr kumimoji="1" lang="en-US" altLang="ja-JP" dirty="0" smtClean="0"/>
                    </a:p>
                    <a:p>
                      <a:r>
                        <a:rPr kumimoji="1" lang="ja-JP" altLang="en-US" dirty="0" smtClean="0"/>
                        <a:t>（トン）</a:t>
                      </a:r>
                      <a:endParaRPr kumimoji="1" lang="ja-JP" altLang="en-US" dirty="0"/>
                    </a:p>
                  </a:txBody>
                  <a:tcPr/>
                </a:tc>
                <a:tc>
                  <a:txBody>
                    <a:bodyPr/>
                    <a:lstStyle/>
                    <a:p>
                      <a:r>
                        <a:rPr kumimoji="1" lang="ja-JP" altLang="en-US" dirty="0" smtClean="0"/>
                        <a:t>敷料</a:t>
                      </a:r>
                      <a:endParaRPr kumimoji="1" lang="ja-JP" altLang="en-US" dirty="0"/>
                    </a:p>
                  </a:txBody>
                  <a:tcPr/>
                </a:tc>
                <a:tc>
                  <a:txBody>
                    <a:bodyPr/>
                    <a:lstStyle/>
                    <a:p>
                      <a:r>
                        <a:rPr kumimoji="1" lang="ja-JP" altLang="en-US" dirty="0" smtClean="0"/>
                        <a:t>敷料価格</a:t>
                      </a:r>
                      <a:endParaRPr kumimoji="1" lang="ja-JP" altLang="en-US" dirty="0"/>
                    </a:p>
                  </a:txBody>
                  <a:tcPr/>
                </a:tc>
              </a:tr>
              <a:tr h="417321">
                <a:tc>
                  <a:txBody>
                    <a:bodyPr/>
                    <a:lstStyle/>
                    <a:p>
                      <a:r>
                        <a:rPr kumimoji="1" lang="ja-JP" altLang="en-US" dirty="0" smtClean="0"/>
                        <a:t>農家Ａ</a:t>
                      </a:r>
                      <a:endParaRPr kumimoji="1" lang="en-US" altLang="ja-JP" dirty="0" smtClean="0"/>
                    </a:p>
                  </a:txBody>
                  <a:tcPr/>
                </a:tc>
                <a:tc>
                  <a:txBody>
                    <a:bodyPr/>
                    <a:lstStyle/>
                    <a:p>
                      <a:r>
                        <a:rPr kumimoji="1" lang="ja-JP" altLang="en-US" dirty="0" smtClean="0"/>
                        <a:t>酪農</a:t>
                      </a:r>
                      <a:endParaRPr kumimoji="1" lang="ja-JP" altLang="en-US" dirty="0"/>
                    </a:p>
                  </a:txBody>
                  <a:tcPr/>
                </a:tc>
                <a:tc>
                  <a:txBody>
                    <a:bodyPr/>
                    <a:lstStyle/>
                    <a:p>
                      <a:pPr algn="r"/>
                      <a:r>
                        <a:rPr kumimoji="1" lang="ja-JP" altLang="en-US" dirty="0" smtClean="0"/>
                        <a:t>３５</a:t>
                      </a:r>
                      <a:endParaRPr kumimoji="1" lang="ja-JP" altLang="en-US" dirty="0"/>
                    </a:p>
                  </a:txBody>
                  <a:tcPr/>
                </a:tc>
                <a:tc>
                  <a:txBody>
                    <a:bodyPr/>
                    <a:lstStyle/>
                    <a:p>
                      <a:r>
                        <a:rPr kumimoji="1" lang="ja-JP" altLang="en-US" dirty="0" smtClean="0"/>
                        <a:t>攪拌</a:t>
                      </a:r>
                      <a:endParaRPr kumimoji="1" lang="ja-JP" altLang="en-US" dirty="0"/>
                    </a:p>
                  </a:txBody>
                  <a:tcPr/>
                </a:tc>
                <a:tc>
                  <a:txBody>
                    <a:bodyPr/>
                    <a:lstStyle/>
                    <a:p>
                      <a:r>
                        <a:rPr kumimoji="1" lang="ja-JP" altLang="en-US" dirty="0" smtClean="0"/>
                        <a:t>　　５０１</a:t>
                      </a:r>
                      <a:endParaRPr kumimoji="1" lang="ja-JP" altLang="en-US" dirty="0"/>
                    </a:p>
                  </a:txBody>
                  <a:tcPr/>
                </a:tc>
                <a:tc>
                  <a:txBody>
                    <a:bodyPr/>
                    <a:lstStyle/>
                    <a:p>
                      <a:pPr algn="r"/>
                      <a:r>
                        <a:rPr kumimoji="1" lang="ja-JP" altLang="en-US" dirty="0" smtClean="0"/>
                        <a:t>２００</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r>
                        <a:rPr kumimoji="1" lang="en-US" altLang="ja-JP" sz="1200" b="1" dirty="0" smtClean="0"/>
                        <a:t>3,000</a:t>
                      </a:r>
                      <a:r>
                        <a:rPr kumimoji="1" lang="ja-JP" altLang="en-US" sz="1200" b="1" dirty="0" smtClean="0"/>
                        <a:t>円</a:t>
                      </a:r>
                      <a:r>
                        <a:rPr kumimoji="1" lang="en-US" altLang="ja-JP" sz="1200" b="1" dirty="0" smtClean="0"/>
                        <a:t>/2t</a:t>
                      </a:r>
                      <a:r>
                        <a:rPr kumimoji="1" lang="ja-JP" altLang="en-US" sz="1200" b="1" dirty="0" smtClean="0"/>
                        <a:t>ﾄﾗｯｸ</a:t>
                      </a:r>
                      <a:endParaRPr kumimoji="1" lang="en-US" altLang="ja-JP" sz="1200" b="1" dirty="0" smtClean="0"/>
                    </a:p>
                  </a:txBody>
                  <a:tcPr/>
                </a:tc>
              </a:tr>
              <a:tr h="417321">
                <a:tc>
                  <a:txBody>
                    <a:bodyPr/>
                    <a:lstStyle/>
                    <a:p>
                      <a:r>
                        <a:rPr kumimoji="1" lang="ja-JP" altLang="en-US" dirty="0" smtClean="0"/>
                        <a:t>農家Ｂ</a:t>
                      </a:r>
                      <a:endParaRPr kumimoji="1" lang="ja-JP" altLang="en-US" dirty="0"/>
                    </a:p>
                  </a:txBody>
                  <a:tcPr/>
                </a:tc>
                <a:tc>
                  <a:txBody>
                    <a:bodyPr/>
                    <a:lstStyle/>
                    <a:p>
                      <a:r>
                        <a:rPr kumimoji="1" lang="ja-JP" altLang="en-US" dirty="0" smtClean="0"/>
                        <a:t>肥育</a:t>
                      </a:r>
                      <a:endParaRPr kumimoji="1" lang="ja-JP" altLang="en-US" dirty="0"/>
                    </a:p>
                  </a:txBody>
                  <a:tcPr/>
                </a:tc>
                <a:tc>
                  <a:txBody>
                    <a:bodyPr/>
                    <a:lstStyle/>
                    <a:p>
                      <a:pPr algn="r"/>
                      <a:r>
                        <a:rPr kumimoji="1" lang="ja-JP" altLang="en-US" dirty="0" smtClean="0"/>
                        <a:t>９１</a:t>
                      </a:r>
                      <a:endParaRPr kumimoji="1" lang="ja-JP" altLang="en-US" dirty="0"/>
                    </a:p>
                  </a:txBody>
                  <a:tcPr/>
                </a:tc>
                <a:tc>
                  <a:txBody>
                    <a:bodyPr/>
                    <a:lstStyle/>
                    <a:p>
                      <a:r>
                        <a:rPr kumimoji="1" lang="ja-JP" altLang="en-US" dirty="0" smtClean="0"/>
                        <a:t>攪拌</a:t>
                      </a:r>
                      <a:endParaRPr kumimoji="1" lang="ja-JP" altLang="en-US" dirty="0"/>
                    </a:p>
                  </a:txBody>
                  <a:tcPr/>
                </a:tc>
                <a:tc>
                  <a:txBody>
                    <a:bodyPr/>
                    <a:lstStyle/>
                    <a:p>
                      <a:r>
                        <a:rPr kumimoji="1" lang="ja-JP" altLang="en-US" dirty="0" smtClean="0"/>
                        <a:t>　　８３２</a:t>
                      </a:r>
                      <a:endParaRPr kumimoji="1" lang="ja-JP" altLang="en-US" dirty="0"/>
                    </a:p>
                  </a:txBody>
                  <a:tcPr/>
                </a:tc>
                <a:tc>
                  <a:txBody>
                    <a:bodyPr/>
                    <a:lstStyle/>
                    <a:p>
                      <a:pPr algn="r"/>
                      <a:r>
                        <a:rPr kumimoji="1" lang="ja-JP" altLang="en-US" dirty="0" smtClean="0"/>
                        <a:t>２４０</a:t>
                      </a:r>
                      <a:endParaRPr kumimoji="1" lang="en-US" altLang="ja-JP" dirty="0" smtClean="0"/>
                    </a:p>
                  </a:txBody>
                  <a:tcPr/>
                </a:tc>
                <a:tc>
                  <a:txBody>
                    <a:bodyPr/>
                    <a:lstStyle/>
                    <a:p>
                      <a:r>
                        <a:rPr kumimoji="1" lang="ja-JP" altLang="en-US" sz="1200" b="1" dirty="0" err="1" smtClean="0"/>
                        <a:t>おが</a:t>
                      </a:r>
                      <a:r>
                        <a:rPr kumimoji="1" lang="ja-JP" altLang="en-US" sz="1200" b="1" dirty="0" smtClean="0"/>
                        <a:t>粉</a:t>
                      </a:r>
                      <a:endParaRPr kumimoji="1" lang="en-US" altLang="ja-JP" sz="1200" b="1" dirty="0" smtClean="0"/>
                    </a:p>
                    <a:p>
                      <a:r>
                        <a:rPr kumimoji="1" lang="ja-JP" altLang="en-US" sz="1200" b="1" dirty="0" smtClean="0"/>
                        <a:t>かんなくず</a:t>
                      </a:r>
                      <a:endParaRPr kumimoji="1" lang="en-US" altLang="ja-JP" sz="1200" b="1" dirty="0" smtClean="0"/>
                    </a:p>
                  </a:txBody>
                  <a:tcPr/>
                </a:tc>
                <a:tc>
                  <a:txBody>
                    <a:bodyPr/>
                    <a:lstStyle/>
                    <a:p>
                      <a:r>
                        <a:rPr kumimoji="1" lang="en-US" altLang="ja-JP" sz="1200" b="1" dirty="0" smtClean="0">
                          <a:solidFill>
                            <a:srgbClr val="FF0000"/>
                          </a:solidFill>
                        </a:rPr>
                        <a:t>14,000</a:t>
                      </a:r>
                      <a:r>
                        <a:rPr kumimoji="1" lang="ja-JP" altLang="en-US" sz="1200" b="1" dirty="0" smtClean="0">
                          <a:solidFill>
                            <a:srgbClr val="FF0000"/>
                          </a:solidFill>
                        </a:rPr>
                        <a:t>円</a:t>
                      </a:r>
                      <a:r>
                        <a:rPr kumimoji="1" lang="en-US" altLang="ja-JP" sz="1200" b="1" dirty="0" smtClean="0">
                          <a:solidFill>
                            <a:srgbClr val="FF0000"/>
                          </a:solidFill>
                        </a:rPr>
                        <a:t>/2t</a:t>
                      </a:r>
                      <a:r>
                        <a:rPr kumimoji="1" lang="ja-JP" altLang="en-US" sz="1200" b="1" dirty="0" smtClean="0">
                          <a:solidFill>
                            <a:srgbClr val="FF0000"/>
                          </a:solidFill>
                        </a:rPr>
                        <a:t>ﾄﾗｯｸ</a:t>
                      </a:r>
                      <a:endParaRPr kumimoji="1" lang="en-US" altLang="ja-JP" sz="1200" b="1" dirty="0" smtClean="0">
                        <a:solidFill>
                          <a:srgbClr val="FF0000"/>
                        </a:solidFill>
                      </a:endParaRPr>
                    </a:p>
                    <a:p>
                      <a:r>
                        <a:rPr kumimoji="1" lang="ja-JP" altLang="en-US" sz="1200" b="1" baseline="0" dirty="0" smtClean="0"/>
                        <a:t> </a:t>
                      </a:r>
                      <a:r>
                        <a:rPr kumimoji="1" lang="en-US" altLang="ja-JP" sz="1200" b="1" dirty="0" smtClean="0"/>
                        <a:t>7,000</a:t>
                      </a:r>
                      <a:r>
                        <a:rPr kumimoji="1" lang="ja-JP" altLang="en-US" sz="1200" b="1" dirty="0" smtClean="0"/>
                        <a:t>円</a:t>
                      </a:r>
                      <a:r>
                        <a:rPr kumimoji="1" lang="en-US" altLang="ja-JP" sz="1200" b="1" dirty="0" smtClean="0"/>
                        <a:t>/2t</a:t>
                      </a:r>
                      <a:r>
                        <a:rPr kumimoji="1" lang="ja-JP" altLang="en-US" sz="1200" b="1" dirty="0" smtClean="0"/>
                        <a:t>ﾄﾗｯｸ</a:t>
                      </a:r>
                      <a:endParaRPr kumimoji="1" lang="en-US" altLang="ja-JP" sz="1200" b="1" dirty="0" smtClean="0"/>
                    </a:p>
                  </a:txBody>
                  <a:tcPr/>
                </a:tc>
              </a:tr>
              <a:tr h="299727">
                <a:tc>
                  <a:txBody>
                    <a:bodyPr/>
                    <a:lstStyle/>
                    <a:p>
                      <a:r>
                        <a:rPr kumimoji="1" lang="ja-JP" altLang="en-US" dirty="0" smtClean="0"/>
                        <a:t>農家Ｃ</a:t>
                      </a:r>
                      <a:endParaRPr kumimoji="1" lang="ja-JP" altLang="en-US" dirty="0"/>
                    </a:p>
                  </a:txBody>
                  <a:tcPr/>
                </a:tc>
                <a:tc>
                  <a:txBody>
                    <a:bodyPr/>
                    <a:lstStyle/>
                    <a:p>
                      <a:r>
                        <a:rPr kumimoji="1" lang="ja-JP" altLang="en-US" dirty="0" smtClean="0"/>
                        <a:t>肥育</a:t>
                      </a:r>
                      <a:endParaRPr kumimoji="1" lang="ja-JP" altLang="en-US" dirty="0"/>
                    </a:p>
                  </a:txBody>
                  <a:tcPr/>
                </a:tc>
                <a:tc>
                  <a:txBody>
                    <a:bodyPr/>
                    <a:lstStyle/>
                    <a:p>
                      <a:pPr algn="r"/>
                      <a:r>
                        <a:rPr kumimoji="1" lang="ja-JP" altLang="en-US" dirty="0" smtClean="0"/>
                        <a:t>６６６</a:t>
                      </a:r>
                      <a:endParaRPr kumimoji="1" lang="ja-JP" altLang="en-US" dirty="0"/>
                    </a:p>
                  </a:txBody>
                  <a:tcPr/>
                </a:tc>
                <a:tc>
                  <a:txBody>
                    <a:bodyPr/>
                    <a:lstStyle/>
                    <a:p>
                      <a:r>
                        <a:rPr kumimoji="1" lang="ja-JP" altLang="en-US" dirty="0" smtClean="0"/>
                        <a:t>攪拌</a:t>
                      </a:r>
                      <a:endParaRPr kumimoji="1" lang="en-US" altLang="ja-JP" dirty="0" smtClean="0"/>
                    </a:p>
                  </a:txBody>
                  <a:tcPr/>
                </a:tc>
                <a:tc>
                  <a:txBody>
                    <a:bodyPr/>
                    <a:lstStyle/>
                    <a:p>
                      <a:r>
                        <a:rPr kumimoji="1" lang="ja-JP" altLang="en-US" dirty="0" smtClean="0">
                          <a:solidFill>
                            <a:srgbClr val="FF0000"/>
                          </a:solidFill>
                        </a:rPr>
                        <a:t>６，０８７</a:t>
                      </a:r>
                      <a:endParaRPr kumimoji="1" lang="en-US" altLang="ja-JP" dirty="0" smtClean="0">
                        <a:solidFill>
                          <a:srgbClr val="FF0000"/>
                        </a:solidFill>
                      </a:endParaRPr>
                    </a:p>
                  </a:txBody>
                  <a:tcPr/>
                </a:tc>
                <a:tc>
                  <a:txBody>
                    <a:bodyPr/>
                    <a:lstStyle/>
                    <a:p>
                      <a:pPr algn="r"/>
                      <a:r>
                        <a:rPr kumimoji="1" lang="ja-JP" altLang="en-US" dirty="0" smtClean="0">
                          <a:solidFill>
                            <a:srgbClr val="FF0000"/>
                          </a:solidFill>
                        </a:rPr>
                        <a:t>４００</a:t>
                      </a:r>
                      <a:endParaRPr kumimoji="1" lang="en-US" altLang="ja-JP" dirty="0" smtClean="0">
                        <a:solidFill>
                          <a:srgbClr val="FF0000"/>
                        </a:solidFill>
                      </a:endParaRPr>
                    </a:p>
                  </a:txBody>
                  <a:tcPr/>
                </a:tc>
                <a:tc>
                  <a:txBody>
                    <a:bodyPr/>
                    <a:lstStyle/>
                    <a:p>
                      <a:r>
                        <a:rPr kumimoji="1" lang="ja-JP" altLang="en-US" sz="1200" b="1" dirty="0" err="1" smtClean="0"/>
                        <a:t>おが</a:t>
                      </a:r>
                      <a:r>
                        <a:rPr kumimoji="1" lang="ja-JP" altLang="en-US" sz="1200" b="1" dirty="0" smtClean="0"/>
                        <a:t>粉</a:t>
                      </a:r>
                      <a:endParaRPr kumimoji="1" lang="en-US" altLang="ja-JP" sz="1200" b="1" dirty="0" smtClean="0"/>
                    </a:p>
                    <a:p>
                      <a:r>
                        <a:rPr kumimoji="1" lang="ja-JP" altLang="en-US" sz="1200" b="1" dirty="0" smtClean="0"/>
                        <a:t>かんなく</a:t>
                      </a:r>
                      <a:r>
                        <a:rPr kumimoji="1" lang="ja-JP" altLang="en-US" sz="1200" b="1" dirty="0" err="1" smtClean="0"/>
                        <a:t>ず</a:t>
                      </a:r>
                      <a:endParaRPr kumimoji="1" lang="en-US" altLang="ja-JP" sz="1200" b="1" dirty="0" smtClean="0"/>
                    </a:p>
                  </a:txBody>
                  <a:tcPr/>
                </a:tc>
                <a:tc>
                  <a:txBody>
                    <a:bodyPr/>
                    <a:lstStyle/>
                    <a:p>
                      <a:r>
                        <a:rPr kumimoji="1" lang="en-US" altLang="ja-JP" sz="1200" b="1" dirty="0" smtClean="0"/>
                        <a:t>8,000</a:t>
                      </a:r>
                      <a:r>
                        <a:rPr kumimoji="1" lang="ja-JP" altLang="en-US" sz="1200" b="1" dirty="0" smtClean="0"/>
                        <a:t>円</a:t>
                      </a:r>
                      <a:r>
                        <a:rPr kumimoji="1" lang="en-US" altLang="ja-JP" sz="1200" b="1" dirty="0" smtClean="0"/>
                        <a:t>/2t</a:t>
                      </a:r>
                      <a:r>
                        <a:rPr kumimoji="1" lang="ja-JP" altLang="en-US" sz="1200" b="1" dirty="0" smtClean="0"/>
                        <a:t>ﾄﾗｯｸ</a:t>
                      </a:r>
                      <a:endParaRPr kumimoji="1" lang="en-US" altLang="ja-JP" sz="1200" b="1" dirty="0" smtClean="0"/>
                    </a:p>
                    <a:p>
                      <a:r>
                        <a:rPr kumimoji="1" lang="en-US" altLang="ja-JP" sz="1200" b="1" dirty="0" smtClean="0"/>
                        <a:t>4,000</a:t>
                      </a:r>
                      <a:r>
                        <a:rPr kumimoji="1" lang="ja-JP" altLang="en-US" sz="1200" b="1" dirty="0" smtClean="0"/>
                        <a:t>円</a:t>
                      </a:r>
                      <a:r>
                        <a:rPr kumimoji="1" lang="en-US" altLang="ja-JP" sz="1200" b="1" dirty="0" smtClean="0"/>
                        <a:t>/2t</a:t>
                      </a:r>
                      <a:r>
                        <a:rPr kumimoji="1" lang="ja-JP" altLang="en-US" sz="1200" b="1" dirty="0" smtClean="0"/>
                        <a:t>ﾄﾗｯｸ</a:t>
                      </a:r>
                      <a:endParaRPr kumimoji="1" lang="en-US" altLang="ja-JP" sz="1200" b="1" dirty="0" smtClean="0"/>
                    </a:p>
                  </a:txBody>
                  <a:tcPr/>
                </a:tc>
              </a:tr>
              <a:tr h="417321">
                <a:tc>
                  <a:txBody>
                    <a:bodyPr/>
                    <a:lstStyle/>
                    <a:p>
                      <a:r>
                        <a:rPr kumimoji="1" lang="ja-JP" altLang="en-US" dirty="0" smtClean="0"/>
                        <a:t>農家Ｄ</a:t>
                      </a:r>
                      <a:endParaRPr kumimoji="1" lang="ja-JP" altLang="en-US" dirty="0"/>
                    </a:p>
                  </a:txBody>
                  <a:tcPr/>
                </a:tc>
                <a:tc>
                  <a:txBody>
                    <a:bodyPr/>
                    <a:lstStyle/>
                    <a:p>
                      <a:r>
                        <a:rPr kumimoji="1" lang="ja-JP" altLang="en-US" dirty="0" smtClean="0"/>
                        <a:t>肥育</a:t>
                      </a:r>
                      <a:endParaRPr kumimoji="1" lang="ja-JP" altLang="en-US" dirty="0"/>
                    </a:p>
                  </a:txBody>
                  <a:tcPr/>
                </a:tc>
                <a:tc>
                  <a:txBody>
                    <a:bodyPr/>
                    <a:lstStyle/>
                    <a:p>
                      <a:pPr algn="r"/>
                      <a:r>
                        <a:rPr kumimoji="1" lang="ja-JP" altLang="en-US" dirty="0" smtClean="0"/>
                        <a:t>７６</a:t>
                      </a:r>
                      <a:endParaRPr kumimoji="1" lang="ja-JP" altLang="en-US" dirty="0"/>
                    </a:p>
                  </a:txBody>
                  <a:tcPr/>
                </a:tc>
                <a:tc>
                  <a:txBody>
                    <a:bodyPr/>
                    <a:lstStyle/>
                    <a:p>
                      <a:r>
                        <a:rPr kumimoji="1" lang="ja-JP" altLang="en-US" dirty="0" smtClean="0"/>
                        <a:t>攪拌</a:t>
                      </a:r>
                      <a:endParaRPr kumimoji="1" lang="ja-JP" altLang="en-US" dirty="0"/>
                    </a:p>
                  </a:txBody>
                  <a:tcPr/>
                </a:tc>
                <a:tc>
                  <a:txBody>
                    <a:bodyPr/>
                    <a:lstStyle/>
                    <a:p>
                      <a:r>
                        <a:rPr kumimoji="1" lang="ja-JP" altLang="en-US" dirty="0" smtClean="0"/>
                        <a:t>　　６９５</a:t>
                      </a:r>
                      <a:endParaRPr kumimoji="1" lang="ja-JP" altLang="en-US" dirty="0"/>
                    </a:p>
                  </a:txBody>
                  <a:tcPr/>
                </a:tc>
                <a:tc>
                  <a:txBody>
                    <a:bodyPr/>
                    <a:lstStyle/>
                    <a:p>
                      <a:pPr algn="r"/>
                      <a:r>
                        <a:rPr kumimoji="1" lang="ja-JP" altLang="en-US" dirty="0" smtClean="0"/>
                        <a:t>３００</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r>
                        <a:rPr kumimoji="1" lang="ja-JP" altLang="en-US" sz="1200" b="1" dirty="0" smtClean="0">
                          <a:solidFill>
                            <a:srgbClr val="FF0000"/>
                          </a:solidFill>
                        </a:rPr>
                        <a:t>輸送代</a:t>
                      </a:r>
                      <a:endParaRPr kumimoji="1" lang="en-US" altLang="ja-JP" sz="1200" b="1" dirty="0" smtClean="0">
                        <a:solidFill>
                          <a:srgbClr val="FF0000"/>
                        </a:solidFill>
                      </a:endParaRPr>
                    </a:p>
                  </a:txBody>
                  <a:tcPr/>
                </a:tc>
              </a:tr>
              <a:tr h="401177">
                <a:tc>
                  <a:txBody>
                    <a:bodyPr/>
                    <a:lstStyle/>
                    <a:p>
                      <a:r>
                        <a:rPr kumimoji="1" lang="ja-JP" altLang="en-US" dirty="0" smtClean="0"/>
                        <a:t>農家Ｅ</a:t>
                      </a:r>
                      <a:endParaRPr kumimoji="1" lang="ja-JP" altLang="en-US" dirty="0"/>
                    </a:p>
                  </a:txBody>
                  <a:tcPr/>
                </a:tc>
                <a:tc>
                  <a:txBody>
                    <a:bodyPr/>
                    <a:lstStyle/>
                    <a:p>
                      <a:r>
                        <a:rPr kumimoji="1" lang="ja-JP" altLang="en-US" dirty="0" smtClean="0"/>
                        <a:t>複合</a:t>
                      </a:r>
                      <a:endParaRPr kumimoji="1" lang="ja-JP" altLang="en-US" dirty="0"/>
                    </a:p>
                  </a:txBody>
                  <a:tcPr/>
                </a:tc>
                <a:tc>
                  <a:txBody>
                    <a:bodyPr/>
                    <a:lstStyle/>
                    <a:p>
                      <a:pPr algn="r"/>
                      <a:r>
                        <a:rPr kumimoji="1" lang="ja-JP" altLang="en-US" dirty="0" smtClean="0"/>
                        <a:t>１０９</a:t>
                      </a:r>
                      <a:endParaRPr kumimoji="1" lang="ja-JP" altLang="en-US" dirty="0"/>
                    </a:p>
                  </a:txBody>
                  <a:tcPr/>
                </a:tc>
                <a:tc>
                  <a:txBody>
                    <a:bodyPr/>
                    <a:lstStyle/>
                    <a:p>
                      <a:r>
                        <a:rPr kumimoji="1" lang="ja-JP" altLang="en-US" dirty="0" smtClean="0"/>
                        <a:t>攪拌</a:t>
                      </a:r>
                      <a:endParaRPr kumimoji="1" lang="ja-JP" altLang="en-US" dirty="0"/>
                    </a:p>
                  </a:txBody>
                  <a:tcPr/>
                </a:tc>
                <a:tc>
                  <a:txBody>
                    <a:bodyPr/>
                    <a:lstStyle/>
                    <a:p>
                      <a:r>
                        <a:rPr kumimoji="1" lang="ja-JP" altLang="en-US" dirty="0" smtClean="0"/>
                        <a:t>　　９９４</a:t>
                      </a:r>
                      <a:endParaRPr kumimoji="1" lang="ja-JP" altLang="en-US" dirty="0"/>
                    </a:p>
                  </a:txBody>
                  <a:tcPr/>
                </a:tc>
                <a:tc>
                  <a:txBody>
                    <a:bodyPr/>
                    <a:lstStyle/>
                    <a:p>
                      <a:pPr algn="r"/>
                      <a:r>
                        <a:rPr kumimoji="1" lang="ja-JP" altLang="en-US" dirty="0" smtClean="0"/>
                        <a:t>１６０</a:t>
                      </a:r>
                      <a:endParaRPr kumimoji="1" lang="ja-JP" altLang="en-US" dirty="0"/>
                    </a:p>
                  </a:txBody>
                  <a:tcPr/>
                </a:tc>
                <a:tc>
                  <a:txBody>
                    <a:bodyPr/>
                    <a:lstStyle/>
                    <a:p>
                      <a:r>
                        <a:rPr kumimoji="1" lang="ja-JP" altLang="en-US" sz="1200" b="1" dirty="0" smtClean="0"/>
                        <a:t>木</a:t>
                      </a:r>
                      <a:r>
                        <a:rPr kumimoji="1" lang="ja-JP" altLang="en-US" sz="1200" b="1" dirty="0" err="1" smtClean="0"/>
                        <a:t>くず</a:t>
                      </a:r>
                      <a:endParaRPr kumimoji="1" lang="ja-JP" altLang="en-US" sz="1200" b="1" dirty="0"/>
                    </a:p>
                  </a:txBody>
                  <a:tcPr/>
                </a:tc>
                <a:tc>
                  <a:txBody>
                    <a:bodyPr/>
                    <a:lstStyle/>
                    <a:p>
                      <a:r>
                        <a:rPr kumimoji="1" lang="en-US" altLang="ja-JP" sz="1200" b="1" dirty="0" smtClean="0"/>
                        <a:t>3,000</a:t>
                      </a:r>
                      <a:r>
                        <a:rPr kumimoji="1" lang="ja-JP" altLang="en-US" sz="1200" b="1" dirty="0" smtClean="0"/>
                        <a:t>円</a:t>
                      </a:r>
                      <a:r>
                        <a:rPr kumimoji="1" lang="en-US" altLang="ja-JP" sz="1200" b="1" dirty="0" smtClean="0"/>
                        <a:t>/2t</a:t>
                      </a:r>
                      <a:r>
                        <a:rPr kumimoji="1" lang="ja-JP" altLang="en-US" sz="1200" b="1" dirty="0" smtClean="0"/>
                        <a:t>ﾄﾗｯｸ</a:t>
                      </a:r>
                      <a:endParaRPr kumimoji="1" lang="ja-JP" altLang="en-US" sz="1200" b="1" dirty="0"/>
                    </a:p>
                  </a:txBody>
                  <a:tcPr/>
                </a:tc>
              </a:tr>
              <a:tr h="417321">
                <a:tc>
                  <a:txBody>
                    <a:bodyPr/>
                    <a:lstStyle/>
                    <a:p>
                      <a:r>
                        <a:rPr kumimoji="1" lang="ja-JP" altLang="en-US" dirty="0" smtClean="0"/>
                        <a:t>農家Ｆ</a:t>
                      </a:r>
                      <a:endParaRPr kumimoji="1" lang="ja-JP" altLang="en-US" dirty="0"/>
                    </a:p>
                  </a:txBody>
                  <a:tcPr/>
                </a:tc>
                <a:tc>
                  <a:txBody>
                    <a:bodyPr/>
                    <a:lstStyle/>
                    <a:p>
                      <a:r>
                        <a:rPr kumimoji="1" lang="ja-JP" altLang="en-US" dirty="0" smtClean="0"/>
                        <a:t>繁殖</a:t>
                      </a:r>
                      <a:endParaRPr kumimoji="1" lang="ja-JP" altLang="en-US" dirty="0"/>
                    </a:p>
                  </a:txBody>
                  <a:tcPr/>
                </a:tc>
                <a:tc>
                  <a:txBody>
                    <a:bodyPr/>
                    <a:lstStyle/>
                    <a:p>
                      <a:pPr algn="r"/>
                      <a:r>
                        <a:rPr kumimoji="1" lang="ja-JP" altLang="en-US" dirty="0" smtClean="0"/>
                        <a:t>３２</a:t>
                      </a:r>
                      <a:endParaRPr kumimoji="1" lang="ja-JP" altLang="en-US" dirty="0"/>
                    </a:p>
                  </a:txBody>
                  <a:tcPr/>
                </a:tc>
                <a:tc>
                  <a:txBody>
                    <a:bodyPr/>
                    <a:lstStyle/>
                    <a:p>
                      <a:r>
                        <a:rPr kumimoji="1" lang="ja-JP" altLang="en-US" dirty="0" smtClean="0"/>
                        <a:t>堆積</a:t>
                      </a:r>
                      <a:endParaRPr kumimoji="1" lang="ja-JP" altLang="en-US" dirty="0"/>
                    </a:p>
                  </a:txBody>
                  <a:tcPr/>
                </a:tc>
                <a:tc>
                  <a:txBody>
                    <a:bodyPr/>
                    <a:lstStyle/>
                    <a:p>
                      <a:r>
                        <a:rPr kumimoji="1" lang="ja-JP" altLang="en-US" dirty="0" smtClean="0"/>
                        <a:t>　　２９０</a:t>
                      </a:r>
                      <a:endParaRPr kumimoji="1" lang="ja-JP" altLang="en-US" dirty="0"/>
                    </a:p>
                  </a:txBody>
                  <a:tcPr/>
                </a:tc>
                <a:tc>
                  <a:txBody>
                    <a:bodyPr/>
                    <a:lstStyle/>
                    <a:p>
                      <a:pPr algn="r"/>
                      <a:r>
                        <a:rPr kumimoji="1" lang="ja-JP" altLang="en-US" dirty="0" smtClean="0"/>
                        <a:t>１００</a:t>
                      </a:r>
                      <a:endParaRPr kumimoji="1" lang="ja-JP" altLang="en-US" dirty="0"/>
                    </a:p>
                  </a:txBody>
                  <a:tcPr/>
                </a:tc>
                <a:tc>
                  <a:txBody>
                    <a:bodyPr/>
                    <a:lstStyle/>
                    <a:p>
                      <a:r>
                        <a:rPr kumimoji="1" lang="ja-JP" altLang="en-US" sz="1200" b="1" dirty="0" smtClean="0"/>
                        <a:t>樹木の皮</a:t>
                      </a:r>
                      <a:endParaRPr kumimoji="1" lang="ja-JP" altLang="en-US" sz="1200" b="1" dirty="0"/>
                    </a:p>
                  </a:txBody>
                  <a:tcPr/>
                </a:tc>
                <a:tc>
                  <a:txBody>
                    <a:bodyPr/>
                    <a:lstStyle/>
                    <a:p>
                      <a:r>
                        <a:rPr kumimoji="1" lang="ja-JP" altLang="en-US" sz="1200" b="1" dirty="0" smtClean="0">
                          <a:solidFill>
                            <a:srgbClr val="FF0000"/>
                          </a:solidFill>
                        </a:rPr>
                        <a:t>輸送代</a:t>
                      </a:r>
                      <a:endParaRPr kumimoji="1" lang="ja-JP" altLang="en-US" sz="1200" b="1" dirty="0">
                        <a:solidFill>
                          <a:srgbClr val="FF0000"/>
                        </a:solidFill>
                      </a:endParaRPr>
                    </a:p>
                  </a:txBody>
                  <a:tcPr/>
                </a:tc>
              </a:tr>
              <a:tr h="248804">
                <a:tc>
                  <a:txBody>
                    <a:bodyPr/>
                    <a:lstStyle/>
                    <a:p>
                      <a:r>
                        <a:rPr kumimoji="1" lang="ja-JP" altLang="en-US" dirty="0" smtClean="0"/>
                        <a:t>農家Ｇ</a:t>
                      </a:r>
                      <a:endParaRPr kumimoji="1" lang="ja-JP" altLang="en-US" dirty="0"/>
                    </a:p>
                  </a:txBody>
                  <a:tcPr/>
                </a:tc>
                <a:tc>
                  <a:txBody>
                    <a:bodyPr/>
                    <a:lstStyle/>
                    <a:p>
                      <a:r>
                        <a:rPr kumimoji="1" lang="ja-JP" altLang="en-US" dirty="0" smtClean="0"/>
                        <a:t>繁殖</a:t>
                      </a:r>
                      <a:endParaRPr kumimoji="1" lang="ja-JP" altLang="en-US" dirty="0"/>
                    </a:p>
                  </a:txBody>
                  <a:tcPr/>
                </a:tc>
                <a:tc>
                  <a:txBody>
                    <a:bodyPr/>
                    <a:lstStyle/>
                    <a:p>
                      <a:pPr algn="r"/>
                      <a:r>
                        <a:rPr kumimoji="1" lang="ja-JP" altLang="en-US" dirty="0" smtClean="0"/>
                        <a:t>２２</a:t>
                      </a:r>
                      <a:endParaRPr kumimoji="1" lang="ja-JP" altLang="en-US" dirty="0"/>
                    </a:p>
                  </a:txBody>
                  <a:tcPr/>
                </a:tc>
                <a:tc>
                  <a:txBody>
                    <a:bodyPr/>
                    <a:lstStyle/>
                    <a:p>
                      <a:r>
                        <a:rPr kumimoji="1" lang="ja-JP" altLang="en-US" dirty="0" smtClean="0"/>
                        <a:t>攪拌</a:t>
                      </a:r>
                      <a:endParaRPr kumimoji="1" lang="ja-JP" altLang="en-US" dirty="0"/>
                    </a:p>
                  </a:txBody>
                  <a:tcPr/>
                </a:tc>
                <a:tc>
                  <a:txBody>
                    <a:bodyPr/>
                    <a:lstStyle/>
                    <a:p>
                      <a:r>
                        <a:rPr kumimoji="1" lang="ja-JP" altLang="en-US" dirty="0" smtClean="0"/>
                        <a:t>　　２０１</a:t>
                      </a:r>
                      <a:endParaRPr kumimoji="1" lang="ja-JP" altLang="en-US" dirty="0"/>
                    </a:p>
                  </a:txBody>
                  <a:tcPr/>
                </a:tc>
                <a:tc>
                  <a:txBody>
                    <a:bodyPr/>
                    <a:lstStyle/>
                    <a:p>
                      <a:pPr algn="r"/>
                      <a:r>
                        <a:rPr kumimoji="1" lang="ja-JP" altLang="en-US" dirty="0" smtClean="0"/>
                        <a:t>　９５</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r>
                        <a:rPr kumimoji="1" lang="en-US" altLang="ja-JP" sz="1200" b="1" dirty="0" smtClean="0"/>
                        <a:t>2,000</a:t>
                      </a:r>
                      <a:r>
                        <a:rPr kumimoji="1" lang="ja-JP" altLang="en-US" sz="1200" b="1" dirty="0" smtClean="0"/>
                        <a:t>円</a:t>
                      </a:r>
                      <a:r>
                        <a:rPr kumimoji="1" lang="en-US" altLang="ja-JP" sz="1200" b="1" dirty="0" smtClean="0"/>
                        <a:t>/2t</a:t>
                      </a:r>
                      <a:r>
                        <a:rPr kumimoji="1" lang="ja-JP" altLang="en-US" sz="1200" b="1" dirty="0" smtClean="0"/>
                        <a:t>ﾄﾗｯｸ</a:t>
                      </a:r>
                      <a:endParaRPr kumimoji="1" lang="ja-JP" altLang="en-US" sz="1200" b="1" dirty="0"/>
                    </a:p>
                  </a:txBody>
                  <a:tcPr/>
                </a:tc>
              </a:tr>
              <a:tr h="248804">
                <a:tc>
                  <a:txBody>
                    <a:bodyPr/>
                    <a:lstStyle/>
                    <a:p>
                      <a:r>
                        <a:rPr kumimoji="1" lang="ja-JP" altLang="en-US" dirty="0" smtClean="0"/>
                        <a:t>農家Ｈ</a:t>
                      </a:r>
                      <a:endParaRPr kumimoji="1" lang="ja-JP" altLang="en-US" dirty="0"/>
                    </a:p>
                  </a:txBody>
                  <a:tcPr/>
                </a:tc>
                <a:tc>
                  <a:txBody>
                    <a:bodyPr/>
                    <a:lstStyle/>
                    <a:p>
                      <a:r>
                        <a:rPr kumimoji="1" lang="ja-JP" altLang="en-US" dirty="0" smtClean="0"/>
                        <a:t>繁殖</a:t>
                      </a:r>
                      <a:endParaRPr kumimoji="1" lang="ja-JP" altLang="en-US" dirty="0"/>
                    </a:p>
                  </a:txBody>
                  <a:tcPr/>
                </a:tc>
                <a:tc>
                  <a:txBody>
                    <a:bodyPr/>
                    <a:lstStyle/>
                    <a:p>
                      <a:pPr algn="r"/>
                      <a:r>
                        <a:rPr kumimoji="1" lang="ja-JP" altLang="en-US" dirty="0" smtClean="0"/>
                        <a:t>４０</a:t>
                      </a:r>
                      <a:endParaRPr kumimoji="1" lang="ja-JP" altLang="en-US" dirty="0"/>
                    </a:p>
                  </a:txBody>
                  <a:tcPr/>
                </a:tc>
                <a:tc>
                  <a:txBody>
                    <a:bodyPr/>
                    <a:lstStyle/>
                    <a:p>
                      <a:r>
                        <a:rPr kumimoji="1" lang="ja-JP" altLang="en-US" dirty="0" smtClean="0"/>
                        <a:t>攪拌</a:t>
                      </a:r>
                      <a:endParaRPr kumimoji="1" lang="ja-JP" altLang="en-US" dirty="0"/>
                    </a:p>
                  </a:txBody>
                  <a:tcPr/>
                </a:tc>
                <a:tc>
                  <a:txBody>
                    <a:bodyPr/>
                    <a:lstStyle/>
                    <a:p>
                      <a:r>
                        <a:rPr kumimoji="1" lang="ja-JP" altLang="en-US" dirty="0" smtClean="0">
                          <a:solidFill>
                            <a:srgbClr val="FF0000"/>
                          </a:solidFill>
                        </a:rPr>
                        <a:t>　　３６５</a:t>
                      </a:r>
                      <a:endParaRPr kumimoji="1" lang="ja-JP" altLang="en-US" dirty="0">
                        <a:solidFill>
                          <a:srgbClr val="FF0000"/>
                        </a:solidFill>
                      </a:endParaRPr>
                    </a:p>
                  </a:txBody>
                  <a:tcPr/>
                </a:tc>
                <a:tc>
                  <a:txBody>
                    <a:bodyPr/>
                    <a:lstStyle/>
                    <a:p>
                      <a:pPr algn="r"/>
                      <a:r>
                        <a:rPr kumimoji="1" lang="ja-JP" altLang="en-US" dirty="0" smtClean="0">
                          <a:solidFill>
                            <a:srgbClr val="FF0000"/>
                          </a:solidFill>
                        </a:rPr>
                        <a:t>　１０</a:t>
                      </a:r>
                      <a:endParaRPr kumimoji="1" lang="ja-JP" altLang="en-US" dirty="0">
                        <a:solidFill>
                          <a:srgbClr val="FF0000"/>
                        </a:solidFill>
                      </a:endParaRPr>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r>
                        <a:rPr kumimoji="1" lang="ja-JP" altLang="en-US" sz="1200" b="1" dirty="0" smtClean="0">
                          <a:solidFill>
                            <a:srgbClr val="FF0000"/>
                          </a:solidFill>
                        </a:rPr>
                        <a:t>輸送代</a:t>
                      </a:r>
                      <a:endParaRPr kumimoji="1" lang="ja-JP" altLang="en-US" sz="1200" b="1" dirty="0">
                        <a:solidFill>
                          <a:srgbClr val="FF0000"/>
                        </a:solidFill>
                      </a:endParaRPr>
                    </a:p>
                  </a:txBody>
                  <a:tcPr/>
                </a:tc>
              </a:tr>
              <a:tr h="435335">
                <a:tc>
                  <a:txBody>
                    <a:bodyPr/>
                    <a:lstStyle/>
                    <a:p>
                      <a:r>
                        <a:rPr kumimoji="1" lang="ja-JP" altLang="en-US" dirty="0" smtClean="0"/>
                        <a:t>農家Ｉ</a:t>
                      </a:r>
                      <a:endParaRPr kumimoji="1" lang="ja-JP" altLang="en-US" dirty="0"/>
                    </a:p>
                  </a:txBody>
                  <a:tcPr/>
                </a:tc>
                <a:tc>
                  <a:txBody>
                    <a:bodyPr/>
                    <a:lstStyle/>
                    <a:p>
                      <a:r>
                        <a:rPr kumimoji="1" lang="ja-JP" altLang="en-US" dirty="0" smtClean="0"/>
                        <a:t>繁殖</a:t>
                      </a:r>
                      <a:endParaRPr kumimoji="1" lang="ja-JP" altLang="en-US" dirty="0"/>
                    </a:p>
                  </a:txBody>
                  <a:tcPr/>
                </a:tc>
                <a:tc>
                  <a:txBody>
                    <a:bodyPr/>
                    <a:lstStyle/>
                    <a:p>
                      <a:pPr algn="r"/>
                      <a:r>
                        <a:rPr kumimoji="1" lang="ja-JP" altLang="en-US" dirty="0" smtClean="0"/>
                        <a:t>３９</a:t>
                      </a:r>
                      <a:endParaRPr kumimoji="1" lang="ja-JP" altLang="en-US" dirty="0"/>
                    </a:p>
                  </a:txBody>
                  <a:tcPr/>
                </a:tc>
                <a:tc>
                  <a:txBody>
                    <a:bodyPr/>
                    <a:lstStyle/>
                    <a:p>
                      <a:r>
                        <a:rPr kumimoji="1" lang="ja-JP" altLang="en-US" dirty="0" smtClean="0"/>
                        <a:t>堆積</a:t>
                      </a:r>
                      <a:endParaRPr kumimoji="1" lang="ja-JP" altLang="en-US" dirty="0"/>
                    </a:p>
                  </a:txBody>
                  <a:tcPr/>
                </a:tc>
                <a:tc>
                  <a:txBody>
                    <a:bodyPr/>
                    <a:lstStyle/>
                    <a:p>
                      <a:r>
                        <a:rPr kumimoji="1" lang="ja-JP" altLang="en-US" dirty="0" smtClean="0"/>
                        <a:t>　　３５５</a:t>
                      </a:r>
                      <a:endParaRPr kumimoji="1" lang="ja-JP" altLang="en-US" dirty="0"/>
                    </a:p>
                  </a:txBody>
                  <a:tcPr/>
                </a:tc>
                <a:tc>
                  <a:txBody>
                    <a:bodyPr/>
                    <a:lstStyle/>
                    <a:p>
                      <a:pPr algn="r"/>
                      <a:r>
                        <a:rPr kumimoji="1" lang="ja-JP" altLang="en-US" dirty="0" smtClean="0"/>
                        <a:t>２２８</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r>
                        <a:rPr kumimoji="1" lang="en-US" altLang="ja-JP" sz="1200" b="1" dirty="0" smtClean="0"/>
                        <a:t>2,000</a:t>
                      </a:r>
                      <a:r>
                        <a:rPr kumimoji="1" lang="ja-JP" altLang="en-US" sz="1200" b="1" dirty="0" smtClean="0"/>
                        <a:t>円</a:t>
                      </a:r>
                      <a:r>
                        <a:rPr kumimoji="1" lang="en-US" altLang="ja-JP" sz="1200" b="1" dirty="0" smtClean="0"/>
                        <a:t>/2t</a:t>
                      </a:r>
                      <a:r>
                        <a:rPr kumimoji="1" lang="ja-JP" altLang="en-US" sz="1200" b="1" dirty="0" smtClean="0"/>
                        <a:t>ﾄﾗｯｸ</a:t>
                      </a:r>
                      <a:endParaRPr kumimoji="1" lang="ja-JP" altLang="en-US" sz="1200" b="1" dirty="0"/>
                    </a:p>
                  </a:txBody>
                  <a:tcPr/>
                </a:tc>
              </a:tr>
              <a:tr h="417321">
                <a:tc>
                  <a:txBody>
                    <a:bodyPr/>
                    <a:lstStyle/>
                    <a:p>
                      <a:r>
                        <a:rPr kumimoji="1" lang="ja-JP" altLang="en-US" dirty="0" smtClean="0"/>
                        <a:t>農家Ｊ</a:t>
                      </a:r>
                      <a:endParaRPr kumimoji="1" lang="ja-JP" altLang="en-US" dirty="0"/>
                    </a:p>
                  </a:txBody>
                  <a:tcPr/>
                </a:tc>
                <a:tc>
                  <a:txBody>
                    <a:bodyPr/>
                    <a:lstStyle/>
                    <a:p>
                      <a:r>
                        <a:rPr kumimoji="1" lang="ja-JP" altLang="en-US" dirty="0" smtClean="0"/>
                        <a:t>繁殖</a:t>
                      </a:r>
                      <a:endParaRPr kumimoji="1" lang="ja-JP" altLang="en-US" dirty="0"/>
                    </a:p>
                  </a:txBody>
                  <a:tcPr/>
                </a:tc>
                <a:tc>
                  <a:txBody>
                    <a:bodyPr/>
                    <a:lstStyle/>
                    <a:p>
                      <a:pPr algn="r"/>
                      <a:r>
                        <a:rPr kumimoji="1" lang="ja-JP" altLang="en-US" dirty="0" smtClean="0"/>
                        <a:t>２７</a:t>
                      </a:r>
                      <a:endParaRPr kumimoji="1" lang="ja-JP" altLang="en-US" dirty="0"/>
                    </a:p>
                  </a:txBody>
                  <a:tcPr/>
                </a:tc>
                <a:tc>
                  <a:txBody>
                    <a:bodyPr/>
                    <a:lstStyle/>
                    <a:p>
                      <a:r>
                        <a:rPr kumimoji="1" lang="ja-JP" altLang="en-US" dirty="0" smtClean="0"/>
                        <a:t>堆積</a:t>
                      </a:r>
                      <a:endParaRPr kumimoji="1" lang="ja-JP" altLang="en-US" dirty="0"/>
                    </a:p>
                  </a:txBody>
                  <a:tcPr/>
                </a:tc>
                <a:tc>
                  <a:txBody>
                    <a:bodyPr/>
                    <a:lstStyle/>
                    <a:p>
                      <a:r>
                        <a:rPr kumimoji="1" lang="ja-JP" altLang="en-US" dirty="0" smtClean="0"/>
                        <a:t>　　２４３</a:t>
                      </a:r>
                      <a:endParaRPr kumimoji="1" lang="ja-JP" altLang="en-US" dirty="0"/>
                    </a:p>
                  </a:txBody>
                  <a:tcPr/>
                </a:tc>
                <a:tc>
                  <a:txBody>
                    <a:bodyPr/>
                    <a:lstStyle/>
                    <a:p>
                      <a:pPr algn="r"/>
                      <a:r>
                        <a:rPr kumimoji="1" lang="ja-JP" altLang="en-US" dirty="0" smtClean="0"/>
                        <a:t>１２６</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en-US" altLang="ja-JP" sz="1200" b="1" dirty="0" smtClean="0"/>
                    </a:p>
                    <a:p>
                      <a:r>
                        <a:rPr kumimoji="1" lang="ja-JP" altLang="en-US" sz="1200" b="1" dirty="0" smtClean="0"/>
                        <a:t>かんなく</a:t>
                      </a:r>
                      <a:r>
                        <a:rPr kumimoji="1" lang="ja-JP" altLang="en-US" sz="1200" b="1" dirty="0" err="1" smtClean="0"/>
                        <a:t>ず</a:t>
                      </a:r>
                      <a:endParaRPr kumimoji="1" lang="ja-JP" altLang="en-US" sz="1200" b="1" dirty="0"/>
                    </a:p>
                  </a:txBody>
                  <a:tcPr/>
                </a:tc>
                <a:tc>
                  <a:txBody>
                    <a:bodyPr/>
                    <a:lstStyle/>
                    <a:p>
                      <a:r>
                        <a:rPr kumimoji="1" lang="ja-JP" altLang="en-US" sz="1200" b="1" dirty="0" smtClean="0">
                          <a:solidFill>
                            <a:srgbClr val="FF0000"/>
                          </a:solidFill>
                        </a:rPr>
                        <a:t>輸送代</a:t>
                      </a:r>
                      <a:endParaRPr kumimoji="1" lang="ja-JP" altLang="en-US" sz="1200" b="1" dirty="0">
                        <a:solidFill>
                          <a:srgbClr val="FF0000"/>
                        </a:solidFill>
                      </a:endParaRPr>
                    </a:p>
                  </a:txBody>
                  <a:tcPr/>
                </a:tc>
              </a:tr>
            </a:tbl>
          </a:graphicData>
        </a:graphic>
      </p:graphicFrame>
      <p:sp>
        <p:nvSpPr>
          <p:cNvPr id="4" name="テキスト ボックス 3"/>
          <p:cNvSpPr txBox="1"/>
          <p:nvPr/>
        </p:nvSpPr>
        <p:spPr>
          <a:xfrm>
            <a:off x="395536" y="6165304"/>
            <a:ext cx="8424936" cy="923330"/>
          </a:xfrm>
          <a:prstGeom prst="rect">
            <a:avLst/>
          </a:prstGeom>
          <a:noFill/>
        </p:spPr>
        <p:txBody>
          <a:bodyPr wrap="square" rtlCol="0">
            <a:spAutoFit/>
          </a:bodyPr>
          <a:lstStyle/>
          <a:p>
            <a:r>
              <a:rPr kumimoji="1" lang="ja-JP" altLang="en-US" dirty="0" smtClean="0"/>
              <a:t>＊放牧飼養や堆肥化せずに田畑へすきこみ等の利用もあるため推定糞尿排泄量と</a:t>
            </a:r>
            <a:endParaRPr kumimoji="1" lang="en-US" altLang="ja-JP" dirty="0" smtClean="0"/>
          </a:p>
          <a:p>
            <a:r>
              <a:rPr kumimoji="1" lang="ja-JP" altLang="en-US" dirty="0"/>
              <a:t>　</a:t>
            </a:r>
            <a:r>
              <a:rPr kumimoji="1" lang="ja-JP" altLang="en-US" dirty="0" smtClean="0"/>
              <a:t>堆肥生産量に乖離が見られる。</a:t>
            </a:r>
            <a:endParaRPr kumimoji="1" lang="en-US" altLang="ja-JP" dirty="0" smtClean="0"/>
          </a:p>
          <a:p>
            <a:endParaRPr kumimoji="1" lang="ja-JP" altLang="en-US" dirty="0"/>
          </a:p>
        </p:txBody>
      </p:sp>
    </p:spTree>
    <p:extLst>
      <p:ext uri="{BB962C8B-B14F-4D97-AF65-F5344CB8AC3E}">
        <p14:creationId xmlns:p14="http://schemas.microsoft.com/office/powerpoint/2010/main" val="1167049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412" y="260648"/>
            <a:ext cx="8686800" cy="841248"/>
          </a:xfrm>
        </p:spPr>
        <p:txBody>
          <a:bodyPr>
            <a:normAutofit fontScale="90000"/>
          </a:bodyPr>
          <a:lstStyle/>
          <a:p>
            <a:r>
              <a:rPr kumimoji="1" lang="ja-JP" altLang="en-US" sz="2800" dirty="0" smtClean="0">
                <a:solidFill>
                  <a:schemeClr val="tx1"/>
                </a:solidFill>
              </a:rPr>
              <a:t>表</a:t>
            </a:r>
            <a:r>
              <a:rPr kumimoji="1" lang="en-US" altLang="ja-JP" sz="2800" dirty="0" smtClean="0">
                <a:solidFill>
                  <a:schemeClr val="tx1"/>
                </a:solidFill>
              </a:rPr>
              <a:t>5</a:t>
            </a:r>
            <a:r>
              <a:rPr kumimoji="1" lang="ja-JP" altLang="en-US" sz="2800" dirty="0" smtClean="0">
                <a:solidFill>
                  <a:schemeClr val="tx1"/>
                </a:solidFill>
              </a:rPr>
              <a:t>　堆肥</a:t>
            </a:r>
            <a:r>
              <a:rPr kumimoji="1" lang="ja-JP" altLang="en-US" sz="2800" dirty="0" smtClean="0">
                <a:solidFill>
                  <a:schemeClr val="tx1"/>
                </a:solidFill>
              </a:rPr>
              <a:t>生産・流通における耕種農家の意見</a:t>
            </a:r>
            <a:r>
              <a:rPr kumimoji="1" lang="en-US" altLang="ja-JP" sz="2800" dirty="0" smtClean="0">
                <a:solidFill>
                  <a:schemeClr val="tx1"/>
                </a:solidFill>
              </a:rPr>
              <a:t/>
            </a:r>
            <a:br>
              <a:rPr kumimoji="1" lang="en-US" altLang="ja-JP" sz="2800" dirty="0" smtClean="0">
                <a:solidFill>
                  <a:schemeClr val="tx1"/>
                </a:solidFill>
              </a:rPr>
            </a:br>
            <a:r>
              <a:rPr kumimoji="1" lang="ja-JP" altLang="en-US" sz="2800" dirty="0" smtClean="0">
                <a:solidFill>
                  <a:schemeClr val="tx1"/>
                </a:solidFill>
              </a:rPr>
              <a:t>　　</a:t>
            </a:r>
            <a:r>
              <a:rPr lang="ja-JP" altLang="en-US" sz="2800" dirty="0" smtClean="0">
                <a:solidFill>
                  <a:schemeClr val="tx1"/>
                </a:solidFill>
              </a:rPr>
              <a:t>（</a:t>
            </a:r>
            <a:r>
              <a:rPr lang="ja-JP" altLang="en-US" sz="2800" dirty="0" smtClean="0">
                <a:solidFill>
                  <a:schemeClr val="tx1"/>
                </a:solidFill>
              </a:rPr>
              <a:t>畜産農家を通じて聞き取り）</a:t>
            </a:r>
            <a:endParaRPr kumimoji="1" lang="ja-JP" altLang="en-US" sz="2800" dirty="0">
              <a:solidFill>
                <a:schemeClr val="tx1"/>
              </a:solidFill>
            </a:endParaRPr>
          </a:p>
        </p:txBody>
      </p:sp>
      <p:sp>
        <p:nvSpPr>
          <p:cNvPr id="3" name="テキスト ボックス 2"/>
          <p:cNvSpPr txBox="1"/>
          <p:nvPr/>
        </p:nvSpPr>
        <p:spPr>
          <a:xfrm>
            <a:off x="374079" y="1167403"/>
            <a:ext cx="8568952" cy="1015663"/>
          </a:xfrm>
          <a:prstGeom prst="rect">
            <a:avLst/>
          </a:prstGeom>
          <a:solidFill>
            <a:schemeClr val="bg2">
              <a:lumMod val="90000"/>
            </a:schemeClr>
          </a:solidFill>
          <a:ln w="19050">
            <a:solidFill>
              <a:schemeClr val="tx1"/>
            </a:solidFill>
          </a:ln>
        </p:spPr>
        <p:txBody>
          <a:bodyPr wrap="square" rtlCol="0">
            <a:spAutoFit/>
          </a:bodyPr>
          <a:lstStyle/>
          <a:p>
            <a:r>
              <a:rPr kumimoji="1" lang="ja-JP" altLang="en-US" sz="2000" dirty="0" smtClean="0"/>
              <a:t>○</a:t>
            </a:r>
            <a:r>
              <a:rPr kumimoji="1" lang="ja-JP" altLang="en-US" sz="2000" dirty="0" smtClean="0">
                <a:solidFill>
                  <a:srgbClr val="FF0000"/>
                </a:solidFill>
              </a:rPr>
              <a:t>有機栽培</a:t>
            </a:r>
            <a:r>
              <a:rPr kumimoji="1" lang="ja-JP" altLang="en-US" sz="2000" dirty="0" smtClean="0"/>
              <a:t>をしているので牛糞堆肥が欠かせない。</a:t>
            </a:r>
            <a:endParaRPr kumimoji="1" lang="en-US" altLang="ja-JP" sz="2000" dirty="0" smtClean="0"/>
          </a:p>
          <a:p>
            <a:r>
              <a:rPr kumimoji="1" lang="ja-JP" altLang="en-US" sz="2000" dirty="0" smtClean="0"/>
              <a:t>○市販している堆肥より</a:t>
            </a:r>
            <a:r>
              <a:rPr kumimoji="1" lang="ja-JP" altLang="en-US" sz="2000" dirty="0" smtClean="0">
                <a:solidFill>
                  <a:srgbClr val="FF0000"/>
                </a:solidFill>
              </a:rPr>
              <a:t>品質がよい</a:t>
            </a:r>
            <a:r>
              <a:rPr kumimoji="1" lang="ja-JP" altLang="en-US" sz="2000" dirty="0" smtClean="0"/>
              <a:t>。</a:t>
            </a:r>
            <a:endParaRPr kumimoji="1" lang="en-US" altLang="ja-JP" sz="2000" dirty="0" smtClean="0"/>
          </a:p>
          <a:p>
            <a:r>
              <a:rPr kumimoji="1" lang="ja-JP" altLang="en-US" sz="2000" dirty="0"/>
              <a:t>○堆肥を使うと</a:t>
            </a:r>
            <a:r>
              <a:rPr kumimoji="1" lang="ja-JP" altLang="en-US" sz="2000" dirty="0">
                <a:solidFill>
                  <a:srgbClr val="FF0000"/>
                </a:solidFill>
              </a:rPr>
              <a:t>ミミズが増える</a:t>
            </a:r>
            <a:r>
              <a:rPr kumimoji="1" lang="ja-JP" altLang="en-US" sz="2000" dirty="0" smtClean="0"/>
              <a:t>。</a:t>
            </a:r>
            <a:endParaRPr kumimoji="1" lang="en-US" altLang="ja-JP" sz="2000" dirty="0"/>
          </a:p>
        </p:txBody>
      </p:sp>
      <p:graphicFrame>
        <p:nvGraphicFramePr>
          <p:cNvPr id="4" name="表 3"/>
          <p:cNvGraphicFramePr>
            <a:graphicFrameLocks noGrp="1"/>
          </p:cNvGraphicFramePr>
          <p:nvPr>
            <p:extLst>
              <p:ext uri="{D42A27DB-BD31-4B8C-83A1-F6EECF244321}">
                <p14:modId xmlns:p14="http://schemas.microsoft.com/office/powerpoint/2010/main" val="3477093280"/>
              </p:ext>
            </p:extLst>
          </p:nvPr>
        </p:nvGraphicFramePr>
        <p:xfrm>
          <a:off x="341646" y="5012724"/>
          <a:ext cx="8712970" cy="1214146"/>
        </p:xfrm>
        <a:graphic>
          <a:graphicData uri="http://schemas.openxmlformats.org/drawingml/2006/table">
            <a:tbl>
              <a:tblPr firstRow="1" bandRow="1">
                <a:tableStyleId>{5C22544A-7EE6-4342-B048-85BDC9FD1C3A}</a:tableStyleId>
              </a:tblPr>
              <a:tblGrid>
                <a:gridCol w="871297"/>
                <a:gridCol w="871297"/>
                <a:gridCol w="871297"/>
                <a:gridCol w="871297"/>
                <a:gridCol w="871297"/>
                <a:gridCol w="871297"/>
                <a:gridCol w="871297"/>
                <a:gridCol w="871297"/>
                <a:gridCol w="871297"/>
                <a:gridCol w="871297"/>
              </a:tblGrid>
              <a:tr h="792088">
                <a:tc>
                  <a:txBody>
                    <a:bodyPr/>
                    <a:lstStyle/>
                    <a:p>
                      <a:r>
                        <a:rPr kumimoji="1" lang="ja-JP" altLang="en-US" sz="1200" dirty="0" smtClean="0"/>
                        <a:t>回答数</a:t>
                      </a:r>
                      <a:endParaRPr kumimoji="1" lang="ja-JP" altLang="en-US" sz="1200" dirty="0"/>
                    </a:p>
                  </a:txBody>
                  <a:tcPr/>
                </a:tc>
                <a:tc>
                  <a:txBody>
                    <a:bodyPr/>
                    <a:lstStyle/>
                    <a:p>
                      <a:r>
                        <a:rPr kumimoji="1" lang="ja-JP" altLang="en-US" sz="1200" dirty="0" smtClean="0"/>
                        <a:t>品質が不安定</a:t>
                      </a:r>
                      <a:endParaRPr kumimoji="1" lang="ja-JP" altLang="en-US" sz="1200" dirty="0"/>
                    </a:p>
                  </a:txBody>
                  <a:tcPr/>
                </a:tc>
                <a:tc>
                  <a:txBody>
                    <a:bodyPr/>
                    <a:lstStyle/>
                    <a:p>
                      <a:r>
                        <a:rPr kumimoji="1" lang="ja-JP" altLang="en-US" sz="1200" dirty="0" smtClean="0"/>
                        <a:t>価格が高い</a:t>
                      </a:r>
                      <a:endParaRPr kumimoji="1" lang="ja-JP" altLang="en-US" sz="1200" dirty="0"/>
                    </a:p>
                  </a:txBody>
                  <a:tcPr/>
                </a:tc>
                <a:tc>
                  <a:txBody>
                    <a:bodyPr/>
                    <a:lstStyle/>
                    <a:p>
                      <a:r>
                        <a:rPr kumimoji="1" lang="ja-JP" altLang="en-US" sz="1200" dirty="0" smtClean="0"/>
                        <a:t>効果がはっきりしない</a:t>
                      </a:r>
                      <a:endParaRPr kumimoji="1" lang="ja-JP" altLang="en-US" sz="1200" dirty="0"/>
                    </a:p>
                  </a:txBody>
                  <a:tcPr/>
                </a:tc>
                <a:tc>
                  <a:txBody>
                    <a:bodyPr/>
                    <a:lstStyle/>
                    <a:p>
                      <a:r>
                        <a:rPr kumimoji="1" lang="ja-JP" altLang="en-US" sz="1200" dirty="0" smtClean="0"/>
                        <a:t>散布に労力がかかる</a:t>
                      </a:r>
                      <a:endParaRPr kumimoji="1" lang="ja-JP" altLang="en-US" sz="1200" dirty="0"/>
                    </a:p>
                  </a:txBody>
                  <a:tcPr/>
                </a:tc>
                <a:tc>
                  <a:txBody>
                    <a:bodyPr/>
                    <a:lstStyle/>
                    <a:p>
                      <a:r>
                        <a:rPr kumimoji="1" lang="ja-JP" altLang="en-US" sz="1200" dirty="0" smtClean="0"/>
                        <a:t>取りに行くのが大変</a:t>
                      </a:r>
                      <a:endParaRPr kumimoji="1" lang="ja-JP" altLang="en-US" sz="1200" dirty="0"/>
                    </a:p>
                  </a:txBody>
                  <a:tcPr/>
                </a:tc>
                <a:tc>
                  <a:txBody>
                    <a:bodyPr/>
                    <a:lstStyle/>
                    <a:p>
                      <a:r>
                        <a:rPr kumimoji="1" lang="ja-JP" altLang="en-US" sz="1200" dirty="0" smtClean="0"/>
                        <a:t>機械装備がない</a:t>
                      </a:r>
                      <a:endParaRPr kumimoji="1" lang="ja-JP" altLang="en-US" sz="1200" dirty="0"/>
                    </a:p>
                  </a:txBody>
                  <a:tcPr/>
                </a:tc>
                <a:tc>
                  <a:txBody>
                    <a:bodyPr/>
                    <a:lstStyle/>
                    <a:p>
                      <a:r>
                        <a:rPr kumimoji="1" lang="ja-JP" altLang="en-US" sz="1200" dirty="0" smtClean="0"/>
                        <a:t>置き場所がない</a:t>
                      </a:r>
                      <a:endParaRPr kumimoji="1" lang="ja-JP" altLang="en-US" sz="1200" dirty="0"/>
                    </a:p>
                  </a:txBody>
                  <a:tcPr/>
                </a:tc>
                <a:tc>
                  <a:txBody>
                    <a:bodyPr/>
                    <a:lstStyle/>
                    <a:p>
                      <a:r>
                        <a:rPr kumimoji="1" lang="ja-JP" altLang="en-US" sz="1200" dirty="0" smtClean="0"/>
                        <a:t>施用量方法がわからない</a:t>
                      </a:r>
                      <a:endParaRPr kumimoji="1" lang="ja-JP" altLang="en-US" sz="1200" dirty="0"/>
                    </a:p>
                  </a:txBody>
                  <a:tcPr/>
                </a:tc>
                <a:tc>
                  <a:txBody>
                    <a:bodyPr/>
                    <a:lstStyle/>
                    <a:p>
                      <a:r>
                        <a:rPr kumimoji="1" lang="ja-JP" altLang="en-US" sz="1200" dirty="0" smtClean="0"/>
                        <a:t>その他</a:t>
                      </a:r>
                      <a:endParaRPr kumimoji="1" lang="ja-JP" altLang="en-US" sz="1200" dirty="0"/>
                    </a:p>
                  </a:txBody>
                  <a:tcPr/>
                </a:tc>
              </a:tr>
              <a:tr h="422058">
                <a:tc>
                  <a:txBody>
                    <a:bodyPr/>
                    <a:lstStyle/>
                    <a:p>
                      <a:pPr algn="r"/>
                      <a:r>
                        <a:rPr kumimoji="1" lang="en-US" altLang="ja-JP" sz="1800" b="1" smtClean="0"/>
                        <a:t>251</a:t>
                      </a:r>
                      <a:r>
                        <a:rPr kumimoji="1" lang="ja-JP" altLang="en-US" sz="1800" b="1" smtClean="0"/>
                        <a:t>戸</a:t>
                      </a:r>
                      <a:endParaRPr kumimoji="1" lang="ja-JP" altLang="en-US" sz="1800" b="1" dirty="0"/>
                    </a:p>
                  </a:txBody>
                  <a:tcPr/>
                </a:tc>
                <a:tc>
                  <a:txBody>
                    <a:bodyPr/>
                    <a:lstStyle/>
                    <a:p>
                      <a:pPr algn="r"/>
                      <a:r>
                        <a:rPr kumimoji="1" lang="en-US" altLang="ja-JP" sz="1800" b="1" dirty="0" smtClean="0">
                          <a:solidFill>
                            <a:srgbClr val="FF0000"/>
                          </a:solidFill>
                        </a:rPr>
                        <a:t>35.5%</a:t>
                      </a:r>
                      <a:endParaRPr kumimoji="1" lang="ja-JP" altLang="en-US" sz="1800" b="1" dirty="0">
                        <a:solidFill>
                          <a:srgbClr val="FF0000"/>
                        </a:solidFill>
                      </a:endParaRPr>
                    </a:p>
                  </a:txBody>
                  <a:tcPr/>
                </a:tc>
                <a:tc>
                  <a:txBody>
                    <a:bodyPr/>
                    <a:lstStyle/>
                    <a:p>
                      <a:pPr algn="r"/>
                      <a:r>
                        <a:rPr kumimoji="1" lang="en-US" altLang="ja-JP" sz="1800" b="1" dirty="0" smtClean="0">
                          <a:solidFill>
                            <a:srgbClr val="FF0000"/>
                          </a:solidFill>
                        </a:rPr>
                        <a:t>46.2%</a:t>
                      </a:r>
                      <a:endParaRPr kumimoji="1" lang="ja-JP" altLang="en-US" sz="1800" b="1" dirty="0">
                        <a:solidFill>
                          <a:srgbClr val="FF0000"/>
                        </a:solidFill>
                      </a:endParaRPr>
                    </a:p>
                  </a:txBody>
                  <a:tcPr/>
                </a:tc>
                <a:tc>
                  <a:txBody>
                    <a:bodyPr/>
                    <a:lstStyle/>
                    <a:p>
                      <a:pPr algn="r"/>
                      <a:r>
                        <a:rPr kumimoji="1" lang="en-US" altLang="ja-JP" sz="1800" b="1" smtClean="0"/>
                        <a:t>15.5%</a:t>
                      </a:r>
                      <a:endParaRPr kumimoji="1" lang="ja-JP" altLang="en-US" sz="1800" b="1" dirty="0"/>
                    </a:p>
                  </a:txBody>
                  <a:tcPr/>
                </a:tc>
                <a:tc>
                  <a:txBody>
                    <a:bodyPr/>
                    <a:lstStyle/>
                    <a:p>
                      <a:pPr algn="r"/>
                      <a:r>
                        <a:rPr kumimoji="1" lang="en-US" altLang="ja-JP" sz="1800" b="1" dirty="0" smtClean="0">
                          <a:solidFill>
                            <a:srgbClr val="FF0000"/>
                          </a:solidFill>
                        </a:rPr>
                        <a:t>59.0%</a:t>
                      </a:r>
                      <a:endParaRPr kumimoji="1" lang="ja-JP" altLang="en-US" sz="1800" b="1" dirty="0">
                        <a:solidFill>
                          <a:srgbClr val="FF0000"/>
                        </a:solidFill>
                      </a:endParaRPr>
                    </a:p>
                  </a:txBody>
                  <a:tcPr/>
                </a:tc>
                <a:tc>
                  <a:txBody>
                    <a:bodyPr/>
                    <a:lstStyle/>
                    <a:p>
                      <a:pPr algn="r"/>
                      <a:r>
                        <a:rPr kumimoji="1" lang="en-US" altLang="ja-JP" sz="1800" b="1" dirty="0" smtClean="0"/>
                        <a:t>8.8%</a:t>
                      </a:r>
                      <a:endParaRPr kumimoji="1" lang="ja-JP" altLang="en-US" sz="1800" b="1" dirty="0"/>
                    </a:p>
                  </a:txBody>
                  <a:tcPr/>
                </a:tc>
                <a:tc>
                  <a:txBody>
                    <a:bodyPr/>
                    <a:lstStyle/>
                    <a:p>
                      <a:pPr algn="r"/>
                      <a:r>
                        <a:rPr kumimoji="1" lang="en-US" altLang="ja-JP" sz="1800" b="1" dirty="0" smtClean="0"/>
                        <a:t>20.7%</a:t>
                      </a:r>
                      <a:endParaRPr kumimoji="1" lang="ja-JP" altLang="en-US" sz="1800" b="1" dirty="0"/>
                    </a:p>
                  </a:txBody>
                  <a:tcPr/>
                </a:tc>
                <a:tc>
                  <a:txBody>
                    <a:bodyPr/>
                    <a:lstStyle/>
                    <a:p>
                      <a:pPr algn="r"/>
                      <a:r>
                        <a:rPr kumimoji="1" lang="en-US" altLang="ja-JP" sz="1800" b="1" dirty="0" smtClean="0"/>
                        <a:t>32.7%</a:t>
                      </a:r>
                      <a:endParaRPr kumimoji="1" lang="ja-JP" altLang="en-US" sz="1800" b="1" dirty="0"/>
                    </a:p>
                  </a:txBody>
                  <a:tcPr/>
                </a:tc>
                <a:tc>
                  <a:txBody>
                    <a:bodyPr/>
                    <a:lstStyle/>
                    <a:p>
                      <a:pPr algn="r"/>
                      <a:r>
                        <a:rPr kumimoji="1" lang="en-US" altLang="ja-JP" sz="1800" b="1" dirty="0" smtClean="0"/>
                        <a:t>3.6%</a:t>
                      </a:r>
                      <a:endParaRPr kumimoji="1" lang="ja-JP" altLang="en-US" sz="1800" b="1" dirty="0"/>
                    </a:p>
                  </a:txBody>
                  <a:tcPr/>
                </a:tc>
                <a:tc>
                  <a:txBody>
                    <a:bodyPr/>
                    <a:lstStyle/>
                    <a:p>
                      <a:pPr algn="r"/>
                      <a:r>
                        <a:rPr kumimoji="1" lang="en-US" altLang="ja-JP" sz="1800" b="1" dirty="0" smtClean="0"/>
                        <a:t>6.4%</a:t>
                      </a:r>
                      <a:endParaRPr kumimoji="1" lang="ja-JP" altLang="en-US" sz="1800" b="1" dirty="0"/>
                    </a:p>
                  </a:txBody>
                  <a:tcPr/>
                </a:tc>
              </a:tr>
            </a:tbl>
          </a:graphicData>
        </a:graphic>
      </p:graphicFrame>
      <p:sp>
        <p:nvSpPr>
          <p:cNvPr id="5" name="テキスト ボックス 4"/>
          <p:cNvSpPr txBox="1"/>
          <p:nvPr/>
        </p:nvSpPr>
        <p:spPr>
          <a:xfrm>
            <a:off x="346655" y="6396147"/>
            <a:ext cx="8820472" cy="338554"/>
          </a:xfrm>
          <a:prstGeom prst="rect">
            <a:avLst/>
          </a:prstGeom>
          <a:noFill/>
        </p:spPr>
        <p:txBody>
          <a:bodyPr wrap="square" rtlCol="0">
            <a:spAutoFit/>
          </a:bodyPr>
          <a:lstStyle/>
          <a:p>
            <a:r>
              <a:rPr kumimoji="1" lang="ja-JP" altLang="en-US" sz="1600" dirty="0" smtClean="0"/>
              <a:t>＊２００１和歌山県農林水技セ研報３：和歌山県における耕種農家の堆肥利用実態と課題より</a:t>
            </a:r>
            <a:endParaRPr kumimoji="1" lang="ja-JP" altLang="en-US" sz="1600" dirty="0"/>
          </a:p>
        </p:txBody>
      </p:sp>
      <p:sp>
        <p:nvSpPr>
          <p:cNvPr id="6" name="テキスト ボックス 5"/>
          <p:cNvSpPr txBox="1"/>
          <p:nvPr/>
        </p:nvSpPr>
        <p:spPr>
          <a:xfrm>
            <a:off x="346655" y="4581128"/>
            <a:ext cx="6624736" cy="369332"/>
          </a:xfrm>
          <a:prstGeom prst="rect">
            <a:avLst/>
          </a:prstGeom>
          <a:noFill/>
        </p:spPr>
        <p:txBody>
          <a:bodyPr wrap="square" rtlCol="0">
            <a:spAutoFit/>
          </a:bodyPr>
          <a:lstStyle/>
          <a:p>
            <a:r>
              <a:rPr kumimoji="1" lang="ja-JP" altLang="en-US" dirty="0" smtClean="0"/>
              <a:t>＜参考＞耕種農家における堆肥利用上の問題点</a:t>
            </a:r>
            <a:endParaRPr kumimoji="1" lang="ja-JP" altLang="en-US" dirty="0"/>
          </a:p>
        </p:txBody>
      </p:sp>
      <p:sp>
        <p:nvSpPr>
          <p:cNvPr id="7" name="正方形/長方形 6"/>
          <p:cNvSpPr/>
          <p:nvPr/>
        </p:nvSpPr>
        <p:spPr>
          <a:xfrm>
            <a:off x="374079" y="2183066"/>
            <a:ext cx="8568952" cy="1323439"/>
          </a:xfrm>
          <a:prstGeom prst="rect">
            <a:avLst/>
          </a:prstGeom>
          <a:solidFill>
            <a:schemeClr val="bg2">
              <a:lumMod val="75000"/>
            </a:schemeClr>
          </a:solidFill>
          <a:ln w="19050">
            <a:solidFill>
              <a:schemeClr val="tx1"/>
            </a:solidFill>
          </a:ln>
        </p:spPr>
        <p:txBody>
          <a:bodyPr wrap="square">
            <a:spAutoFit/>
          </a:bodyPr>
          <a:lstStyle/>
          <a:p>
            <a:r>
              <a:rPr kumimoji="1" lang="ja-JP" altLang="en-US" sz="2000" dirty="0"/>
              <a:t>○</a:t>
            </a:r>
            <a:r>
              <a:rPr kumimoji="1" lang="ja-JP" altLang="en-US" sz="2000" dirty="0">
                <a:solidFill>
                  <a:srgbClr val="FF0000"/>
                </a:solidFill>
              </a:rPr>
              <a:t>堆肥を散布するのが大変</a:t>
            </a:r>
            <a:r>
              <a:rPr kumimoji="1" lang="ja-JP" altLang="en-US" sz="2000" dirty="0"/>
              <a:t>なので手伝ってくれたら、仲間の農家も購入し</a:t>
            </a:r>
            <a:endParaRPr kumimoji="1" lang="en-US" altLang="ja-JP" sz="2000" dirty="0"/>
          </a:p>
          <a:p>
            <a:r>
              <a:rPr kumimoji="1" lang="ja-JP" altLang="en-US" sz="2000" dirty="0"/>
              <a:t>　</a:t>
            </a:r>
            <a:r>
              <a:rPr kumimoji="1" lang="ja-JP" altLang="en-US" sz="2000" dirty="0" err="1"/>
              <a:t>た</a:t>
            </a:r>
            <a:r>
              <a:rPr kumimoji="1" lang="ja-JP" altLang="en-US" sz="2000" dirty="0"/>
              <a:t>いといっている。</a:t>
            </a:r>
            <a:endParaRPr kumimoji="1" lang="en-US" altLang="ja-JP" sz="2000" dirty="0"/>
          </a:p>
          <a:p>
            <a:r>
              <a:rPr kumimoji="1" lang="ja-JP" altLang="en-US" sz="2000" dirty="0"/>
              <a:t>○堆肥が良いのはわかっているが、</a:t>
            </a:r>
            <a:r>
              <a:rPr kumimoji="1" lang="ja-JP" altLang="en-US" sz="2000" dirty="0">
                <a:solidFill>
                  <a:srgbClr val="FF0000"/>
                </a:solidFill>
              </a:rPr>
              <a:t>散布が大変なため</a:t>
            </a:r>
            <a:r>
              <a:rPr kumimoji="1" lang="ja-JP" altLang="en-US" sz="2000" dirty="0"/>
              <a:t>化成肥料の割合が増</a:t>
            </a:r>
            <a:endParaRPr kumimoji="1" lang="en-US" altLang="ja-JP" sz="2000" dirty="0"/>
          </a:p>
          <a:p>
            <a:r>
              <a:rPr kumimoji="1" lang="ja-JP" altLang="en-US" sz="2000" dirty="0"/>
              <a:t>　えてしまう</a:t>
            </a:r>
            <a:endParaRPr lang="ja-JP" altLang="en-US" sz="2000" dirty="0"/>
          </a:p>
        </p:txBody>
      </p:sp>
      <p:sp>
        <p:nvSpPr>
          <p:cNvPr id="8" name="正方形/長方形 7"/>
          <p:cNvSpPr/>
          <p:nvPr/>
        </p:nvSpPr>
        <p:spPr>
          <a:xfrm>
            <a:off x="374080" y="3501319"/>
            <a:ext cx="8568952" cy="1015663"/>
          </a:xfrm>
          <a:prstGeom prst="rect">
            <a:avLst/>
          </a:prstGeom>
          <a:solidFill>
            <a:schemeClr val="bg2">
              <a:lumMod val="90000"/>
            </a:schemeClr>
          </a:solidFill>
          <a:ln w="19050">
            <a:solidFill>
              <a:schemeClr val="tx1"/>
            </a:solidFill>
          </a:ln>
        </p:spPr>
        <p:txBody>
          <a:bodyPr wrap="square">
            <a:spAutoFit/>
          </a:bodyPr>
          <a:lstStyle/>
          <a:p>
            <a:r>
              <a:rPr kumimoji="1" lang="ja-JP" altLang="en-US" sz="2000" dirty="0"/>
              <a:t>○少し</a:t>
            </a:r>
            <a:r>
              <a:rPr kumimoji="1" lang="ja-JP" altLang="en-US" sz="2000" dirty="0">
                <a:solidFill>
                  <a:srgbClr val="FF0000"/>
                </a:solidFill>
              </a:rPr>
              <a:t>臭い</a:t>
            </a:r>
            <a:r>
              <a:rPr kumimoji="1" lang="ja-JP" altLang="en-US" sz="2000" dirty="0"/>
              <a:t>が気になるときがある。</a:t>
            </a:r>
            <a:endParaRPr kumimoji="1" lang="en-US" altLang="ja-JP" sz="2000" dirty="0"/>
          </a:p>
          <a:p>
            <a:r>
              <a:rPr kumimoji="1" lang="ja-JP" altLang="en-US" sz="2000" dirty="0"/>
              <a:t>○ミミズが増えるのはよいが、それを狙うイノシシにより自分ところの田</a:t>
            </a:r>
            <a:endParaRPr kumimoji="1" lang="en-US" altLang="ja-JP" sz="2000" dirty="0"/>
          </a:p>
          <a:p>
            <a:r>
              <a:rPr kumimoji="1" lang="ja-JP" altLang="en-US" sz="2000" dirty="0"/>
              <a:t>　畑のみ</a:t>
            </a:r>
            <a:r>
              <a:rPr kumimoji="1" lang="ja-JP" altLang="en-US" sz="2000" dirty="0">
                <a:solidFill>
                  <a:srgbClr val="FF0000"/>
                </a:solidFill>
              </a:rPr>
              <a:t>荒らされる</a:t>
            </a:r>
            <a:r>
              <a:rPr kumimoji="1" lang="ja-JP" altLang="en-US" sz="2000" dirty="0"/>
              <a:t>ことがある。</a:t>
            </a:r>
            <a:endParaRPr kumimoji="1" lang="en-US" altLang="ja-JP" sz="2000" dirty="0"/>
          </a:p>
        </p:txBody>
      </p:sp>
    </p:spTree>
    <p:extLst>
      <p:ext uri="{BB962C8B-B14F-4D97-AF65-F5344CB8AC3E}">
        <p14:creationId xmlns:p14="http://schemas.microsoft.com/office/powerpoint/2010/main" val="98624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9073008" cy="841248"/>
          </a:xfrm>
        </p:spPr>
        <p:txBody>
          <a:bodyPr>
            <a:normAutofit/>
          </a:bodyPr>
          <a:lstStyle/>
          <a:p>
            <a:r>
              <a:rPr kumimoji="1" lang="ja-JP" altLang="en-US" dirty="0" smtClean="0">
                <a:solidFill>
                  <a:schemeClr val="tx1"/>
                </a:solidFill>
              </a:rPr>
              <a:t>表</a:t>
            </a:r>
            <a:r>
              <a:rPr kumimoji="1" lang="en-US" altLang="ja-JP" dirty="0" smtClean="0">
                <a:solidFill>
                  <a:schemeClr val="tx1"/>
                </a:solidFill>
              </a:rPr>
              <a:t>2</a:t>
            </a:r>
            <a:r>
              <a:rPr kumimoji="1" lang="ja-JP" altLang="en-US" dirty="0" smtClean="0">
                <a:solidFill>
                  <a:schemeClr val="tx1"/>
                </a:solidFill>
              </a:rPr>
              <a:t>　生産された堆肥の状況</a:t>
            </a:r>
            <a:endParaRPr kumimoji="1"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927469766"/>
              </p:ext>
            </p:extLst>
          </p:nvPr>
        </p:nvGraphicFramePr>
        <p:xfrm>
          <a:off x="827584" y="1052736"/>
          <a:ext cx="7776864" cy="5618480"/>
        </p:xfrm>
        <a:graphic>
          <a:graphicData uri="http://schemas.openxmlformats.org/drawingml/2006/table">
            <a:tbl>
              <a:tblPr firstRow="1" bandRow="1">
                <a:tableStyleId>{5C22544A-7EE6-4342-B048-85BDC9FD1C3A}</a:tableStyleId>
              </a:tblPr>
              <a:tblGrid>
                <a:gridCol w="1080120"/>
                <a:gridCol w="1008112"/>
                <a:gridCol w="1152128"/>
                <a:gridCol w="1944216"/>
                <a:gridCol w="1440160"/>
                <a:gridCol w="1152128"/>
              </a:tblGrid>
              <a:tr h="370840">
                <a:tc>
                  <a:txBody>
                    <a:bodyPr/>
                    <a:lstStyle/>
                    <a:p>
                      <a:endParaRPr kumimoji="1" lang="ja-JP" altLang="en-US" dirty="0"/>
                    </a:p>
                  </a:txBody>
                  <a:tcPr/>
                </a:tc>
                <a:tc>
                  <a:txBody>
                    <a:bodyPr/>
                    <a:lstStyle/>
                    <a:p>
                      <a:r>
                        <a:rPr kumimoji="1" lang="ja-JP" altLang="en-US" dirty="0" smtClean="0"/>
                        <a:t>敷料</a:t>
                      </a:r>
                      <a:endParaRPr kumimoji="1" lang="ja-JP" altLang="en-US" dirty="0"/>
                    </a:p>
                  </a:txBody>
                  <a:tcPr/>
                </a:tc>
                <a:tc>
                  <a:txBody>
                    <a:bodyPr/>
                    <a:lstStyle/>
                    <a:p>
                      <a:r>
                        <a:rPr kumimoji="1" lang="ja-JP" altLang="en-US" dirty="0" smtClean="0"/>
                        <a:t>期間</a:t>
                      </a:r>
                      <a:endParaRPr kumimoji="1" lang="en-US" altLang="ja-JP" dirty="0" smtClean="0"/>
                    </a:p>
                    <a:p>
                      <a:r>
                        <a:rPr kumimoji="1" lang="ja-JP" altLang="en-US" dirty="0" smtClean="0"/>
                        <a:t>（月）</a:t>
                      </a:r>
                      <a:endParaRPr kumimoji="1" lang="ja-JP" altLang="en-US" dirty="0"/>
                    </a:p>
                  </a:txBody>
                  <a:tcPr/>
                </a:tc>
                <a:tc>
                  <a:txBody>
                    <a:bodyPr/>
                    <a:lstStyle/>
                    <a:p>
                      <a:r>
                        <a:rPr kumimoji="1" lang="ja-JP" altLang="en-US" dirty="0" smtClean="0"/>
                        <a:t>アンモニア濃度</a:t>
                      </a:r>
                      <a:endParaRPr kumimoji="1" lang="en-US" altLang="ja-JP" dirty="0" smtClean="0"/>
                    </a:p>
                    <a:p>
                      <a:r>
                        <a:rPr kumimoji="1" lang="ja-JP" altLang="en-US" dirty="0" smtClean="0"/>
                        <a:t>（</a:t>
                      </a:r>
                      <a:r>
                        <a:rPr kumimoji="1" lang="en-US" altLang="ja-JP" dirty="0" smtClean="0"/>
                        <a:t>ppm</a:t>
                      </a:r>
                      <a:r>
                        <a:rPr kumimoji="1" lang="ja-JP" altLang="en-US" dirty="0" smtClean="0"/>
                        <a:t>）</a:t>
                      </a:r>
                      <a:endParaRPr kumimoji="1" lang="ja-JP" altLang="en-US" dirty="0"/>
                    </a:p>
                  </a:txBody>
                  <a:tcPr/>
                </a:tc>
                <a:tc>
                  <a:txBody>
                    <a:bodyPr/>
                    <a:lstStyle/>
                    <a:p>
                      <a:r>
                        <a:rPr kumimoji="1" lang="ja-JP" altLang="en-US" dirty="0" smtClean="0"/>
                        <a:t>水分含量（％）</a:t>
                      </a:r>
                      <a:endParaRPr kumimoji="1" lang="ja-JP" altLang="en-US" dirty="0"/>
                    </a:p>
                  </a:txBody>
                  <a:tcPr/>
                </a:tc>
                <a:tc>
                  <a:txBody>
                    <a:bodyPr/>
                    <a:lstStyle/>
                    <a:p>
                      <a:r>
                        <a:rPr kumimoji="1" lang="ja-JP" altLang="en-US" dirty="0" smtClean="0"/>
                        <a:t>腐熟度</a:t>
                      </a:r>
                      <a:endParaRPr kumimoji="1" lang="ja-JP" altLang="en-US" dirty="0"/>
                    </a:p>
                  </a:txBody>
                  <a:tcPr/>
                </a:tc>
              </a:tr>
              <a:tr h="370840">
                <a:tc>
                  <a:txBody>
                    <a:bodyPr/>
                    <a:lstStyle/>
                    <a:p>
                      <a:r>
                        <a:rPr kumimoji="1" lang="ja-JP" altLang="en-US" dirty="0" smtClean="0"/>
                        <a:t>農家Ａ</a:t>
                      </a:r>
                      <a:endParaRPr kumimoji="1" lang="en-US" altLang="ja-JP" dirty="0" smtClean="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pPr algn="ctr"/>
                      <a:r>
                        <a:rPr kumimoji="1" lang="ja-JP" altLang="en-US" dirty="0" smtClean="0"/>
                        <a:t>３</a:t>
                      </a:r>
                      <a:endParaRPr kumimoji="1" lang="ja-JP" altLang="en-US" dirty="0"/>
                    </a:p>
                  </a:txBody>
                  <a:tcPr/>
                </a:tc>
                <a:tc>
                  <a:txBody>
                    <a:bodyPr/>
                    <a:lstStyle/>
                    <a:p>
                      <a:pPr algn="ctr"/>
                      <a:r>
                        <a:rPr kumimoji="1" lang="ja-JP" altLang="en-US" dirty="0" smtClean="0"/>
                        <a:t>０</a:t>
                      </a:r>
                      <a:endParaRPr kumimoji="1" lang="en-US" altLang="ja-JP" dirty="0" smtClean="0"/>
                    </a:p>
                  </a:txBody>
                  <a:tcPr/>
                </a:tc>
                <a:tc>
                  <a:txBody>
                    <a:bodyPr/>
                    <a:lstStyle/>
                    <a:p>
                      <a:pPr algn="ctr"/>
                      <a:r>
                        <a:rPr kumimoji="1" lang="ja-JP" altLang="en-US" dirty="0" smtClean="0"/>
                        <a:t>６６．７</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農家Ｂ</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en-US" altLang="ja-JP" sz="1200" b="1" dirty="0" smtClean="0"/>
                    </a:p>
                    <a:p>
                      <a:r>
                        <a:rPr kumimoji="1" lang="ja-JP" altLang="en-US" sz="1200" b="1" dirty="0" smtClean="0"/>
                        <a:t>かんなくず</a:t>
                      </a:r>
                      <a:endParaRPr kumimoji="1" lang="en-US" altLang="ja-JP" sz="1200" b="1" dirty="0" smtClean="0"/>
                    </a:p>
                  </a:txBody>
                  <a:tcPr/>
                </a:tc>
                <a:tc>
                  <a:txBody>
                    <a:bodyPr/>
                    <a:lstStyle/>
                    <a:p>
                      <a:pPr algn="ctr"/>
                      <a:r>
                        <a:rPr kumimoji="1" lang="ja-JP" altLang="en-US" dirty="0" smtClean="0"/>
                        <a:t>２</a:t>
                      </a:r>
                      <a:endParaRPr kumimoji="1" lang="ja-JP" altLang="en-US" dirty="0"/>
                    </a:p>
                  </a:txBody>
                  <a:tcPr/>
                </a:tc>
                <a:tc>
                  <a:txBody>
                    <a:bodyPr/>
                    <a:lstStyle/>
                    <a:p>
                      <a:pPr algn="ctr"/>
                      <a:r>
                        <a:rPr kumimoji="1" lang="ja-JP" altLang="en-US" dirty="0" smtClean="0">
                          <a:solidFill>
                            <a:srgbClr val="FF0000"/>
                          </a:solidFill>
                        </a:rPr>
                        <a:t>２</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３８．４</a:t>
                      </a:r>
                      <a:endParaRPr kumimoji="1" lang="ja-JP" altLang="en-US" dirty="0">
                        <a:solidFill>
                          <a:srgbClr val="FF0000"/>
                        </a:solidFill>
                      </a:endParaRPr>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農家Ｃ</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en-US" altLang="ja-JP" sz="1200" b="1" dirty="0" smtClean="0"/>
                    </a:p>
                    <a:p>
                      <a:r>
                        <a:rPr kumimoji="1" lang="ja-JP" altLang="en-US" sz="1200" b="1" dirty="0" smtClean="0"/>
                        <a:t>かんなく</a:t>
                      </a:r>
                      <a:r>
                        <a:rPr kumimoji="1" lang="ja-JP" altLang="en-US" sz="1200" b="1" dirty="0" err="1" smtClean="0"/>
                        <a:t>ず</a:t>
                      </a:r>
                      <a:endParaRPr kumimoji="1" lang="en-US" altLang="ja-JP" sz="1200" b="1" dirty="0" smtClean="0"/>
                    </a:p>
                  </a:txBody>
                  <a:tcPr/>
                </a:tc>
                <a:tc>
                  <a:txBody>
                    <a:bodyPr/>
                    <a:lstStyle/>
                    <a:p>
                      <a:pPr algn="ctr"/>
                      <a:r>
                        <a:rPr kumimoji="1" lang="ja-JP" altLang="en-US" dirty="0" smtClean="0"/>
                        <a:t>４</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t>５５．０</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農家Ｄ</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pPr algn="ctr"/>
                      <a:r>
                        <a:rPr kumimoji="1" lang="ja-JP" altLang="en-US" dirty="0" smtClean="0"/>
                        <a:t>６</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t>５６．７</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農家Ｅ</a:t>
                      </a:r>
                      <a:endParaRPr kumimoji="1" lang="ja-JP" altLang="en-US" dirty="0"/>
                    </a:p>
                  </a:txBody>
                  <a:tcPr/>
                </a:tc>
                <a:tc>
                  <a:txBody>
                    <a:bodyPr/>
                    <a:lstStyle/>
                    <a:p>
                      <a:r>
                        <a:rPr kumimoji="1" lang="ja-JP" altLang="en-US" sz="1200" b="1" dirty="0" smtClean="0">
                          <a:solidFill>
                            <a:srgbClr val="FF0000"/>
                          </a:solidFill>
                        </a:rPr>
                        <a:t>木</a:t>
                      </a:r>
                      <a:r>
                        <a:rPr kumimoji="1" lang="ja-JP" altLang="en-US" sz="1200" b="1" dirty="0" err="1" smtClean="0">
                          <a:solidFill>
                            <a:srgbClr val="FF0000"/>
                          </a:solidFill>
                        </a:rPr>
                        <a:t>くず</a:t>
                      </a:r>
                      <a:endParaRPr kumimoji="1" lang="ja-JP" altLang="en-US" sz="1200" b="1" dirty="0">
                        <a:solidFill>
                          <a:srgbClr val="FF0000"/>
                        </a:solidFill>
                      </a:endParaRPr>
                    </a:p>
                  </a:txBody>
                  <a:tcPr/>
                </a:tc>
                <a:tc>
                  <a:txBody>
                    <a:bodyPr/>
                    <a:lstStyle/>
                    <a:p>
                      <a:pPr algn="ctr"/>
                      <a:r>
                        <a:rPr kumimoji="1" lang="ja-JP" altLang="en-US" dirty="0" smtClean="0">
                          <a:solidFill>
                            <a:srgbClr val="FF0000"/>
                          </a:solidFill>
                        </a:rPr>
                        <a:t>１．５</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４</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２７．５</a:t>
                      </a:r>
                      <a:endParaRPr kumimoji="1" lang="ja-JP" altLang="en-US" dirty="0">
                        <a:solidFill>
                          <a:srgbClr val="FF0000"/>
                        </a:solidFill>
                      </a:endParaRPr>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農家Ｆ</a:t>
                      </a:r>
                      <a:endParaRPr kumimoji="1" lang="ja-JP" altLang="en-US" dirty="0"/>
                    </a:p>
                  </a:txBody>
                  <a:tcPr/>
                </a:tc>
                <a:tc>
                  <a:txBody>
                    <a:bodyPr/>
                    <a:lstStyle/>
                    <a:p>
                      <a:r>
                        <a:rPr kumimoji="1" lang="ja-JP" altLang="en-US" sz="1200" b="1" dirty="0" smtClean="0"/>
                        <a:t>樹木の皮</a:t>
                      </a:r>
                      <a:endParaRPr kumimoji="1" lang="ja-JP" altLang="en-US" sz="1200" b="1" dirty="0"/>
                    </a:p>
                  </a:txBody>
                  <a:tcPr/>
                </a:tc>
                <a:tc>
                  <a:txBody>
                    <a:bodyPr/>
                    <a:lstStyle/>
                    <a:p>
                      <a:pPr algn="ctr"/>
                      <a:r>
                        <a:rPr kumimoji="1" lang="ja-JP" altLang="en-US" dirty="0" smtClean="0"/>
                        <a:t>６</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solidFill>
                            <a:schemeClr val="tx1"/>
                          </a:solidFill>
                        </a:rPr>
                        <a:t>６７．２</a:t>
                      </a:r>
                      <a:endParaRPr kumimoji="1" lang="ja-JP" altLang="en-US" dirty="0">
                        <a:solidFill>
                          <a:schemeClr val="tx1"/>
                        </a:solidFill>
                      </a:endParaRPr>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農家Ｇ</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pPr algn="ctr"/>
                      <a:r>
                        <a:rPr kumimoji="1" lang="ja-JP" altLang="en-US" dirty="0" smtClean="0"/>
                        <a:t>３</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t>６３．７</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農家Ｈ</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pPr algn="ctr"/>
                      <a:r>
                        <a:rPr kumimoji="1" lang="ja-JP" altLang="en-US" dirty="0" smtClean="0"/>
                        <a:t>６</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t>５３．２</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農家Ｉ</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ja-JP" altLang="en-US" sz="1200" b="1" dirty="0"/>
                    </a:p>
                  </a:txBody>
                  <a:tcPr/>
                </a:tc>
                <a:tc>
                  <a:txBody>
                    <a:bodyPr/>
                    <a:lstStyle/>
                    <a:p>
                      <a:pPr algn="ctr"/>
                      <a:r>
                        <a:rPr kumimoji="1" lang="ja-JP" altLang="en-US" dirty="0" smtClean="0"/>
                        <a:t>６</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t>５５．５</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農家Ｊ</a:t>
                      </a:r>
                      <a:endParaRPr kumimoji="1" lang="ja-JP" altLang="en-US" dirty="0"/>
                    </a:p>
                  </a:txBody>
                  <a:tcPr/>
                </a:tc>
                <a:tc>
                  <a:txBody>
                    <a:bodyPr/>
                    <a:lstStyle/>
                    <a:p>
                      <a:r>
                        <a:rPr kumimoji="1" lang="ja-JP" altLang="en-US" sz="1200" b="1" dirty="0" err="1" smtClean="0"/>
                        <a:t>おが</a:t>
                      </a:r>
                      <a:r>
                        <a:rPr kumimoji="1" lang="ja-JP" altLang="en-US" sz="1200" b="1" dirty="0" smtClean="0"/>
                        <a:t>粉</a:t>
                      </a:r>
                      <a:endParaRPr kumimoji="1" lang="en-US" altLang="ja-JP" sz="1200" b="1" dirty="0" smtClean="0"/>
                    </a:p>
                    <a:p>
                      <a:r>
                        <a:rPr kumimoji="1" lang="ja-JP" altLang="en-US" sz="1200" b="1" dirty="0" smtClean="0"/>
                        <a:t>かんなく</a:t>
                      </a:r>
                      <a:r>
                        <a:rPr kumimoji="1" lang="ja-JP" altLang="en-US" sz="1200" b="1" dirty="0" err="1" smtClean="0"/>
                        <a:t>ず</a:t>
                      </a:r>
                      <a:endParaRPr kumimoji="1" lang="ja-JP" altLang="en-US" sz="1200" b="1" dirty="0"/>
                    </a:p>
                  </a:txBody>
                  <a:tcPr/>
                </a:tc>
                <a:tc>
                  <a:txBody>
                    <a:bodyPr/>
                    <a:lstStyle/>
                    <a:p>
                      <a:pPr algn="ctr"/>
                      <a:r>
                        <a:rPr kumimoji="1" lang="ja-JP" altLang="en-US" dirty="0" smtClean="0"/>
                        <a:t>３</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solidFill>
                            <a:schemeClr val="tx1"/>
                          </a:solidFill>
                        </a:rPr>
                        <a:t>４６．０</a:t>
                      </a:r>
                      <a:endParaRPr kumimoji="1" lang="ja-JP" altLang="en-US" dirty="0">
                        <a:solidFill>
                          <a:schemeClr val="tx1"/>
                        </a:solidFill>
                      </a:endParaRPr>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市販１</a:t>
                      </a:r>
                      <a:endParaRPr kumimoji="1" lang="ja-JP" altLang="en-US" dirty="0"/>
                    </a:p>
                  </a:txBody>
                  <a:tcPr/>
                </a:tc>
                <a:tc>
                  <a:txBody>
                    <a:bodyPr/>
                    <a:lstStyle/>
                    <a:p>
                      <a:endParaRPr kumimoji="1" lang="ja-JP" altLang="en-US" b="1" dirty="0"/>
                    </a:p>
                  </a:txBody>
                  <a:tcPr/>
                </a:tc>
                <a:tc>
                  <a:txBody>
                    <a:bodyPr/>
                    <a:lstStyle/>
                    <a:p>
                      <a:pPr algn="ctr"/>
                      <a:r>
                        <a:rPr kumimoji="1" lang="ja-JP" altLang="en-US" dirty="0" smtClean="0"/>
                        <a:t>不明</a:t>
                      </a:r>
                      <a:endParaRPr kumimoji="1" lang="ja-JP" altLang="en-US" dirty="0"/>
                    </a:p>
                  </a:txBody>
                  <a:tcPr/>
                </a:tc>
                <a:tc>
                  <a:txBody>
                    <a:bodyPr/>
                    <a:lstStyle/>
                    <a:p>
                      <a:pPr algn="ctr"/>
                      <a:r>
                        <a:rPr kumimoji="1" lang="ja-JP" altLang="en-US" dirty="0" smtClean="0">
                          <a:solidFill>
                            <a:srgbClr val="FF0000"/>
                          </a:solidFill>
                        </a:rPr>
                        <a:t>強い刺激臭</a:t>
                      </a:r>
                      <a:endParaRPr kumimoji="1" lang="en-US" altLang="ja-JP" dirty="0" smtClean="0">
                        <a:solidFill>
                          <a:srgbClr val="FF0000"/>
                        </a:solidFill>
                      </a:endParaRPr>
                    </a:p>
                    <a:p>
                      <a:pPr algn="l"/>
                      <a:r>
                        <a:rPr kumimoji="1" lang="ja-JP" altLang="en-US" dirty="0" smtClean="0">
                          <a:solidFill>
                            <a:srgbClr val="FF0000"/>
                          </a:solidFill>
                        </a:rPr>
                        <a:t>　　</a:t>
                      </a:r>
                      <a:r>
                        <a:rPr kumimoji="1" lang="ja-JP" altLang="en-US" baseline="0" dirty="0" smtClean="0">
                          <a:solidFill>
                            <a:srgbClr val="FF0000"/>
                          </a:solidFill>
                        </a:rPr>
                        <a:t>  </a:t>
                      </a:r>
                      <a:r>
                        <a:rPr kumimoji="1" lang="ja-JP" altLang="en-US" dirty="0" smtClean="0">
                          <a:solidFill>
                            <a:srgbClr val="FF0000"/>
                          </a:solidFill>
                        </a:rPr>
                        <a:t>４０　</a:t>
                      </a:r>
                      <a:endParaRPr kumimoji="1" lang="ja-JP" altLang="en-US" dirty="0">
                        <a:solidFill>
                          <a:srgbClr val="FF0000"/>
                        </a:solidFill>
                      </a:endParaRPr>
                    </a:p>
                  </a:txBody>
                  <a:tcPr/>
                </a:tc>
                <a:tc>
                  <a:txBody>
                    <a:bodyPr/>
                    <a:lstStyle/>
                    <a:p>
                      <a:pPr algn="ctr"/>
                      <a:r>
                        <a:rPr kumimoji="1" lang="ja-JP" altLang="en-US" dirty="0" smtClean="0"/>
                        <a:t>４２．５</a:t>
                      </a:r>
                      <a:endParaRPr kumimoji="1" lang="ja-JP" altLang="en-US" dirty="0"/>
                    </a:p>
                  </a:txBody>
                  <a:tcPr/>
                </a:tc>
                <a:tc>
                  <a:txBody>
                    <a:bodyPr/>
                    <a:lstStyle/>
                    <a:p>
                      <a:pPr algn="ctr"/>
                      <a:r>
                        <a:rPr kumimoji="1" lang="en-US" altLang="ja-JP" b="1" dirty="0" smtClean="0"/>
                        <a:t>Ⅲ</a:t>
                      </a:r>
                      <a:endParaRPr kumimoji="1" lang="ja-JP" altLang="en-US" b="1" dirty="0"/>
                    </a:p>
                  </a:txBody>
                  <a:tcPr/>
                </a:tc>
              </a:tr>
              <a:tr h="370840">
                <a:tc>
                  <a:txBody>
                    <a:bodyPr/>
                    <a:lstStyle/>
                    <a:p>
                      <a:r>
                        <a:rPr kumimoji="1" lang="ja-JP" altLang="en-US" dirty="0" smtClean="0"/>
                        <a:t>市販２</a:t>
                      </a:r>
                      <a:endParaRPr kumimoji="1" lang="ja-JP" altLang="en-US" dirty="0"/>
                    </a:p>
                  </a:txBody>
                  <a:tcPr/>
                </a:tc>
                <a:tc>
                  <a:txBody>
                    <a:bodyPr/>
                    <a:lstStyle/>
                    <a:p>
                      <a:endParaRPr kumimoji="1" lang="ja-JP" altLang="en-US" b="1" dirty="0"/>
                    </a:p>
                  </a:txBody>
                  <a:tcPr/>
                </a:tc>
                <a:tc>
                  <a:txBody>
                    <a:bodyPr/>
                    <a:lstStyle/>
                    <a:p>
                      <a:pPr algn="ctr"/>
                      <a:r>
                        <a:rPr kumimoji="1" lang="ja-JP" altLang="en-US" dirty="0" smtClean="0"/>
                        <a:t>不明</a:t>
                      </a:r>
                      <a:endParaRPr kumimoji="1" lang="ja-JP" altLang="en-US" dirty="0"/>
                    </a:p>
                  </a:txBody>
                  <a:tcPr/>
                </a:tc>
                <a:tc>
                  <a:txBody>
                    <a:bodyPr/>
                    <a:lstStyle/>
                    <a:p>
                      <a:pPr algn="l"/>
                      <a:r>
                        <a:rPr kumimoji="1" lang="ja-JP" altLang="en-US" dirty="0" smtClean="0">
                          <a:solidFill>
                            <a:srgbClr val="FF0000"/>
                          </a:solidFill>
                        </a:rPr>
                        <a:t>　　</a:t>
                      </a:r>
                      <a:r>
                        <a:rPr kumimoji="1" lang="ja-JP" altLang="en-US" baseline="0" dirty="0" smtClean="0">
                          <a:solidFill>
                            <a:srgbClr val="FF0000"/>
                          </a:solidFill>
                        </a:rPr>
                        <a:t>  </a:t>
                      </a:r>
                      <a:r>
                        <a:rPr kumimoji="1" lang="ja-JP" altLang="en-US" dirty="0" smtClean="0">
                          <a:solidFill>
                            <a:srgbClr val="FF0000"/>
                          </a:solidFill>
                        </a:rPr>
                        <a:t>１６</a:t>
                      </a:r>
                      <a:endParaRPr kumimoji="1" lang="ja-JP" altLang="en-US" dirty="0">
                        <a:solidFill>
                          <a:srgbClr val="FF0000"/>
                        </a:solidFill>
                      </a:endParaRPr>
                    </a:p>
                  </a:txBody>
                  <a:tcPr/>
                </a:tc>
                <a:tc>
                  <a:txBody>
                    <a:bodyPr/>
                    <a:lstStyle/>
                    <a:p>
                      <a:pPr algn="ctr"/>
                      <a:r>
                        <a:rPr kumimoji="1" lang="ja-JP" altLang="en-US" dirty="0" smtClean="0"/>
                        <a:t>６１．８</a:t>
                      </a:r>
                      <a:endParaRPr kumimoji="1" lang="ja-JP" altLang="en-US" dirty="0"/>
                    </a:p>
                  </a:txBody>
                  <a:tcPr/>
                </a:tc>
                <a:tc>
                  <a:txBody>
                    <a:bodyPr/>
                    <a:lstStyle/>
                    <a:p>
                      <a:pPr algn="ctr"/>
                      <a:r>
                        <a:rPr kumimoji="1" lang="en-US" altLang="ja-JP" b="1" dirty="0" smtClean="0">
                          <a:solidFill>
                            <a:srgbClr val="FF0000"/>
                          </a:solidFill>
                        </a:rPr>
                        <a:t>Ⅱ</a:t>
                      </a:r>
                      <a:endParaRPr kumimoji="1" lang="ja-JP" altLang="en-US" b="1" dirty="0">
                        <a:solidFill>
                          <a:srgbClr val="FF0000"/>
                        </a:solidFill>
                      </a:endParaRPr>
                    </a:p>
                  </a:txBody>
                  <a:tcPr/>
                </a:tc>
              </a:tr>
            </a:tbl>
          </a:graphicData>
        </a:graphic>
      </p:graphicFrame>
    </p:spTree>
    <p:extLst>
      <p:ext uri="{BB962C8B-B14F-4D97-AF65-F5344CB8AC3E}">
        <p14:creationId xmlns:p14="http://schemas.microsoft.com/office/powerpoint/2010/main" val="232266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衛生指導課\業発\113___12\IMG_08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7970"/>
            <a:ext cx="7920880" cy="593324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331640" y="6081214"/>
            <a:ext cx="6840760" cy="646331"/>
          </a:xfrm>
          <a:prstGeom prst="rect">
            <a:avLst/>
          </a:prstGeom>
          <a:noFill/>
        </p:spPr>
        <p:txBody>
          <a:bodyPr wrap="square" rtlCol="0">
            <a:spAutoFit/>
          </a:bodyPr>
          <a:lstStyle/>
          <a:p>
            <a:r>
              <a:rPr kumimoji="1" lang="ja-JP" altLang="en-US" sz="3600" dirty="0" smtClean="0"/>
              <a:t>図１　農家Ａで生産された堆肥</a:t>
            </a:r>
            <a:endParaRPr kumimoji="1" lang="ja-JP" altLang="en-US" sz="3600" dirty="0"/>
          </a:p>
        </p:txBody>
      </p:sp>
      <p:sp>
        <p:nvSpPr>
          <p:cNvPr id="5" name="テキスト ボックス 4"/>
          <p:cNvSpPr txBox="1"/>
          <p:nvPr/>
        </p:nvSpPr>
        <p:spPr>
          <a:xfrm>
            <a:off x="3680262" y="5676459"/>
            <a:ext cx="4896544" cy="369332"/>
          </a:xfrm>
          <a:prstGeom prst="rect">
            <a:avLst/>
          </a:prstGeom>
          <a:solidFill>
            <a:srgbClr val="0070C0"/>
          </a:solidFill>
        </p:spPr>
        <p:txBody>
          <a:bodyPr wrap="square" rtlCol="0">
            <a:spAutoFit/>
          </a:bodyPr>
          <a:lstStyle/>
          <a:p>
            <a:r>
              <a:rPr kumimoji="1" lang="ja-JP" altLang="en-US" dirty="0" err="1" smtClean="0">
                <a:solidFill>
                  <a:srgbClr val="FFFF00"/>
                </a:solidFill>
              </a:rPr>
              <a:t>おが</a:t>
            </a:r>
            <a:r>
              <a:rPr kumimoji="1" lang="ja-JP" altLang="en-US" dirty="0" smtClean="0">
                <a:solidFill>
                  <a:srgbClr val="FFFF00"/>
                </a:solidFill>
              </a:rPr>
              <a:t>粉</a:t>
            </a:r>
            <a:r>
              <a:rPr kumimoji="1" lang="ja-JP" altLang="en-US" dirty="0" smtClean="0">
                <a:solidFill>
                  <a:srgbClr val="FFFF00"/>
                </a:solidFill>
              </a:rPr>
              <a:t>利用</a:t>
            </a:r>
            <a:r>
              <a:rPr kumimoji="1" lang="ja-JP" altLang="en-US" dirty="0">
                <a:solidFill>
                  <a:srgbClr val="FFFF00"/>
                </a:solidFill>
              </a:rPr>
              <a:t>、</a:t>
            </a:r>
            <a:r>
              <a:rPr kumimoji="1" lang="ja-JP" altLang="en-US" dirty="0" smtClean="0">
                <a:solidFill>
                  <a:srgbClr val="FFFF00"/>
                </a:solidFill>
              </a:rPr>
              <a:t>水分</a:t>
            </a:r>
            <a:r>
              <a:rPr kumimoji="1" lang="ja-JP" altLang="en-US" dirty="0" smtClean="0">
                <a:solidFill>
                  <a:srgbClr val="FFFF00"/>
                </a:solidFill>
              </a:rPr>
              <a:t>含量</a:t>
            </a:r>
            <a:r>
              <a:rPr kumimoji="1" lang="en-US" altLang="ja-JP" b="1" dirty="0" smtClean="0">
                <a:solidFill>
                  <a:srgbClr val="FFFF00"/>
                </a:solidFill>
              </a:rPr>
              <a:t>66.7</a:t>
            </a:r>
            <a:r>
              <a:rPr kumimoji="1" lang="en-US" altLang="ja-JP" b="1" dirty="0" smtClean="0">
                <a:solidFill>
                  <a:srgbClr val="FFFF00"/>
                </a:solidFill>
              </a:rPr>
              <a:t>%</a:t>
            </a:r>
            <a:r>
              <a:rPr kumimoji="1" lang="ja-JP" altLang="en-US" b="1" dirty="0" err="1" smtClean="0">
                <a:solidFill>
                  <a:srgbClr val="FFFF00"/>
                </a:solidFill>
              </a:rPr>
              <a:t>、</a:t>
            </a:r>
            <a:r>
              <a:rPr kumimoji="1" lang="ja-JP" altLang="en-US" b="1" dirty="0" smtClean="0">
                <a:solidFill>
                  <a:srgbClr val="FFFF00"/>
                </a:solidFill>
              </a:rPr>
              <a:t>生産期間</a:t>
            </a:r>
            <a:r>
              <a:rPr kumimoji="1" lang="en-US" altLang="ja-JP" b="1" dirty="0" smtClean="0">
                <a:solidFill>
                  <a:srgbClr val="FFFF00"/>
                </a:solidFill>
              </a:rPr>
              <a:t>3</a:t>
            </a:r>
            <a:r>
              <a:rPr kumimoji="1" lang="ja-JP" altLang="en-US" b="1" dirty="0" smtClean="0">
                <a:solidFill>
                  <a:srgbClr val="FFFF00"/>
                </a:solidFill>
              </a:rPr>
              <a:t>ヵ月</a:t>
            </a:r>
            <a:endParaRPr kumimoji="1" lang="ja-JP" altLang="en-US" b="1" dirty="0">
              <a:solidFill>
                <a:srgbClr val="FFFF00"/>
              </a:solidFill>
            </a:endParaRPr>
          </a:p>
        </p:txBody>
      </p:sp>
    </p:spTree>
    <p:extLst>
      <p:ext uri="{BB962C8B-B14F-4D97-AF65-F5344CB8AC3E}">
        <p14:creationId xmlns:p14="http://schemas.microsoft.com/office/powerpoint/2010/main" val="13551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Y:\衛生指導課\業発\113___12\IMG_08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13" y="168801"/>
            <a:ext cx="7840455" cy="586750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331640" y="6081214"/>
            <a:ext cx="6840760" cy="646331"/>
          </a:xfrm>
          <a:prstGeom prst="rect">
            <a:avLst/>
          </a:prstGeom>
          <a:noFill/>
        </p:spPr>
        <p:txBody>
          <a:bodyPr wrap="square" rtlCol="0">
            <a:spAutoFit/>
          </a:bodyPr>
          <a:lstStyle/>
          <a:p>
            <a:r>
              <a:rPr kumimoji="1" lang="ja-JP" altLang="en-US" sz="3600" dirty="0" smtClean="0"/>
              <a:t>図２　農家Ｂで生産された堆肥</a:t>
            </a:r>
            <a:endParaRPr kumimoji="1" lang="ja-JP" altLang="en-US" sz="3600" dirty="0"/>
          </a:p>
        </p:txBody>
      </p:sp>
      <p:sp>
        <p:nvSpPr>
          <p:cNvPr id="5" name="テキスト ボックス 4"/>
          <p:cNvSpPr txBox="1"/>
          <p:nvPr/>
        </p:nvSpPr>
        <p:spPr>
          <a:xfrm>
            <a:off x="2339752" y="5676459"/>
            <a:ext cx="6237054" cy="369332"/>
          </a:xfrm>
          <a:prstGeom prst="rect">
            <a:avLst/>
          </a:prstGeom>
          <a:solidFill>
            <a:srgbClr val="0070C0"/>
          </a:solidFill>
        </p:spPr>
        <p:txBody>
          <a:bodyPr wrap="square" rtlCol="0">
            <a:spAutoFit/>
          </a:bodyPr>
          <a:lstStyle/>
          <a:p>
            <a:r>
              <a:rPr kumimoji="1" lang="ja-JP" altLang="en-US" dirty="0" err="1" smtClean="0">
                <a:solidFill>
                  <a:srgbClr val="FFFF00"/>
                </a:solidFill>
              </a:rPr>
              <a:t>おが</a:t>
            </a:r>
            <a:r>
              <a:rPr kumimoji="1" lang="ja-JP" altLang="en-US" dirty="0" smtClean="0">
                <a:solidFill>
                  <a:srgbClr val="FFFF00"/>
                </a:solidFill>
              </a:rPr>
              <a:t>粉・かんなくず利用</a:t>
            </a:r>
            <a:r>
              <a:rPr kumimoji="1" lang="ja-JP" altLang="en-US" dirty="0">
                <a:solidFill>
                  <a:srgbClr val="FFFF00"/>
                </a:solidFill>
              </a:rPr>
              <a:t>、</a:t>
            </a:r>
            <a:r>
              <a:rPr kumimoji="1" lang="ja-JP" altLang="en-US" dirty="0" smtClean="0">
                <a:solidFill>
                  <a:srgbClr val="FFFF00"/>
                </a:solidFill>
              </a:rPr>
              <a:t>水分含量</a:t>
            </a:r>
            <a:r>
              <a:rPr kumimoji="1" lang="en-US" altLang="ja-JP" b="1" dirty="0" smtClean="0">
                <a:solidFill>
                  <a:srgbClr val="FFFF00"/>
                </a:solidFill>
              </a:rPr>
              <a:t>38</a:t>
            </a:r>
            <a:r>
              <a:rPr kumimoji="1" lang="en-US" altLang="ja-JP" b="1" dirty="0" smtClean="0">
                <a:solidFill>
                  <a:srgbClr val="FFFF00"/>
                </a:solidFill>
              </a:rPr>
              <a:t>.4%</a:t>
            </a:r>
            <a:r>
              <a:rPr kumimoji="1" lang="ja-JP" altLang="en-US" b="1" dirty="0" err="1" smtClean="0">
                <a:solidFill>
                  <a:srgbClr val="FFFF00"/>
                </a:solidFill>
              </a:rPr>
              <a:t>、</a:t>
            </a:r>
            <a:r>
              <a:rPr kumimoji="1" lang="ja-JP" altLang="en-US" b="1" dirty="0" smtClean="0">
                <a:solidFill>
                  <a:srgbClr val="FFFF00"/>
                </a:solidFill>
              </a:rPr>
              <a:t>生産期間</a:t>
            </a:r>
            <a:r>
              <a:rPr kumimoji="1" lang="en-US" altLang="ja-JP" b="1" dirty="0">
                <a:solidFill>
                  <a:srgbClr val="FFFF00"/>
                </a:solidFill>
              </a:rPr>
              <a:t>2</a:t>
            </a:r>
            <a:r>
              <a:rPr kumimoji="1" lang="ja-JP" altLang="en-US" b="1" dirty="0" smtClean="0">
                <a:solidFill>
                  <a:srgbClr val="FFFF00"/>
                </a:solidFill>
              </a:rPr>
              <a:t>ヵ月</a:t>
            </a:r>
            <a:endParaRPr kumimoji="1" lang="ja-JP" altLang="en-US" b="1" dirty="0">
              <a:solidFill>
                <a:srgbClr val="FFFF00"/>
              </a:solidFill>
            </a:endParaRPr>
          </a:p>
        </p:txBody>
      </p:sp>
    </p:spTree>
    <p:extLst>
      <p:ext uri="{BB962C8B-B14F-4D97-AF65-F5344CB8AC3E}">
        <p14:creationId xmlns:p14="http://schemas.microsoft.com/office/powerpoint/2010/main" val="138186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Y:\衛生指導課\業発\113___12\IMG_0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51" y="147970"/>
            <a:ext cx="7928297" cy="593324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331640" y="6081214"/>
            <a:ext cx="6840760" cy="646331"/>
          </a:xfrm>
          <a:prstGeom prst="rect">
            <a:avLst/>
          </a:prstGeom>
          <a:noFill/>
        </p:spPr>
        <p:txBody>
          <a:bodyPr wrap="square" rtlCol="0">
            <a:spAutoFit/>
          </a:bodyPr>
          <a:lstStyle/>
          <a:p>
            <a:r>
              <a:rPr kumimoji="1" lang="ja-JP" altLang="en-US" sz="3600" dirty="0" smtClean="0"/>
              <a:t>図３　農家Ｃで生産された堆肥</a:t>
            </a:r>
            <a:endParaRPr kumimoji="1" lang="ja-JP" altLang="en-US" sz="3600" dirty="0"/>
          </a:p>
        </p:txBody>
      </p:sp>
      <p:sp>
        <p:nvSpPr>
          <p:cNvPr id="6" name="テキスト ボックス 5"/>
          <p:cNvSpPr txBox="1"/>
          <p:nvPr/>
        </p:nvSpPr>
        <p:spPr>
          <a:xfrm>
            <a:off x="2390303" y="5711882"/>
            <a:ext cx="6237054" cy="369332"/>
          </a:xfrm>
          <a:prstGeom prst="rect">
            <a:avLst/>
          </a:prstGeom>
          <a:solidFill>
            <a:srgbClr val="0070C0"/>
          </a:solidFill>
        </p:spPr>
        <p:txBody>
          <a:bodyPr wrap="square" rtlCol="0">
            <a:spAutoFit/>
          </a:bodyPr>
          <a:lstStyle/>
          <a:p>
            <a:r>
              <a:rPr kumimoji="1" lang="ja-JP" altLang="en-US" dirty="0" err="1" smtClean="0">
                <a:solidFill>
                  <a:srgbClr val="FFFF00"/>
                </a:solidFill>
              </a:rPr>
              <a:t>おが</a:t>
            </a:r>
            <a:r>
              <a:rPr kumimoji="1" lang="ja-JP" altLang="en-US" dirty="0" smtClean="0">
                <a:solidFill>
                  <a:srgbClr val="FFFF00"/>
                </a:solidFill>
              </a:rPr>
              <a:t>粉・かんなくず利用</a:t>
            </a:r>
            <a:r>
              <a:rPr kumimoji="1" lang="ja-JP" altLang="en-US" dirty="0">
                <a:solidFill>
                  <a:srgbClr val="FFFF00"/>
                </a:solidFill>
              </a:rPr>
              <a:t>、</a:t>
            </a:r>
            <a:r>
              <a:rPr kumimoji="1" lang="ja-JP" altLang="en-US" dirty="0" smtClean="0">
                <a:solidFill>
                  <a:srgbClr val="FFFF00"/>
                </a:solidFill>
              </a:rPr>
              <a:t>水分含量</a:t>
            </a:r>
            <a:r>
              <a:rPr kumimoji="1" lang="en-US" altLang="ja-JP" b="1" dirty="0" smtClean="0">
                <a:solidFill>
                  <a:srgbClr val="FFFF00"/>
                </a:solidFill>
              </a:rPr>
              <a:t>55.0%</a:t>
            </a:r>
            <a:r>
              <a:rPr kumimoji="1" lang="ja-JP" altLang="en-US" b="1" dirty="0" err="1" smtClean="0">
                <a:solidFill>
                  <a:srgbClr val="FFFF00"/>
                </a:solidFill>
              </a:rPr>
              <a:t>、</a:t>
            </a:r>
            <a:r>
              <a:rPr kumimoji="1" lang="ja-JP" altLang="en-US" b="1" dirty="0" smtClean="0">
                <a:solidFill>
                  <a:srgbClr val="FFFF00"/>
                </a:solidFill>
              </a:rPr>
              <a:t>生産期間</a:t>
            </a:r>
            <a:r>
              <a:rPr kumimoji="1" lang="en-US" altLang="ja-JP" b="1" dirty="0" smtClean="0">
                <a:solidFill>
                  <a:srgbClr val="FFFF00"/>
                </a:solidFill>
              </a:rPr>
              <a:t>4</a:t>
            </a:r>
            <a:r>
              <a:rPr kumimoji="1" lang="ja-JP" altLang="en-US" b="1" dirty="0" smtClean="0">
                <a:solidFill>
                  <a:srgbClr val="FFFF00"/>
                </a:solidFill>
              </a:rPr>
              <a:t>ヵ月</a:t>
            </a:r>
            <a:endParaRPr kumimoji="1" lang="ja-JP" altLang="en-US" b="1" dirty="0">
              <a:solidFill>
                <a:srgbClr val="FFFF00"/>
              </a:solidFill>
            </a:endParaRPr>
          </a:p>
        </p:txBody>
      </p:sp>
    </p:spTree>
    <p:extLst>
      <p:ext uri="{BB962C8B-B14F-4D97-AF65-F5344CB8AC3E}">
        <p14:creationId xmlns:p14="http://schemas.microsoft.com/office/powerpoint/2010/main" val="84455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衛生指導課\業発\113___12\IMG_08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21" y="155182"/>
            <a:ext cx="7871327" cy="589060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331640" y="6081214"/>
            <a:ext cx="6840760" cy="646331"/>
          </a:xfrm>
          <a:prstGeom prst="rect">
            <a:avLst/>
          </a:prstGeom>
          <a:noFill/>
        </p:spPr>
        <p:txBody>
          <a:bodyPr wrap="square" rtlCol="0">
            <a:spAutoFit/>
          </a:bodyPr>
          <a:lstStyle/>
          <a:p>
            <a:r>
              <a:rPr kumimoji="1" lang="ja-JP" altLang="en-US" sz="3600" dirty="0" smtClean="0"/>
              <a:t>図４　農家Ｅで生産された堆肥</a:t>
            </a:r>
            <a:endParaRPr kumimoji="1" lang="ja-JP" altLang="en-US" sz="3600" dirty="0"/>
          </a:p>
        </p:txBody>
      </p:sp>
      <p:sp>
        <p:nvSpPr>
          <p:cNvPr id="5" name="テキスト ボックス 4"/>
          <p:cNvSpPr txBox="1"/>
          <p:nvPr/>
        </p:nvSpPr>
        <p:spPr>
          <a:xfrm>
            <a:off x="3491880" y="5676459"/>
            <a:ext cx="5084926" cy="369332"/>
          </a:xfrm>
          <a:prstGeom prst="rect">
            <a:avLst/>
          </a:prstGeom>
          <a:solidFill>
            <a:srgbClr val="0070C0"/>
          </a:solidFill>
        </p:spPr>
        <p:txBody>
          <a:bodyPr wrap="square" rtlCol="0">
            <a:spAutoFit/>
          </a:bodyPr>
          <a:lstStyle/>
          <a:p>
            <a:r>
              <a:rPr kumimoji="1" lang="ja-JP" altLang="en-US" dirty="0">
                <a:solidFill>
                  <a:srgbClr val="FFFF00"/>
                </a:solidFill>
              </a:rPr>
              <a:t>木</a:t>
            </a:r>
            <a:r>
              <a:rPr kumimoji="1" lang="ja-JP" altLang="en-US" dirty="0" err="1">
                <a:solidFill>
                  <a:srgbClr val="FFFF00"/>
                </a:solidFill>
              </a:rPr>
              <a:t>くず</a:t>
            </a:r>
            <a:r>
              <a:rPr kumimoji="1" lang="ja-JP" altLang="en-US" dirty="0" smtClean="0">
                <a:solidFill>
                  <a:srgbClr val="FFFF00"/>
                </a:solidFill>
              </a:rPr>
              <a:t>利用</a:t>
            </a:r>
            <a:r>
              <a:rPr kumimoji="1" lang="ja-JP" altLang="en-US" dirty="0">
                <a:solidFill>
                  <a:srgbClr val="FFFF00"/>
                </a:solidFill>
              </a:rPr>
              <a:t>、</a:t>
            </a:r>
            <a:r>
              <a:rPr kumimoji="1" lang="ja-JP" altLang="en-US" dirty="0" smtClean="0">
                <a:solidFill>
                  <a:srgbClr val="FFFF00"/>
                </a:solidFill>
              </a:rPr>
              <a:t>水分含量</a:t>
            </a:r>
            <a:r>
              <a:rPr kumimoji="1" lang="en-US" altLang="ja-JP" b="1" dirty="0" smtClean="0">
                <a:solidFill>
                  <a:srgbClr val="FFFF00"/>
                </a:solidFill>
              </a:rPr>
              <a:t>27</a:t>
            </a:r>
            <a:r>
              <a:rPr kumimoji="1" lang="en-US" altLang="ja-JP" b="1" dirty="0" smtClean="0">
                <a:solidFill>
                  <a:srgbClr val="FFFF00"/>
                </a:solidFill>
              </a:rPr>
              <a:t>.5%</a:t>
            </a:r>
            <a:r>
              <a:rPr kumimoji="1" lang="ja-JP" altLang="en-US" b="1" dirty="0" err="1" smtClean="0">
                <a:solidFill>
                  <a:srgbClr val="FFFF00"/>
                </a:solidFill>
              </a:rPr>
              <a:t>、</a:t>
            </a:r>
            <a:r>
              <a:rPr kumimoji="1" lang="ja-JP" altLang="en-US" b="1" dirty="0" smtClean="0">
                <a:solidFill>
                  <a:srgbClr val="FFFF00"/>
                </a:solidFill>
              </a:rPr>
              <a:t>生産期間</a:t>
            </a:r>
            <a:r>
              <a:rPr kumimoji="1" lang="en-US" altLang="ja-JP" b="1" dirty="0">
                <a:solidFill>
                  <a:srgbClr val="FFFF00"/>
                </a:solidFill>
              </a:rPr>
              <a:t>1.5</a:t>
            </a:r>
            <a:r>
              <a:rPr kumimoji="1" lang="ja-JP" altLang="en-US" b="1" dirty="0" smtClean="0">
                <a:solidFill>
                  <a:srgbClr val="FFFF00"/>
                </a:solidFill>
              </a:rPr>
              <a:t>ヵ月</a:t>
            </a:r>
            <a:endParaRPr kumimoji="1" lang="ja-JP" altLang="en-US" b="1" dirty="0">
              <a:solidFill>
                <a:srgbClr val="FFFF00"/>
              </a:solidFill>
            </a:endParaRPr>
          </a:p>
        </p:txBody>
      </p:sp>
    </p:spTree>
    <p:extLst>
      <p:ext uri="{BB962C8B-B14F-4D97-AF65-F5344CB8AC3E}">
        <p14:creationId xmlns:p14="http://schemas.microsoft.com/office/powerpoint/2010/main" val="76955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衛生指導課\業発\113___12\IMG_08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47969"/>
            <a:ext cx="7919486" cy="592664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331640" y="6081214"/>
            <a:ext cx="6840760" cy="646331"/>
          </a:xfrm>
          <a:prstGeom prst="rect">
            <a:avLst/>
          </a:prstGeom>
          <a:noFill/>
        </p:spPr>
        <p:txBody>
          <a:bodyPr wrap="square" rtlCol="0">
            <a:spAutoFit/>
          </a:bodyPr>
          <a:lstStyle/>
          <a:p>
            <a:r>
              <a:rPr kumimoji="1" lang="ja-JP" altLang="en-US" sz="3600" dirty="0" smtClean="0"/>
              <a:t>図５　農家Ｆで生産された堆肥</a:t>
            </a:r>
            <a:endParaRPr kumimoji="1" lang="ja-JP" altLang="en-US" sz="3600" dirty="0"/>
          </a:p>
        </p:txBody>
      </p:sp>
      <p:sp>
        <p:nvSpPr>
          <p:cNvPr id="5" name="テキスト ボックス 4"/>
          <p:cNvSpPr txBox="1"/>
          <p:nvPr/>
        </p:nvSpPr>
        <p:spPr>
          <a:xfrm>
            <a:off x="3347864" y="5676459"/>
            <a:ext cx="5228942" cy="369332"/>
          </a:xfrm>
          <a:prstGeom prst="rect">
            <a:avLst/>
          </a:prstGeom>
          <a:solidFill>
            <a:srgbClr val="0070C0"/>
          </a:solidFill>
        </p:spPr>
        <p:txBody>
          <a:bodyPr wrap="square" rtlCol="0">
            <a:spAutoFit/>
          </a:bodyPr>
          <a:lstStyle/>
          <a:p>
            <a:r>
              <a:rPr kumimoji="1" lang="ja-JP" altLang="en-US" dirty="0">
                <a:solidFill>
                  <a:srgbClr val="FFFF00"/>
                </a:solidFill>
              </a:rPr>
              <a:t>樹木の皮</a:t>
            </a:r>
            <a:r>
              <a:rPr kumimoji="1" lang="ja-JP" altLang="en-US" dirty="0" smtClean="0">
                <a:solidFill>
                  <a:srgbClr val="FFFF00"/>
                </a:solidFill>
              </a:rPr>
              <a:t>利用</a:t>
            </a:r>
            <a:r>
              <a:rPr kumimoji="1" lang="ja-JP" altLang="en-US" dirty="0">
                <a:solidFill>
                  <a:srgbClr val="FFFF00"/>
                </a:solidFill>
              </a:rPr>
              <a:t>、</a:t>
            </a:r>
            <a:r>
              <a:rPr kumimoji="1" lang="ja-JP" altLang="en-US" dirty="0" smtClean="0">
                <a:solidFill>
                  <a:srgbClr val="FFFF00"/>
                </a:solidFill>
              </a:rPr>
              <a:t>水分</a:t>
            </a:r>
            <a:r>
              <a:rPr kumimoji="1" lang="ja-JP" altLang="en-US" dirty="0" smtClean="0">
                <a:solidFill>
                  <a:srgbClr val="FFFF00"/>
                </a:solidFill>
              </a:rPr>
              <a:t>含量</a:t>
            </a:r>
            <a:r>
              <a:rPr kumimoji="1" lang="en-US" altLang="ja-JP" b="1" dirty="0" smtClean="0">
                <a:solidFill>
                  <a:srgbClr val="FFFF00"/>
                </a:solidFill>
              </a:rPr>
              <a:t>67.2%</a:t>
            </a:r>
            <a:r>
              <a:rPr kumimoji="1" lang="ja-JP" altLang="en-US" b="1" dirty="0" err="1" smtClean="0">
                <a:solidFill>
                  <a:srgbClr val="FFFF00"/>
                </a:solidFill>
              </a:rPr>
              <a:t>、</a:t>
            </a:r>
            <a:r>
              <a:rPr kumimoji="1" lang="ja-JP" altLang="en-US" b="1" dirty="0" smtClean="0">
                <a:solidFill>
                  <a:srgbClr val="FFFF00"/>
                </a:solidFill>
              </a:rPr>
              <a:t>生産期間</a:t>
            </a:r>
            <a:r>
              <a:rPr kumimoji="1" lang="en-US" altLang="ja-JP" b="1" dirty="0">
                <a:solidFill>
                  <a:srgbClr val="FFFF00"/>
                </a:solidFill>
              </a:rPr>
              <a:t>6</a:t>
            </a:r>
            <a:r>
              <a:rPr kumimoji="1" lang="ja-JP" altLang="en-US" b="1" dirty="0" smtClean="0">
                <a:solidFill>
                  <a:srgbClr val="FFFF00"/>
                </a:solidFill>
              </a:rPr>
              <a:t>ヵ月</a:t>
            </a:r>
            <a:endParaRPr kumimoji="1" lang="ja-JP" altLang="en-US" b="1" dirty="0">
              <a:solidFill>
                <a:srgbClr val="FFFF00"/>
              </a:solidFill>
            </a:endParaRPr>
          </a:p>
        </p:txBody>
      </p:sp>
    </p:spTree>
    <p:extLst>
      <p:ext uri="{BB962C8B-B14F-4D97-AF65-F5344CB8AC3E}">
        <p14:creationId xmlns:p14="http://schemas.microsoft.com/office/powerpoint/2010/main" val="280997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0241" y="0"/>
            <a:ext cx="8686800" cy="841248"/>
          </a:xfrm>
        </p:spPr>
        <p:txBody>
          <a:bodyPr/>
          <a:lstStyle/>
          <a:p>
            <a:r>
              <a:rPr kumimoji="1" lang="ja-JP" altLang="en-US" dirty="0" smtClean="0">
                <a:solidFill>
                  <a:schemeClr val="tx1"/>
                </a:solidFill>
              </a:rPr>
              <a:t>表</a:t>
            </a:r>
            <a:r>
              <a:rPr kumimoji="1" lang="en-US" altLang="ja-JP" dirty="0" smtClean="0">
                <a:solidFill>
                  <a:schemeClr val="tx1"/>
                </a:solidFill>
              </a:rPr>
              <a:t>3</a:t>
            </a:r>
            <a:r>
              <a:rPr kumimoji="1" lang="ja-JP" altLang="en-US" dirty="0" smtClean="0">
                <a:solidFill>
                  <a:schemeClr val="tx1"/>
                </a:solidFill>
              </a:rPr>
              <a:t>　堆肥</a:t>
            </a:r>
            <a:r>
              <a:rPr kumimoji="1" lang="ja-JP" altLang="en-US" dirty="0" smtClean="0">
                <a:solidFill>
                  <a:schemeClr val="tx1"/>
                </a:solidFill>
              </a:rPr>
              <a:t>流通状況</a:t>
            </a:r>
            <a:endParaRPr kumimoji="1"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921145428"/>
              </p:ext>
            </p:extLst>
          </p:nvPr>
        </p:nvGraphicFramePr>
        <p:xfrm>
          <a:off x="467544" y="764704"/>
          <a:ext cx="7992888" cy="5623560"/>
        </p:xfrm>
        <a:graphic>
          <a:graphicData uri="http://schemas.openxmlformats.org/drawingml/2006/table">
            <a:tbl>
              <a:tblPr firstRow="1" bandRow="1">
                <a:tableStyleId>{5C22544A-7EE6-4342-B048-85BDC9FD1C3A}</a:tableStyleId>
              </a:tblPr>
              <a:tblGrid>
                <a:gridCol w="936105"/>
                <a:gridCol w="1008111"/>
                <a:gridCol w="1008112"/>
                <a:gridCol w="1224136"/>
                <a:gridCol w="1152128"/>
                <a:gridCol w="2664296"/>
              </a:tblGrid>
              <a:tr h="370840">
                <a:tc>
                  <a:txBody>
                    <a:bodyPr/>
                    <a:lstStyle/>
                    <a:p>
                      <a:endParaRPr kumimoji="1" lang="ja-JP" altLang="en-US" dirty="0"/>
                    </a:p>
                  </a:txBody>
                  <a:tcPr/>
                </a:tc>
                <a:tc>
                  <a:txBody>
                    <a:bodyPr/>
                    <a:lstStyle/>
                    <a:p>
                      <a:r>
                        <a:rPr kumimoji="1" lang="ja-JP" altLang="en-US" dirty="0" smtClean="0"/>
                        <a:t>敷料</a:t>
                      </a:r>
                      <a:endParaRPr kumimoji="1" lang="ja-JP" altLang="en-US" dirty="0"/>
                    </a:p>
                  </a:txBody>
                  <a:tcPr/>
                </a:tc>
                <a:tc>
                  <a:txBody>
                    <a:bodyPr/>
                    <a:lstStyle/>
                    <a:p>
                      <a:r>
                        <a:rPr kumimoji="1" lang="ja-JP" altLang="en-US" dirty="0" smtClean="0"/>
                        <a:t>期間</a:t>
                      </a:r>
                      <a:endParaRPr kumimoji="1" lang="en-US" altLang="ja-JP" dirty="0" smtClean="0"/>
                    </a:p>
                    <a:p>
                      <a:r>
                        <a:rPr kumimoji="1" lang="ja-JP" altLang="en-US" dirty="0" smtClean="0"/>
                        <a:t>（月）</a:t>
                      </a:r>
                      <a:endParaRPr kumimoji="1" lang="ja-JP" altLang="en-US" dirty="0"/>
                    </a:p>
                  </a:txBody>
                  <a:tcPr/>
                </a:tc>
                <a:tc>
                  <a:txBody>
                    <a:bodyPr/>
                    <a:lstStyle/>
                    <a:p>
                      <a:r>
                        <a:rPr kumimoji="1" lang="ja-JP" altLang="en-US" dirty="0" smtClean="0"/>
                        <a:t>自家使用（ｔ）</a:t>
                      </a:r>
                      <a:endParaRPr kumimoji="1" lang="ja-JP" altLang="en-US" dirty="0"/>
                    </a:p>
                  </a:txBody>
                  <a:tcPr/>
                </a:tc>
                <a:tc>
                  <a:txBody>
                    <a:bodyPr/>
                    <a:lstStyle/>
                    <a:p>
                      <a:r>
                        <a:rPr kumimoji="1" lang="ja-JP" altLang="en-US" dirty="0" smtClean="0"/>
                        <a:t>販売量（ｔ）</a:t>
                      </a:r>
                      <a:endParaRPr kumimoji="1" lang="ja-JP" altLang="en-US" dirty="0"/>
                    </a:p>
                  </a:txBody>
                  <a:tcPr/>
                </a:tc>
                <a:tc>
                  <a:txBody>
                    <a:bodyPr/>
                    <a:lstStyle/>
                    <a:p>
                      <a:r>
                        <a:rPr kumimoji="1" lang="ja-JP" altLang="en-US" dirty="0" smtClean="0"/>
                        <a:t>販売価格（税込み）</a:t>
                      </a:r>
                      <a:endParaRPr kumimoji="1" lang="en-US" altLang="ja-JP" dirty="0" smtClean="0"/>
                    </a:p>
                    <a:p>
                      <a:r>
                        <a:rPr kumimoji="1" lang="ja-JP" altLang="en-US" dirty="0" smtClean="0"/>
                        <a:t>袋は</a:t>
                      </a:r>
                      <a:r>
                        <a:rPr kumimoji="1" lang="en-US" altLang="ja-JP" dirty="0" smtClean="0"/>
                        <a:t>40</a:t>
                      </a:r>
                      <a:r>
                        <a:rPr kumimoji="1" lang="ja-JP" altLang="en-US" dirty="0" smtClean="0"/>
                        <a:t>ﾘｯﾄﾙ</a:t>
                      </a:r>
                      <a:endParaRPr kumimoji="1" lang="ja-JP" altLang="en-US" dirty="0"/>
                    </a:p>
                  </a:txBody>
                  <a:tcPr/>
                </a:tc>
              </a:tr>
              <a:tr h="370840">
                <a:tc>
                  <a:txBody>
                    <a:bodyPr/>
                    <a:lstStyle/>
                    <a:p>
                      <a:r>
                        <a:rPr kumimoji="1" lang="ja-JP" altLang="en-US" dirty="0" smtClean="0"/>
                        <a:t>農家Ａ</a:t>
                      </a:r>
                      <a:endParaRPr kumimoji="1" lang="en-US" altLang="ja-JP" dirty="0" smtClean="0"/>
                    </a:p>
                  </a:txBody>
                  <a:tcPr/>
                </a:tc>
                <a:tc>
                  <a:txBody>
                    <a:bodyPr/>
                    <a:lstStyle/>
                    <a:p>
                      <a:r>
                        <a:rPr kumimoji="1" lang="ja-JP" altLang="en-US" sz="1200" dirty="0" err="1" smtClean="0"/>
                        <a:t>おが</a:t>
                      </a:r>
                      <a:r>
                        <a:rPr kumimoji="1" lang="ja-JP" altLang="en-US" sz="1200" dirty="0" smtClean="0"/>
                        <a:t>粉</a:t>
                      </a:r>
                      <a:endParaRPr kumimoji="1" lang="ja-JP" altLang="en-US" sz="1200" dirty="0"/>
                    </a:p>
                  </a:txBody>
                  <a:tcPr/>
                </a:tc>
                <a:tc>
                  <a:txBody>
                    <a:bodyPr/>
                    <a:lstStyle/>
                    <a:p>
                      <a:pPr algn="ctr"/>
                      <a:r>
                        <a:rPr kumimoji="1" lang="ja-JP" altLang="en-US" dirty="0" smtClean="0"/>
                        <a:t>３</a:t>
                      </a:r>
                      <a:endParaRPr kumimoji="1" lang="ja-JP" altLang="en-US" dirty="0"/>
                    </a:p>
                  </a:txBody>
                  <a:tcPr/>
                </a:tc>
                <a:tc>
                  <a:txBody>
                    <a:bodyPr/>
                    <a:lstStyle/>
                    <a:p>
                      <a:pPr algn="ctr"/>
                      <a:r>
                        <a:rPr kumimoji="1" lang="ja-JP" altLang="en-US" dirty="0" smtClean="0">
                          <a:solidFill>
                            <a:srgbClr val="FF0000"/>
                          </a:solidFill>
                        </a:rPr>
                        <a:t>１８０</a:t>
                      </a:r>
                      <a:endParaRPr kumimoji="1" lang="en-US" altLang="ja-JP" dirty="0" smtClean="0">
                        <a:solidFill>
                          <a:srgbClr val="FF0000"/>
                        </a:solidFill>
                      </a:endParaRPr>
                    </a:p>
                  </a:txBody>
                  <a:tcPr/>
                </a:tc>
                <a:tc>
                  <a:txBody>
                    <a:bodyPr/>
                    <a:lstStyle/>
                    <a:p>
                      <a:pPr algn="ctr"/>
                      <a:r>
                        <a:rPr kumimoji="1" lang="ja-JP" altLang="en-US" dirty="0" smtClean="0">
                          <a:solidFill>
                            <a:srgbClr val="FF0000"/>
                          </a:solidFill>
                        </a:rPr>
                        <a:t>２０</a:t>
                      </a:r>
                      <a:endParaRPr kumimoji="1" lang="ja-JP" altLang="en-US" dirty="0">
                        <a:solidFill>
                          <a:srgbClr val="FF0000"/>
                        </a:solidFill>
                      </a:endParaRPr>
                    </a:p>
                  </a:txBody>
                  <a:tcPr/>
                </a:tc>
                <a:tc>
                  <a:txBody>
                    <a:bodyPr/>
                    <a:lstStyle/>
                    <a:p>
                      <a:pPr algn="ctr"/>
                      <a:r>
                        <a:rPr kumimoji="1" lang="en-US" altLang="ja-JP" sz="1600" b="1" dirty="0" smtClean="0">
                          <a:solidFill>
                            <a:srgbClr val="FF0000"/>
                          </a:solidFill>
                        </a:rPr>
                        <a:t>350</a:t>
                      </a:r>
                      <a:r>
                        <a:rPr kumimoji="1" lang="ja-JP" altLang="en-US" sz="1600" b="1" dirty="0" smtClean="0">
                          <a:solidFill>
                            <a:srgbClr val="FF0000"/>
                          </a:solidFill>
                        </a:rPr>
                        <a:t>円</a:t>
                      </a:r>
                      <a:r>
                        <a:rPr kumimoji="1" lang="en-US" altLang="ja-JP" sz="1600" b="1" dirty="0" smtClean="0">
                          <a:solidFill>
                            <a:srgbClr val="FF0000"/>
                          </a:solidFill>
                        </a:rPr>
                        <a:t>/</a:t>
                      </a:r>
                      <a:r>
                        <a:rPr kumimoji="1" lang="ja-JP" altLang="en-US" sz="1600" b="1" dirty="0" smtClean="0">
                          <a:solidFill>
                            <a:srgbClr val="FF0000"/>
                          </a:solidFill>
                        </a:rPr>
                        <a:t>袋</a:t>
                      </a:r>
                      <a:endParaRPr kumimoji="1" lang="ja-JP" altLang="en-US" sz="1600" b="1" dirty="0">
                        <a:solidFill>
                          <a:srgbClr val="FF0000"/>
                        </a:solidFill>
                      </a:endParaRPr>
                    </a:p>
                  </a:txBody>
                  <a:tcPr/>
                </a:tc>
              </a:tr>
              <a:tr h="370840">
                <a:tc>
                  <a:txBody>
                    <a:bodyPr/>
                    <a:lstStyle/>
                    <a:p>
                      <a:r>
                        <a:rPr kumimoji="1" lang="ja-JP" altLang="en-US" dirty="0" smtClean="0"/>
                        <a:t>農家Ｂ</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en-US" altLang="ja-JP" sz="1200" dirty="0" smtClean="0"/>
                    </a:p>
                    <a:p>
                      <a:r>
                        <a:rPr kumimoji="1" lang="ja-JP" altLang="en-US" sz="1200" dirty="0" smtClean="0"/>
                        <a:t>かんなくず</a:t>
                      </a:r>
                      <a:endParaRPr kumimoji="1" lang="en-US" altLang="ja-JP" sz="1200" dirty="0" smtClean="0"/>
                    </a:p>
                  </a:txBody>
                  <a:tcPr/>
                </a:tc>
                <a:tc>
                  <a:txBody>
                    <a:bodyPr/>
                    <a:lstStyle/>
                    <a:p>
                      <a:pPr algn="ctr"/>
                      <a:r>
                        <a:rPr kumimoji="1" lang="ja-JP" altLang="en-US" dirty="0" smtClean="0"/>
                        <a:t>２</a:t>
                      </a:r>
                      <a:endParaRPr kumimoji="1" lang="ja-JP" altLang="en-US" dirty="0"/>
                    </a:p>
                  </a:txBody>
                  <a:tcPr/>
                </a:tc>
                <a:tc>
                  <a:txBody>
                    <a:bodyPr/>
                    <a:lstStyle/>
                    <a:p>
                      <a:pPr algn="ctr"/>
                      <a:r>
                        <a:rPr kumimoji="1" lang="ja-JP" altLang="en-US" dirty="0" smtClean="0"/>
                        <a:t>１２</a:t>
                      </a:r>
                      <a:endParaRPr kumimoji="1" lang="ja-JP" altLang="en-US" dirty="0"/>
                    </a:p>
                  </a:txBody>
                  <a:tcPr/>
                </a:tc>
                <a:tc>
                  <a:txBody>
                    <a:bodyPr/>
                    <a:lstStyle/>
                    <a:p>
                      <a:pPr algn="ctr"/>
                      <a:r>
                        <a:rPr kumimoji="1" lang="ja-JP" altLang="en-US" dirty="0" smtClean="0"/>
                        <a:t>２２８</a:t>
                      </a:r>
                      <a:endParaRPr kumimoji="1" lang="ja-JP" altLang="en-US" dirty="0"/>
                    </a:p>
                  </a:txBody>
                  <a:tcPr/>
                </a:tc>
                <a:tc>
                  <a:txBody>
                    <a:bodyPr/>
                    <a:lstStyle/>
                    <a:p>
                      <a:pPr algn="ctr"/>
                      <a:r>
                        <a:rPr kumimoji="1" lang="en-US" altLang="ja-JP" sz="1600" b="1" dirty="0" smtClean="0">
                          <a:solidFill>
                            <a:srgbClr val="0070C0"/>
                          </a:solidFill>
                        </a:rPr>
                        <a:t>500</a:t>
                      </a:r>
                      <a:r>
                        <a:rPr kumimoji="1" lang="ja-JP" altLang="en-US" sz="1600" b="1" dirty="0" smtClean="0">
                          <a:solidFill>
                            <a:srgbClr val="0070C0"/>
                          </a:solidFill>
                        </a:rPr>
                        <a:t>円</a:t>
                      </a:r>
                      <a:r>
                        <a:rPr kumimoji="1" lang="en-US" altLang="ja-JP" sz="1600" b="1" dirty="0" smtClean="0">
                          <a:solidFill>
                            <a:srgbClr val="0070C0"/>
                          </a:solidFill>
                        </a:rPr>
                        <a:t>/</a:t>
                      </a:r>
                      <a:r>
                        <a:rPr kumimoji="1" lang="ja-JP" altLang="en-US" sz="1600" b="1" dirty="0" smtClean="0">
                          <a:solidFill>
                            <a:srgbClr val="0070C0"/>
                          </a:solidFill>
                        </a:rPr>
                        <a:t>軽ﾄﾗｯｸ</a:t>
                      </a:r>
                      <a:endParaRPr kumimoji="1" lang="en-US" altLang="ja-JP" sz="1600" b="1" dirty="0" smtClean="0">
                        <a:solidFill>
                          <a:srgbClr val="0070C0"/>
                        </a:solidFill>
                      </a:endParaRPr>
                    </a:p>
                  </a:txBody>
                  <a:tcPr/>
                </a:tc>
              </a:tr>
              <a:tr h="370840">
                <a:tc>
                  <a:txBody>
                    <a:bodyPr/>
                    <a:lstStyle/>
                    <a:p>
                      <a:r>
                        <a:rPr kumimoji="1" lang="ja-JP" altLang="en-US" dirty="0" smtClean="0"/>
                        <a:t>農家Ｃ</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en-US" altLang="ja-JP" sz="1200" dirty="0" smtClean="0"/>
                    </a:p>
                    <a:p>
                      <a:r>
                        <a:rPr kumimoji="1" lang="ja-JP" altLang="en-US" sz="1200" dirty="0" smtClean="0"/>
                        <a:t>かんなく</a:t>
                      </a:r>
                      <a:r>
                        <a:rPr kumimoji="1" lang="ja-JP" altLang="en-US" sz="1200" dirty="0" err="1" smtClean="0"/>
                        <a:t>ず</a:t>
                      </a:r>
                      <a:endParaRPr kumimoji="1" lang="en-US" altLang="ja-JP" sz="1200" dirty="0" smtClean="0"/>
                    </a:p>
                  </a:txBody>
                  <a:tcPr/>
                </a:tc>
                <a:tc>
                  <a:txBody>
                    <a:bodyPr/>
                    <a:lstStyle/>
                    <a:p>
                      <a:pPr algn="ctr"/>
                      <a:r>
                        <a:rPr kumimoji="1" lang="ja-JP" altLang="en-US" dirty="0" smtClean="0"/>
                        <a:t>４</a:t>
                      </a:r>
                      <a:endParaRPr kumimoji="1" lang="ja-JP" altLang="en-US" dirty="0"/>
                    </a:p>
                  </a:txBody>
                  <a:tcPr/>
                </a:tc>
                <a:tc>
                  <a:txBody>
                    <a:bodyPr/>
                    <a:lstStyle/>
                    <a:p>
                      <a:pPr algn="ctr"/>
                      <a:r>
                        <a:rPr kumimoji="1" lang="ja-JP" altLang="en-US" dirty="0" smtClean="0"/>
                        <a:t>０</a:t>
                      </a:r>
                      <a:endParaRPr kumimoji="1" lang="ja-JP" altLang="en-US" dirty="0"/>
                    </a:p>
                  </a:txBody>
                  <a:tcPr/>
                </a:tc>
                <a:tc>
                  <a:txBody>
                    <a:bodyPr/>
                    <a:lstStyle/>
                    <a:p>
                      <a:pPr algn="ctr"/>
                      <a:r>
                        <a:rPr kumimoji="1" lang="ja-JP" altLang="en-US" dirty="0" smtClean="0"/>
                        <a:t>４００</a:t>
                      </a:r>
                      <a:endParaRPr kumimoji="1" lang="ja-JP" altLang="en-US" dirty="0"/>
                    </a:p>
                  </a:txBody>
                  <a:tcPr/>
                </a:tc>
                <a:tc>
                  <a:txBody>
                    <a:bodyPr/>
                    <a:lstStyle/>
                    <a:p>
                      <a:pPr algn="ctr"/>
                      <a:r>
                        <a:rPr kumimoji="1" lang="en-US" altLang="ja-JP" sz="1600" b="1" dirty="0" smtClean="0">
                          <a:solidFill>
                            <a:srgbClr val="0070C0"/>
                          </a:solidFill>
                        </a:rPr>
                        <a:t>120</a:t>
                      </a:r>
                      <a:r>
                        <a:rPr kumimoji="1" lang="ja-JP" altLang="en-US" sz="1600" b="1" dirty="0" smtClean="0">
                          <a:solidFill>
                            <a:srgbClr val="0070C0"/>
                          </a:solidFill>
                        </a:rPr>
                        <a:t>円</a:t>
                      </a:r>
                      <a:r>
                        <a:rPr kumimoji="1" lang="en-US" altLang="ja-JP" sz="1600" b="1" dirty="0" smtClean="0">
                          <a:solidFill>
                            <a:srgbClr val="0070C0"/>
                          </a:solidFill>
                        </a:rPr>
                        <a:t>/</a:t>
                      </a:r>
                      <a:r>
                        <a:rPr kumimoji="1" lang="ja-JP" altLang="en-US" sz="1600" b="1" dirty="0" smtClean="0">
                          <a:solidFill>
                            <a:srgbClr val="0070C0"/>
                          </a:solidFill>
                        </a:rPr>
                        <a:t>袋</a:t>
                      </a:r>
                      <a:endParaRPr kumimoji="1" lang="ja-JP" altLang="en-US" sz="1600" b="1" dirty="0">
                        <a:solidFill>
                          <a:srgbClr val="0070C0"/>
                        </a:solidFill>
                      </a:endParaRPr>
                    </a:p>
                  </a:txBody>
                  <a:tcPr/>
                </a:tc>
              </a:tr>
              <a:tr h="370840">
                <a:tc>
                  <a:txBody>
                    <a:bodyPr/>
                    <a:lstStyle/>
                    <a:p>
                      <a:r>
                        <a:rPr kumimoji="1" lang="ja-JP" altLang="en-US" dirty="0" smtClean="0"/>
                        <a:t>農家Ｄ</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ja-JP" altLang="en-US" sz="1200" dirty="0"/>
                    </a:p>
                  </a:txBody>
                  <a:tcPr/>
                </a:tc>
                <a:tc>
                  <a:txBody>
                    <a:bodyPr/>
                    <a:lstStyle/>
                    <a:p>
                      <a:pPr algn="ctr"/>
                      <a:r>
                        <a:rPr kumimoji="1" lang="ja-JP" altLang="en-US" dirty="0" smtClean="0"/>
                        <a:t>６</a:t>
                      </a:r>
                      <a:endParaRPr kumimoji="1" lang="ja-JP" altLang="en-US" dirty="0"/>
                    </a:p>
                  </a:txBody>
                  <a:tcPr/>
                </a:tc>
                <a:tc>
                  <a:txBody>
                    <a:bodyPr/>
                    <a:lstStyle/>
                    <a:p>
                      <a:pPr algn="ctr"/>
                      <a:r>
                        <a:rPr kumimoji="1" lang="ja-JP" altLang="en-US" dirty="0" smtClean="0"/>
                        <a:t>３０</a:t>
                      </a:r>
                      <a:endParaRPr kumimoji="1" lang="ja-JP" altLang="en-US" dirty="0"/>
                    </a:p>
                  </a:txBody>
                  <a:tcPr/>
                </a:tc>
                <a:tc>
                  <a:txBody>
                    <a:bodyPr/>
                    <a:lstStyle/>
                    <a:p>
                      <a:pPr algn="ctr"/>
                      <a:r>
                        <a:rPr kumimoji="1" lang="ja-JP" altLang="en-US" dirty="0" smtClean="0"/>
                        <a:t>２７０</a:t>
                      </a:r>
                      <a:endParaRPr kumimoji="1" lang="ja-JP" altLang="en-US" dirty="0"/>
                    </a:p>
                  </a:txBody>
                  <a:tcPr/>
                </a:tc>
                <a:tc>
                  <a:txBody>
                    <a:bodyPr/>
                    <a:lstStyle/>
                    <a:p>
                      <a:pPr algn="ctr"/>
                      <a:r>
                        <a:rPr kumimoji="1" lang="en-US" altLang="ja-JP" sz="1600" b="1" dirty="0" smtClean="0"/>
                        <a:t>260</a:t>
                      </a:r>
                      <a:r>
                        <a:rPr kumimoji="1" lang="ja-JP" altLang="en-US" sz="1600" b="1" dirty="0" smtClean="0"/>
                        <a:t>円</a:t>
                      </a:r>
                      <a:r>
                        <a:rPr kumimoji="1" lang="en-US" altLang="ja-JP" sz="1600" b="1" dirty="0" smtClean="0"/>
                        <a:t>/</a:t>
                      </a:r>
                      <a:r>
                        <a:rPr kumimoji="1" lang="ja-JP" altLang="en-US" sz="1600" b="1" dirty="0" smtClean="0"/>
                        <a:t>袋</a:t>
                      </a:r>
                      <a:endParaRPr kumimoji="1" lang="en-US" altLang="ja-JP" sz="1600" b="1" dirty="0" smtClean="0"/>
                    </a:p>
                    <a:p>
                      <a:pPr algn="ctr"/>
                      <a:r>
                        <a:rPr kumimoji="1" lang="en-US" altLang="ja-JP" sz="1600" b="1" dirty="0" smtClean="0"/>
                        <a:t>5,000</a:t>
                      </a:r>
                      <a:r>
                        <a:rPr kumimoji="1" lang="ja-JP" altLang="en-US" sz="1600" b="1" dirty="0" smtClean="0"/>
                        <a:t>円</a:t>
                      </a:r>
                      <a:r>
                        <a:rPr kumimoji="1" lang="en-US" altLang="ja-JP" sz="1600" b="1" dirty="0" smtClean="0"/>
                        <a:t>/2t</a:t>
                      </a:r>
                      <a:r>
                        <a:rPr kumimoji="1" lang="ja-JP" altLang="en-US" sz="1600" b="1" dirty="0" smtClean="0"/>
                        <a:t>ﾄﾗｯｸ</a:t>
                      </a:r>
                      <a:endParaRPr kumimoji="1" lang="ja-JP" altLang="en-US" sz="1600" b="1" dirty="0"/>
                    </a:p>
                  </a:txBody>
                  <a:tcPr/>
                </a:tc>
              </a:tr>
              <a:tr h="370840">
                <a:tc>
                  <a:txBody>
                    <a:bodyPr/>
                    <a:lstStyle/>
                    <a:p>
                      <a:r>
                        <a:rPr kumimoji="1" lang="ja-JP" altLang="en-US" dirty="0" smtClean="0"/>
                        <a:t>農家Ｅ</a:t>
                      </a:r>
                      <a:endParaRPr kumimoji="1" lang="ja-JP" altLang="en-US" dirty="0"/>
                    </a:p>
                  </a:txBody>
                  <a:tcPr/>
                </a:tc>
                <a:tc>
                  <a:txBody>
                    <a:bodyPr/>
                    <a:lstStyle/>
                    <a:p>
                      <a:r>
                        <a:rPr kumimoji="1" lang="ja-JP" altLang="en-US" sz="1200" dirty="0" smtClean="0">
                          <a:solidFill>
                            <a:schemeClr val="tx1"/>
                          </a:solidFill>
                        </a:rPr>
                        <a:t>木</a:t>
                      </a:r>
                      <a:r>
                        <a:rPr kumimoji="1" lang="ja-JP" altLang="en-US" sz="1200" dirty="0" err="1" smtClean="0">
                          <a:solidFill>
                            <a:schemeClr val="tx1"/>
                          </a:solidFill>
                        </a:rPr>
                        <a:t>くず</a:t>
                      </a:r>
                      <a:endParaRPr kumimoji="1" lang="ja-JP" altLang="en-US" sz="1200" dirty="0">
                        <a:solidFill>
                          <a:schemeClr val="tx1"/>
                        </a:solidFill>
                      </a:endParaRPr>
                    </a:p>
                  </a:txBody>
                  <a:tcPr/>
                </a:tc>
                <a:tc>
                  <a:txBody>
                    <a:bodyPr/>
                    <a:lstStyle/>
                    <a:p>
                      <a:pPr algn="ctr"/>
                      <a:r>
                        <a:rPr kumimoji="1" lang="ja-JP" altLang="en-US" dirty="0" smtClean="0">
                          <a:solidFill>
                            <a:schemeClr val="tx1"/>
                          </a:solidFill>
                        </a:rPr>
                        <a:t>１</a:t>
                      </a:r>
                      <a:r>
                        <a:rPr kumimoji="1" lang="en-US" altLang="ja-JP" dirty="0" smtClean="0">
                          <a:solidFill>
                            <a:schemeClr val="tx1"/>
                          </a:solidFill>
                        </a:rPr>
                        <a:t>.</a:t>
                      </a:r>
                      <a:r>
                        <a:rPr kumimoji="1" lang="ja-JP" altLang="en-US" dirty="0" smtClean="0">
                          <a:solidFill>
                            <a:schemeClr val="tx1"/>
                          </a:solidFill>
                        </a:rPr>
                        <a:t>５</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１６</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１４４</a:t>
                      </a:r>
                      <a:endParaRPr kumimoji="1" lang="ja-JP" altLang="en-US" dirty="0">
                        <a:solidFill>
                          <a:schemeClr val="tx1"/>
                        </a:solidFill>
                      </a:endParaRPr>
                    </a:p>
                  </a:txBody>
                  <a:tcPr/>
                </a:tc>
                <a:tc>
                  <a:txBody>
                    <a:bodyPr/>
                    <a:lstStyle/>
                    <a:p>
                      <a:pPr algn="ctr"/>
                      <a:r>
                        <a:rPr kumimoji="1" lang="en-US" altLang="ja-JP" sz="1600" b="1" dirty="0" smtClean="0">
                          <a:solidFill>
                            <a:srgbClr val="FF0000"/>
                          </a:solidFill>
                        </a:rPr>
                        <a:t>350</a:t>
                      </a:r>
                      <a:r>
                        <a:rPr kumimoji="1" lang="ja-JP" altLang="en-US" sz="1600" b="1" dirty="0" smtClean="0">
                          <a:solidFill>
                            <a:srgbClr val="FF0000"/>
                          </a:solidFill>
                        </a:rPr>
                        <a:t>円</a:t>
                      </a:r>
                      <a:r>
                        <a:rPr kumimoji="1" lang="en-US" altLang="ja-JP" sz="1600" b="1" dirty="0" smtClean="0">
                          <a:solidFill>
                            <a:srgbClr val="FF0000"/>
                          </a:solidFill>
                        </a:rPr>
                        <a:t>/</a:t>
                      </a:r>
                      <a:r>
                        <a:rPr kumimoji="1" lang="ja-JP" altLang="en-US" sz="1600" b="1" dirty="0" smtClean="0">
                          <a:solidFill>
                            <a:srgbClr val="FF0000"/>
                          </a:solidFill>
                        </a:rPr>
                        <a:t>袋</a:t>
                      </a:r>
                      <a:endParaRPr kumimoji="1" lang="en-US" altLang="ja-JP" sz="1600" b="1" dirty="0" smtClean="0">
                        <a:solidFill>
                          <a:srgbClr val="FF0000"/>
                        </a:solidFill>
                      </a:endParaRPr>
                    </a:p>
                    <a:p>
                      <a:pPr algn="ctr"/>
                      <a:r>
                        <a:rPr kumimoji="1" lang="en-US" altLang="ja-JP" sz="1600" b="1" dirty="0" smtClean="0"/>
                        <a:t>20,000</a:t>
                      </a:r>
                      <a:r>
                        <a:rPr kumimoji="1" lang="ja-JP" altLang="en-US" sz="1600" b="1" dirty="0" smtClean="0"/>
                        <a:t>円</a:t>
                      </a:r>
                      <a:r>
                        <a:rPr kumimoji="1" lang="en-US" altLang="ja-JP" sz="1600" b="1" dirty="0" smtClean="0"/>
                        <a:t>/2t</a:t>
                      </a:r>
                      <a:r>
                        <a:rPr kumimoji="1" lang="ja-JP" altLang="en-US" sz="1600" b="1" dirty="0" smtClean="0"/>
                        <a:t>ﾄﾗｯｸ</a:t>
                      </a:r>
                      <a:endParaRPr kumimoji="1" lang="ja-JP" altLang="en-US" sz="1600" b="1" dirty="0"/>
                    </a:p>
                  </a:txBody>
                  <a:tcPr/>
                </a:tc>
              </a:tr>
              <a:tr h="370840">
                <a:tc>
                  <a:txBody>
                    <a:bodyPr/>
                    <a:lstStyle/>
                    <a:p>
                      <a:r>
                        <a:rPr kumimoji="1" lang="ja-JP" altLang="en-US" dirty="0" smtClean="0"/>
                        <a:t>農家Ｆ</a:t>
                      </a:r>
                      <a:endParaRPr kumimoji="1" lang="ja-JP" altLang="en-US" dirty="0"/>
                    </a:p>
                  </a:txBody>
                  <a:tcPr/>
                </a:tc>
                <a:tc>
                  <a:txBody>
                    <a:bodyPr/>
                    <a:lstStyle/>
                    <a:p>
                      <a:r>
                        <a:rPr kumimoji="1" lang="ja-JP" altLang="en-US" sz="1200" dirty="0" smtClean="0"/>
                        <a:t>樹木の皮</a:t>
                      </a:r>
                      <a:endParaRPr kumimoji="1" lang="ja-JP" altLang="en-US" sz="1200" dirty="0"/>
                    </a:p>
                  </a:txBody>
                  <a:tcPr/>
                </a:tc>
                <a:tc>
                  <a:txBody>
                    <a:bodyPr/>
                    <a:lstStyle/>
                    <a:p>
                      <a:pPr algn="ctr"/>
                      <a:r>
                        <a:rPr kumimoji="1" lang="ja-JP" altLang="en-US" dirty="0" smtClean="0">
                          <a:solidFill>
                            <a:schemeClr val="tx1"/>
                          </a:solidFill>
                        </a:rPr>
                        <a:t>６</a:t>
                      </a:r>
                      <a:endParaRPr kumimoji="1" lang="ja-JP" altLang="en-US" dirty="0">
                        <a:solidFill>
                          <a:schemeClr val="tx1"/>
                        </a:solidFill>
                      </a:endParaRPr>
                    </a:p>
                  </a:txBody>
                  <a:tcPr/>
                </a:tc>
                <a:tc>
                  <a:txBody>
                    <a:bodyPr/>
                    <a:lstStyle/>
                    <a:p>
                      <a:pPr algn="ctr"/>
                      <a:r>
                        <a:rPr kumimoji="1" lang="ja-JP" altLang="en-US" dirty="0" smtClean="0">
                          <a:solidFill>
                            <a:srgbClr val="FF0000"/>
                          </a:solidFill>
                        </a:rPr>
                        <a:t>１００</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０</a:t>
                      </a:r>
                      <a:endParaRPr kumimoji="1" lang="ja-JP" altLang="en-US" dirty="0">
                        <a:solidFill>
                          <a:srgbClr val="FF0000"/>
                        </a:solidFill>
                      </a:endParaRPr>
                    </a:p>
                  </a:txBody>
                  <a:tcPr/>
                </a:tc>
                <a:tc>
                  <a:txBody>
                    <a:bodyPr/>
                    <a:lstStyle/>
                    <a:p>
                      <a:pPr algn="ctr"/>
                      <a:r>
                        <a:rPr kumimoji="1" lang="ja-JP" altLang="en-US" sz="1600" b="1" dirty="0" smtClean="0"/>
                        <a:t>全て自家使用</a:t>
                      </a:r>
                      <a:endParaRPr kumimoji="1" lang="ja-JP" altLang="en-US" sz="1600" b="1" dirty="0"/>
                    </a:p>
                  </a:txBody>
                  <a:tcPr/>
                </a:tc>
              </a:tr>
              <a:tr h="370840">
                <a:tc>
                  <a:txBody>
                    <a:bodyPr/>
                    <a:lstStyle/>
                    <a:p>
                      <a:r>
                        <a:rPr kumimoji="1" lang="ja-JP" altLang="en-US" dirty="0" smtClean="0"/>
                        <a:t>農家Ｇ</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ja-JP" altLang="en-US" sz="1200" dirty="0"/>
                    </a:p>
                  </a:txBody>
                  <a:tcPr/>
                </a:tc>
                <a:tc>
                  <a:txBody>
                    <a:bodyPr/>
                    <a:lstStyle/>
                    <a:p>
                      <a:pPr algn="ctr"/>
                      <a:r>
                        <a:rPr kumimoji="1" lang="ja-JP" altLang="en-US" dirty="0" smtClean="0">
                          <a:solidFill>
                            <a:schemeClr val="tx1"/>
                          </a:solidFill>
                        </a:rPr>
                        <a:t>３</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８</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８７</a:t>
                      </a:r>
                      <a:endParaRPr kumimoji="1" lang="ja-JP" altLang="en-US" dirty="0">
                        <a:solidFill>
                          <a:schemeClr val="tx1"/>
                        </a:solidFill>
                      </a:endParaRPr>
                    </a:p>
                  </a:txBody>
                  <a:tcPr/>
                </a:tc>
                <a:tc>
                  <a:txBody>
                    <a:bodyPr/>
                    <a:lstStyle/>
                    <a:p>
                      <a:pPr algn="ctr"/>
                      <a:r>
                        <a:rPr kumimoji="1" lang="en-US" altLang="ja-JP" sz="1600" b="1" dirty="0" smtClean="0">
                          <a:solidFill>
                            <a:srgbClr val="0070C0"/>
                          </a:solidFill>
                        </a:rPr>
                        <a:t>100</a:t>
                      </a:r>
                      <a:r>
                        <a:rPr kumimoji="1" lang="ja-JP" altLang="en-US" sz="1600" b="1" dirty="0" smtClean="0">
                          <a:solidFill>
                            <a:srgbClr val="0070C0"/>
                          </a:solidFill>
                        </a:rPr>
                        <a:t>円</a:t>
                      </a:r>
                      <a:r>
                        <a:rPr kumimoji="1" lang="en-US" altLang="ja-JP" sz="1600" b="1" dirty="0" smtClean="0">
                          <a:solidFill>
                            <a:srgbClr val="0070C0"/>
                          </a:solidFill>
                        </a:rPr>
                        <a:t>/</a:t>
                      </a:r>
                      <a:r>
                        <a:rPr kumimoji="1" lang="ja-JP" altLang="en-US" sz="1600" b="1" dirty="0" smtClean="0">
                          <a:solidFill>
                            <a:srgbClr val="0070C0"/>
                          </a:solidFill>
                        </a:rPr>
                        <a:t>袋（飼料会社）</a:t>
                      </a:r>
                      <a:endParaRPr kumimoji="1" lang="en-US" altLang="ja-JP" sz="1600" b="1" dirty="0" smtClean="0">
                        <a:solidFill>
                          <a:srgbClr val="0070C0"/>
                        </a:solidFill>
                      </a:endParaRPr>
                    </a:p>
                    <a:p>
                      <a:pPr algn="ctr"/>
                      <a:r>
                        <a:rPr kumimoji="1" lang="en-US" altLang="ja-JP" sz="1600" b="1" dirty="0" smtClean="0"/>
                        <a:t>250</a:t>
                      </a:r>
                      <a:r>
                        <a:rPr kumimoji="1" lang="ja-JP" altLang="en-US" sz="1600" b="1" dirty="0" smtClean="0"/>
                        <a:t>円</a:t>
                      </a:r>
                      <a:r>
                        <a:rPr kumimoji="1" lang="en-US" altLang="ja-JP" sz="1600" b="1" dirty="0" smtClean="0"/>
                        <a:t>/</a:t>
                      </a:r>
                      <a:r>
                        <a:rPr kumimoji="1" lang="ja-JP" altLang="en-US" sz="1600" b="1" dirty="0" smtClean="0"/>
                        <a:t>袋、</a:t>
                      </a:r>
                      <a:r>
                        <a:rPr kumimoji="1" lang="en-US" altLang="ja-JP" sz="1600" b="1" dirty="0" smtClean="0"/>
                        <a:t>13,000</a:t>
                      </a:r>
                      <a:r>
                        <a:rPr kumimoji="1" lang="ja-JP" altLang="en-US" sz="1600" b="1" dirty="0" smtClean="0"/>
                        <a:t>円</a:t>
                      </a:r>
                      <a:r>
                        <a:rPr kumimoji="1" lang="en-US" altLang="ja-JP" sz="1600" b="1" dirty="0" smtClean="0"/>
                        <a:t>/2t</a:t>
                      </a:r>
                      <a:endParaRPr kumimoji="1" lang="ja-JP" altLang="en-US" sz="1600" b="1" dirty="0"/>
                    </a:p>
                  </a:txBody>
                  <a:tcPr/>
                </a:tc>
              </a:tr>
              <a:tr h="370840">
                <a:tc>
                  <a:txBody>
                    <a:bodyPr/>
                    <a:lstStyle/>
                    <a:p>
                      <a:r>
                        <a:rPr kumimoji="1" lang="ja-JP" altLang="en-US" dirty="0" smtClean="0"/>
                        <a:t>農家Ｈ</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ja-JP" altLang="en-US" sz="1200" dirty="0"/>
                    </a:p>
                  </a:txBody>
                  <a:tcPr/>
                </a:tc>
                <a:tc>
                  <a:txBody>
                    <a:bodyPr/>
                    <a:lstStyle/>
                    <a:p>
                      <a:pPr algn="ctr"/>
                      <a:r>
                        <a:rPr kumimoji="1" lang="ja-JP" altLang="en-US" dirty="0" smtClean="0">
                          <a:solidFill>
                            <a:schemeClr val="tx1"/>
                          </a:solidFill>
                        </a:rPr>
                        <a:t>６</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０</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１０</a:t>
                      </a:r>
                      <a:endParaRPr kumimoji="1" lang="ja-JP" altLang="en-US" dirty="0">
                        <a:solidFill>
                          <a:schemeClr val="tx1"/>
                        </a:solidFill>
                      </a:endParaRPr>
                    </a:p>
                  </a:txBody>
                  <a:tcPr/>
                </a:tc>
                <a:tc>
                  <a:txBody>
                    <a:bodyPr/>
                    <a:lstStyle/>
                    <a:p>
                      <a:pPr algn="ctr"/>
                      <a:r>
                        <a:rPr kumimoji="1" lang="en-US" altLang="ja-JP" sz="1600" b="1" dirty="0" smtClean="0"/>
                        <a:t>200</a:t>
                      </a:r>
                      <a:r>
                        <a:rPr kumimoji="1" lang="ja-JP" altLang="en-US" sz="1600" b="1" dirty="0" smtClean="0"/>
                        <a:t>円</a:t>
                      </a:r>
                      <a:r>
                        <a:rPr kumimoji="1" lang="en-US" altLang="ja-JP" sz="1600" b="1" dirty="0" smtClean="0"/>
                        <a:t>/</a:t>
                      </a:r>
                      <a:r>
                        <a:rPr kumimoji="1" lang="ja-JP" altLang="en-US" sz="1600" b="1" dirty="0" smtClean="0"/>
                        <a:t>袋</a:t>
                      </a:r>
                      <a:endParaRPr kumimoji="1" lang="ja-JP" altLang="en-US" sz="1600" b="1" dirty="0"/>
                    </a:p>
                  </a:txBody>
                  <a:tcPr/>
                </a:tc>
              </a:tr>
              <a:tr h="370840">
                <a:tc>
                  <a:txBody>
                    <a:bodyPr/>
                    <a:lstStyle/>
                    <a:p>
                      <a:r>
                        <a:rPr kumimoji="1" lang="ja-JP" altLang="en-US" dirty="0" smtClean="0"/>
                        <a:t>農家Ｉ</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ja-JP" altLang="en-US" sz="1200" dirty="0"/>
                    </a:p>
                  </a:txBody>
                  <a:tcPr/>
                </a:tc>
                <a:tc>
                  <a:txBody>
                    <a:bodyPr/>
                    <a:lstStyle/>
                    <a:p>
                      <a:pPr algn="ctr"/>
                      <a:r>
                        <a:rPr kumimoji="1" lang="ja-JP" altLang="en-US" dirty="0" smtClean="0">
                          <a:solidFill>
                            <a:schemeClr val="tx1"/>
                          </a:solidFill>
                        </a:rPr>
                        <a:t>６</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５０</a:t>
                      </a:r>
                      <a:endParaRPr kumimoji="1" lang="ja-JP" altLang="en-US" dirty="0">
                        <a:solidFill>
                          <a:schemeClr val="tx1"/>
                        </a:solidFill>
                      </a:endParaRPr>
                    </a:p>
                  </a:txBody>
                  <a:tcPr/>
                </a:tc>
                <a:tc>
                  <a:txBody>
                    <a:bodyPr/>
                    <a:lstStyle/>
                    <a:p>
                      <a:pPr algn="ctr"/>
                      <a:r>
                        <a:rPr kumimoji="1" lang="ja-JP" altLang="en-US" dirty="0" smtClean="0">
                          <a:solidFill>
                            <a:schemeClr val="tx1"/>
                          </a:solidFill>
                        </a:rPr>
                        <a:t>１２０</a:t>
                      </a:r>
                      <a:endParaRPr kumimoji="1" lang="en-US" altLang="ja-JP" dirty="0" smtClean="0">
                        <a:solidFill>
                          <a:schemeClr val="tx1"/>
                        </a:solidFill>
                      </a:endParaRPr>
                    </a:p>
                    <a:p>
                      <a:pPr algn="ctr"/>
                      <a:r>
                        <a:rPr kumimoji="1" lang="ja-JP" altLang="en-US" dirty="0" smtClean="0">
                          <a:solidFill>
                            <a:schemeClr val="tx1"/>
                          </a:solidFill>
                        </a:rPr>
                        <a:t>一部譲渡</a:t>
                      </a:r>
                      <a:endParaRPr kumimoji="1" lang="en-US" altLang="ja-JP" dirty="0" smtClean="0">
                        <a:solidFill>
                          <a:schemeClr val="tx1"/>
                        </a:solidFill>
                      </a:endParaRPr>
                    </a:p>
                  </a:txBody>
                  <a:tcPr/>
                </a:tc>
                <a:tc>
                  <a:txBody>
                    <a:bodyPr/>
                    <a:lstStyle/>
                    <a:p>
                      <a:pPr algn="ctr"/>
                      <a:r>
                        <a:rPr kumimoji="1" lang="en-US" altLang="ja-JP" sz="1600" b="1" dirty="0" smtClean="0"/>
                        <a:t>5,000</a:t>
                      </a:r>
                      <a:r>
                        <a:rPr kumimoji="1" lang="ja-JP" altLang="en-US" sz="1600" b="1" dirty="0" smtClean="0"/>
                        <a:t>円</a:t>
                      </a:r>
                      <a:r>
                        <a:rPr kumimoji="1" lang="en-US" altLang="ja-JP" sz="1600" b="1" dirty="0" smtClean="0"/>
                        <a:t>/2t</a:t>
                      </a:r>
                      <a:r>
                        <a:rPr kumimoji="1" lang="ja-JP" altLang="en-US" sz="1600" b="1" dirty="0" smtClean="0"/>
                        <a:t>ﾄﾗｯｸ</a:t>
                      </a:r>
                      <a:endParaRPr kumimoji="1" lang="ja-JP" altLang="en-US" sz="1600" b="1" dirty="0"/>
                    </a:p>
                  </a:txBody>
                  <a:tcPr/>
                </a:tc>
              </a:tr>
              <a:tr h="370840">
                <a:tc>
                  <a:txBody>
                    <a:bodyPr/>
                    <a:lstStyle/>
                    <a:p>
                      <a:r>
                        <a:rPr kumimoji="1" lang="ja-JP" altLang="en-US" dirty="0" smtClean="0"/>
                        <a:t>農家Ｊ</a:t>
                      </a:r>
                      <a:endParaRPr kumimoji="1" lang="ja-JP" altLang="en-US" dirty="0"/>
                    </a:p>
                  </a:txBody>
                  <a:tcPr/>
                </a:tc>
                <a:tc>
                  <a:txBody>
                    <a:bodyPr/>
                    <a:lstStyle/>
                    <a:p>
                      <a:r>
                        <a:rPr kumimoji="1" lang="ja-JP" altLang="en-US" sz="1200" dirty="0" err="1" smtClean="0"/>
                        <a:t>おが</a:t>
                      </a:r>
                      <a:r>
                        <a:rPr kumimoji="1" lang="ja-JP" altLang="en-US" sz="1200" dirty="0" smtClean="0"/>
                        <a:t>粉</a:t>
                      </a:r>
                      <a:endParaRPr kumimoji="1" lang="en-US" altLang="ja-JP" sz="1200" dirty="0" smtClean="0"/>
                    </a:p>
                    <a:p>
                      <a:r>
                        <a:rPr kumimoji="1" lang="ja-JP" altLang="en-US" sz="1200" dirty="0" smtClean="0"/>
                        <a:t>かんなく</a:t>
                      </a:r>
                      <a:r>
                        <a:rPr kumimoji="1" lang="ja-JP" altLang="en-US" sz="1200" dirty="0" err="1" smtClean="0"/>
                        <a:t>ず</a:t>
                      </a:r>
                      <a:endParaRPr kumimoji="1" lang="ja-JP" altLang="en-US" sz="1200" dirty="0"/>
                    </a:p>
                  </a:txBody>
                  <a:tcPr/>
                </a:tc>
                <a:tc>
                  <a:txBody>
                    <a:bodyPr/>
                    <a:lstStyle/>
                    <a:p>
                      <a:pPr algn="ctr"/>
                      <a:r>
                        <a:rPr kumimoji="1" lang="ja-JP" altLang="en-US" dirty="0" smtClean="0">
                          <a:solidFill>
                            <a:schemeClr val="tx1"/>
                          </a:solidFill>
                        </a:rPr>
                        <a:t>３</a:t>
                      </a:r>
                      <a:endParaRPr kumimoji="1" lang="ja-JP" altLang="en-US" dirty="0">
                        <a:solidFill>
                          <a:schemeClr val="tx1"/>
                        </a:solidFill>
                      </a:endParaRPr>
                    </a:p>
                  </a:txBody>
                  <a:tcPr/>
                </a:tc>
                <a:tc>
                  <a:txBody>
                    <a:bodyPr/>
                    <a:lstStyle/>
                    <a:p>
                      <a:pPr algn="ctr"/>
                      <a:r>
                        <a:rPr kumimoji="1" lang="ja-JP" altLang="en-US" dirty="0" smtClean="0">
                          <a:solidFill>
                            <a:srgbClr val="FF0000"/>
                          </a:solidFill>
                        </a:rPr>
                        <a:t>１００</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２６</a:t>
                      </a:r>
                      <a:endParaRPr kumimoji="1" lang="ja-JP" altLang="en-US" dirty="0">
                        <a:solidFill>
                          <a:srgbClr val="FF0000"/>
                        </a:solidFill>
                      </a:endParaRPr>
                    </a:p>
                  </a:txBody>
                  <a:tcPr/>
                </a:tc>
                <a:tc>
                  <a:txBody>
                    <a:bodyPr/>
                    <a:lstStyle/>
                    <a:p>
                      <a:pPr algn="ctr"/>
                      <a:r>
                        <a:rPr kumimoji="1" lang="en-US" altLang="ja-JP" sz="1600" b="1" dirty="0" smtClean="0"/>
                        <a:t>200</a:t>
                      </a:r>
                      <a:r>
                        <a:rPr kumimoji="1" lang="ja-JP" altLang="en-US" sz="1600" b="1" dirty="0" smtClean="0"/>
                        <a:t>円</a:t>
                      </a:r>
                      <a:r>
                        <a:rPr kumimoji="1" lang="en-US" altLang="ja-JP" sz="1600" b="1" dirty="0" smtClean="0"/>
                        <a:t>/</a:t>
                      </a:r>
                      <a:r>
                        <a:rPr kumimoji="1" lang="ja-JP" altLang="en-US" sz="1600" b="1" dirty="0" smtClean="0"/>
                        <a:t>袋</a:t>
                      </a:r>
                      <a:endParaRPr kumimoji="1" lang="en-US" altLang="ja-JP" sz="1600" b="1" dirty="0" smtClean="0"/>
                    </a:p>
                    <a:p>
                      <a:pPr algn="ctr"/>
                      <a:r>
                        <a:rPr kumimoji="1" lang="en-US" altLang="ja-JP" sz="1600" b="1" dirty="0" smtClean="0"/>
                        <a:t>5,000</a:t>
                      </a:r>
                      <a:r>
                        <a:rPr kumimoji="1" lang="ja-JP" altLang="en-US" sz="1600" b="1" dirty="0" smtClean="0"/>
                        <a:t>円</a:t>
                      </a:r>
                      <a:r>
                        <a:rPr kumimoji="1" lang="en-US" altLang="ja-JP" sz="1600" b="1" dirty="0" smtClean="0"/>
                        <a:t>/2t</a:t>
                      </a:r>
                      <a:r>
                        <a:rPr kumimoji="1" lang="ja-JP" altLang="en-US" sz="1600" b="1" dirty="0" smtClean="0"/>
                        <a:t>ﾄﾗｯｸ</a:t>
                      </a:r>
                      <a:endParaRPr kumimoji="1" lang="ja-JP" altLang="en-US" sz="1600" b="1" dirty="0"/>
                    </a:p>
                  </a:txBody>
                  <a:tcPr/>
                </a:tc>
              </a:tr>
            </a:tbl>
          </a:graphicData>
        </a:graphic>
      </p:graphicFrame>
      <p:sp>
        <p:nvSpPr>
          <p:cNvPr id="4" name="テキスト ボックス 3"/>
          <p:cNvSpPr txBox="1"/>
          <p:nvPr/>
        </p:nvSpPr>
        <p:spPr>
          <a:xfrm>
            <a:off x="5076056" y="6449601"/>
            <a:ext cx="3744416" cy="369332"/>
          </a:xfrm>
          <a:prstGeom prst="rect">
            <a:avLst/>
          </a:prstGeom>
          <a:noFill/>
        </p:spPr>
        <p:txBody>
          <a:bodyPr wrap="square" rtlCol="0">
            <a:spAutoFit/>
          </a:bodyPr>
          <a:lstStyle/>
          <a:p>
            <a:r>
              <a:rPr kumimoji="1" lang="ja-JP" altLang="en-US" dirty="0" smtClean="0"/>
              <a:t>＊</a:t>
            </a:r>
            <a:r>
              <a:rPr kumimoji="1" lang="ja-JP" altLang="en-US" dirty="0"/>
              <a:t>市販</a:t>
            </a:r>
            <a:r>
              <a:rPr kumimoji="1" lang="ja-JP" altLang="en-US" dirty="0" smtClean="0"/>
              <a:t>堆肥は</a:t>
            </a:r>
            <a:r>
              <a:rPr kumimoji="1" lang="en-US" altLang="ja-JP" b="1" dirty="0" smtClean="0"/>
              <a:t>275</a:t>
            </a:r>
            <a:r>
              <a:rPr kumimoji="1" lang="ja-JP" altLang="en-US" dirty="0" smtClean="0"/>
              <a:t>円</a:t>
            </a:r>
            <a:r>
              <a:rPr kumimoji="1" lang="en-US" altLang="ja-JP" dirty="0" smtClean="0"/>
              <a:t>/</a:t>
            </a:r>
            <a:r>
              <a:rPr kumimoji="1" lang="ja-JP" altLang="en-US" dirty="0" smtClean="0"/>
              <a:t>袋（税込み）</a:t>
            </a:r>
            <a:endParaRPr kumimoji="1" lang="ja-JP" altLang="en-US" dirty="0"/>
          </a:p>
        </p:txBody>
      </p:sp>
    </p:spTree>
    <p:extLst>
      <p:ext uri="{BB962C8B-B14F-4D97-AF65-F5344CB8AC3E}">
        <p14:creationId xmlns:p14="http://schemas.microsoft.com/office/powerpoint/2010/main" val="1943746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99392"/>
            <a:ext cx="8686800" cy="841375"/>
          </a:xfrm>
        </p:spPr>
        <p:txBody>
          <a:bodyPr>
            <a:normAutofit/>
          </a:bodyPr>
          <a:lstStyle/>
          <a:p>
            <a:r>
              <a:rPr kumimoji="1" lang="ja-JP" altLang="en-US" sz="2800" dirty="0" smtClean="0">
                <a:solidFill>
                  <a:schemeClr val="tx1"/>
                </a:solidFill>
              </a:rPr>
              <a:t>表</a:t>
            </a:r>
            <a:r>
              <a:rPr kumimoji="1" lang="en-US" altLang="ja-JP" sz="2800" dirty="0" smtClean="0">
                <a:solidFill>
                  <a:schemeClr val="tx1"/>
                </a:solidFill>
              </a:rPr>
              <a:t>4</a:t>
            </a:r>
            <a:r>
              <a:rPr kumimoji="1" lang="ja-JP" altLang="en-US" sz="2800" dirty="0" smtClean="0">
                <a:solidFill>
                  <a:schemeClr val="tx1"/>
                </a:solidFill>
              </a:rPr>
              <a:t>　堆肥</a:t>
            </a:r>
            <a:r>
              <a:rPr kumimoji="1" lang="ja-JP" altLang="en-US" sz="2800" dirty="0" smtClean="0">
                <a:solidFill>
                  <a:schemeClr val="tx1"/>
                </a:solidFill>
              </a:rPr>
              <a:t>生産・流通における畜産農家の意見</a:t>
            </a:r>
            <a:endParaRPr kumimoji="1" lang="ja-JP" altLang="en-US" sz="2800" dirty="0">
              <a:solidFill>
                <a:schemeClr val="tx1"/>
              </a:solidFill>
            </a:endParaRPr>
          </a:p>
        </p:txBody>
      </p:sp>
      <p:sp>
        <p:nvSpPr>
          <p:cNvPr id="3" name="テキスト ボックス 2"/>
          <p:cNvSpPr txBox="1"/>
          <p:nvPr/>
        </p:nvSpPr>
        <p:spPr>
          <a:xfrm>
            <a:off x="323528" y="764704"/>
            <a:ext cx="8568952" cy="707886"/>
          </a:xfrm>
          <a:prstGeom prst="rect">
            <a:avLst/>
          </a:prstGeom>
          <a:solidFill>
            <a:schemeClr val="bg2">
              <a:lumMod val="90000"/>
            </a:schemeClr>
          </a:solidFill>
          <a:ln w="19050">
            <a:solidFill>
              <a:schemeClr val="tx1"/>
            </a:solidFill>
          </a:ln>
        </p:spPr>
        <p:txBody>
          <a:bodyPr wrap="square" rtlCol="0">
            <a:spAutoFit/>
          </a:bodyPr>
          <a:lstStyle/>
          <a:p>
            <a:r>
              <a:rPr kumimoji="1" lang="ja-JP" altLang="en-US" sz="2000" dirty="0" smtClean="0"/>
              <a:t>○</a:t>
            </a:r>
            <a:r>
              <a:rPr kumimoji="1" lang="ja-JP" altLang="en-US" sz="2000" dirty="0" smtClean="0">
                <a:solidFill>
                  <a:srgbClr val="FF0000"/>
                </a:solidFill>
              </a:rPr>
              <a:t>敷料資材が手に入りにくく</a:t>
            </a:r>
            <a:r>
              <a:rPr kumimoji="1" lang="ja-JP" altLang="en-US" sz="2000" dirty="0" smtClean="0"/>
              <a:t>、価格も高いため思い通りの堆肥が生産でき</a:t>
            </a:r>
            <a:endParaRPr kumimoji="1" lang="en-US" altLang="ja-JP" sz="2000" dirty="0" smtClean="0"/>
          </a:p>
          <a:p>
            <a:r>
              <a:rPr kumimoji="1" lang="ja-JP" altLang="en-US" sz="2000" dirty="0"/>
              <a:t>　</a:t>
            </a:r>
            <a:r>
              <a:rPr kumimoji="1" lang="ja-JP" altLang="en-US" sz="2000" dirty="0" smtClean="0"/>
              <a:t>ない。</a:t>
            </a:r>
            <a:endParaRPr kumimoji="1" lang="en-US" altLang="ja-JP" sz="2000" dirty="0" smtClean="0"/>
          </a:p>
        </p:txBody>
      </p:sp>
      <p:sp>
        <p:nvSpPr>
          <p:cNvPr id="4" name="正方形/長方形 3"/>
          <p:cNvSpPr/>
          <p:nvPr/>
        </p:nvSpPr>
        <p:spPr>
          <a:xfrm>
            <a:off x="323528" y="1478379"/>
            <a:ext cx="8568952" cy="2554545"/>
          </a:xfrm>
          <a:prstGeom prst="rect">
            <a:avLst/>
          </a:prstGeom>
          <a:solidFill>
            <a:schemeClr val="bg2">
              <a:lumMod val="75000"/>
            </a:schemeClr>
          </a:solidFill>
          <a:ln w="19050">
            <a:solidFill>
              <a:schemeClr val="tx1"/>
            </a:solidFill>
          </a:ln>
        </p:spPr>
        <p:txBody>
          <a:bodyPr wrap="square">
            <a:spAutoFit/>
          </a:bodyPr>
          <a:lstStyle/>
          <a:p>
            <a:r>
              <a:rPr kumimoji="1" lang="ja-JP" altLang="en-US" sz="2000" dirty="0"/>
              <a:t>○切り返し回数を増やせば良い堆肥になるとわかっているが、</a:t>
            </a:r>
            <a:r>
              <a:rPr kumimoji="1" lang="ja-JP" altLang="en-US" sz="2000" dirty="0">
                <a:solidFill>
                  <a:srgbClr val="FF0000"/>
                </a:solidFill>
              </a:rPr>
              <a:t>労力が</a:t>
            </a:r>
            <a:r>
              <a:rPr kumimoji="1" lang="ja-JP" altLang="en-US" sz="2000" dirty="0" err="1">
                <a:solidFill>
                  <a:srgbClr val="FF0000"/>
                </a:solidFill>
              </a:rPr>
              <a:t>かか</a:t>
            </a:r>
            <a:endParaRPr kumimoji="1" lang="en-US" altLang="ja-JP" sz="2000" dirty="0">
              <a:solidFill>
                <a:srgbClr val="FF0000"/>
              </a:solidFill>
            </a:endParaRPr>
          </a:p>
          <a:p>
            <a:r>
              <a:rPr kumimoji="1" lang="ja-JP" altLang="en-US" sz="2000" dirty="0">
                <a:solidFill>
                  <a:srgbClr val="FF0000"/>
                </a:solidFill>
              </a:rPr>
              <a:t>　</a:t>
            </a:r>
            <a:r>
              <a:rPr kumimoji="1" lang="ja-JP" altLang="en-US" sz="2000" dirty="0" err="1">
                <a:solidFill>
                  <a:srgbClr val="FF0000"/>
                </a:solidFill>
              </a:rPr>
              <a:t>る</a:t>
            </a:r>
            <a:r>
              <a:rPr kumimoji="1" lang="ja-JP" altLang="en-US" sz="2000" dirty="0" err="1"/>
              <a:t>ので</a:t>
            </a:r>
            <a:r>
              <a:rPr kumimoji="1" lang="ja-JP" altLang="en-US" sz="2000" dirty="0"/>
              <a:t>十分にできていない。</a:t>
            </a:r>
            <a:endParaRPr kumimoji="1" lang="en-US" altLang="ja-JP" sz="2000" dirty="0"/>
          </a:p>
          <a:p>
            <a:r>
              <a:rPr kumimoji="1" lang="ja-JP" altLang="en-US" sz="2000" dirty="0"/>
              <a:t>○堆肥を販売して欲しいという問い合わせがあっても</a:t>
            </a:r>
            <a:r>
              <a:rPr kumimoji="1" lang="ja-JP" altLang="en-US" sz="2000" dirty="0">
                <a:solidFill>
                  <a:srgbClr val="FF0000"/>
                </a:solidFill>
              </a:rPr>
              <a:t>労力がない</a:t>
            </a:r>
            <a:r>
              <a:rPr kumimoji="1" lang="ja-JP" altLang="en-US" sz="2000" dirty="0"/>
              <a:t>ため袋詰</a:t>
            </a:r>
            <a:endParaRPr kumimoji="1" lang="en-US" altLang="ja-JP" sz="2000" dirty="0"/>
          </a:p>
          <a:p>
            <a:r>
              <a:rPr kumimoji="1" lang="ja-JP" altLang="en-US" sz="2000" dirty="0"/>
              <a:t>　</a:t>
            </a:r>
            <a:r>
              <a:rPr kumimoji="1" lang="ja-JP" altLang="en-US" sz="2000" dirty="0" err="1"/>
              <a:t>めや</a:t>
            </a:r>
            <a:r>
              <a:rPr kumimoji="1" lang="ja-JP" altLang="en-US" sz="2000" dirty="0"/>
              <a:t>配達や販売ができず自家消費に回してしまう。</a:t>
            </a:r>
            <a:endParaRPr kumimoji="1" lang="en-US" altLang="ja-JP" sz="2000" dirty="0"/>
          </a:p>
          <a:p>
            <a:r>
              <a:rPr kumimoji="1" lang="ja-JP" altLang="en-US" sz="2000" dirty="0"/>
              <a:t>○販売をするよりも</a:t>
            </a:r>
            <a:r>
              <a:rPr kumimoji="1" lang="ja-JP" altLang="en-US" sz="2000" dirty="0">
                <a:solidFill>
                  <a:srgbClr val="FF0000"/>
                </a:solidFill>
              </a:rPr>
              <a:t>自家消費した方が労力がいらない</a:t>
            </a:r>
            <a:r>
              <a:rPr kumimoji="1" lang="ja-JP" altLang="en-US" sz="2000" dirty="0"/>
              <a:t>ため、販売量を増や</a:t>
            </a:r>
            <a:endParaRPr kumimoji="1" lang="en-US" altLang="ja-JP" sz="2000" dirty="0"/>
          </a:p>
          <a:p>
            <a:r>
              <a:rPr kumimoji="1" lang="ja-JP" altLang="en-US" sz="2000" dirty="0"/>
              <a:t>　せない。</a:t>
            </a:r>
            <a:endParaRPr kumimoji="1" lang="en-US" altLang="ja-JP" sz="2000" dirty="0"/>
          </a:p>
          <a:p>
            <a:r>
              <a:rPr kumimoji="1" lang="ja-JP" altLang="en-US" sz="2000" dirty="0"/>
              <a:t>○耕種農家に配達した際に、</a:t>
            </a:r>
            <a:r>
              <a:rPr kumimoji="1" lang="ja-JP" altLang="en-US" sz="2000" dirty="0">
                <a:solidFill>
                  <a:srgbClr val="FF0000"/>
                </a:solidFill>
              </a:rPr>
              <a:t>散布するのを手伝って欲しい</a:t>
            </a:r>
            <a:r>
              <a:rPr kumimoji="1" lang="ja-JP" altLang="en-US" sz="2000" dirty="0"/>
              <a:t>と言われること</a:t>
            </a:r>
            <a:endParaRPr kumimoji="1" lang="en-US" altLang="ja-JP" sz="2000" dirty="0"/>
          </a:p>
          <a:p>
            <a:r>
              <a:rPr kumimoji="1" lang="ja-JP" altLang="en-US" sz="2000" dirty="0"/>
              <a:t>　がある。</a:t>
            </a:r>
            <a:endParaRPr kumimoji="1" lang="en-US" altLang="ja-JP" sz="2000" dirty="0"/>
          </a:p>
        </p:txBody>
      </p:sp>
      <p:sp>
        <p:nvSpPr>
          <p:cNvPr id="5" name="正方形/長方形 4"/>
          <p:cNvSpPr/>
          <p:nvPr/>
        </p:nvSpPr>
        <p:spPr>
          <a:xfrm>
            <a:off x="323528" y="4032924"/>
            <a:ext cx="8568952" cy="1631216"/>
          </a:xfrm>
          <a:prstGeom prst="rect">
            <a:avLst/>
          </a:prstGeom>
          <a:solidFill>
            <a:schemeClr val="bg2">
              <a:lumMod val="90000"/>
            </a:schemeClr>
          </a:solidFill>
          <a:ln w="19050">
            <a:solidFill>
              <a:schemeClr val="tx1"/>
            </a:solidFill>
          </a:ln>
        </p:spPr>
        <p:txBody>
          <a:bodyPr wrap="square">
            <a:spAutoFit/>
          </a:bodyPr>
          <a:lstStyle/>
          <a:p>
            <a:r>
              <a:rPr kumimoji="1" lang="ja-JP" altLang="en-US" sz="2000" dirty="0"/>
              <a:t>○</a:t>
            </a:r>
            <a:r>
              <a:rPr kumimoji="1" lang="ja-JP" altLang="en-US" sz="2000" dirty="0">
                <a:solidFill>
                  <a:srgbClr val="FF0000"/>
                </a:solidFill>
              </a:rPr>
              <a:t>季節的に堆肥の販売量が大きく変動</a:t>
            </a:r>
            <a:r>
              <a:rPr kumimoji="1" lang="ja-JP" altLang="en-US" sz="2000" dirty="0"/>
              <a:t>するため、発酵が十分に進んでいな</a:t>
            </a:r>
            <a:endParaRPr kumimoji="1" lang="en-US" altLang="ja-JP" sz="2000" dirty="0"/>
          </a:p>
          <a:p>
            <a:r>
              <a:rPr kumimoji="1" lang="ja-JP" altLang="en-US" sz="2000" dirty="0"/>
              <a:t>　</a:t>
            </a:r>
            <a:r>
              <a:rPr kumimoji="1" lang="ja-JP" altLang="en-US" sz="2000" dirty="0" err="1"/>
              <a:t>い</a:t>
            </a:r>
            <a:r>
              <a:rPr kumimoji="1" lang="ja-JP" altLang="en-US" sz="2000" dirty="0"/>
              <a:t>状況で販売しないといけない時がある。</a:t>
            </a:r>
            <a:endParaRPr kumimoji="1" lang="en-US" altLang="ja-JP" sz="2000" dirty="0"/>
          </a:p>
          <a:p>
            <a:r>
              <a:rPr kumimoji="1" lang="ja-JP" altLang="en-US" sz="2000" dirty="0"/>
              <a:t>○</a:t>
            </a:r>
            <a:r>
              <a:rPr kumimoji="1" lang="ja-JP" altLang="en-US" sz="2000" dirty="0">
                <a:solidFill>
                  <a:srgbClr val="FF0000"/>
                </a:solidFill>
              </a:rPr>
              <a:t>時期的</a:t>
            </a:r>
            <a:r>
              <a:rPr kumimoji="1" lang="ja-JP" altLang="en-US" sz="2000" dirty="0"/>
              <a:t>に販売が忙しいときとあまり売れずに滞留するときがある。</a:t>
            </a:r>
            <a:endParaRPr kumimoji="1" lang="en-US" altLang="ja-JP" sz="2000" dirty="0"/>
          </a:p>
          <a:p>
            <a:r>
              <a:rPr kumimoji="1" lang="ja-JP" altLang="en-US" sz="2000" dirty="0"/>
              <a:t>○付き合いのある耕種農家に販売する堆肥がなくなったら困るので、新た</a:t>
            </a:r>
            <a:endParaRPr kumimoji="1" lang="en-US" altLang="ja-JP" sz="2000" dirty="0"/>
          </a:p>
          <a:p>
            <a:r>
              <a:rPr kumimoji="1" lang="ja-JP" altLang="en-US" sz="2000" dirty="0"/>
              <a:t>　な販路に対応できない。</a:t>
            </a:r>
            <a:endParaRPr kumimoji="1" lang="en-US" altLang="ja-JP" sz="2000" dirty="0"/>
          </a:p>
        </p:txBody>
      </p:sp>
      <p:sp>
        <p:nvSpPr>
          <p:cNvPr id="6" name="正方形/長方形 5"/>
          <p:cNvSpPr/>
          <p:nvPr/>
        </p:nvSpPr>
        <p:spPr>
          <a:xfrm>
            <a:off x="323528" y="5657750"/>
            <a:ext cx="8568952" cy="1015663"/>
          </a:xfrm>
          <a:prstGeom prst="rect">
            <a:avLst/>
          </a:prstGeom>
          <a:solidFill>
            <a:schemeClr val="bg2">
              <a:lumMod val="75000"/>
            </a:schemeClr>
          </a:solidFill>
          <a:ln w="19050">
            <a:solidFill>
              <a:schemeClr val="tx1"/>
            </a:solidFill>
          </a:ln>
        </p:spPr>
        <p:txBody>
          <a:bodyPr wrap="square">
            <a:spAutoFit/>
          </a:bodyPr>
          <a:lstStyle/>
          <a:p>
            <a:r>
              <a:rPr kumimoji="1" lang="ja-JP" altLang="en-US" sz="2000" dirty="0"/>
              <a:t>○付き合いのある耕種農家なので</a:t>
            </a:r>
            <a:r>
              <a:rPr kumimoji="1" lang="ja-JP" altLang="en-US" sz="2000" dirty="0">
                <a:solidFill>
                  <a:srgbClr val="FF0000"/>
                </a:solidFill>
              </a:rPr>
              <a:t>価格を上げにくい</a:t>
            </a:r>
            <a:r>
              <a:rPr kumimoji="1" lang="ja-JP" altLang="en-US" sz="2000" dirty="0"/>
              <a:t>。</a:t>
            </a:r>
            <a:endParaRPr kumimoji="1" lang="en-US" altLang="ja-JP" sz="2000" dirty="0"/>
          </a:p>
          <a:p>
            <a:r>
              <a:rPr kumimoji="1" lang="ja-JP" altLang="en-US" sz="2000" dirty="0"/>
              <a:t>○価格を上げても売れるかもしれないが、</a:t>
            </a:r>
            <a:r>
              <a:rPr kumimoji="1" lang="ja-JP" altLang="en-US" sz="2000" dirty="0">
                <a:solidFill>
                  <a:srgbClr val="FF0000"/>
                </a:solidFill>
              </a:rPr>
              <a:t>滞留することの方が恐い</a:t>
            </a:r>
            <a:r>
              <a:rPr kumimoji="1" lang="ja-JP" altLang="en-US" sz="2000" dirty="0"/>
              <a:t>ので値</a:t>
            </a:r>
            <a:endParaRPr kumimoji="1" lang="en-US" altLang="ja-JP" sz="2000" dirty="0"/>
          </a:p>
          <a:p>
            <a:r>
              <a:rPr kumimoji="1" lang="ja-JP" altLang="en-US" sz="2000" dirty="0"/>
              <a:t>　上げはできない。</a:t>
            </a:r>
            <a:endParaRPr kumimoji="1" lang="en-US" altLang="ja-JP" sz="2000" dirty="0"/>
          </a:p>
        </p:txBody>
      </p:sp>
    </p:spTree>
    <p:extLst>
      <p:ext uri="{BB962C8B-B14F-4D97-AF65-F5344CB8AC3E}">
        <p14:creationId xmlns:p14="http://schemas.microsoft.com/office/powerpoint/2010/main" val="2783927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601</TotalTime>
  <Words>812</Words>
  <Application>Microsoft Office PowerPoint</Application>
  <PresentationFormat>画面に合わせる (4:3)</PresentationFormat>
  <Paragraphs>319</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トラベル</vt:lpstr>
      <vt:lpstr>表1　管内牛飼養農家の堆肥生産状況</vt:lpstr>
      <vt:lpstr>表2　生産された堆肥の状況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表3　堆肥流通状況</vt:lpstr>
      <vt:lpstr>表4　堆肥生産・流通における畜産農家の意見</vt:lpstr>
      <vt:lpstr>表5　堆肥生産・流通における耕種農家の意見 　　（畜産農家を通じて聞き取り）</vt:lpstr>
    </vt:vector>
  </TitlesOfParts>
  <Company>Wakayama Prefecture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管内肉用牛農家における 堆肥生産・流通状況調査</dc:title>
  <dc:creator>106305</dc:creator>
  <cp:lastModifiedBy>106305</cp:lastModifiedBy>
  <cp:revision>59</cp:revision>
  <cp:lastPrinted>2015-11-26T05:52:15Z</cp:lastPrinted>
  <dcterms:created xsi:type="dcterms:W3CDTF">2015-11-24T00:54:00Z</dcterms:created>
  <dcterms:modified xsi:type="dcterms:W3CDTF">2016-02-16T02:39:28Z</dcterms:modified>
</cp:coreProperties>
</file>